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urier New"/>
        <a:ea typeface="Courier New"/>
        <a:cs typeface="Courier New"/>
        <a:sym typeface="Courier New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urier New"/>
        <a:ea typeface="Courier New"/>
        <a:cs typeface="Courier New"/>
        <a:sym typeface="Courier New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urier New"/>
        <a:ea typeface="Courier New"/>
        <a:cs typeface="Courier New"/>
        <a:sym typeface="Courier New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urier New"/>
        <a:ea typeface="Courier New"/>
        <a:cs typeface="Courier New"/>
        <a:sym typeface="Courier New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urier New"/>
        <a:ea typeface="Courier New"/>
        <a:cs typeface="Courier New"/>
        <a:sym typeface="Courier New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urier New"/>
        <a:ea typeface="Courier New"/>
        <a:cs typeface="Courier New"/>
        <a:sym typeface="Courier New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urier New"/>
        <a:ea typeface="Courier New"/>
        <a:cs typeface="Courier New"/>
        <a:sym typeface="Courier New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urier New"/>
        <a:ea typeface="Courier New"/>
        <a:cs typeface="Courier New"/>
        <a:sym typeface="Courier New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urier New"/>
        <a:ea typeface="Courier New"/>
        <a:cs typeface="Courier New"/>
        <a:sym typeface="Courier New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1016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01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6731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Week 3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4121298"/>
            <a:ext cx="10464800" cy="1130301"/>
          </a:xfrm>
          <a:prstGeom prst="rect">
            <a:avLst/>
          </a:prstGeom>
        </p:spPr>
        <p:txBody>
          <a:bodyPr/>
          <a:lstStyle/>
          <a:p>
            <a:r>
              <a:t>Introduction to Programming with Python</a:t>
            </a:r>
          </a:p>
        </p:txBody>
      </p:sp>
      <p:pic>
        <p:nvPicPr>
          <p:cNvPr id="121" name="630x354xshutterstock_python_0.jpg.pagespeed.ic.lWbroD6ep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5397797"/>
            <a:ext cx="8001000" cy="449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Repetition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Activities 1, 2, and 3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926207" y="444500"/>
            <a:ext cx="8638779" cy="21590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Boolean Expressions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A boolean expression is either True or False</a:t>
            </a:r>
          </a:p>
          <a:p>
            <a:pPr lvl="1"/>
            <a:r>
              <a:t>You can create Boolean expressions by</a:t>
            </a:r>
          </a:p>
          <a:p>
            <a:pPr lvl="2"/>
            <a:r>
              <a:t>Starting out with the atomic values True / False</a:t>
            </a:r>
          </a:p>
          <a:p>
            <a:pPr lvl="2"/>
            <a:r>
              <a:t>Use comparisons:</a:t>
            </a:r>
          </a:p>
          <a:p>
            <a:pPr lvl="3"/>
            <a:r>
              <a:t>Equality: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x==y</a:t>
            </a:r>
          </a:p>
          <a:p>
            <a:pPr lvl="3"/>
            <a:r>
              <a:t>Inequality: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x&lt;3  x&gt;=y**2  x!=“A”</a:t>
            </a:r>
          </a:p>
          <a:p>
            <a:pPr lvl="3"/>
            <a:r>
              <a:t>Built-in functions:  </a:t>
            </a:r>
          </a:p>
        </p:txBody>
      </p:sp>
      <p:pic>
        <p:nvPicPr>
          <p:cNvPr id="17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9676" y="494903"/>
            <a:ext cx="2428549" cy="205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7378700" y="6877050"/>
            <a:ext cx="5037622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800"/>
            </a:pPr>
            <a:r>
              <a:t>string = “3.456”</a:t>
            </a:r>
          </a:p>
          <a:p>
            <a:pPr>
              <a:defRPr sz="3800"/>
            </a:pPr>
            <a:r>
              <a:t>string.isdigit()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926207" y="444500"/>
            <a:ext cx="8638779" cy="21590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Boolean Expressions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 You can combine Boolean expressions with Boolean operators</a:t>
            </a:r>
          </a:p>
          <a:p>
            <a:pPr lvl="2"/>
            <a:r>
              <a:t>and     &amp;&amp;</a:t>
            </a:r>
          </a:p>
          <a:p>
            <a:pPr lvl="2"/>
            <a:r>
              <a:t>or        ||</a:t>
            </a:r>
          </a:p>
          <a:p>
            <a:pPr lvl="2"/>
            <a:r>
              <a:t>not       !</a:t>
            </a:r>
          </a:p>
          <a:p>
            <a:pPr lvl="1"/>
            <a:r>
              <a:t>You can use either the symbolic or the literal version of the operand and also use parentheses</a:t>
            </a:r>
          </a:p>
        </p:txBody>
      </p:sp>
      <p:pic>
        <p:nvPicPr>
          <p:cNvPr id="17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9676" y="494903"/>
            <a:ext cx="2428549" cy="205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2457170" y="7143750"/>
            <a:ext cx="863878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r>
              <a:t>print(x&lt;3 or x&gt;5)</a:t>
            </a:r>
          </a:p>
          <a:p>
            <a:r>
              <a:t>print(x&lt;0 or not (x&lt;4 and x&gt;3))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926207" y="444500"/>
            <a:ext cx="8638779" cy="21590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Boolean Expressions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We use Boolean expressions most frequently for conditional execution</a:t>
            </a:r>
          </a:p>
          <a:p>
            <a:r>
              <a:t>The construct   if — boolean expression:  Block   executes the block if and only if the boolean expression is true</a:t>
            </a:r>
          </a:p>
        </p:txBody>
      </p:sp>
      <p:pic>
        <p:nvPicPr>
          <p:cNvPr id="18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9676" y="494903"/>
            <a:ext cx="2428549" cy="205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638270" y="5803900"/>
            <a:ext cx="666443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if x != 0:</a:t>
            </a:r>
          </a:p>
          <a:p>
            <a:pPr lvl="7"/>
            <a:r>
              <a:t>print(2/x**2)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926207" y="444500"/>
            <a:ext cx="8638779" cy="21590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Boolean Expressions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952500" y="2463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t>We can use Boolean values in for loops. </a:t>
            </a:r>
          </a:p>
          <a:p>
            <a:pPr lvl="1"/>
            <a:r>
              <a:t>This gives a truth table for the ^ (exclusive or) operator</a:t>
            </a:r>
          </a:p>
        </p:txBody>
      </p:sp>
      <p:pic>
        <p:nvPicPr>
          <p:cNvPr id="18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9676" y="494903"/>
            <a:ext cx="2428549" cy="205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957231" y="4705350"/>
            <a:ext cx="12473894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r>
              <a:t>print("A", "\t", "  B", "\t", " A xor B")</a:t>
            </a:r>
          </a:p>
          <a:p>
            <a:r>
              <a:t>print(40*"-")</a:t>
            </a:r>
          </a:p>
          <a:p>
            <a:r>
              <a:t>for a in [False, True]:</a:t>
            </a:r>
          </a:p>
          <a:p>
            <a:r>
              <a:t>    for b in [False, True]:</a:t>
            </a:r>
          </a:p>
          <a:p>
            <a:r>
              <a:t>        print(a, "\t", b, "\t", a^b)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926207" y="444500"/>
            <a:ext cx="8638779" cy="21590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Boolean Expressions</a:t>
            </a:r>
          </a:p>
        </p:txBody>
      </p:sp>
      <p:pic>
        <p:nvPicPr>
          <p:cNvPr id="18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9676" y="494903"/>
            <a:ext cx="2428549" cy="205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820774" y="3759200"/>
            <a:ext cx="1136325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 	       B 	   A xor B</a:t>
            </a:r>
          </a:p>
          <a:p>
            <a:r>
              <a:t>----------------------------------------</a:t>
            </a:r>
          </a:p>
          <a:p>
            <a:r>
              <a:t>False 	 False   False</a:t>
            </a:r>
          </a:p>
          <a:p>
            <a:r>
              <a:t>False 	 True 	   True</a:t>
            </a:r>
          </a:p>
          <a:p>
            <a:r>
              <a:t>True 	 False 	 True</a:t>
            </a:r>
          </a:p>
          <a:p>
            <a:r>
              <a:t>True 	 True 	   False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926207" y="444500"/>
            <a:ext cx="8638779" cy="21590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Boolean Expressions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Activity:</a:t>
            </a:r>
          </a:p>
          <a:p>
            <a:pPr lvl="1"/>
            <a:r>
              <a:t>Use the preceding code to obtain truth tables for “and” and “or” </a:t>
            </a:r>
          </a:p>
        </p:txBody>
      </p:sp>
      <p:pic>
        <p:nvPicPr>
          <p:cNvPr id="19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9676" y="494903"/>
            <a:ext cx="2428549" cy="2058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926207" y="444500"/>
            <a:ext cx="11099801" cy="2159000"/>
          </a:xfrm>
          <a:prstGeom prst="rect">
            <a:avLst/>
          </a:prstGeom>
        </p:spPr>
        <p:txBody>
          <a:bodyPr/>
          <a:lstStyle/>
          <a:p>
            <a:r>
              <a:t>Conditional Execution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We can use a boolean expression that allows us to execute a block of statements conditionally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2"/>
            <a:r>
              <a:t>Prints out all numbers between 0 and 19 that are even</a:t>
            </a:r>
          </a:p>
          <a:p>
            <a:pPr lvl="3"/>
            <a:r>
              <a:t>Recall that % is the modulus operator</a:t>
            </a:r>
          </a:p>
        </p:txBody>
      </p:sp>
      <p:sp>
        <p:nvSpPr>
          <p:cNvPr id="198" name="Shape 198"/>
          <p:cNvSpPr/>
          <p:nvPr/>
        </p:nvSpPr>
        <p:spPr>
          <a:xfrm>
            <a:off x="3675310" y="4044950"/>
            <a:ext cx="560159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for i in range(20):</a:t>
            </a:r>
          </a:p>
          <a:p>
            <a:r>
              <a:t>    if i%2==0:</a:t>
            </a:r>
          </a:p>
          <a:p>
            <a:r>
              <a:t>         print(i)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926207" y="444500"/>
            <a:ext cx="11099801" cy="2159000"/>
          </a:xfrm>
          <a:prstGeom prst="rect">
            <a:avLst/>
          </a:prstGeom>
        </p:spPr>
        <p:txBody>
          <a:bodyPr/>
          <a:lstStyle/>
          <a:p>
            <a:r>
              <a:t>Conditional Execution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926207" y="444500"/>
            <a:ext cx="11099801" cy="2159000"/>
          </a:xfrm>
          <a:prstGeom prst="rect">
            <a:avLst/>
          </a:prstGeom>
        </p:spPr>
        <p:txBody>
          <a:bodyPr/>
          <a:lstStyle/>
          <a:p>
            <a:r>
              <a:t>Conditional Execution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926207" y="444500"/>
            <a:ext cx="6452493" cy="2159000"/>
          </a:xfrm>
          <a:prstGeom prst="rect">
            <a:avLst/>
          </a:prstGeom>
        </p:spPr>
        <p:txBody>
          <a:bodyPr/>
          <a:lstStyle/>
          <a:p>
            <a:r>
              <a:t>Repetition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In order to repeat statements, we can use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t>or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t>statement</a:t>
            </a:r>
          </a:p>
          <a:p>
            <a:r>
              <a:t>Syntax </a:t>
            </a:r>
          </a:p>
          <a:p>
            <a:pPr lvl="1"/>
            <a:r>
              <a:t>for line</a:t>
            </a:r>
          </a:p>
          <a:p>
            <a:pPr lvl="1"/>
            <a:r>
              <a:t>repeated instructions in a block</a:t>
            </a:r>
          </a:p>
        </p:txBody>
      </p:sp>
      <p:pic>
        <p:nvPicPr>
          <p:cNvPr id="125" name="Monty-Python-and-The-Holy-Grail-monty-python-16581122-845-46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4398" y="517919"/>
            <a:ext cx="3633069" cy="2012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926207" y="444500"/>
            <a:ext cx="11099801" cy="2159000"/>
          </a:xfrm>
          <a:prstGeom prst="rect">
            <a:avLst/>
          </a:prstGeom>
        </p:spPr>
        <p:txBody>
          <a:bodyPr/>
          <a:lstStyle/>
          <a:p>
            <a:r>
              <a:t>Conditional Execution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926207" y="444500"/>
            <a:ext cx="11099801" cy="2159000"/>
          </a:xfrm>
          <a:prstGeom prst="rect">
            <a:avLst/>
          </a:prstGeom>
        </p:spPr>
        <p:txBody>
          <a:bodyPr/>
          <a:lstStyle/>
          <a:p>
            <a:r>
              <a:t>Conditional Execution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926207" y="444500"/>
            <a:ext cx="11099801" cy="2159000"/>
          </a:xfrm>
          <a:prstGeom prst="rect">
            <a:avLst/>
          </a:prstGeom>
        </p:spPr>
        <p:txBody>
          <a:bodyPr/>
          <a:lstStyle/>
          <a:p>
            <a:r>
              <a:t>Conditional Execution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926207" y="444500"/>
            <a:ext cx="11099801" cy="2159000"/>
          </a:xfrm>
          <a:prstGeom prst="rect">
            <a:avLst/>
          </a:prstGeom>
        </p:spPr>
        <p:txBody>
          <a:bodyPr/>
          <a:lstStyle/>
          <a:p>
            <a:r>
              <a:t>Conditional Execution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926207" y="444500"/>
            <a:ext cx="11099801" cy="2159000"/>
          </a:xfrm>
          <a:prstGeom prst="rect">
            <a:avLst/>
          </a:prstGeom>
        </p:spPr>
        <p:txBody>
          <a:bodyPr/>
          <a:lstStyle/>
          <a:p>
            <a:r>
              <a:t>Conditional Execution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26207" y="444500"/>
            <a:ext cx="6452493" cy="2159000"/>
          </a:xfrm>
          <a:prstGeom prst="rect">
            <a:avLst/>
          </a:prstGeom>
        </p:spPr>
        <p:txBody>
          <a:bodyPr/>
          <a:lstStyle/>
          <a:p>
            <a:r>
              <a:t>Repetition</a:t>
            </a:r>
          </a:p>
        </p:txBody>
      </p:sp>
      <p:pic>
        <p:nvPicPr>
          <p:cNvPr id="128" name="Monty-Python-and-The-Holy-Grail-monty-python-16581122-845-46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4398" y="517919"/>
            <a:ext cx="3633069" cy="201216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1626244" y="3427292"/>
            <a:ext cx="77965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for  x  in  [1, 2, 3, 5, 7]:</a:t>
            </a:r>
          </a:p>
        </p:txBody>
      </p:sp>
      <p:sp>
        <p:nvSpPr>
          <p:cNvPr id="130" name="Shape 130"/>
          <p:cNvSpPr/>
          <p:nvPr/>
        </p:nvSpPr>
        <p:spPr>
          <a:xfrm>
            <a:off x="2939770" y="3898900"/>
            <a:ext cx="6288102" cy="1143001"/>
          </a:xfrm>
          <a:prstGeom prst="rect">
            <a:avLst/>
          </a:prstGeom>
          <a:solidFill>
            <a:srgbClr val="EFFFB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print(x * “hi”)</a:t>
            </a:r>
          </a:p>
          <a:p>
            <a:r>
              <a:t>print(“world”)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"/>
          </p:nvPr>
        </p:nvSpPr>
        <p:spPr>
          <a:xfrm>
            <a:off x="952500" y="5558383"/>
            <a:ext cx="11099800" cy="3331617"/>
          </a:xfrm>
          <a:prstGeom prst="rect">
            <a:avLst/>
          </a:prstGeom>
        </p:spPr>
        <p:txBody>
          <a:bodyPr anchor="t"/>
          <a:lstStyle/>
          <a:p>
            <a:r>
              <a:t>Repeats the block five times</a:t>
            </a:r>
          </a:p>
          <a:p>
            <a:r>
              <a:t>First time, x=1</a:t>
            </a:r>
          </a:p>
          <a:p>
            <a:r>
              <a:t>Second time, x=2</a:t>
            </a:r>
          </a:p>
          <a:p>
            <a:r>
              <a:t>Then x=3, x=5, x=7</a:t>
            </a:r>
          </a:p>
        </p:txBody>
      </p:sp>
      <p:sp>
        <p:nvSpPr>
          <p:cNvPr id="132" name="Shape 132"/>
          <p:cNvSpPr/>
          <p:nvPr/>
        </p:nvSpPr>
        <p:spPr>
          <a:xfrm>
            <a:off x="11252200" y="3873500"/>
            <a:ext cx="193930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Baskerville Old Face"/>
                <a:ea typeface="Baskerville Old Face"/>
                <a:cs typeface="Baskerville Old Face"/>
                <a:sym typeface="Baskerville Old Face"/>
              </a:defRPr>
            </a:pPr>
            <a:r>
              <a:t>indented </a:t>
            </a:r>
          </a:p>
          <a:p>
            <a:pPr>
              <a:defRPr>
                <a:latin typeface="Baskerville Old Face"/>
                <a:ea typeface="Baskerville Old Face"/>
                <a:cs typeface="Baskerville Old Face"/>
                <a:sym typeface="Baskerville Old Face"/>
              </a:defRPr>
            </a:pPr>
            <a:r>
              <a:t>block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926207" y="444500"/>
            <a:ext cx="6452493" cy="2159000"/>
          </a:xfrm>
          <a:prstGeom prst="rect">
            <a:avLst/>
          </a:prstGeom>
        </p:spPr>
        <p:txBody>
          <a:bodyPr/>
          <a:lstStyle/>
          <a:p>
            <a:r>
              <a:t>Repetition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900"/>
              </a:spcBef>
              <a:defRPr sz="3420"/>
            </a:pPr>
            <a:r>
              <a:t>Most frequent use is by range</a:t>
            </a:r>
          </a:p>
          <a:p>
            <a:pPr marL="844550" lvl="1" indent="-422275" defTabSz="554990">
              <a:spcBef>
                <a:spcPts val="900"/>
              </a:spcBef>
              <a:defRPr sz="3420"/>
            </a:pPr>
            <a:r>
              <a:t>range (start, end) — all numbers starting with start and ending with end</a:t>
            </a:r>
          </a:p>
          <a:p>
            <a:pPr marL="844550" lvl="1" indent="-422275" defTabSz="554990">
              <a:spcBef>
                <a:spcPts val="900"/>
              </a:spcBef>
              <a:defRPr sz="3420"/>
            </a:pPr>
            <a:r>
              <a:t>Examples</a:t>
            </a:r>
          </a:p>
          <a:p>
            <a:pPr marL="1266825" lvl="2" indent="-422275" defTabSz="554990">
              <a:spcBef>
                <a:spcPts val="900"/>
              </a:spcBef>
              <a:defRPr sz="34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range(1, 5): [1, 2, 3, 4]</a:t>
            </a:r>
          </a:p>
          <a:p>
            <a:pPr marL="1266825" lvl="2" indent="-422275" defTabSz="554990">
              <a:spcBef>
                <a:spcPts val="900"/>
              </a:spcBef>
              <a:defRPr sz="34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range(-1,6): [-1, 0, 1, 2, 3, 4, 5]</a:t>
            </a:r>
          </a:p>
          <a:p>
            <a:pPr marL="422275" indent="-422275" defTabSz="554990">
              <a:spcBef>
                <a:spcPts val="900"/>
              </a:spcBef>
              <a:defRPr sz="3420"/>
            </a:pPr>
            <a:r>
              <a:t>In computer science we usually start counting with 0</a:t>
            </a:r>
          </a:p>
          <a:p>
            <a:pPr marL="1266825" lvl="2" indent="-422275" defTabSz="554990">
              <a:spcBef>
                <a:spcPts val="900"/>
              </a:spcBef>
              <a:defRPr sz="3420"/>
            </a:pPr>
            <a:r>
              <a:t>Special form of range: range(end)</a:t>
            </a:r>
          </a:p>
          <a:p>
            <a:pPr marL="1266825" lvl="2" indent="-422275" defTabSz="554990">
              <a:spcBef>
                <a:spcPts val="900"/>
              </a:spcBef>
              <a:defRPr sz="3420"/>
            </a:pPr>
            <a:r>
              <a:t>Examples</a:t>
            </a:r>
          </a:p>
          <a:p>
            <a:pPr marL="1689100" lvl="3" indent="-422275" defTabSz="554990">
              <a:spcBef>
                <a:spcPts val="900"/>
              </a:spcBef>
              <a:defRPr sz="34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range(4): [0, 1, 2, 3]</a:t>
            </a:r>
          </a:p>
        </p:txBody>
      </p:sp>
      <p:pic>
        <p:nvPicPr>
          <p:cNvPr id="136" name="Monty-Python-and-The-Holy-Grail-monty-python-16581122-845-46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4398" y="517919"/>
            <a:ext cx="3633069" cy="2012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926207" y="444500"/>
            <a:ext cx="6452493" cy="2159000"/>
          </a:xfrm>
          <a:prstGeom prst="rect">
            <a:avLst/>
          </a:prstGeom>
        </p:spPr>
        <p:txBody>
          <a:bodyPr/>
          <a:lstStyle/>
          <a:p>
            <a:r>
              <a:t>Repetition</a:t>
            </a:r>
          </a:p>
        </p:txBody>
      </p:sp>
      <p:pic>
        <p:nvPicPr>
          <p:cNvPr id="139" name="Monty-Python-and-The-Holy-Grail-monty-python-16581122-845-46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4398" y="517919"/>
            <a:ext cx="3633069" cy="201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 Shot 2017-01-26 at 22.06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154" y="2857351"/>
            <a:ext cx="62738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7-01-26 at 22.07.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07236" y="4715073"/>
            <a:ext cx="4522717" cy="3742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animBg="1" advAuto="0"/>
      <p:bldP spid="141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926207" y="444500"/>
            <a:ext cx="6452493" cy="2159000"/>
          </a:xfrm>
          <a:prstGeom prst="rect">
            <a:avLst/>
          </a:prstGeom>
        </p:spPr>
        <p:txBody>
          <a:bodyPr/>
          <a:lstStyle/>
          <a:p>
            <a:r>
              <a:t>Repetition</a:t>
            </a:r>
          </a:p>
        </p:txBody>
      </p:sp>
      <p:pic>
        <p:nvPicPr>
          <p:cNvPr id="144" name="Monty-Python-and-The-Holy-Grail-monty-python-16581122-845-46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4398" y="517919"/>
            <a:ext cx="3633069" cy="201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7-01-26 at 22.09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503" y="3387377"/>
            <a:ext cx="10661227" cy="1770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17-01-26 at 22.09.5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39481" y="6176615"/>
            <a:ext cx="7349970" cy="2606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  <p:bldP spid="146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926207" y="444500"/>
            <a:ext cx="6452493" cy="2159000"/>
          </a:xfrm>
          <a:prstGeom prst="rect">
            <a:avLst/>
          </a:prstGeom>
        </p:spPr>
        <p:txBody>
          <a:bodyPr/>
          <a:lstStyle/>
          <a:p>
            <a:r>
              <a:t>Repetition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You can add a third parameter to range in order to get the stride.</a:t>
            </a:r>
          </a:p>
        </p:txBody>
      </p:sp>
      <p:pic>
        <p:nvPicPr>
          <p:cNvPr id="150" name="Monty-Python-and-The-Holy-Grail-monty-python-16581122-845-46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4398" y="517919"/>
            <a:ext cx="3633069" cy="201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 Shot 2017-01-26 at 22.11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947" y="4669879"/>
            <a:ext cx="6971869" cy="1351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7-01-26 at 22.12.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50384" y="6520805"/>
            <a:ext cx="6280568" cy="2211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926207" y="444500"/>
            <a:ext cx="6452493" cy="2159000"/>
          </a:xfrm>
          <a:prstGeom prst="rect">
            <a:avLst/>
          </a:prstGeom>
        </p:spPr>
        <p:txBody>
          <a:bodyPr/>
          <a:lstStyle/>
          <a:p>
            <a:r>
              <a:t>Repetition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This is interesting when you choose a negative stride, as it allows you to go backward</a:t>
            </a:r>
          </a:p>
        </p:txBody>
      </p:sp>
      <p:pic>
        <p:nvPicPr>
          <p:cNvPr id="156" name="Monty-Python-and-The-Holy-Grail-monty-python-16581122-845-46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4398" y="517919"/>
            <a:ext cx="3633069" cy="201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creen Shot 2017-01-26 at 22.13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963" y="4248735"/>
            <a:ext cx="8075119" cy="1256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017-01-26 at 22.13.4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23101" y="5542458"/>
            <a:ext cx="2937320" cy="3615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926207" y="444500"/>
            <a:ext cx="6452493" cy="2159000"/>
          </a:xfrm>
          <a:prstGeom prst="rect">
            <a:avLst/>
          </a:prstGeom>
        </p:spPr>
        <p:txBody>
          <a:bodyPr/>
          <a:lstStyle/>
          <a:p>
            <a:r>
              <a:t>Repetition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Very often you only want to repeat a block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 times</a:t>
            </a:r>
          </a:p>
          <a:p>
            <a:pPr lvl="1"/>
            <a:r>
              <a:t>The pythonesque way of doing that is to use the underscore as the variable</a:t>
            </a:r>
          </a:p>
        </p:txBody>
      </p:sp>
      <p:pic>
        <p:nvPicPr>
          <p:cNvPr id="162" name="Monty-Python-and-The-Holy-Grail-monty-python-16581122-845-46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4398" y="517919"/>
            <a:ext cx="3633069" cy="201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7-01-26 at 22.15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8505" y="4840392"/>
            <a:ext cx="12529995" cy="1812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urier New"/>
            <a:ea typeface="Courier New"/>
            <a:cs typeface="Courier New"/>
            <a:sym typeface="Courier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urier New"/>
            <a:ea typeface="Courier New"/>
            <a:cs typeface="Courier New"/>
            <a:sym typeface="Courier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Macintosh PowerPoint</Application>
  <PresentationFormat>Custom</PresentationFormat>
  <Paragraphs>97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White</vt:lpstr>
      <vt:lpstr>Week 3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Boolean Expressions</vt:lpstr>
      <vt:lpstr>Boolean Expressions</vt:lpstr>
      <vt:lpstr>Boolean Expressions</vt:lpstr>
      <vt:lpstr>Boolean Expressions</vt:lpstr>
      <vt:lpstr>Boolean Expressions</vt:lpstr>
      <vt:lpstr>Boolean Expressions</vt:lpstr>
      <vt:lpstr>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Conditional Execution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cp:lastModifiedBy>T. Schwarz, SJ</cp:lastModifiedBy>
  <cp:revision>1</cp:revision>
  <dcterms:modified xsi:type="dcterms:W3CDTF">2017-01-28T03:22:37Z</dcterms:modified>
</cp:coreProperties>
</file>