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3" r:id="rId29"/>
    <p:sldId id="285" r:id="rId30"/>
    <p:sldId id="286" r:id="rId31"/>
    <p:sldId id="287" r:id="rId32"/>
    <p:sldId id="288" r:id="rId33"/>
    <p:sldId id="289" r:id="rId34"/>
    <p:sldId id="290" r:id="rId35"/>
    <p:sldId id="291" r:id="rId36"/>
    <p:sldId id="295"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9" r:id="rId52"/>
    <p:sldId id="307" r:id="rId53"/>
    <p:sldId id="308" r:id="rId54"/>
    <p:sldId id="310" r:id="rId55"/>
    <p:sldId id="311" r:id="rId56"/>
    <p:sldId id="312"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8FED13-B4CA-43F2-A8C4-1A656254D53C}"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428239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8FED13-B4CA-43F2-A8C4-1A656254D53C}"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182456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8FED13-B4CA-43F2-A8C4-1A656254D53C}"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172242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8FED13-B4CA-43F2-A8C4-1A656254D53C}"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39555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8FED13-B4CA-43F2-A8C4-1A656254D53C}"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121901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8FED13-B4CA-43F2-A8C4-1A656254D53C}"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241608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8FED13-B4CA-43F2-A8C4-1A656254D53C}"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232268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8FED13-B4CA-43F2-A8C4-1A656254D53C}"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387089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FED13-B4CA-43F2-A8C4-1A656254D53C}"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43949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FED13-B4CA-43F2-A8C4-1A656254D53C}"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183765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FED13-B4CA-43F2-A8C4-1A656254D53C}"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879DED-CED8-4957-81F5-059B2A316F9F}" type="slidenum">
              <a:rPr lang="en-IN" smtClean="0"/>
              <a:t>‹#›</a:t>
            </a:fld>
            <a:endParaRPr lang="en-IN"/>
          </a:p>
        </p:txBody>
      </p:sp>
    </p:spTree>
    <p:extLst>
      <p:ext uri="{BB962C8B-B14F-4D97-AF65-F5344CB8AC3E}">
        <p14:creationId xmlns:p14="http://schemas.microsoft.com/office/powerpoint/2010/main" val="324230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FED13-B4CA-43F2-A8C4-1A656254D53C}" type="datetimeFigureOut">
              <a:rPr lang="en-IN" smtClean="0"/>
              <a:t>11-09-2023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79DED-CED8-4957-81F5-059B2A316F9F}" type="slidenum">
              <a:rPr lang="en-IN" smtClean="0"/>
              <a:t>‹#›</a:t>
            </a:fld>
            <a:endParaRPr lang="en-IN"/>
          </a:p>
        </p:txBody>
      </p:sp>
    </p:spTree>
    <p:extLst>
      <p:ext uri="{BB962C8B-B14F-4D97-AF65-F5344CB8AC3E}">
        <p14:creationId xmlns:p14="http://schemas.microsoft.com/office/powerpoint/2010/main" val="16081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1593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algn="just"/>
            <a:r>
              <a:rPr lang="en-US" dirty="0">
                <a:latin typeface="Times New Roman" panose="02020603050405020304" pitchFamily="18" charset="0"/>
                <a:cs typeface="Times New Roman" panose="02020603050405020304" pitchFamily="18" charset="0"/>
              </a:rPr>
              <a:t>The supervised learning is based on supervision, and it is the same as when a student learns things in the supervision of the teacher. The example of supervised learning is </a:t>
            </a:r>
            <a:r>
              <a:rPr lang="en-US" b="1" dirty="0">
                <a:latin typeface="Times New Roman" panose="02020603050405020304" pitchFamily="18" charset="0"/>
                <a:cs typeface="Times New Roman" panose="02020603050405020304" pitchFamily="18" charset="0"/>
              </a:rPr>
              <a:t>spam filtering</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Supervised learning can be grouped further in two categories of algorithms:</a:t>
            </a:r>
          </a:p>
          <a:p>
            <a:pPr algn="just"/>
            <a:r>
              <a:rPr lang="en-US" b="1" dirty="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816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Unsupervised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41863"/>
            <a:ext cx="10515600" cy="4335100"/>
          </a:xfrm>
        </p:spPr>
        <p:txBody>
          <a:bodyPr>
            <a:normAutofit/>
          </a:bodyPr>
          <a:lstStyle/>
          <a:p>
            <a:pPr algn="just"/>
            <a:r>
              <a:rPr lang="en-US" dirty="0">
                <a:latin typeface="Times New Roman" panose="02020603050405020304" pitchFamily="18" charset="0"/>
                <a:cs typeface="Times New Roman" panose="02020603050405020304" pitchFamily="18" charset="0"/>
              </a:rPr>
              <a:t>Unsupervised learning is a learning method in which a machine learns without any supervision.</a:t>
            </a:r>
          </a:p>
          <a:p>
            <a:pPr algn="just"/>
            <a:r>
              <a:rPr lang="en-US" dirty="0">
                <a:latin typeface="Times New Roman" panose="02020603050405020304" pitchFamily="18" charset="0"/>
                <a:cs typeface="Times New Roman" panose="02020603050405020304" pitchFamily="18" charset="0"/>
              </a:rPr>
              <a:t>The training is provided to the machine with the set of data that has not been labeled, classified, or categorized, and the algorithm needs to act on that data without any supervision. </a:t>
            </a:r>
          </a:p>
          <a:p>
            <a:pPr algn="just"/>
            <a:r>
              <a:rPr lang="en-US" dirty="0">
                <a:latin typeface="Times New Roman" panose="02020603050405020304" pitchFamily="18" charset="0"/>
                <a:cs typeface="Times New Roman" panose="02020603050405020304" pitchFamily="18" charset="0"/>
              </a:rPr>
              <a:t>The goal of unsupervised learning is to restructure the input data into new features or a group of objects with similar patterns.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1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9897"/>
            <a:ext cx="10515600" cy="5367066"/>
          </a:xfrm>
        </p:spPr>
        <p:txBody>
          <a:bodyPr/>
          <a:lstStyle/>
          <a:p>
            <a:pPr algn="just"/>
            <a:r>
              <a:rPr lang="en-US" dirty="0">
                <a:latin typeface="Times New Roman" panose="02020603050405020304" pitchFamily="18" charset="0"/>
                <a:cs typeface="Times New Roman" panose="02020603050405020304" pitchFamily="18" charset="0"/>
              </a:rPr>
              <a:t>In unsupervised learning, we don't have a predetermined result. The machine tries to find useful insights from the huge amount of data. It can be further classifieds into two categories of algorithms:</a:t>
            </a:r>
          </a:p>
          <a:p>
            <a:pPr algn="just"/>
            <a:r>
              <a:rPr lang="en-US" b="1" dirty="0">
                <a:latin typeface="Times New Roman" panose="02020603050405020304" pitchFamily="18" charset="0"/>
                <a:cs typeface="Times New Roman" panose="02020603050405020304" pitchFamily="18" charset="0"/>
              </a:rPr>
              <a:t>Clustering</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Association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16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Reinforcement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Reinforcement learning is a feedback-based learning method, in which a learning agent gets a reward for each right action and gets a penalty for each wrong action. </a:t>
            </a:r>
          </a:p>
          <a:p>
            <a:pPr algn="just"/>
            <a:r>
              <a:rPr lang="en-US" dirty="0">
                <a:latin typeface="Times New Roman" panose="02020603050405020304" pitchFamily="18" charset="0"/>
                <a:cs typeface="Times New Roman" panose="02020603050405020304" pitchFamily="18" charset="0"/>
              </a:rPr>
              <a:t>The agent learns automatically with these feedbacks and improves its performance. </a:t>
            </a:r>
          </a:p>
          <a:p>
            <a:pPr algn="just"/>
            <a:r>
              <a:rPr lang="en-US" dirty="0">
                <a:latin typeface="Times New Roman" panose="02020603050405020304" pitchFamily="18" charset="0"/>
                <a:cs typeface="Times New Roman" panose="02020603050405020304" pitchFamily="18" charset="0"/>
              </a:rPr>
              <a:t>In reinforcement learning, the agent interacts with the environment and explores it. The goal of an agent is to get the most reward points, and hence, it improves its performance.</a:t>
            </a:r>
          </a:p>
          <a:p>
            <a:pPr algn="just"/>
            <a:r>
              <a:rPr lang="en-US" b="1" dirty="0">
                <a:latin typeface="Times New Roman" panose="02020603050405020304" pitchFamily="18" charset="0"/>
                <a:cs typeface="Times New Roman" panose="02020603050405020304" pitchFamily="18" charset="0"/>
              </a:rPr>
              <a:t>The robotic dog, which automatically learns the movement of his arms, is an example of Reinforcement learning.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02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History of Machine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38153" y="1246551"/>
            <a:ext cx="7240088" cy="2985815"/>
          </a:xfrm>
          <a:prstGeom prst="rect">
            <a:avLst/>
          </a:prstGeom>
        </p:spPr>
      </p:pic>
      <p:sp>
        <p:nvSpPr>
          <p:cNvPr id="5" name="TextBox 4"/>
          <p:cNvSpPr txBox="1"/>
          <p:nvPr/>
        </p:nvSpPr>
        <p:spPr>
          <a:xfrm>
            <a:off x="838200" y="4558936"/>
            <a:ext cx="1083999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Now machine learning has got a great advancement as </a:t>
            </a:r>
            <a:r>
              <a:rPr lang="en-US" sz="2000" b="1" dirty="0">
                <a:latin typeface="Times New Roman" panose="02020603050405020304" pitchFamily="18" charset="0"/>
                <a:cs typeface="Times New Roman" panose="02020603050405020304" pitchFamily="18" charset="0"/>
              </a:rPr>
              <a:t>self-driving cars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Amazon Alexa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Catboats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recommender system</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weather prediction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disease prediction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stock market analysis</a:t>
            </a:r>
            <a:r>
              <a:rPr lang="en-US" sz="2000" dirty="0">
                <a:latin typeface="Times New Roman" panose="02020603050405020304" pitchFamily="18" charset="0"/>
                <a:cs typeface="Times New Roman" panose="02020603050405020304" pitchFamily="18" charset="0"/>
              </a:rPr>
              <a:t>, etc.</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includes </a:t>
            </a:r>
            <a:r>
              <a:rPr lang="en-US" sz="2000" b="1" dirty="0">
                <a:latin typeface="Times New Roman" panose="02020603050405020304" pitchFamily="18" charset="0"/>
                <a:cs typeface="Times New Roman" panose="02020603050405020304" pitchFamily="18" charset="0"/>
              </a:rPr>
              <a:t>Supervised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unsupervised</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reinforcement learning with clustering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decision tree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SVM algorithms</a:t>
            </a:r>
            <a:r>
              <a:rPr lang="en-US" sz="2000"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57778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 of Machine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24297" y="1457030"/>
            <a:ext cx="8151222" cy="5010150"/>
          </a:xfrm>
          <a:prstGeom prst="rect">
            <a:avLst/>
          </a:prstGeom>
        </p:spPr>
      </p:pic>
    </p:spTree>
    <p:extLst>
      <p:ext uri="{BB962C8B-B14F-4D97-AF65-F5344CB8AC3E}">
        <p14:creationId xmlns:p14="http://schemas.microsoft.com/office/powerpoint/2010/main" val="108890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011"/>
            <a:ext cx="10515600" cy="1272677"/>
          </a:xfrm>
        </p:spPr>
        <p:txBody>
          <a:bodyPr>
            <a:normAutofit fontScale="90000"/>
          </a:bodyPr>
          <a:lstStyle/>
          <a:p>
            <a:r>
              <a:rPr lang="en-US" b="1" dirty="0">
                <a:latin typeface="Times New Roman" panose="02020603050405020304" pitchFamily="18" charset="0"/>
                <a:cs typeface="Times New Roman" panose="02020603050405020304" pitchFamily="18" charset="0"/>
              </a:rPr>
              <a:t>Well Posed Learning Problem (Learning by example)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US" dirty="0">
                <a:latin typeface="Times New Roman" panose="02020603050405020304" pitchFamily="18" charset="0"/>
                <a:cs typeface="Times New Roman" panose="02020603050405020304" pitchFamily="18" charset="0"/>
              </a:rPr>
              <a:t>A computer program is said to learn from experience E in context to some task T and some performance measure P, if its performance on T, as was measured by P, upgrades with experience E. </a:t>
            </a:r>
          </a:p>
          <a:p>
            <a:pPr algn="just" fontAlgn="base"/>
            <a:r>
              <a:rPr lang="en-US" dirty="0">
                <a:latin typeface="Times New Roman" panose="02020603050405020304" pitchFamily="18" charset="0"/>
                <a:cs typeface="Times New Roman" panose="02020603050405020304" pitchFamily="18" charset="0"/>
              </a:rPr>
              <a:t>Any problem can be segregated as well-posed learning problem if it has three traits – </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Task</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Performance Measure </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Experience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74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algn="just"/>
            <a:r>
              <a:rPr lang="en-US" b="1" dirty="0">
                <a:latin typeface="Times New Roman" panose="02020603050405020304" pitchFamily="18" charset="0"/>
                <a:cs typeface="Times New Roman" panose="02020603050405020304" pitchFamily="18" charset="0"/>
              </a:rPr>
              <a:t>Certain examples that efficiently defines the </a:t>
            </a:r>
            <a:r>
              <a:rPr lang="en-US" dirty="0">
                <a:latin typeface="Times New Roman" panose="02020603050405020304" pitchFamily="18" charset="0"/>
                <a:cs typeface="Times New Roman" panose="02020603050405020304" pitchFamily="18" charset="0"/>
              </a:rPr>
              <a:t>well-posed</a:t>
            </a:r>
            <a:r>
              <a:rPr lang="en-US" b="1" dirty="0">
                <a:latin typeface="Times New Roman" panose="02020603050405020304" pitchFamily="18" charset="0"/>
                <a:cs typeface="Times New Roman" panose="02020603050405020304" pitchFamily="18" charset="0"/>
              </a:rPr>
              <a:t> learning problem are – </a:t>
            </a:r>
          </a:p>
          <a:p>
            <a:pPr marL="0" indent="0" algn="just">
              <a:buNone/>
            </a:pPr>
            <a:r>
              <a:rPr lang="en-US" b="1" dirty="0">
                <a:latin typeface="Times New Roman" panose="02020603050405020304" pitchFamily="18" charset="0"/>
                <a:cs typeface="Times New Roman" panose="02020603050405020304" pitchFamily="18" charset="0"/>
              </a:rPr>
              <a:t>1. To better filter emails as spam or not </a:t>
            </a:r>
          </a:p>
          <a:p>
            <a:pPr algn="just" fontAlgn="base"/>
            <a:r>
              <a:rPr lang="en-US" dirty="0">
                <a:latin typeface="Times New Roman" panose="02020603050405020304" pitchFamily="18" charset="0"/>
                <a:cs typeface="Times New Roman" panose="02020603050405020304" pitchFamily="18" charset="0"/>
              </a:rPr>
              <a:t>Task – Classifying emails as spam or not</a:t>
            </a:r>
          </a:p>
          <a:p>
            <a:pPr algn="just" fontAlgn="base"/>
            <a:r>
              <a:rPr lang="en-US" dirty="0">
                <a:latin typeface="Times New Roman" panose="02020603050405020304" pitchFamily="18" charset="0"/>
                <a:cs typeface="Times New Roman" panose="02020603050405020304" pitchFamily="18" charset="0"/>
              </a:rPr>
              <a:t>Performance Measure – The fraction of emails accurately classified as spam or not spam </a:t>
            </a:r>
          </a:p>
          <a:p>
            <a:pPr algn="just" fontAlgn="base"/>
            <a:r>
              <a:rPr lang="en-US" dirty="0">
                <a:latin typeface="Times New Roman" panose="02020603050405020304" pitchFamily="18" charset="0"/>
                <a:cs typeface="Times New Roman" panose="02020603050405020304" pitchFamily="18" charset="0"/>
              </a:rPr>
              <a:t>Experience – Observing you label emails as spam or not spam </a:t>
            </a:r>
          </a:p>
          <a:p>
            <a:pPr marL="0" indent="0" algn="just" fontAlgn="base">
              <a:buNone/>
            </a:pPr>
            <a:r>
              <a:rPr lang="en-US" b="1" dirty="0">
                <a:latin typeface="Times New Roman" panose="02020603050405020304" pitchFamily="18" charset="0"/>
                <a:cs typeface="Times New Roman" panose="02020603050405020304" pitchFamily="18" charset="0"/>
              </a:rPr>
              <a:t>2. A checkers learning problem</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Task – Playing checkers game </a:t>
            </a:r>
          </a:p>
          <a:p>
            <a:pPr algn="just" fontAlgn="base"/>
            <a:r>
              <a:rPr lang="en-US" dirty="0">
                <a:latin typeface="Times New Roman" panose="02020603050405020304" pitchFamily="18" charset="0"/>
                <a:cs typeface="Times New Roman" panose="02020603050405020304" pitchFamily="18" charset="0"/>
              </a:rPr>
              <a:t>Performance Measure – percent of games won against </a:t>
            </a:r>
            <a:r>
              <a:rPr lang="en-US" dirty="0" err="1">
                <a:latin typeface="Times New Roman" panose="02020603050405020304" pitchFamily="18" charset="0"/>
                <a:cs typeface="Times New Roman" panose="02020603050405020304" pitchFamily="18" charset="0"/>
              </a:rPr>
              <a:t>opposer</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Experience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playing implementation games against itself</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4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954"/>
            <a:ext cx="10515600" cy="5563009"/>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3. Fruit Prediction Problem</a:t>
            </a:r>
          </a:p>
          <a:p>
            <a:pPr algn="just" fontAlgn="base"/>
            <a:r>
              <a:rPr lang="en-US" dirty="0">
                <a:latin typeface="Times New Roman" panose="02020603050405020304" pitchFamily="18" charset="0"/>
                <a:cs typeface="Times New Roman" panose="02020603050405020304" pitchFamily="18" charset="0"/>
              </a:rPr>
              <a:t>Task – forecasting different fruits for recognition</a:t>
            </a:r>
          </a:p>
          <a:p>
            <a:pPr algn="just" fontAlgn="base"/>
            <a:r>
              <a:rPr lang="en-US" dirty="0">
                <a:latin typeface="Times New Roman" panose="02020603050405020304" pitchFamily="18" charset="0"/>
                <a:cs typeface="Times New Roman" panose="02020603050405020304" pitchFamily="18" charset="0"/>
              </a:rPr>
              <a:t>Performance Measure – able to predict maximum variety of fruits</a:t>
            </a:r>
          </a:p>
          <a:p>
            <a:pPr algn="just" fontAlgn="base"/>
            <a:r>
              <a:rPr lang="en-US" dirty="0">
                <a:latin typeface="Times New Roman" panose="02020603050405020304" pitchFamily="18" charset="0"/>
                <a:cs typeface="Times New Roman" panose="02020603050405020304" pitchFamily="18" charset="0"/>
              </a:rPr>
              <a:t>Experience – training machine with the largest datasets of fruits images</a:t>
            </a:r>
          </a:p>
          <a:p>
            <a:pPr marL="0" indent="0" algn="just">
              <a:buNone/>
            </a:pPr>
            <a:r>
              <a:rPr lang="en-IN" b="1" dirty="0">
                <a:latin typeface="Times New Roman" panose="02020603050405020304" pitchFamily="18" charset="0"/>
                <a:cs typeface="Times New Roman" panose="02020603050405020304" pitchFamily="18" charset="0"/>
              </a:rPr>
              <a:t>4. Face Recognition Problem</a:t>
            </a:r>
          </a:p>
          <a:p>
            <a:pPr algn="just" fontAlgn="base"/>
            <a:r>
              <a:rPr lang="en-US" dirty="0">
                <a:latin typeface="Times New Roman" panose="02020603050405020304" pitchFamily="18" charset="0"/>
                <a:cs typeface="Times New Roman" panose="02020603050405020304" pitchFamily="18" charset="0"/>
              </a:rPr>
              <a:t>Task – predicting different types of faces</a:t>
            </a:r>
          </a:p>
          <a:p>
            <a:pPr algn="just" fontAlgn="base"/>
            <a:r>
              <a:rPr lang="en-US" dirty="0">
                <a:latin typeface="Times New Roman" panose="02020603050405020304" pitchFamily="18" charset="0"/>
                <a:cs typeface="Times New Roman" panose="02020603050405020304" pitchFamily="18" charset="0"/>
              </a:rPr>
              <a:t>Performance Measure – able to predict maximum types of faces</a:t>
            </a:r>
          </a:p>
          <a:p>
            <a:pPr algn="just" fontAlgn="base"/>
            <a:r>
              <a:rPr lang="en-US" dirty="0">
                <a:latin typeface="Times New Roman" panose="02020603050405020304" pitchFamily="18" charset="0"/>
                <a:cs typeface="Times New Roman" panose="02020603050405020304" pitchFamily="18" charset="0"/>
              </a:rPr>
              <a:t>Experience – training machine with maximum amount of datasets of different face images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51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Perspective of ML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involves searching very large space of possible hypotheses to determine one that best fits the observed data and any prior knowledge held by the learner.</a:t>
            </a:r>
          </a:p>
          <a:p>
            <a:pPr algn="just"/>
            <a:r>
              <a:rPr lang="en-US" b="1" dirty="0">
                <a:latin typeface="Times New Roman" panose="02020603050405020304" pitchFamily="18" charset="0"/>
                <a:cs typeface="Times New Roman" panose="02020603050405020304" pitchFamily="18" charset="0"/>
              </a:rPr>
              <a:t>Hypotheses-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an assumption, an idea that is proposed for the sake of argument so that it can be tested to see if it might be true.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25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9793"/>
            <a:ext cx="10515600" cy="4557169"/>
          </a:xfrm>
        </p:spPr>
        <p:txBody>
          <a:bodyPr>
            <a:normAutofit/>
          </a:bodyPr>
          <a:lstStyle/>
          <a:p>
            <a:pPr algn="just"/>
            <a:r>
              <a:rPr lang="en-US"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accuracy. </a:t>
            </a:r>
          </a:p>
          <a:p>
            <a:pPr algn="just"/>
            <a:r>
              <a:rPr lang="en-US" dirty="0">
                <a:latin typeface="Times New Roman" panose="02020603050405020304" pitchFamily="18" charset="0"/>
                <a:cs typeface="Times New Roman" panose="02020603050405020304" pitchFamily="18" charset="0"/>
              </a:rPr>
              <a:t>Machine learning (ML) that focuses on developing systems that learn—or improve performance—based on the data they ingest.</a:t>
            </a:r>
          </a:p>
          <a:p>
            <a:pPr algn="just"/>
            <a:r>
              <a:rPr lang="en-US" dirty="0">
                <a:latin typeface="Times New Roman" panose="02020603050405020304" pitchFamily="18" charset="0"/>
                <a:cs typeface="Times New Roman" panose="02020603050405020304" pitchFamily="18" charset="0"/>
              </a:rPr>
              <a:t>Artificial intelligence is a broad word that refers to systems or machines that resemble human intelligence.</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17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Issues/Challenges in ML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IN" b="1" dirty="0">
                <a:latin typeface="Times New Roman" panose="02020603050405020304" pitchFamily="18" charset="0"/>
                <a:cs typeface="Times New Roman" panose="02020603050405020304" pitchFamily="18" charset="0"/>
              </a:rPr>
              <a:t>1. Poor Quality of Data- </a:t>
            </a:r>
            <a:r>
              <a:rPr lang="en-US" dirty="0">
                <a:latin typeface="Times New Roman" panose="02020603050405020304" pitchFamily="18" charset="0"/>
                <a:cs typeface="Times New Roman" panose="02020603050405020304" pitchFamily="18" charset="0"/>
              </a:rPr>
              <a:t>Unclean and noisy data can make the whole process extremely exhausting. The quality of data is essential to enhance the output.</a:t>
            </a:r>
          </a:p>
          <a:p>
            <a:pPr marL="0" indent="0" algn="just">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Underfitting</a:t>
            </a:r>
            <a:r>
              <a:rPr lang="en-US" b="1" dirty="0">
                <a:latin typeface="Times New Roman" panose="02020603050405020304" pitchFamily="18" charset="0"/>
                <a:cs typeface="Times New Roman" panose="02020603050405020304" pitchFamily="18" charset="0"/>
              </a:rPr>
              <a:t> of Training Data- </a:t>
            </a:r>
            <a:r>
              <a:rPr lang="en-US" dirty="0">
                <a:latin typeface="Times New Roman" panose="02020603050405020304" pitchFamily="18" charset="0"/>
                <a:cs typeface="Times New Roman" panose="02020603050405020304" pitchFamily="18" charset="0"/>
              </a:rPr>
              <a:t>This process occurs when data is unable to establish an accurate relationship between input and output variables. </a:t>
            </a:r>
          </a:p>
          <a:p>
            <a:pPr marL="0" indent="0" algn="just">
              <a:buNone/>
            </a:pP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Overfitting of Training Data- </a:t>
            </a:r>
            <a:r>
              <a:rPr lang="en-US" dirty="0">
                <a:latin typeface="Times New Roman" panose="02020603050405020304" pitchFamily="18" charset="0"/>
                <a:cs typeface="Times New Roman" panose="02020603050405020304" pitchFamily="18" charset="0"/>
              </a:rPr>
              <a:t>Overfitting refers to a machine learning model trained with a massive amount of data that negatively affect its performance. This means that the algorithm is trained with noisy and biased data, which will affect its overall performance.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10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pPr marL="0" indent="0" algn="just">
              <a:buNone/>
            </a:pPr>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How much training data is sufficient?</a:t>
            </a:r>
          </a:p>
          <a:p>
            <a:pPr marL="0" indent="0" algn="just">
              <a:buNone/>
            </a:pPr>
            <a:r>
              <a:rPr lang="en-US" b="1" dirty="0">
                <a:latin typeface="Times New Roman" panose="02020603050405020304" pitchFamily="18" charset="0"/>
                <a:cs typeface="Times New Roman" panose="02020603050405020304" pitchFamily="18" charset="0"/>
              </a:rPr>
              <a:t>5. How much testing data is required?</a:t>
            </a:r>
          </a:p>
          <a:p>
            <a:pPr marL="0" indent="0" algn="just">
              <a:buNone/>
            </a:pPr>
            <a:r>
              <a:rPr lang="en-US" b="1" dirty="0">
                <a:latin typeface="Times New Roman" panose="02020603050405020304" pitchFamily="18" charset="0"/>
                <a:cs typeface="Times New Roman" panose="02020603050405020304" pitchFamily="18" charset="0"/>
              </a:rPr>
              <a:t>6. What algorithms should be used?</a:t>
            </a:r>
          </a:p>
          <a:p>
            <a:pPr marL="0" indent="0" algn="just">
              <a:buNone/>
            </a:pPr>
            <a:r>
              <a:rPr lang="en-US" b="1" dirty="0">
                <a:latin typeface="Times New Roman" panose="02020603050405020304" pitchFamily="18" charset="0"/>
                <a:cs typeface="Times New Roman" panose="02020603050405020304" pitchFamily="18" charset="0"/>
              </a:rPr>
              <a:t>7. Which algorithm performs best for which type of problems.</a:t>
            </a:r>
          </a:p>
          <a:p>
            <a:pPr marL="0" indent="0" algn="just">
              <a:buNone/>
            </a:pPr>
            <a:r>
              <a:rPr lang="en-US" b="1" dirty="0">
                <a:latin typeface="Times New Roman" panose="02020603050405020304" pitchFamily="18" charset="0"/>
                <a:cs typeface="Times New Roman" panose="02020603050405020304" pitchFamily="18" charset="0"/>
              </a:rPr>
              <a:t>8. What kind of methods to be used?</a:t>
            </a:r>
          </a:p>
          <a:p>
            <a:pPr marL="0" indent="0" algn="just">
              <a:buNone/>
            </a:pPr>
            <a:r>
              <a:rPr lang="en-US" b="1" dirty="0">
                <a:latin typeface="Times New Roman" panose="02020603050405020304" pitchFamily="18" charset="0"/>
                <a:cs typeface="Times New Roman" panose="02020603050405020304" pitchFamily="18" charset="0"/>
              </a:rPr>
              <a:t>9. What methods should be used to reduce learning overhead.</a:t>
            </a:r>
          </a:p>
          <a:p>
            <a:pPr marL="0" indent="0" algn="just">
              <a:buNone/>
            </a:pPr>
            <a:r>
              <a:rPr lang="en-US" b="1" dirty="0">
                <a:latin typeface="Times New Roman" panose="02020603050405020304" pitchFamily="18" charset="0"/>
                <a:cs typeface="Times New Roman" panose="02020603050405020304" pitchFamily="18" charset="0"/>
              </a:rPr>
              <a:t>10. For which type of data which methods should be used?</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092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Designing a Learning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dirty="0">
                <a:latin typeface="Times New Roman" panose="02020603050405020304" pitchFamily="18" charset="0"/>
                <a:cs typeface="Times New Roman" panose="02020603050405020304" pitchFamily="18" charset="0"/>
              </a:rPr>
              <a:t>A computer program is said to be learning from experience (E), with respect to some task (T). Thus, the performance measure (P) is the performance at task T, which is measured by P, and it improves with experience E.”</a:t>
            </a:r>
          </a:p>
          <a:p>
            <a:r>
              <a:rPr lang="en-US" dirty="0">
                <a:latin typeface="Times New Roman" panose="02020603050405020304" pitchFamily="18" charset="0"/>
                <a:cs typeface="Times New Roman" panose="02020603050405020304" pitchFamily="18" charset="0"/>
              </a:rPr>
              <a:t>To get a successful learning system, it should be designed.</a:t>
            </a:r>
          </a:p>
          <a:p>
            <a:r>
              <a:rPr lang="en-US" dirty="0">
                <a:latin typeface="Times New Roman" panose="02020603050405020304" pitchFamily="18" charset="0"/>
                <a:cs typeface="Times New Roman" panose="02020603050405020304" pitchFamily="18" charset="0"/>
              </a:rPr>
              <a:t>For a proper design, several steps should be followed.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629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normAutofit/>
          </a:bodyPr>
          <a:lstStyle/>
          <a:p>
            <a:r>
              <a:rPr lang="en-US" b="1" dirty="0">
                <a:latin typeface="Times New Roman" panose="02020603050405020304" pitchFamily="18" charset="0"/>
                <a:cs typeface="Times New Roman" panose="02020603050405020304" pitchFamily="18" charset="0"/>
              </a:rPr>
              <a:t>Steps for Designing Learning System are:</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54698" y="1022032"/>
            <a:ext cx="6682604" cy="5154931"/>
          </a:xfrm>
          <a:prstGeom prst="rect">
            <a:avLst/>
          </a:prstGeom>
        </p:spPr>
      </p:pic>
    </p:spTree>
    <p:extLst>
      <p:ext uri="{BB962C8B-B14F-4D97-AF65-F5344CB8AC3E}">
        <p14:creationId xmlns:p14="http://schemas.microsoft.com/office/powerpoint/2010/main" val="397553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1. Choosing the Training Experience: </a:t>
            </a:r>
          </a:p>
          <a:p>
            <a:pPr algn="just"/>
            <a:r>
              <a:rPr lang="en-US" dirty="0">
                <a:latin typeface="Times New Roman" panose="02020603050405020304" pitchFamily="18" charset="0"/>
                <a:cs typeface="Times New Roman" panose="02020603050405020304" pitchFamily="18" charset="0"/>
              </a:rPr>
              <a:t>The very important and first task is to choose the training data or training experience which will be fed to the Machine Learning Algorithm. </a:t>
            </a:r>
          </a:p>
          <a:p>
            <a:pPr algn="just"/>
            <a:r>
              <a:rPr lang="en-US" dirty="0">
                <a:latin typeface="Times New Roman" panose="02020603050405020304" pitchFamily="18" charset="0"/>
                <a:cs typeface="Times New Roman" panose="02020603050405020304" pitchFamily="18" charset="0"/>
              </a:rPr>
              <a:t>It is important to note that the data or experience that we fed to the algorithm must have a significant impact on the Success or Failure of the Model. So Training data or experience should be chosen wisely.</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Below are the attributes which will impact on Success and Failure of Data:</a:t>
            </a:r>
          </a:p>
          <a:p>
            <a:pPr marL="571500" indent="-571500" algn="just">
              <a:buFont typeface="+mj-lt"/>
              <a:buAutoNum type="romanLcPeriod"/>
            </a:pPr>
            <a:r>
              <a:rPr lang="en-US" b="1" dirty="0">
                <a:latin typeface="Times New Roman" panose="02020603050405020304" pitchFamily="18" charset="0"/>
                <a:cs typeface="Times New Roman" panose="02020603050405020304" pitchFamily="18" charset="0"/>
              </a:rPr>
              <a:t>The training experience will be able to provide direct or indirect feedback regarding choices.</a:t>
            </a:r>
            <a:r>
              <a:rPr lang="en-US" dirty="0">
                <a:latin typeface="Times New Roman" panose="02020603050405020304" pitchFamily="18" charset="0"/>
                <a:cs typeface="Times New Roman" panose="02020603050405020304" pitchFamily="18" charset="0"/>
              </a:rPr>
              <a:t> For example: While Playing chess the training data will provide feedback to itself like instead of this move if this is chosen the chances of success increases.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5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normAutofit/>
          </a:bodyPr>
          <a:lstStyle/>
          <a:p>
            <a:pPr marL="0" indent="0" algn="just" fontAlgn="base">
              <a:buNone/>
            </a:pPr>
            <a:r>
              <a:rPr lang="en-US" dirty="0">
                <a:latin typeface="Times New Roman" panose="02020603050405020304" pitchFamily="18" charset="0"/>
                <a:cs typeface="Times New Roman" panose="02020603050405020304" pitchFamily="18" charset="0"/>
              </a:rPr>
              <a:t>ii. </a:t>
            </a:r>
            <a:r>
              <a:rPr lang="en-US" b="1" dirty="0">
                <a:latin typeface="Times New Roman" panose="02020603050405020304" pitchFamily="18" charset="0"/>
                <a:cs typeface="Times New Roman" panose="02020603050405020304" pitchFamily="18" charset="0"/>
              </a:rPr>
              <a:t>Second important attribute is the degree to which the learner will control the sequences of training examples. </a:t>
            </a:r>
            <a:r>
              <a:rPr lang="en-US" dirty="0">
                <a:latin typeface="Times New Roman" panose="02020603050405020304" pitchFamily="18" charset="0"/>
                <a:cs typeface="Times New Roman" panose="02020603050405020304" pitchFamily="18" charset="0"/>
              </a:rPr>
              <a:t>For example: when training data is fed to the machine then at that time accuracy is very less but when it gains experience while playing again and again with itself or opponent the machine algorithm will get feedback and control the chess game accordingly.</a:t>
            </a:r>
          </a:p>
          <a:p>
            <a:pPr marL="0" indent="0" algn="just" fontAlgn="base">
              <a:buNone/>
            </a:pPr>
            <a:r>
              <a:rPr lang="en-US" dirty="0">
                <a:latin typeface="Times New Roman" panose="02020603050405020304" pitchFamily="18" charset="0"/>
                <a:cs typeface="Times New Roman" panose="02020603050405020304" pitchFamily="18" charset="0"/>
              </a:rPr>
              <a:t>iii. </a:t>
            </a:r>
            <a:r>
              <a:rPr lang="en-US" b="1" dirty="0">
                <a:latin typeface="Times New Roman" panose="02020603050405020304" pitchFamily="18" charset="0"/>
                <a:cs typeface="Times New Roman" panose="02020603050405020304" pitchFamily="18" charset="0"/>
              </a:rPr>
              <a:t>Third important attribute is how it will represent the distribution of examples over which performance will be measured. </a:t>
            </a:r>
            <a:r>
              <a:rPr lang="en-US" dirty="0">
                <a:latin typeface="Times New Roman" panose="02020603050405020304" pitchFamily="18" charset="0"/>
                <a:cs typeface="Times New Roman" panose="02020603050405020304" pitchFamily="18" charset="0"/>
              </a:rPr>
              <a:t>For example, a Machine learning algorithm will get experience while going through a number of different cases and different examples. Thus, Machine Learning Algorithm will get more and more experience by passing through more and more examples and hence its performance will increase.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6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a:bodyPr>
          <a:lstStyle/>
          <a:p>
            <a:pPr marL="0" indent="0" algn="just" fontAlgn="base">
              <a:buNone/>
            </a:pPr>
            <a:r>
              <a:rPr lang="en-US" b="1" dirty="0">
                <a:latin typeface="Times New Roman" panose="02020603050405020304" pitchFamily="18" charset="0"/>
                <a:cs typeface="Times New Roman" panose="02020603050405020304" pitchFamily="18" charset="0"/>
              </a:rPr>
              <a:t>Step 2- Choosing target function: </a:t>
            </a:r>
            <a:r>
              <a:rPr lang="en-US" dirty="0">
                <a:latin typeface="Times New Roman" panose="02020603050405020304" pitchFamily="18" charset="0"/>
                <a:cs typeface="Times New Roman" panose="02020603050405020304" pitchFamily="18" charset="0"/>
              </a:rPr>
              <a:t>The next important step is choosing the target function. It means according to the knowledge fed to the algorithm the machine learning will choose </a:t>
            </a:r>
            <a:r>
              <a:rPr lang="en-US" dirty="0" err="1">
                <a:latin typeface="Times New Roman" panose="02020603050405020304" pitchFamily="18" charset="0"/>
                <a:cs typeface="Times New Roman" panose="02020603050405020304" pitchFamily="18" charset="0"/>
              </a:rPr>
              <a:t>NextMove</a:t>
            </a:r>
            <a:r>
              <a:rPr lang="en-US" dirty="0">
                <a:latin typeface="Times New Roman" panose="02020603050405020304" pitchFamily="18" charset="0"/>
                <a:cs typeface="Times New Roman" panose="02020603050405020304" pitchFamily="18" charset="0"/>
              </a:rPr>
              <a:t> function which will describe what type of legal moves should be taken.  </a:t>
            </a:r>
          </a:p>
          <a:p>
            <a:pPr algn="just" fontAlgn="base"/>
            <a:r>
              <a:rPr lang="en-US" dirty="0">
                <a:latin typeface="Times New Roman" panose="02020603050405020304" pitchFamily="18" charset="0"/>
                <a:cs typeface="Times New Roman" panose="02020603050405020304" pitchFamily="18" charset="0"/>
              </a:rPr>
              <a:t>For example : While playing chess with the opponent, when opponent will play then the machine learning algorithm will decide what be the number of possible legal moves taken in order to get success.</a:t>
            </a: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86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3- Choosing Representation for Target function: </a:t>
            </a:r>
          </a:p>
          <a:p>
            <a:pPr algn="just"/>
            <a:r>
              <a:rPr lang="en-US" dirty="0">
                <a:latin typeface="Times New Roman" panose="02020603050405020304" pitchFamily="18" charset="0"/>
                <a:cs typeface="Times New Roman" panose="02020603050405020304" pitchFamily="18" charset="0"/>
              </a:rPr>
              <a:t>When the machine algorithm will know all the possible legal moves the next step is to choose the optimized move using any representation i.e. using linear Equations, Hierarchical Graph Representation, Tabular form etc. </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NextMove</a:t>
            </a:r>
            <a:r>
              <a:rPr lang="en-US" dirty="0">
                <a:latin typeface="Times New Roman" panose="02020603050405020304" pitchFamily="18" charset="0"/>
                <a:cs typeface="Times New Roman" panose="02020603050405020304" pitchFamily="18" charset="0"/>
              </a:rPr>
              <a:t> function will move the Target move like out of these move which will provide more success rate. </a:t>
            </a:r>
          </a:p>
          <a:p>
            <a:pPr algn="just"/>
            <a:r>
              <a:rPr lang="en-US" dirty="0">
                <a:latin typeface="Times New Roman" panose="02020603050405020304" pitchFamily="18" charset="0"/>
                <a:cs typeface="Times New Roman" panose="02020603050405020304" pitchFamily="18" charset="0"/>
              </a:rPr>
              <a:t>For Example : while playing chess machine have 4 possible moves, so the machine will choose that optimized move which will provide success to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79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4- Choosing Function Approximation Algorithm: </a:t>
            </a:r>
          </a:p>
          <a:p>
            <a:pPr algn="just"/>
            <a:r>
              <a:rPr lang="en-US" dirty="0">
                <a:latin typeface="Times New Roman" panose="02020603050405020304" pitchFamily="18" charset="0"/>
                <a:cs typeface="Times New Roman" panose="02020603050405020304" pitchFamily="18" charset="0"/>
              </a:rPr>
              <a:t>An optimized move cannot be chosen just with the training data. </a:t>
            </a:r>
          </a:p>
          <a:p>
            <a:pPr algn="just"/>
            <a:r>
              <a:rPr lang="en-US" dirty="0">
                <a:latin typeface="Times New Roman" panose="02020603050405020304" pitchFamily="18" charset="0"/>
                <a:cs typeface="Times New Roman" panose="02020603050405020304" pitchFamily="18" charset="0"/>
              </a:rPr>
              <a:t>The training data had to go through with set of example and through these examples the training data will approximates which steps are chosen and after that machine will provide feedback on it. </a:t>
            </a:r>
          </a:p>
          <a:p>
            <a:pPr algn="just"/>
            <a:r>
              <a:rPr lang="en-US" dirty="0">
                <a:latin typeface="Times New Roman" panose="02020603050405020304" pitchFamily="18" charset="0"/>
                <a:cs typeface="Times New Roman" panose="02020603050405020304" pitchFamily="18" charset="0"/>
              </a:rPr>
              <a:t>For Example : When a training data of Playing chess is fed  to algorithm so at that time it is not machine algorithm will fail or get success and again from that failure or success it will measure while next move what step should be chosen and what is its success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635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4584"/>
            <a:ext cx="10515600" cy="5432380"/>
          </a:xfrm>
        </p:spPr>
        <p:txBody>
          <a:bodyPr/>
          <a:lstStyle/>
          <a:p>
            <a:pPr marL="0" indent="0" algn="just" fontAlgn="base">
              <a:buNone/>
            </a:pPr>
            <a:r>
              <a:rPr lang="en-US" b="1" dirty="0">
                <a:latin typeface="Times New Roman" panose="02020603050405020304" pitchFamily="18" charset="0"/>
                <a:cs typeface="Times New Roman" panose="02020603050405020304" pitchFamily="18" charset="0"/>
              </a:rPr>
              <a:t>Step 5- Final Design: </a:t>
            </a:r>
          </a:p>
          <a:p>
            <a:pPr algn="just" fontAlgn="base"/>
            <a:r>
              <a:rPr lang="en-US" dirty="0">
                <a:latin typeface="Times New Roman" panose="02020603050405020304" pitchFamily="18" charset="0"/>
                <a:cs typeface="Times New Roman" panose="02020603050405020304" pitchFamily="18" charset="0"/>
              </a:rPr>
              <a:t>The final design is created at last when system goes from number of examples  , failures and success , correct and incorrect decision and what will be the next step etc. </a:t>
            </a:r>
          </a:p>
          <a:p>
            <a:pPr algn="just" fontAlgn="base"/>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DeepBlue</a:t>
            </a:r>
            <a:r>
              <a:rPr lang="en-US" dirty="0">
                <a:latin typeface="Times New Roman" panose="02020603050405020304" pitchFamily="18" charset="0"/>
                <a:cs typeface="Times New Roman" panose="02020603050405020304" pitchFamily="18" charset="0"/>
              </a:rPr>
              <a:t> is an intelligent  computer which is ML-based won chess game against the chess expert Garry Kasparov, and it became the first computer which had beaten a human chess expert.</a:t>
            </a: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09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What is Machine Learning?</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dirty="0">
                <a:latin typeface="Times New Roman" panose="02020603050405020304" pitchFamily="18" charset="0"/>
                <a:cs typeface="Times New Roman" panose="02020603050405020304" pitchFamily="18" charset="0"/>
              </a:rPr>
              <a:t>Machine Learning is the field of study that gives computers the capability to learn </a:t>
            </a:r>
            <a:r>
              <a:rPr lang="en-US" b="1" dirty="0">
                <a:latin typeface="Times New Roman" panose="02020603050405020304" pitchFamily="18" charset="0"/>
                <a:cs typeface="Times New Roman" panose="02020603050405020304" pitchFamily="18" charset="0"/>
              </a:rPr>
              <a:t>without being explicitly programmed</a:t>
            </a:r>
            <a:r>
              <a:rPr lang="en-US" dirty="0">
                <a:latin typeface="Times New Roman" panose="02020603050405020304" pitchFamily="18" charset="0"/>
                <a:cs typeface="Times New Roman" panose="02020603050405020304" pitchFamily="18" charset="0"/>
              </a:rPr>
              <a:t>. </a:t>
            </a:r>
          </a:p>
          <a:p>
            <a:pPr algn="just" fontAlgn="base"/>
            <a:r>
              <a:rPr lang="en-US" dirty="0">
                <a:latin typeface="Times New Roman" panose="02020603050405020304" pitchFamily="18" charset="0"/>
                <a:cs typeface="Times New Roman" panose="02020603050405020304" pitchFamily="18" charset="0"/>
              </a:rPr>
              <a:t>It is mainly concerned with the development of algorithms which allow a computer to learn from the data and past experiences on their own. </a:t>
            </a:r>
          </a:p>
          <a:p>
            <a:pPr algn="just" fontAlgn="base"/>
            <a:r>
              <a:rPr lang="en-US" dirty="0"/>
              <a:t>The term machine learning was first introduced by </a:t>
            </a:r>
            <a:r>
              <a:rPr lang="en-US" b="1" dirty="0"/>
              <a:t>Arthur Samuel</a:t>
            </a:r>
            <a:r>
              <a:rPr lang="en-US" dirty="0"/>
              <a:t> in </a:t>
            </a:r>
            <a:r>
              <a:rPr lang="en-US" b="1" dirty="0"/>
              <a:t>1959</a:t>
            </a:r>
            <a:r>
              <a:rPr lang="en-US" dirty="0"/>
              <a:t>. </a:t>
            </a:r>
          </a:p>
          <a:p>
            <a:pPr marL="0" indent="0">
              <a:buNone/>
            </a:pPr>
            <a:br>
              <a:rPr lang="en-US" dirty="0"/>
            </a:b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846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Concept Learning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Concept Learning in Machine Learning can be thought of as a Boolean-valued function defined over a large set of training data.</a:t>
            </a:r>
          </a:p>
          <a:p>
            <a:pPr algn="just"/>
            <a:r>
              <a:rPr lang="en-US" dirty="0">
                <a:latin typeface="Times New Roman" panose="02020603050405020304" pitchFamily="18" charset="0"/>
                <a:cs typeface="Times New Roman" panose="02020603050405020304" pitchFamily="18" charset="0"/>
              </a:rPr>
              <a:t>This simply defines: finding all the consistent hypothesis.</a:t>
            </a:r>
          </a:p>
          <a:p>
            <a:pPr algn="just"/>
            <a:r>
              <a:rPr lang="en-US" dirty="0">
                <a:latin typeface="Times New Roman" panose="02020603050405020304" pitchFamily="18" charset="0"/>
                <a:cs typeface="Times New Roman" panose="02020603050405020304" pitchFamily="18" charset="0"/>
              </a:rPr>
              <a:t>Example: </a:t>
            </a:r>
          </a:p>
          <a:p>
            <a:pPr algn="just"/>
            <a:r>
              <a:rPr lang="en-US" dirty="0">
                <a:latin typeface="Times New Roman" panose="02020603050405020304" pitchFamily="18" charset="0"/>
                <a:cs typeface="Times New Roman" panose="02020603050405020304" pitchFamily="18" charset="0"/>
              </a:rPr>
              <a:t>We learn about Gadgets (tablets and </a:t>
            </a:r>
          </a:p>
          <a:p>
            <a:pPr marL="0" indent="0" algn="just">
              <a:buNone/>
            </a:pPr>
            <a:r>
              <a:rPr lang="en-US" dirty="0">
                <a:latin typeface="Times New Roman" panose="02020603050405020304" pitchFamily="18" charset="0"/>
                <a:cs typeface="Times New Roman" panose="02020603050405020304" pitchFamily="18" charset="0"/>
              </a:rPr>
              <a:t>smart phones). For this, we first need to </a:t>
            </a:r>
          </a:p>
          <a:p>
            <a:pPr marL="0" indent="0" algn="just">
              <a:buNone/>
            </a:pPr>
            <a:r>
              <a:rPr lang="en-US" dirty="0">
                <a:latin typeface="Times New Roman" panose="02020603050405020304" pitchFamily="18" charset="0"/>
                <a:cs typeface="Times New Roman" panose="02020603050405020304" pitchFamily="18" charset="0"/>
              </a:rPr>
              <a:t>understand the features of both the gadgets. </a:t>
            </a:r>
          </a:p>
          <a:p>
            <a:pPr algn="just"/>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43949" y="3350622"/>
            <a:ext cx="3709851" cy="181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Gadgets</a:t>
            </a:r>
            <a:endParaRPr lang="en-IN" dirty="0"/>
          </a:p>
        </p:txBody>
      </p:sp>
      <p:sp>
        <p:nvSpPr>
          <p:cNvPr id="5" name="Oval 4"/>
          <p:cNvSpPr/>
          <p:nvPr/>
        </p:nvSpPr>
        <p:spPr>
          <a:xfrm>
            <a:off x="7785462" y="3526971"/>
            <a:ext cx="1332412" cy="653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Tablets</a:t>
            </a:r>
            <a:endParaRPr lang="en-IN" dirty="0"/>
          </a:p>
        </p:txBody>
      </p:sp>
      <p:sp>
        <p:nvSpPr>
          <p:cNvPr id="6" name="Oval 5"/>
          <p:cNvSpPr/>
          <p:nvPr/>
        </p:nvSpPr>
        <p:spPr>
          <a:xfrm>
            <a:off x="8314508" y="4372791"/>
            <a:ext cx="1606731" cy="600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Phone</a:t>
            </a:r>
            <a:endParaRPr lang="en-IN" dirty="0"/>
          </a:p>
        </p:txBody>
      </p:sp>
      <p:sp>
        <p:nvSpPr>
          <p:cNvPr id="7" name="Oval 6"/>
          <p:cNvSpPr/>
          <p:nvPr/>
        </p:nvSpPr>
        <p:spPr>
          <a:xfrm>
            <a:off x="9614263" y="3487783"/>
            <a:ext cx="1384662"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endParaRPr lang="en-IN" dirty="0"/>
          </a:p>
        </p:txBody>
      </p:sp>
    </p:spTree>
    <p:extLst>
      <p:ext uri="{BB962C8B-B14F-4D97-AF65-F5344CB8AC3E}">
        <p14:creationId xmlns:p14="http://schemas.microsoft.com/office/powerpoint/2010/main" val="1777939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89970363"/>
              </p:ext>
            </p:extLst>
          </p:nvPr>
        </p:nvGraphicFramePr>
        <p:xfrm>
          <a:off x="2032000" y="719666"/>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5837508"/>
                    </a:ext>
                  </a:extLst>
                </a:gridCol>
                <a:gridCol w="2709333">
                  <a:extLst>
                    <a:ext uri="{9D8B030D-6E8A-4147-A177-3AD203B41FA5}">
                      <a16:colId xmlns:a16="http://schemas.microsoft.com/office/drawing/2014/main" val="3426878830"/>
                    </a:ext>
                  </a:extLst>
                </a:gridCol>
                <a:gridCol w="2709333">
                  <a:extLst>
                    <a:ext uri="{9D8B030D-6E8A-4147-A177-3AD203B41FA5}">
                      <a16:colId xmlns:a16="http://schemas.microsoft.com/office/drawing/2014/main" val="1316528186"/>
                    </a:ext>
                  </a:extLst>
                </a:gridCol>
              </a:tblGrid>
              <a:tr h="370840">
                <a:tc>
                  <a:txBody>
                    <a:bodyPr/>
                    <a:lstStyle/>
                    <a:p>
                      <a:endParaRPr lang="en-IN"/>
                    </a:p>
                  </a:txBody>
                  <a:tcPr/>
                </a:tc>
                <a:tc>
                  <a:txBody>
                    <a:bodyPr/>
                    <a:lstStyle/>
                    <a:p>
                      <a:pPr algn="ctr"/>
                      <a:r>
                        <a:rPr lang="en-US" dirty="0"/>
                        <a:t>Tablet</a:t>
                      </a:r>
                      <a:endParaRPr lang="en-IN" dirty="0"/>
                    </a:p>
                  </a:txBody>
                  <a:tcPr/>
                </a:tc>
                <a:tc>
                  <a:txBody>
                    <a:bodyPr/>
                    <a:lstStyle/>
                    <a:p>
                      <a:pPr algn="ctr"/>
                      <a:r>
                        <a:rPr lang="en-US" dirty="0"/>
                        <a:t>Smart Phone</a:t>
                      </a:r>
                      <a:endParaRPr lang="en-IN" dirty="0"/>
                    </a:p>
                  </a:txBody>
                  <a:tcPr/>
                </a:tc>
                <a:extLst>
                  <a:ext uri="{0D108BD9-81ED-4DB2-BD59-A6C34878D82A}">
                    <a16:rowId xmlns:a16="http://schemas.microsoft.com/office/drawing/2014/main" val="2279545686"/>
                  </a:ext>
                </a:extLst>
              </a:tr>
              <a:tr h="370840">
                <a:tc>
                  <a:txBody>
                    <a:bodyPr/>
                    <a:lstStyle/>
                    <a:p>
                      <a:r>
                        <a:rPr lang="en-US" dirty="0"/>
                        <a:t>X1: Size</a:t>
                      </a:r>
                      <a:endParaRPr lang="en-IN" dirty="0"/>
                    </a:p>
                  </a:txBody>
                  <a:tcPr/>
                </a:tc>
                <a:tc>
                  <a:txBody>
                    <a:bodyPr/>
                    <a:lstStyle/>
                    <a:p>
                      <a:pPr algn="ctr"/>
                      <a:r>
                        <a:rPr lang="en-US" dirty="0"/>
                        <a:t>Large</a:t>
                      </a:r>
                      <a:endParaRPr lang="en-IN" dirty="0"/>
                    </a:p>
                  </a:txBody>
                  <a:tcPr/>
                </a:tc>
                <a:tc>
                  <a:txBody>
                    <a:bodyPr/>
                    <a:lstStyle/>
                    <a:p>
                      <a:pPr algn="ctr"/>
                      <a:r>
                        <a:rPr lang="en-US" dirty="0"/>
                        <a:t>Small</a:t>
                      </a:r>
                      <a:endParaRPr lang="en-IN" dirty="0"/>
                    </a:p>
                  </a:txBody>
                  <a:tcPr/>
                </a:tc>
                <a:extLst>
                  <a:ext uri="{0D108BD9-81ED-4DB2-BD59-A6C34878D82A}">
                    <a16:rowId xmlns:a16="http://schemas.microsoft.com/office/drawing/2014/main" val="2090004465"/>
                  </a:ext>
                </a:extLst>
              </a:tr>
              <a:tr h="370840">
                <a:tc>
                  <a:txBody>
                    <a:bodyPr/>
                    <a:lstStyle/>
                    <a:p>
                      <a:r>
                        <a:rPr lang="en-US" dirty="0"/>
                        <a:t>X2: </a:t>
                      </a:r>
                      <a:r>
                        <a:rPr lang="en-US" dirty="0" err="1"/>
                        <a:t>Colour</a:t>
                      </a:r>
                      <a:endParaRPr lang="en-IN" dirty="0"/>
                    </a:p>
                  </a:txBody>
                  <a:tcPr/>
                </a:tc>
                <a:tc>
                  <a:txBody>
                    <a:bodyPr/>
                    <a:lstStyle/>
                    <a:p>
                      <a:pPr algn="ctr"/>
                      <a:r>
                        <a:rPr lang="en-US" dirty="0"/>
                        <a:t>Black</a:t>
                      </a:r>
                      <a:endParaRPr lang="en-IN" dirty="0"/>
                    </a:p>
                  </a:txBody>
                  <a:tcPr/>
                </a:tc>
                <a:tc>
                  <a:txBody>
                    <a:bodyPr/>
                    <a:lstStyle/>
                    <a:p>
                      <a:pPr algn="ctr"/>
                      <a:r>
                        <a:rPr lang="en-US" dirty="0"/>
                        <a:t>Blue</a:t>
                      </a:r>
                      <a:endParaRPr lang="en-IN" dirty="0"/>
                    </a:p>
                  </a:txBody>
                  <a:tcPr/>
                </a:tc>
                <a:extLst>
                  <a:ext uri="{0D108BD9-81ED-4DB2-BD59-A6C34878D82A}">
                    <a16:rowId xmlns:a16="http://schemas.microsoft.com/office/drawing/2014/main" val="3502778173"/>
                  </a:ext>
                </a:extLst>
              </a:tr>
              <a:tr h="370840">
                <a:tc>
                  <a:txBody>
                    <a:bodyPr/>
                    <a:lstStyle/>
                    <a:p>
                      <a:r>
                        <a:rPr lang="en-US" dirty="0"/>
                        <a:t>X3: Screen Type</a:t>
                      </a:r>
                      <a:endParaRPr lang="en-IN" dirty="0"/>
                    </a:p>
                  </a:txBody>
                  <a:tcPr/>
                </a:tc>
                <a:tc>
                  <a:txBody>
                    <a:bodyPr/>
                    <a:lstStyle/>
                    <a:p>
                      <a:pPr algn="ctr"/>
                      <a:r>
                        <a:rPr lang="en-US" dirty="0"/>
                        <a:t>Flat</a:t>
                      </a:r>
                      <a:endParaRPr lang="en-IN" dirty="0"/>
                    </a:p>
                  </a:txBody>
                  <a:tcPr/>
                </a:tc>
                <a:tc>
                  <a:txBody>
                    <a:bodyPr/>
                    <a:lstStyle/>
                    <a:p>
                      <a:pPr algn="ctr"/>
                      <a:r>
                        <a:rPr lang="en-US" dirty="0"/>
                        <a:t>Folded</a:t>
                      </a:r>
                      <a:endParaRPr lang="en-IN" dirty="0"/>
                    </a:p>
                  </a:txBody>
                  <a:tcPr/>
                </a:tc>
                <a:extLst>
                  <a:ext uri="{0D108BD9-81ED-4DB2-BD59-A6C34878D82A}">
                    <a16:rowId xmlns:a16="http://schemas.microsoft.com/office/drawing/2014/main" val="3941133528"/>
                  </a:ext>
                </a:extLst>
              </a:tr>
              <a:tr h="370840">
                <a:tc>
                  <a:txBody>
                    <a:bodyPr/>
                    <a:lstStyle/>
                    <a:p>
                      <a:r>
                        <a:rPr lang="en-US" dirty="0"/>
                        <a:t>X4: Shape</a:t>
                      </a:r>
                      <a:endParaRPr lang="en-IN" dirty="0"/>
                    </a:p>
                  </a:txBody>
                  <a:tcPr/>
                </a:tc>
                <a:tc>
                  <a:txBody>
                    <a:bodyPr/>
                    <a:lstStyle/>
                    <a:p>
                      <a:pPr algn="ctr"/>
                      <a:r>
                        <a:rPr lang="en-US" dirty="0"/>
                        <a:t>Square</a:t>
                      </a:r>
                      <a:endParaRPr lang="en-IN" dirty="0"/>
                    </a:p>
                  </a:txBody>
                  <a:tcPr/>
                </a:tc>
                <a:tc>
                  <a:txBody>
                    <a:bodyPr/>
                    <a:lstStyle/>
                    <a:p>
                      <a:pPr algn="ctr"/>
                      <a:r>
                        <a:rPr lang="en-US" dirty="0"/>
                        <a:t>Rectangle </a:t>
                      </a:r>
                      <a:endParaRPr lang="en-IN" dirty="0"/>
                    </a:p>
                  </a:txBody>
                  <a:tcPr/>
                </a:tc>
                <a:extLst>
                  <a:ext uri="{0D108BD9-81ED-4DB2-BD59-A6C34878D82A}">
                    <a16:rowId xmlns:a16="http://schemas.microsoft.com/office/drawing/2014/main" val="4152201361"/>
                  </a:ext>
                </a:extLst>
              </a:tr>
            </a:tbl>
          </a:graphicData>
        </a:graphic>
      </p:graphicFrame>
      <p:sp>
        <p:nvSpPr>
          <p:cNvPr id="6" name="Content Placeholder 5"/>
          <p:cNvSpPr>
            <a:spLocks noGrp="1"/>
          </p:cNvSpPr>
          <p:nvPr>
            <p:ph idx="1"/>
          </p:nvPr>
        </p:nvSpPr>
        <p:spPr>
          <a:xfrm>
            <a:off x="838200" y="326571"/>
            <a:ext cx="10515600" cy="5850392"/>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Concept: &lt;x1,x2,x3,x4&gt;</a:t>
            </a:r>
          </a:p>
          <a:p>
            <a:pPr marL="0" indent="0">
              <a:buNone/>
            </a:pPr>
            <a:r>
              <a:rPr lang="en-US" dirty="0">
                <a:latin typeface="Times New Roman" panose="02020603050405020304" pitchFamily="18" charset="0"/>
                <a:cs typeface="Times New Roman" panose="02020603050405020304" pitchFamily="18" charset="0"/>
              </a:rPr>
              <a:t>                  Tablet: &lt;Large, Black, Flat, Square&gt;</a:t>
            </a:r>
          </a:p>
          <a:p>
            <a:pPr marL="0" indent="0">
              <a:buNone/>
            </a:pPr>
            <a:r>
              <a:rPr lang="en-US" dirty="0">
                <a:latin typeface="Times New Roman" panose="02020603050405020304" pitchFamily="18" charset="0"/>
                <a:cs typeface="Times New Roman" panose="02020603050405020304" pitchFamily="18" charset="0"/>
              </a:rPr>
              <a:t>                  Smart Phone: &lt;Small, Blue, Folded, Rectangle&gt;</a:t>
            </a:r>
          </a:p>
          <a:p>
            <a:pPr marL="0" indent="0">
              <a:buNone/>
            </a:pPr>
            <a:r>
              <a:rPr lang="en-US" dirty="0">
                <a:latin typeface="Times New Roman" panose="02020603050405020304" pitchFamily="18" charset="0"/>
                <a:cs typeface="Times New Roman" panose="02020603050405020304" pitchFamily="18" charset="0"/>
              </a:rPr>
              <a:t>Number of possible instances= 2^d    where, d= no. of features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Total possible concepts= 2^No. of possible instances.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207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pPr algn="just"/>
            <a:r>
              <a:rPr lang="en-US" dirty="0">
                <a:latin typeface="Times New Roman" panose="02020603050405020304" pitchFamily="18" charset="0"/>
                <a:cs typeface="Times New Roman" panose="02020603050405020304" pitchFamily="18" charset="0"/>
              </a:rPr>
              <a:t>As we learn about tablets and smart phones we can apply the learning to the entire domain (concept).</a:t>
            </a:r>
          </a:p>
          <a:p>
            <a:pPr algn="just"/>
            <a:r>
              <a:rPr lang="en-US" dirty="0">
                <a:latin typeface="Times New Roman" panose="02020603050405020304" pitchFamily="18" charset="0"/>
                <a:cs typeface="Times New Roman" panose="02020603050405020304" pitchFamily="18" charset="0"/>
              </a:rPr>
              <a:t>Therefore, we need to take the features which are consistent. If the features are not consistent than the hypothesis always varies and we can’t get into some conclusion out of it. </a:t>
            </a:r>
          </a:p>
          <a:p>
            <a:pPr algn="just"/>
            <a:r>
              <a:rPr lang="en-US" dirty="0">
                <a:latin typeface="Times New Roman" panose="02020603050405020304" pitchFamily="18" charset="0"/>
                <a:cs typeface="Times New Roman" panose="02020603050405020304" pitchFamily="18" charset="0"/>
              </a:rPr>
              <a:t>Main Goal</a:t>
            </a:r>
            <a:r>
              <a:rPr lang="en-US" dirty="0">
                <a:latin typeface="Times New Roman" panose="02020603050405020304" pitchFamily="18" charset="0"/>
                <a:cs typeface="Times New Roman" panose="02020603050405020304" pitchFamily="18" charset="0"/>
                <a:sym typeface="Wingdings" panose="05000000000000000000" pitchFamily="2" charset="2"/>
              </a:rPr>
              <a:t> is to find the all hypothesis that are consistent.</a:t>
            </a:r>
          </a:p>
          <a:p>
            <a:pPr algn="just"/>
            <a:r>
              <a:rPr lang="en-US" dirty="0">
                <a:latin typeface="Times New Roman" panose="02020603050405020304" pitchFamily="18" charset="0"/>
                <a:cs typeface="Times New Roman" panose="02020603050405020304" pitchFamily="18" charset="0"/>
                <a:sym typeface="Wingdings" panose="05000000000000000000" pitchFamily="2" charset="2"/>
              </a:rPr>
              <a:t>In this term we use two types of hypothesis:</a:t>
            </a:r>
          </a:p>
          <a:p>
            <a:pPr marL="514350" indent="-514350" algn="jus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Most specific hypothesis: Reject All</a:t>
            </a:r>
          </a:p>
          <a:p>
            <a:pPr marL="0" indent="0" algn="just">
              <a:buNone/>
            </a:pPr>
            <a:r>
              <a:rPr lang="en-US" dirty="0">
                <a:latin typeface="Times New Roman" panose="02020603050405020304" pitchFamily="18" charset="0"/>
                <a:cs typeface="Times New Roman" panose="02020603050405020304" pitchFamily="18" charset="0"/>
                <a:sym typeface="Wingdings" panose="05000000000000000000" pitchFamily="2" charset="2"/>
              </a:rPr>
              <a:t>      Denoted by ɸ     </a:t>
            </a:r>
          </a:p>
          <a:p>
            <a:pPr marL="0" indent="0" algn="just">
              <a:buNone/>
            </a:pPr>
            <a:r>
              <a:rPr lang="en-US" dirty="0">
                <a:latin typeface="Times New Roman" panose="02020603050405020304" pitchFamily="18" charset="0"/>
                <a:cs typeface="Times New Roman" panose="02020603050405020304" pitchFamily="18" charset="0"/>
                <a:sym typeface="Wingdings" panose="05000000000000000000" pitchFamily="2" charset="2"/>
              </a:rPr>
              <a:t>2.  Most general hypothesis: Accept All</a:t>
            </a:r>
          </a:p>
          <a:p>
            <a:pPr marL="0" indent="0" algn="just">
              <a:buNone/>
            </a:pPr>
            <a:r>
              <a:rPr lang="en-US" dirty="0">
                <a:latin typeface="Times New Roman" panose="02020603050405020304" pitchFamily="18" charset="0"/>
                <a:cs typeface="Times New Roman" panose="02020603050405020304" pitchFamily="18" charset="0"/>
                <a:sym typeface="Wingdings" panose="05000000000000000000" pitchFamily="2" charset="2"/>
              </a:rPr>
              <a:t>     Denoted by ? </a:t>
            </a:r>
          </a:p>
          <a:p>
            <a:pPr algn="just"/>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210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Concept Learning as Search</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Main Goal</a:t>
            </a:r>
            <a:r>
              <a:rPr lang="en-US" dirty="0">
                <a:latin typeface="Times New Roman" panose="02020603050405020304" pitchFamily="18" charset="0"/>
                <a:cs typeface="Times New Roman" panose="02020603050405020304" pitchFamily="18" charset="0"/>
                <a:sym typeface="Wingdings" panose="05000000000000000000" pitchFamily="2" charset="2"/>
              </a:rPr>
              <a:t> is to find out the hypothesis that best fits the training example.</a:t>
            </a:r>
          </a:p>
          <a:p>
            <a:pPr algn="just"/>
            <a:r>
              <a:rPr lang="en-US" dirty="0">
                <a:latin typeface="Times New Roman" panose="02020603050405020304" pitchFamily="18" charset="0"/>
                <a:cs typeface="Times New Roman" panose="02020603050405020304" pitchFamily="18" charset="0"/>
                <a:sym typeface="Wingdings" panose="05000000000000000000" pitchFamily="2" charset="2"/>
              </a:rPr>
              <a:t>Example: </a:t>
            </a: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Find out the day in which sports can be enjoyed</a:t>
            </a:r>
          </a:p>
          <a:p>
            <a:pPr marL="0" indent="0" algn="just">
              <a:buNone/>
            </a:pPr>
            <a:r>
              <a:rPr lang="en-US" dirty="0">
                <a:latin typeface="Times New Roman" panose="02020603050405020304" pitchFamily="18" charset="0"/>
                <a:cs typeface="Times New Roman" panose="02020603050405020304" pitchFamily="18" charset="0"/>
                <a:sym typeface="Wingdings" panose="05000000000000000000" pitchFamily="2" charset="2"/>
              </a:rPr>
              <a:t>Lets assume 6 attributes based on which this can be decided: </a:t>
            </a:r>
          </a:p>
          <a:p>
            <a:pPr marL="0" indent="0" algn="ctr">
              <a:buNone/>
            </a:pPr>
            <a:r>
              <a:rPr lang="en-US" dirty="0">
                <a:latin typeface="Times New Roman" panose="02020603050405020304" pitchFamily="18" charset="0"/>
                <a:cs typeface="Times New Roman" panose="02020603050405020304" pitchFamily="18" charset="0"/>
                <a:sym typeface="Wingdings" panose="05000000000000000000" pitchFamily="2" charset="2"/>
              </a:rPr>
              <a:t>  (sky, air temp, humidity, wind, water, forecast)</a:t>
            </a:r>
          </a:p>
          <a:p>
            <a:pPr marL="0" indent="0" algn="just">
              <a:buNone/>
            </a:pPr>
            <a:r>
              <a:rPr lang="en-US" dirty="0">
                <a:latin typeface="Times New Roman" panose="02020603050405020304" pitchFamily="18" charset="0"/>
                <a:cs typeface="Times New Roman" panose="02020603050405020304" pitchFamily="18" charset="0"/>
                <a:sym typeface="Wingdings" panose="05000000000000000000" pitchFamily="2" charset="2"/>
              </a:rPr>
              <a:t>Now, sky: (sunny, rainy, cloudy) and remaining attributes are having only 2 values.</a:t>
            </a:r>
          </a:p>
          <a:p>
            <a:pPr marL="0" indent="0" algn="just">
              <a:buNone/>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buNone/>
            </a:pPr>
            <a:r>
              <a:rPr 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334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Calculate </a:t>
            </a:r>
            <a:r>
              <a:rPr lang="en-US" b="1" dirty="0">
                <a:latin typeface="Times New Roman" panose="02020603050405020304" pitchFamily="18" charset="0"/>
                <a:cs typeface="Times New Roman" panose="02020603050405020304" pitchFamily="18" charset="0"/>
              </a:rPr>
              <a:t>different instances possible</a:t>
            </a:r>
            <a:r>
              <a:rPr lang="en-US" dirty="0">
                <a:latin typeface="Times New Roman" panose="02020603050405020304" pitchFamily="18" charset="0"/>
                <a:cs typeface="Times New Roman" panose="02020603050405020304" pitchFamily="18" charset="0"/>
              </a:rPr>
              <a:t>: </a:t>
            </a:r>
          </a:p>
          <a:p>
            <a:pPr marL="0" indent="0" algn="ctr">
              <a:buNone/>
            </a:pPr>
            <a:r>
              <a:rPr lang="en-US" dirty="0">
                <a:latin typeface="Times New Roman" panose="02020603050405020304" pitchFamily="18" charset="0"/>
                <a:cs typeface="Times New Roman" panose="02020603050405020304" pitchFamily="18" charset="0"/>
              </a:rPr>
              <a:t>3*2*2*2*2*2= 96</a:t>
            </a:r>
          </a:p>
          <a:p>
            <a:pPr algn="just"/>
            <a:r>
              <a:rPr lang="en-US" dirty="0">
                <a:latin typeface="Times New Roman" panose="02020603050405020304" pitchFamily="18" charset="0"/>
                <a:cs typeface="Times New Roman" panose="02020603050405020304" pitchFamily="18" charset="0"/>
              </a:rPr>
              <a:t>Now, find out the </a:t>
            </a:r>
            <a:r>
              <a:rPr lang="en-US" b="1" dirty="0">
                <a:latin typeface="Times New Roman" panose="02020603050405020304" pitchFamily="18" charset="0"/>
                <a:cs typeface="Times New Roman" panose="02020603050405020304" pitchFamily="18" charset="0"/>
              </a:rPr>
              <a:t>syntactically distinct hypothesis</a:t>
            </a:r>
            <a:r>
              <a:rPr lang="en-US" dirty="0">
                <a:latin typeface="Times New Roman" panose="02020603050405020304" pitchFamily="18" charset="0"/>
                <a:cs typeface="Times New Roman" panose="02020603050405020304" pitchFamily="18" charset="0"/>
              </a:rPr>
              <a:t>. For this we need to add most general and specific hypothesis for all the attributes. i.e. add ɸ and ? </a:t>
            </a:r>
          </a:p>
          <a:p>
            <a:pPr marL="0" indent="0" algn="just">
              <a:buNone/>
            </a:pPr>
            <a:r>
              <a:rPr lang="en-US" dirty="0">
                <a:latin typeface="Times New Roman" panose="02020603050405020304" pitchFamily="18" charset="0"/>
                <a:cs typeface="Times New Roman" panose="02020603050405020304" pitchFamily="18" charset="0"/>
              </a:rPr>
              <a:t>Therefore, </a:t>
            </a:r>
          </a:p>
          <a:p>
            <a:pPr algn="just"/>
            <a:r>
              <a:rPr lang="en-US" dirty="0">
                <a:latin typeface="Times New Roman" panose="02020603050405020304" pitchFamily="18" charset="0"/>
                <a:cs typeface="Times New Roman" panose="02020603050405020304" pitchFamily="18" charset="0"/>
              </a:rPr>
              <a:t>Syntactically Distinct Hypothesis= 5*4*4*4*4*4 = 5120</a:t>
            </a:r>
          </a:p>
          <a:p>
            <a:pPr algn="just"/>
            <a:r>
              <a:rPr lang="en-US" dirty="0">
                <a:latin typeface="Times New Roman" panose="02020603050405020304" pitchFamily="18" charset="0"/>
                <a:cs typeface="Times New Roman" panose="02020603050405020304" pitchFamily="18" charset="0"/>
              </a:rPr>
              <a:t>Now, find out the </a:t>
            </a:r>
            <a:r>
              <a:rPr lang="en-US" b="1" dirty="0">
                <a:latin typeface="Times New Roman" panose="02020603050405020304" pitchFamily="18" charset="0"/>
                <a:cs typeface="Times New Roman" panose="02020603050405020304" pitchFamily="18" charset="0"/>
              </a:rPr>
              <a:t>semantically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distinct hypothesis. i.e. null (ɸ) taken as common.</a:t>
            </a:r>
          </a:p>
          <a:p>
            <a:pPr marL="0" indent="0" algn="just">
              <a:buNone/>
            </a:pPr>
            <a:r>
              <a:rPr lang="en-US" b="1" dirty="0">
                <a:latin typeface="Times New Roman" panose="02020603050405020304" pitchFamily="18" charset="0"/>
                <a:cs typeface="Times New Roman" panose="02020603050405020304" pitchFamily="18" charset="0"/>
              </a:rPr>
              <a:t>   = 1+ (4*3*3*3*3*3) = 973</a:t>
            </a:r>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After finding all the possible hypothesis instances possible, we search the best match i.e. hypothesis that is much closes to our learning problem. </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152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r>
              <a:rPr lang="en-US" b="1" dirty="0">
                <a:latin typeface="Times New Roman" panose="02020603050405020304" pitchFamily="18" charset="0"/>
                <a:cs typeface="Times New Roman" panose="02020603050405020304" pitchFamily="18" charset="0"/>
              </a:rPr>
              <a:t>Find S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a:latin typeface="Times New Roman" panose="02020603050405020304" pitchFamily="18" charset="0"/>
                <a:cs typeface="Times New Roman" panose="02020603050405020304" pitchFamily="18" charset="0"/>
              </a:rPr>
              <a:t>It is a basic concept learning algorithm in machine learning.</a:t>
            </a:r>
          </a:p>
          <a:p>
            <a:r>
              <a:rPr lang="en-US" dirty="0">
                <a:latin typeface="Times New Roman" panose="02020603050405020304" pitchFamily="18" charset="0"/>
                <a:cs typeface="Times New Roman" panose="02020603050405020304" pitchFamily="18" charset="0"/>
              </a:rPr>
              <a:t>Finding a maximally specific hypothesis that fits all the positive examples. (ɸ)</a:t>
            </a:r>
          </a:p>
          <a:p>
            <a:r>
              <a:rPr lang="en-US" dirty="0">
                <a:latin typeface="Times New Roman" panose="02020603050405020304" pitchFamily="18" charset="0"/>
                <a:cs typeface="Times New Roman" panose="02020603050405020304" pitchFamily="18" charset="0"/>
              </a:rPr>
              <a:t>This algorithm considers only positive values. </a:t>
            </a:r>
          </a:p>
          <a:p>
            <a:pPr algn="just"/>
            <a:r>
              <a:rPr lang="en-US" dirty="0">
                <a:latin typeface="Times New Roman" panose="02020603050405020304" pitchFamily="18" charset="0"/>
                <a:cs typeface="Times New Roman" panose="02020603050405020304" pitchFamily="18" charset="0"/>
                <a:sym typeface="Wingdings" panose="05000000000000000000" pitchFamily="2" charset="2"/>
              </a:rPr>
              <a:t>The find-S algorithm starts with the most specific hypothesis and generalizes this hypothesis each time it fails to classify an observed positive training data.</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indicates that any value is acceptable for the attribute.</a:t>
            </a:r>
          </a:p>
          <a:p>
            <a:r>
              <a:rPr lang="en-US" b="1" dirty="0" err="1">
                <a:latin typeface="Times New Roman" panose="02020603050405020304" pitchFamily="18" charset="0"/>
                <a:cs typeface="Times New Roman" panose="02020603050405020304" pitchFamily="18" charset="0"/>
              </a:rPr>
              <a:t>ϕ</a:t>
            </a:r>
            <a:r>
              <a:rPr lang="en-US" dirty="0" err="1">
                <a:latin typeface="Times New Roman" panose="02020603050405020304" pitchFamily="18" charset="0"/>
                <a:cs typeface="Times New Roman" panose="02020603050405020304" pitchFamily="18" charset="0"/>
              </a:rPr>
              <a:t>indicates</a:t>
            </a:r>
            <a:r>
              <a:rPr lang="en-US" dirty="0">
                <a:latin typeface="Times New Roman" panose="02020603050405020304" pitchFamily="18" charset="0"/>
                <a:cs typeface="Times New Roman" panose="02020603050405020304" pitchFamily="18" charset="0"/>
              </a:rPr>
              <a:t> that no value is acceptable.</a:t>
            </a:r>
          </a:p>
          <a:p>
            <a:pPr marL="0" indent="0">
              <a:buNone/>
            </a:pPr>
            <a:r>
              <a:rPr lang="en-US" b="1" dirty="0">
                <a:latin typeface="Times New Roman" panose="02020603050405020304" pitchFamily="18" charset="0"/>
                <a:cs typeface="Times New Roman" panose="02020603050405020304" pitchFamily="18" charset="0"/>
                <a:sym typeface="Wingdings" panose="05000000000000000000" pitchFamily="2" charset="2"/>
              </a:rPr>
              <a:t>Most specific hypothesis: Denoted by ɸ     </a:t>
            </a:r>
          </a:p>
          <a:p>
            <a:pPr marL="0" indent="0">
              <a:buNone/>
            </a:pPr>
            <a:r>
              <a:rPr lang="en-US" b="1" dirty="0">
                <a:latin typeface="Times New Roman" panose="02020603050405020304" pitchFamily="18" charset="0"/>
                <a:cs typeface="Times New Roman" panose="02020603050405020304" pitchFamily="18" charset="0"/>
                <a:sym typeface="Wingdings" panose="05000000000000000000" pitchFamily="2" charset="2"/>
              </a:rPr>
              <a:t>Most general hypothesis: Denoted by ? </a:t>
            </a:r>
          </a:p>
          <a:p>
            <a:pPr algn="just"/>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47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fontScale="92500"/>
          </a:bodyPr>
          <a:lstStyle/>
          <a:p>
            <a:pPr algn="just" fontAlgn="base"/>
            <a:r>
              <a:rPr lang="en-US" b="1" dirty="0">
                <a:solidFill>
                  <a:srgbClr val="0070C0"/>
                </a:solidFill>
                <a:latin typeface="Times New Roman" panose="02020603050405020304" pitchFamily="18" charset="0"/>
                <a:cs typeface="Times New Roman" panose="02020603050405020304" pitchFamily="18" charset="0"/>
              </a:rPr>
              <a:t>Steps to be followed:</a:t>
            </a:r>
          </a:p>
          <a:p>
            <a:pPr marL="514350" indent="-514350" algn="just" fontAlgn="base">
              <a:buFont typeface="+mj-lt"/>
              <a:buAutoNum type="arabicPeriod"/>
            </a:pPr>
            <a:r>
              <a:rPr lang="en-US" dirty="0">
                <a:latin typeface="Times New Roman" panose="02020603050405020304" pitchFamily="18" charset="0"/>
                <a:cs typeface="Times New Roman" panose="02020603050405020304" pitchFamily="18" charset="0"/>
              </a:rPr>
              <a:t>Start with the most specific hypothesis.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 = {ϕ, ϕ, ϕ, ϕ, ϕ, ϕ}</a:t>
            </a:r>
            <a:endParaRPr lang="en-US" dirty="0">
              <a:latin typeface="Times New Roman" panose="02020603050405020304" pitchFamily="18" charset="0"/>
              <a:cs typeface="Times New Roman" panose="02020603050405020304" pitchFamily="18" charset="0"/>
            </a:endParaRPr>
          </a:p>
          <a:p>
            <a:pPr marL="514350" indent="-514350" algn="just" fontAlgn="base">
              <a:buFont typeface="+mj-lt"/>
              <a:buAutoNum type="arabicPeriod"/>
            </a:pPr>
            <a:r>
              <a:rPr lang="en-US" dirty="0">
                <a:latin typeface="Times New Roman" panose="02020603050405020304" pitchFamily="18" charset="0"/>
                <a:cs typeface="Times New Roman" panose="02020603050405020304" pitchFamily="18" charset="0"/>
              </a:rPr>
              <a:t>Take the next example and if it is negative, then no changes occur to the hypothesis.</a:t>
            </a:r>
          </a:p>
          <a:p>
            <a:pPr marL="514350" indent="-514350" algn="just" fontAlgn="base">
              <a:buFont typeface="+mj-lt"/>
              <a:buAutoNum type="arabicPeriod"/>
            </a:pPr>
            <a:r>
              <a:rPr lang="en-US" dirty="0">
                <a:latin typeface="Times New Roman" panose="02020603050405020304" pitchFamily="18" charset="0"/>
                <a:cs typeface="Times New Roman" panose="02020603050405020304" pitchFamily="18" charset="0"/>
              </a:rPr>
              <a:t>If the example is positive and we find that our initial hypothesis is too specific then we update our current hypothesis to a general condition.</a:t>
            </a:r>
          </a:p>
          <a:p>
            <a:pPr marL="514350" indent="-514350" algn="just" fontAlgn="base">
              <a:buFont typeface="+mj-lt"/>
              <a:buAutoNum type="arabicPeriod"/>
            </a:pPr>
            <a:r>
              <a:rPr lang="en-US" dirty="0">
                <a:latin typeface="Times New Roman" panose="02020603050405020304" pitchFamily="18" charset="0"/>
                <a:cs typeface="Times New Roman" panose="02020603050405020304" pitchFamily="18" charset="0"/>
              </a:rPr>
              <a:t>Keep repeating the above steps till all the training examples are complete.</a:t>
            </a:r>
          </a:p>
          <a:p>
            <a:pPr marL="514350" indent="-514350" algn="just" fontAlgn="base">
              <a:buFont typeface="+mj-lt"/>
              <a:buAutoNum type="arabicPeriod"/>
            </a:pPr>
            <a:r>
              <a:rPr lang="en-US" dirty="0">
                <a:latin typeface="Times New Roman" panose="02020603050405020304" pitchFamily="18" charset="0"/>
                <a:cs typeface="Times New Roman" panose="02020603050405020304" pitchFamily="18" charset="0"/>
              </a:rPr>
              <a:t>After we have completed all the training examples we will have the final hypothesis when can use to classify the new examples.</a:t>
            </a: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689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Algorithm:</a:t>
            </a:r>
          </a:p>
          <a:p>
            <a:pPr marL="0" indent="0">
              <a:buNone/>
            </a:pPr>
            <a:r>
              <a:rPr lang="en-US" dirty="0">
                <a:latin typeface="Times New Roman" panose="02020603050405020304" pitchFamily="18" charset="0"/>
                <a:cs typeface="Times New Roman" panose="02020603050405020304" pitchFamily="18" charset="0"/>
              </a:rPr>
              <a:t>Step 1: Initialize h to the most specific hypothesis in H</a:t>
            </a:r>
          </a:p>
          <a:p>
            <a:pPr marL="0" indent="0">
              <a:buNone/>
            </a:pPr>
            <a:r>
              <a:rPr lang="en-US" dirty="0">
                <a:latin typeface="Times New Roman" panose="02020603050405020304" pitchFamily="18" charset="0"/>
                <a:cs typeface="Times New Roman" panose="02020603050405020304" pitchFamily="18" charset="0"/>
              </a:rPr>
              <a:t>Step 2: For each positive training instance x,</a:t>
            </a:r>
          </a:p>
          <a:p>
            <a:pPr marL="0" indent="0">
              <a:buNone/>
            </a:pPr>
            <a:r>
              <a:rPr lang="en-US" dirty="0">
                <a:latin typeface="Times New Roman" panose="02020603050405020304" pitchFamily="18" charset="0"/>
                <a:cs typeface="Times New Roman" panose="02020603050405020304" pitchFamily="18" charset="0"/>
              </a:rPr>
              <a:t>            For each attribute constraint a, in h </a:t>
            </a:r>
          </a:p>
          <a:p>
            <a:pPr marL="0" indent="0">
              <a:buNone/>
            </a:pPr>
            <a:r>
              <a:rPr lang="en-US" dirty="0">
                <a:latin typeface="Times New Roman" panose="02020603050405020304" pitchFamily="18" charset="0"/>
                <a:cs typeface="Times New Roman" panose="02020603050405020304" pitchFamily="18" charset="0"/>
              </a:rPr>
              <a:t>                If the constraint a, is satisfied by x </a:t>
            </a:r>
          </a:p>
          <a:p>
            <a:pPr marL="0" indent="0">
              <a:buNone/>
            </a:pPr>
            <a:r>
              <a:rPr lang="en-US" dirty="0">
                <a:latin typeface="Times New Roman" panose="02020603050405020304" pitchFamily="18" charset="0"/>
                <a:cs typeface="Times New Roman" panose="02020603050405020304" pitchFamily="18" charset="0"/>
              </a:rPr>
              <a:t>                Then do nothing </a:t>
            </a:r>
          </a:p>
          <a:p>
            <a:pPr marL="0" indent="0">
              <a:buNone/>
            </a:pPr>
            <a:r>
              <a:rPr lang="en-US" dirty="0">
                <a:latin typeface="Times New Roman" panose="02020603050405020304" pitchFamily="18" charset="0"/>
                <a:cs typeface="Times New Roman" panose="02020603050405020304" pitchFamily="18" charset="0"/>
              </a:rPr>
              <a:t>                Else replace a, in h by the next more general constraint </a:t>
            </a:r>
          </a:p>
          <a:p>
            <a:pPr marL="0" indent="0">
              <a:buNone/>
            </a:pPr>
            <a:r>
              <a:rPr lang="en-US" dirty="0">
                <a:latin typeface="Times New Roman" panose="02020603050405020304" pitchFamily="18" charset="0"/>
                <a:cs typeface="Times New Roman" panose="02020603050405020304" pitchFamily="18" charset="0"/>
              </a:rPr>
              <a:t>that is satisfied by x </a:t>
            </a:r>
          </a:p>
          <a:p>
            <a:pPr marL="0" indent="0">
              <a:buNone/>
            </a:pPr>
            <a:r>
              <a:rPr lang="en-US" dirty="0">
                <a:latin typeface="Times New Roman" panose="02020603050405020304" pitchFamily="18" charset="0"/>
                <a:cs typeface="Times New Roman" panose="02020603050405020304" pitchFamily="18" charset="0"/>
              </a:rPr>
              <a:t>Step 3: Output the hypothesis 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054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0668818"/>
              </p:ext>
            </p:extLst>
          </p:nvPr>
        </p:nvGraphicFramePr>
        <p:xfrm>
          <a:off x="1169852" y="1020112"/>
          <a:ext cx="8452614" cy="3505200"/>
        </p:xfrm>
        <a:graphic>
          <a:graphicData uri="http://schemas.openxmlformats.org/drawingml/2006/table">
            <a:tbl>
              <a:tblPr firstRow="1" bandRow="1">
                <a:tableStyleId>{5C22544A-7EE6-4342-B048-85BDC9FD1C3A}</a:tableStyleId>
              </a:tblPr>
              <a:tblGrid>
                <a:gridCol w="677334">
                  <a:extLst>
                    <a:ext uri="{9D8B030D-6E8A-4147-A177-3AD203B41FA5}">
                      <a16:colId xmlns:a16="http://schemas.microsoft.com/office/drawing/2014/main" val="4069359203"/>
                    </a:ext>
                  </a:extLst>
                </a:gridCol>
                <a:gridCol w="811530">
                  <a:extLst>
                    <a:ext uri="{9D8B030D-6E8A-4147-A177-3AD203B41FA5}">
                      <a16:colId xmlns:a16="http://schemas.microsoft.com/office/drawing/2014/main" val="1004532758"/>
                    </a:ext>
                  </a:extLst>
                </a:gridCol>
                <a:gridCol w="1545082">
                  <a:extLst>
                    <a:ext uri="{9D8B030D-6E8A-4147-A177-3AD203B41FA5}">
                      <a16:colId xmlns:a16="http://schemas.microsoft.com/office/drawing/2014/main" val="115827459"/>
                    </a:ext>
                  </a:extLst>
                </a:gridCol>
                <a:gridCol w="1354667">
                  <a:extLst>
                    <a:ext uri="{9D8B030D-6E8A-4147-A177-3AD203B41FA5}">
                      <a16:colId xmlns:a16="http://schemas.microsoft.com/office/drawing/2014/main" val="2022438813"/>
                    </a:ext>
                  </a:extLst>
                </a:gridCol>
                <a:gridCol w="1354667">
                  <a:extLst>
                    <a:ext uri="{9D8B030D-6E8A-4147-A177-3AD203B41FA5}">
                      <a16:colId xmlns:a16="http://schemas.microsoft.com/office/drawing/2014/main" val="2661458045"/>
                    </a:ext>
                  </a:extLst>
                </a:gridCol>
                <a:gridCol w="1354667">
                  <a:extLst>
                    <a:ext uri="{9D8B030D-6E8A-4147-A177-3AD203B41FA5}">
                      <a16:colId xmlns:a16="http://schemas.microsoft.com/office/drawing/2014/main" val="1400900679"/>
                    </a:ext>
                  </a:extLst>
                </a:gridCol>
                <a:gridCol w="1354667">
                  <a:extLst>
                    <a:ext uri="{9D8B030D-6E8A-4147-A177-3AD203B41FA5}">
                      <a16:colId xmlns:a16="http://schemas.microsoft.com/office/drawing/2014/main" val="2909893566"/>
                    </a:ext>
                  </a:extLst>
                </a:gridCol>
              </a:tblGrid>
              <a:tr h="370840">
                <a:tc>
                  <a:txBody>
                    <a:bodyPr/>
                    <a:lstStyle/>
                    <a:p>
                      <a:pPr algn="ctr"/>
                      <a:r>
                        <a:rPr lang="en-US" dirty="0"/>
                        <a:t>S.No</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Origin</a:t>
                      </a:r>
                      <a:endParaRPr lang="en-IN"/>
                    </a:p>
                    <a:p>
                      <a:pPr algn="ctr"/>
                      <a:endParaRPr lang="en-IN" dirty="0"/>
                    </a:p>
                  </a:txBody>
                  <a:tcPr/>
                </a:tc>
                <a:tc>
                  <a:txBody>
                    <a:bodyPr/>
                    <a:lstStyle/>
                    <a:p>
                      <a:pPr algn="ctr"/>
                      <a:r>
                        <a:rPr lang="en-US" dirty="0"/>
                        <a:t>Manufacturer</a:t>
                      </a:r>
                      <a:endParaRPr lang="en-IN" dirty="0"/>
                    </a:p>
                  </a:txBody>
                  <a:tcPr/>
                </a:tc>
                <a:tc>
                  <a:txBody>
                    <a:bodyPr/>
                    <a:lstStyle/>
                    <a:p>
                      <a:pPr algn="ctr"/>
                      <a:r>
                        <a:rPr lang="en-US" dirty="0"/>
                        <a:t>Color</a:t>
                      </a:r>
                      <a:endParaRPr lang="en-IN" dirty="0"/>
                    </a:p>
                  </a:txBody>
                  <a:tcPr/>
                </a:tc>
                <a:tc>
                  <a:txBody>
                    <a:bodyPr/>
                    <a:lstStyle/>
                    <a:p>
                      <a:pPr algn="ctr"/>
                      <a:r>
                        <a:rPr lang="en-US" dirty="0"/>
                        <a:t>Year</a:t>
                      </a:r>
                      <a:endParaRPr lang="en-IN" dirty="0"/>
                    </a:p>
                  </a:txBody>
                  <a:tcPr/>
                </a:tc>
                <a:tc>
                  <a:txBody>
                    <a:bodyPr/>
                    <a:lstStyle/>
                    <a:p>
                      <a:pPr algn="ctr"/>
                      <a:r>
                        <a:rPr lang="en-US" dirty="0"/>
                        <a:t>Type</a:t>
                      </a:r>
                      <a:endParaRPr lang="en-IN" dirty="0"/>
                    </a:p>
                  </a:txBody>
                  <a:tcPr/>
                </a:tc>
                <a:tc>
                  <a:txBody>
                    <a:bodyPr/>
                    <a:lstStyle/>
                    <a:p>
                      <a:pPr algn="ctr"/>
                      <a:r>
                        <a:rPr lang="en-US" dirty="0"/>
                        <a:t>Class</a:t>
                      </a:r>
                      <a:endParaRPr lang="en-IN" dirty="0"/>
                    </a:p>
                  </a:txBody>
                  <a:tcPr/>
                </a:tc>
                <a:extLst>
                  <a:ext uri="{0D108BD9-81ED-4DB2-BD59-A6C34878D82A}">
                    <a16:rowId xmlns:a16="http://schemas.microsoft.com/office/drawing/2014/main" val="2198908263"/>
                  </a:ext>
                </a:extLst>
              </a:tr>
              <a:tr h="370840">
                <a:tc>
                  <a:txBody>
                    <a:bodyPr/>
                    <a:lstStyle/>
                    <a:p>
                      <a:r>
                        <a:rPr lang="en-US" dirty="0"/>
                        <a:t>1</a:t>
                      </a:r>
                      <a:endParaRPr lang="en-IN" dirty="0"/>
                    </a:p>
                  </a:txBody>
                  <a:tcPr/>
                </a:tc>
                <a:tc>
                  <a:txBody>
                    <a:bodyPr/>
                    <a:lstStyle/>
                    <a:p>
                      <a:r>
                        <a:rPr lang="en-US" dirty="0"/>
                        <a:t>Japan</a:t>
                      </a:r>
                      <a:endParaRPr lang="en-IN" dirty="0"/>
                    </a:p>
                  </a:txBody>
                  <a:tcPr/>
                </a:tc>
                <a:tc>
                  <a:txBody>
                    <a:bodyPr/>
                    <a:lstStyle/>
                    <a:p>
                      <a:r>
                        <a:rPr lang="en-US" dirty="0"/>
                        <a:t>HU</a:t>
                      </a:r>
                      <a:endParaRPr lang="en-IN" dirty="0"/>
                    </a:p>
                  </a:txBody>
                  <a:tcPr/>
                </a:tc>
                <a:tc>
                  <a:txBody>
                    <a:bodyPr/>
                    <a:lstStyle/>
                    <a:p>
                      <a:r>
                        <a:rPr lang="en-US" dirty="0"/>
                        <a:t>Blue</a:t>
                      </a:r>
                      <a:endParaRPr lang="en-IN" dirty="0"/>
                    </a:p>
                  </a:txBody>
                  <a:tcPr/>
                </a:tc>
                <a:tc>
                  <a:txBody>
                    <a:bodyPr/>
                    <a:lstStyle/>
                    <a:p>
                      <a:r>
                        <a:rPr lang="en-US" dirty="0"/>
                        <a:t>1980</a:t>
                      </a:r>
                      <a:endParaRPr lang="en-IN" dirty="0"/>
                    </a:p>
                  </a:txBody>
                  <a:tcPr/>
                </a:tc>
                <a:tc>
                  <a:txBody>
                    <a:bodyPr/>
                    <a:lstStyle/>
                    <a:p>
                      <a:r>
                        <a:rPr lang="en-US" dirty="0"/>
                        <a:t>Eco</a:t>
                      </a:r>
                      <a:endParaRPr lang="en-IN" dirty="0"/>
                    </a:p>
                  </a:txBody>
                  <a:tcPr/>
                </a:tc>
                <a:tc>
                  <a:txBody>
                    <a:bodyPr/>
                    <a:lstStyle/>
                    <a:p>
                      <a:r>
                        <a:rPr lang="en-US" dirty="0"/>
                        <a:t>Yes (+</a:t>
                      </a:r>
                      <a:r>
                        <a:rPr lang="en-US" dirty="0" err="1"/>
                        <a:t>ve</a:t>
                      </a:r>
                      <a:r>
                        <a:rPr lang="en-US" dirty="0"/>
                        <a:t>)</a:t>
                      </a:r>
                      <a:endParaRPr lang="en-IN" dirty="0"/>
                    </a:p>
                  </a:txBody>
                  <a:tcPr/>
                </a:tc>
                <a:extLst>
                  <a:ext uri="{0D108BD9-81ED-4DB2-BD59-A6C34878D82A}">
                    <a16:rowId xmlns:a16="http://schemas.microsoft.com/office/drawing/2014/main" val="2498737260"/>
                  </a:ext>
                </a:extLst>
              </a:tr>
              <a:tr h="370840">
                <a:tc>
                  <a:txBody>
                    <a:bodyPr/>
                    <a:lstStyle/>
                    <a:p>
                      <a:r>
                        <a:rPr lang="en-US"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endParaRPr lang="en-IN" dirty="0"/>
                    </a:p>
                  </a:txBody>
                  <a:tcPr/>
                </a:tc>
                <a:tc>
                  <a:txBody>
                    <a:bodyPr/>
                    <a:lstStyle/>
                    <a:p>
                      <a:r>
                        <a:rPr lang="en-US" dirty="0"/>
                        <a:t>TO</a:t>
                      </a:r>
                      <a:endParaRPr lang="en-IN" dirty="0"/>
                    </a:p>
                  </a:txBody>
                  <a:tcPr/>
                </a:tc>
                <a:tc>
                  <a:txBody>
                    <a:bodyPr/>
                    <a:lstStyle/>
                    <a:p>
                      <a:r>
                        <a:rPr lang="en-US" dirty="0"/>
                        <a:t>Green</a:t>
                      </a:r>
                      <a:endParaRPr lang="en-IN" dirty="0"/>
                    </a:p>
                  </a:txBody>
                  <a:tcPr/>
                </a:tc>
                <a:tc>
                  <a:txBody>
                    <a:bodyPr/>
                    <a:lstStyle/>
                    <a:p>
                      <a:r>
                        <a:rPr lang="en-US" dirty="0"/>
                        <a:t>1970</a:t>
                      </a:r>
                      <a:endParaRPr lang="en-IN" dirty="0"/>
                    </a:p>
                  </a:txBody>
                  <a:tcPr/>
                </a:tc>
                <a:tc>
                  <a:txBody>
                    <a:bodyPr/>
                    <a:lstStyle/>
                    <a:p>
                      <a:r>
                        <a:rPr lang="en-US" dirty="0"/>
                        <a:t>Sports</a:t>
                      </a:r>
                      <a:endParaRPr lang="en-IN" dirty="0"/>
                    </a:p>
                  </a:txBody>
                  <a:tcPr/>
                </a:tc>
                <a:tc>
                  <a:txBody>
                    <a:bodyPr/>
                    <a:lstStyle/>
                    <a:p>
                      <a:r>
                        <a:rPr lang="en-US" dirty="0"/>
                        <a:t>No (-</a:t>
                      </a:r>
                      <a:r>
                        <a:rPr lang="en-US" dirty="0" err="1"/>
                        <a:t>ve</a:t>
                      </a:r>
                      <a:r>
                        <a:rPr lang="en-US" dirty="0"/>
                        <a:t>)</a:t>
                      </a:r>
                      <a:endParaRPr lang="en-IN" dirty="0"/>
                    </a:p>
                  </a:txBody>
                  <a:tcPr/>
                </a:tc>
                <a:extLst>
                  <a:ext uri="{0D108BD9-81ED-4DB2-BD59-A6C34878D82A}">
                    <a16:rowId xmlns:a16="http://schemas.microsoft.com/office/drawing/2014/main" val="677832458"/>
                  </a:ext>
                </a:extLst>
              </a:tr>
              <a:tr h="370840">
                <a:tc>
                  <a:txBody>
                    <a:bodyPr/>
                    <a:lstStyle/>
                    <a:p>
                      <a:r>
                        <a:rPr lang="en-US" dirty="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endParaRPr lang="en-IN" dirty="0"/>
                    </a:p>
                  </a:txBody>
                  <a:tcPr/>
                </a:tc>
                <a:tc>
                  <a:txBody>
                    <a:bodyPr/>
                    <a:lstStyle/>
                    <a:p>
                      <a:r>
                        <a:rPr lang="en-US" dirty="0"/>
                        <a:t>TO</a:t>
                      </a:r>
                      <a:endParaRPr lang="en-IN" dirty="0"/>
                    </a:p>
                  </a:txBody>
                  <a:tcPr/>
                </a:tc>
                <a:tc>
                  <a:txBody>
                    <a:bodyPr/>
                    <a:lstStyle/>
                    <a:p>
                      <a:r>
                        <a:rPr lang="en-US" dirty="0"/>
                        <a:t>Blue</a:t>
                      </a:r>
                      <a:endParaRPr lang="en-IN" dirty="0"/>
                    </a:p>
                  </a:txBody>
                  <a:tcPr/>
                </a:tc>
                <a:tc>
                  <a:txBody>
                    <a:bodyPr/>
                    <a:lstStyle/>
                    <a:p>
                      <a:r>
                        <a:rPr lang="en-US" dirty="0"/>
                        <a:t>1990</a:t>
                      </a:r>
                      <a:endParaRPr lang="en-IN" dirty="0"/>
                    </a:p>
                  </a:txBody>
                  <a:tcPr/>
                </a:tc>
                <a:tc>
                  <a:txBody>
                    <a:bodyPr/>
                    <a:lstStyle/>
                    <a:p>
                      <a:r>
                        <a:rPr lang="en-US" dirty="0"/>
                        <a:t>Eco</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3775487485"/>
                  </a:ext>
                </a:extLst>
              </a:tr>
              <a:tr h="370840">
                <a:tc>
                  <a:txBody>
                    <a:bodyPr/>
                    <a:lstStyle/>
                    <a:p>
                      <a:r>
                        <a:rPr lang="en-US" dirty="0"/>
                        <a:t>4</a:t>
                      </a:r>
                      <a:endParaRPr lang="en-IN" dirty="0"/>
                    </a:p>
                  </a:txBody>
                  <a:tcPr/>
                </a:tc>
                <a:tc>
                  <a:txBody>
                    <a:bodyPr/>
                    <a:lstStyle/>
                    <a:p>
                      <a:r>
                        <a:rPr lang="en-US" dirty="0"/>
                        <a:t>USA</a:t>
                      </a:r>
                      <a:endParaRPr lang="en-IN" dirty="0"/>
                    </a:p>
                  </a:txBody>
                  <a:tcPr/>
                </a:tc>
                <a:tc>
                  <a:txBody>
                    <a:bodyPr/>
                    <a:lstStyle/>
                    <a:p>
                      <a:r>
                        <a:rPr lang="en-US" dirty="0"/>
                        <a:t>AU</a:t>
                      </a:r>
                      <a:endParaRPr lang="en-IN" dirty="0"/>
                    </a:p>
                  </a:txBody>
                  <a:tcPr/>
                </a:tc>
                <a:tc>
                  <a:txBody>
                    <a:bodyPr/>
                    <a:lstStyle/>
                    <a:p>
                      <a:r>
                        <a:rPr lang="en-US" dirty="0"/>
                        <a:t>Red</a:t>
                      </a:r>
                      <a:endParaRPr lang="en-IN" dirty="0"/>
                    </a:p>
                  </a:txBody>
                  <a:tcPr/>
                </a:tc>
                <a:tc>
                  <a:txBody>
                    <a:bodyPr/>
                    <a:lstStyle/>
                    <a:p>
                      <a:r>
                        <a:rPr lang="en-US" dirty="0"/>
                        <a:t>1980</a:t>
                      </a:r>
                      <a:endParaRPr lang="en-IN" dirty="0"/>
                    </a:p>
                  </a:txBody>
                  <a:tcPr/>
                </a:tc>
                <a:tc>
                  <a:txBody>
                    <a:bodyPr/>
                    <a:lstStyle/>
                    <a:p>
                      <a:r>
                        <a:rPr lang="en-US" dirty="0"/>
                        <a:t>Eco</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853716319"/>
                  </a:ext>
                </a:extLst>
              </a:tr>
              <a:tr h="370840">
                <a:tc>
                  <a:txBody>
                    <a:bodyPr/>
                    <a:lstStyle/>
                    <a:p>
                      <a:r>
                        <a:rPr lang="en-US"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endParaRPr lang="en-IN" dirty="0"/>
                    </a:p>
                  </a:txBody>
                  <a:tcPr/>
                </a:tc>
                <a:tc>
                  <a:txBody>
                    <a:bodyPr/>
                    <a:lstStyle/>
                    <a:p>
                      <a:r>
                        <a:rPr lang="en-US" dirty="0"/>
                        <a:t>HU</a:t>
                      </a:r>
                      <a:endParaRPr lang="en-IN" dirty="0"/>
                    </a:p>
                  </a:txBody>
                  <a:tcPr/>
                </a:tc>
                <a:tc>
                  <a:txBody>
                    <a:bodyPr/>
                    <a:lstStyle/>
                    <a:p>
                      <a:r>
                        <a:rPr lang="en-US" dirty="0"/>
                        <a:t>White</a:t>
                      </a:r>
                      <a:endParaRPr lang="en-IN" dirty="0"/>
                    </a:p>
                  </a:txBody>
                  <a:tcPr/>
                </a:tc>
                <a:tc>
                  <a:txBody>
                    <a:bodyPr/>
                    <a:lstStyle/>
                    <a:p>
                      <a:r>
                        <a:rPr lang="en-US" dirty="0"/>
                        <a:t>1980</a:t>
                      </a:r>
                      <a:endParaRPr lang="en-IN" dirty="0"/>
                    </a:p>
                  </a:txBody>
                  <a:tcPr/>
                </a:tc>
                <a:tc>
                  <a:txBody>
                    <a:bodyPr/>
                    <a:lstStyle/>
                    <a:p>
                      <a:r>
                        <a:rPr lang="en-US" dirty="0"/>
                        <a:t>Eco</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2465319508"/>
                  </a:ext>
                </a:extLst>
              </a:tr>
              <a:tr h="370840">
                <a:tc>
                  <a:txBody>
                    <a:bodyPr/>
                    <a:lstStyle/>
                    <a:p>
                      <a:r>
                        <a:rPr lang="en-US" dirty="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endParaRPr lang="en-IN" dirty="0"/>
                    </a:p>
                  </a:txBody>
                  <a:tcPr/>
                </a:tc>
                <a:tc>
                  <a:txBody>
                    <a:bodyPr/>
                    <a:lstStyle/>
                    <a:p>
                      <a:r>
                        <a:rPr lang="en-US" dirty="0"/>
                        <a:t>TO</a:t>
                      </a:r>
                      <a:endParaRPr lang="en-IN" dirty="0"/>
                    </a:p>
                  </a:txBody>
                  <a:tcPr/>
                </a:tc>
                <a:tc>
                  <a:txBody>
                    <a:bodyPr/>
                    <a:lstStyle/>
                    <a:p>
                      <a:r>
                        <a:rPr lang="en-US" dirty="0"/>
                        <a:t>Green</a:t>
                      </a:r>
                      <a:endParaRPr lang="en-IN" dirty="0"/>
                    </a:p>
                  </a:txBody>
                  <a:tcPr/>
                </a:tc>
                <a:tc>
                  <a:txBody>
                    <a:bodyPr/>
                    <a:lstStyle/>
                    <a:p>
                      <a:r>
                        <a:rPr lang="en-US" dirty="0"/>
                        <a:t>1980</a:t>
                      </a:r>
                      <a:endParaRPr lang="en-IN" dirty="0"/>
                    </a:p>
                  </a:txBody>
                  <a:tcPr/>
                </a:tc>
                <a:tc>
                  <a:txBody>
                    <a:bodyPr/>
                    <a:lstStyle/>
                    <a:p>
                      <a:r>
                        <a:rPr lang="en-US" dirty="0"/>
                        <a:t>Eco</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4000974746"/>
                  </a:ext>
                </a:extLst>
              </a:tr>
              <a:tr h="370840">
                <a:tc>
                  <a:txBody>
                    <a:bodyPr/>
                    <a:lstStyle/>
                    <a:p>
                      <a:r>
                        <a:rPr lang="en-US" dirty="0"/>
                        <a:t>7</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Japan</a:t>
                      </a:r>
                      <a:endParaRPr lang="en-IN" dirty="0"/>
                    </a:p>
                    <a:p>
                      <a:endParaRPr lang="en-IN" dirty="0"/>
                    </a:p>
                  </a:txBody>
                  <a:tcPr/>
                </a:tc>
                <a:tc>
                  <a:txBody>
                    <a:bodyPr/>
                    <a:lstStyle/>
                    <a:p>
                      <a:r>
                        <a:rPr lang="en-US" dirty="0"/>
                        <a:t>HU</a:t>
                      </a:r>
                      <a:endParaRPr lang="en-IN" dirty="0"/>
                    </a:p>
                  </a:txBody>
                  <a:tcPr/>
                </a:tc>
                <a:tc>
                  <a:txBody>
                    <a:bodyPr/>
                    <a:lstStyle/>
                    <a:p>
                      <a:r>
                        <a:rPr lang="en-US" dirty="0"/>
                        <a:t>Red</a:t>
                      </a:r>
                      <a:endParaRPr lang="en-IN" dirty="0"/>
                    </a:p>
                  </a:txBody>
                  <a:tcPr/>
                </a:tc>
                <a:tc>
                  <a:txBody>
                    <a:bodyPr/>
                    <a:lstStyle/>
                    <a:p>
                      <a:r>
                        <a:rPr lang="en-US" dirty="0"/>
                        <a:t>1980</a:t>
                      </a:r>
                      <a:endParaRPr lang="en-IN" dirty="0"/>
                    </a:p>
                  </a:txBody>
                  <a:tcPr/>
                </a:tc>
                <a:tc>
                  <a:txBody>
                    <a:bodyPr/>
                    <a:lstStyle/>
                    <a:p>
                      <a:r>
                        <a:rPr lang="en-US" dirty="0"/>
                        <a:t>Eco</a:t>
                      </a:r>
                      <a:endParaRPr lang="en-IN" dirty="0"/>
                    </a:p>
                  </a:txBody>
                  <a:tcPr/>
                </a:tc>
                <a:tc>
                  <a:txBody>
                    <a:bodyPr/>
                    <a:lstStyle/>
                    <a:p>
                      <a:r>
                        <a:rPr lang="en-US" dirty="0"/>
                        <a:t>No </a:t>
                      </a:r>
                      <a:endParaRPr lang="en-IN" dirty="0"/>
                    </a:p>
                  </a:txBody>
                  <a:tcPr/>
                </a:tc>
                <a:extLst>
                  <a:ext uri="{0D108BD9-81ED-4DB2-BD59-A6C34878D82A}">
                    <a16:rowId xmlns:a16="http://schemas.microsoft.com/office/drawing/2014/main" val="14309526"/>
                  </a:ext>
                </a:extLst>
              </a:tr>
            </a:tbl>
          </a:graphicData>
        </a:graphic>
      </p:graphicFrame>
    </p:spTree>
    <p:extLst>
      <p:ext uri="{BB962C8B-B14F-4D97-AF65-F5344CB8AC3E}">
        <p14:creationId xmlns:p14="http://schemas.microsoft.com/office/powerpoint/2010/main" val="646003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normAutofit lnSpcReduction="10000"/>
          </a:bodyPr>
          <a:lstStyle/>
          <a:p>
            <a:r>
              <a:rPr lang="en-US" dirty="0"/>
              <a:t>h0= &lt;ɸ, ɸ, ɸ, ɸ, ɸ&gt; because: we are having 5 attributes</a:t>
            </a:r>
          </a:p>
          <a:p>
            <a:r>
              <a:rPr lang="en-US" dirty="0">
                <a:solidFill>
                  <a:srgbClr val="FF0000"/>
                </a:solidFill>
              </a:rPr>
              <a:t>h1= &lt;‘JP’, ‘Hu’, ‘blue’, 1980, ‘eco’&gt;</a:t>
            </a:r>
          </a:p>
          <a:p>
            <a:r>
              <a:rPr lang="en-US" dirty="0"/>
              <a:t>h2= ignore because its class is negative</a:t>
            </a:r>
          </a:p>
          <a:p>
            <a:r>
              <a:rPr lang="en-US" dirty="0">
                <a:solidFill>
                  <a:srgbClr val="FF0000"/>
                </a:solidFill>
              </a:rPr>
              <a:t>h3= &lt;‘JP’, ?, ‘blue’, ?, ‘eco’&gt; </a:t>
            </a:r>
            <a:r>
              <a:rPr lang="en-US" dirty="0"/>
              <a:t>// compare value from previous hypothesis</a:t>
            </a:r>
          </a:p>
          <a:p>
            <a:r>
              <a:rPr lang="en-US" dirty="0"/>
              <a:t>h4= ignore because its class is negative</a:t>
            </a:r>
          </a:p>
          <a:p>
            <a:r>
              <a:rPr lang="en-US" dirty="0">
                <a:solidFill>
                  <a:srgbClr val="FF0000"/>
                </a:solidFill>
              </a:rPr>
              <a:t>h5= &lt;‘JP’, ?, ?, ?, ‘eco’&gt;  </a:t>
            </a:r>
          </a:p>
          <a:p>
            <a:r>
              <a:rPr lang="en-US" b="1" dirty="0">
                <a:solidFill>
                  <a:srgbClr val="0070C0"/>
                </a:solidFill>
              </a:rPr>
              <a:t>h6= &lt;‘JP’, ?, ?, ?, ‘eco’&gt;  // Most general hypothesis</a:t>
            </a:r>
          </a:p>
          <a:p>
            <a:r>
              <a:rPr lang="en-US" dirty="0"/>
              <a:t>h7= ignore because its class is negative</a:t>
            </a:r>
          </a:p>
          <a:p>
            <a:endParaRPr lang="en-US" dirty="0"/>
          </a:p>
          <a:p>
            <a:r>
              <a:rPr lang="en-US" b="1" dirty="0"/>
              <a:t>Disadvantage</a:t>
            </a:r>
            <a:r>
              <a:rPr lang="en-US" dirty="0"/>
              <a:t>: It considers only +</a:t>
            </a:r>
            <a:r>
              <a:rPr lang="en-US" dirty="0" err="1"/>
              <a:t>ve</a:t>
            </a:r>
            <a:r>
              <a:rPr lang="en-US" dirty="0"/>
              <a:t> values.</a:t>
            </a:r>
          </a:p>
          <a:p>
            <a:r>
              <a:rPr lang="en-US" dirty="0"/>
              <a:t>It may not be sole hypothesis that fits the complete data. </a:t>
            </a:r>
          </a:p>
          <a:p>
            <a:endParaRPr lang="en-US" dirty="0"/>
          </a:p>
          <a:p>
            <a:endParaRPr lang="en-US" dirty="0"/>
          </a:p>
          <a:p>
            <a:endParaRPr lang="en-IN" dirty="0"/>
          </a:p>
        </p:txBody>
      </p:sp>
    </p:spTree>
    <p:extLst>
      <p:ext uri="{BB962C8B-B14F-4D97-AF65-F5344CB8AC3E}">
        <p14:creationId xmlns:p14="http://schemas.microsoft.com/office/powerpoint/2010/main" val="409259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589134"/>
          </a:xfrm>
        </p:spPr>
        <p:txBody>
          <a:bodyPr/>
          <a:lstStyle/>
          <a:p>
            <a:pPr algn="just"/>
            <a:r>
              <a:rPr lang="en-US" dirty="0">
                <a:latin typeface="Times New Roman" panose="02020603050405020304" pitchFamily="18" charset="0"/>
                <a:cs typeface="Times New Roman" panose="02020603050405020304" pitchFamily="18" charset="0"/>
              </a:rPr>
              <a:t>With the help of sample historical data, which is known as </a:t>
            </a:r>
            <a:r>
              <a:rPr lang="en-US" b="1" dirty="0">
                <a:latin typeface="Times New Roman" panose="02020603050405020304" pitchFamily="18" charset="0"/>
                <a:cs typeface="Times New Roman" panose="02020603050405020304" pitchFamily="18" charset="0"/>
              </a:rPr>
              <a:t>training data</a:t>
            </a:r>
            <a:r>
              <a:rPr lang="en-US" dirty="0">
                <a:latin typeface="Times New Roman" panose="02020603050405020304" pitchFamily="18" charset="0"/>
                <a:cs typeface="Times New Roman" panose="02020603050405020304" pitchFamily="18" charset="0"/>
              </a:rPr>
              <a:t>, machine learning algorithms build a </a:t>
            </a:r>
            <a:r>
              <a:rPr lang="en-US" b="1" dirty="0">
                <a:latin typeface="Times New Roman" panose="02020603050405020304" pitchFamily="18" charset="0"/>
                <a:cs typeface="Times New Roman" panose="02020603050405020304" pitchFamily="18" charset="0"/>
              </a:rPr>
              <a:t>mathematical model</a:t>
            </a:r>
            <a:r>
              <a:rPr lang="en-US" dirty="0">
                <a:latin typeface="Times New Roman" panose="02020603050405020304" pitchFamily="18" charset="0"/>
                <a:cs typeface="Times New Roman" panose="02020603050405020304" pitchFamily="18" charset="0"/>
              </a:rPr>
              <a:t> that helps in making predictions or decisions without being explicitly programmed. </a:t>
            </a:r>
          </a:p>
          <a:p>
            <a:pPr algn="just"/>
            <a:r>
              <a:rPr lang="en-US" dirty="0">
                <a:latin typeface="Times New Roman" panose="02020603050405020304" pitchFamily="18" charset="0"/>
                <a:cs typeface="Times New Roman" panose="02020603050405020304" pitchFamily="18" charset="0"/>
              </a:rPr>
              <a:t>Machine learning brings computer science and statistics together for creating predictive models. </a:t>
            </a:r>
          </a:p>
          <a:p>
            <a:pPr algn="just"/>
            <a:r>
              <a:rPr lang="en-US" dirty="0">
                <a:latin typeface="Times New Roman" panose="02020603050405020304" pitchFamily="18" charset="0"/>
                <a:cs typeface="Times New Roman" panose="02020603050405020304" pitchFamily="18" charset="0"/>
              </a:rPr>
              <a:t>Machine learning constructs or uses the algorithms that learn from historical data. The more we will provide the information, the higher will be the performance.</a:t>
            </a:r>
          </a:p>
          <a:p>
            <a:pPr marL="0" indent="0" algn="just">
              <a:buNone/>
            </a:pPr>
            <a:r>
              <a:rPr lang="en-US" b="1" dirty="0">
                <a:latin typeface="Times New Roman" panose="02020603050405020304" pitchFamily="18" charset="0"/>
                <a:cs typeface="Times New Roman" panose="02020603050405020304" pitchFamily="18" charset="0"/>
              </a:rPr>
              <a:t>A machine has the ability to learn if it can improve its performance by gaining more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686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r>
              <a:rPr lang="en-US" dirty="0"/>
              <a:t>Example</a:t>
            </a:r>
          </a:p>
          <a:p>
            <a:endParaRPr lang="en-IN" dirty="0"/>
          </a:p>
        </p:txBody>
      </p:sp>
      <p:pic>
        <p:nvPicPr>
          <p:cNvPr id="5" name="Picture 4"/>
          <p:cNvPicPr>
            <a:picLocks noChangeAspect="1"/>
          </p:cNvPicPr>
          <p:nvPr/>
        </p:nvPicPr>
        <p:blipFill>
          <a:blip r:embed="rId2"/>
          <a:stretch>
            <a:fillRect/>
          </a:stretch>
        </p:blipFill>
        <p:spPr>
          <a:xfrm>
            <a:off x="1685108" y="927464"/>
            <a:ext cx="8582297" cy="2651759"/>
          </a:xfrm>
          <a:prstGeom prst="rect">
            <a:avLst/>
          </a:prstGeom>
        </p:spPr>
      </p:pic>
      <p:pic>
        <p:nvPicPr>
          <p:cNvPr id="6" name="Picture 5"/>
          <p:cNvPicPr>
            <a:picLocks noChangeAspect="1"/>
          </p:cNvPicPr>
          <p:nvPr/>
        </p:nvPicPr>
        <p:blipFill>
          <a:blip r:embed="rId3"/>
          <a:stretch>
            <a:fillRect/>
          </a:stretch>
        </p:blipFill>
        <p:spPr>
          <a:xfrm>
            <a:off x="1685108" y="4230393"/>
            <a:ext cx="7289075" cy="1295400"/>
          </a:xfrm>
          <a:prstGeom prst="rect">
            <a:avLst/>
          </a:prstGeom>
        </p:spPr>
      </p:pic>
    </p:spTree>
    <p:extLst>
      <p:ext uri="{BB962C8B-B14F-4D97-AF65-F5344CB8AC3E}">
        <p14:creationId xmlns:p14="http://schemas.microsoft.com/office/powerpoint/2010/main" val="1865396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6023"/>
            <a:ext cx="10515600" cy="5340940"/>
          </a:xfrm>
        </p:spPr>
        <p:txBody>
          <a:bodyPr>
            <a:normAutofit/>
          </a:bodyPr>
          <a:lstStyle/>
          <a:p>
            <a:pPr marL="0" indent="0" fontAlgn="base">
              <a:buNone/>
            </a:pPr>
            <a:r>
              <a:rPr lang="en-US" dirty="0">
                <a:latin typeface="Times New Roman" panose="02020603050405020304" pitchFamily="18" charset="0"/>
                <a:cs typeface="Times New Roman" panose="02020603050405020304" pitchFamily="18" charset="0"/>
              </a:rPr>
              <a:t>Solution:</a:t>
            </a:r>
          </a:p>
          <a:p>
            <a:pPr fontAlgn="base"/>
            <a:r>
              <a:rPr lang="en-US" dirty="0">
                <a:latin typeface="Times New Roman" panose="02020603050405020304" pitchFamily="18" charset="0"/>
                <a:cs typeface="Times New Roman" panose="02020603050405020304" pitchFamily="18" charset="0"/>
              </a:rPr>
              <a:t>h1 = &lt;Sunny, Warm, Normal, Strong, Warm, Same&gt;</a:t>
            </a:r>
          </a:p>
          <a:p>
            <a:r>
              <a:rPr lang="en-US" dirty="0">
                <a:latin typeface="Times New Roman" panose="02020603050405020304" pitchFamily="18" charset="0"/>
                <a:cs typeface="Times New Roman" panose="02020603050405020304" pitchFamily="18" charset="0"/>
              </a:rPr>
              <a:t>h2 = &lt;Sunny, Warm, ?, Strong, Warm, Same&gt;</a:t>
            </a:r>
          </a:p>
          <a:p>
            <a:pPr fontAlgn="base"/>
            <a:r>
              <a:rPr lang="en-US" dirty="0">
                <a:latin typeface="Times New Roman" panose="02020603050405020304" pitchFamily="18" charset="0"/>
                <a:cs typeface="Times New Roman" panose="02020603050405020304" pitchFamily="18" charset="0"/>
              </a:rPr>
              <a:t>h3 is Negative example Hence ignored</a:t>
            </a:r>
          </a:p>
          <a:p>
            <a:pPr fontAlgn="base"/>
            <a:r>
              <a:rPr lang="en-IN" dirty="0">
                <a:latin typeface="Times New Roman" panose="02020603050405020304" pitchFamily="18" charset="0"/>
                <a:cs typeface="Times New Roman" panose="02020603050405020304" pitchFamily="18" charset="0"/>
              </a:rPr>
              <a:t>h4 = &lt;Sunny, Warm, ?, Strong, ?, ?&gt;</a:t>
            </a:r>
          </a:p>
          <a:p>
            <a:r>
              <a:rPr lang="en-US" b="1" dirty="0">
                <a:latin typeface="Times New Roman" panose="02020603050405020304" pitchFamily="18" charset="0"/>
                <a:cs typeface="Times New Roman" panose="02020603050405020304" pitchFamily="18" charset="0"/>
              </a:rPr>
              <a:t>The final maximally specific hypothesis is </a:t>
            </a:r>
          </a:p>
          <a:p>
            <a:r>
              <a:rPr lang="en-US" b="1" dirty="0">
                <a:latin typeface="Times New Roman" panose="02020603050405020304" pitchFamily="18" charset="0"/>
                <a:cs typeface="Times New Roman" panose="02020603050405020304" pitchFamily="18" charset="0"/>
              </a:rPr>
              <a:t>&lt;Sunny, Warm, ?, Strong, ?, ?&gt;</a:t>
            </a:r>
          </a:p>
          <a:p>
            <a:pPr marL="0" indent="0">
              <a:buNone/>
            </a:pP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50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Version Space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Subset of hypothesis H consistent with the training examples.</a:t>
            </a:r>
          </a:p>
          <a:p>
            <a:pPr algn="just"/>
            <a:r>
              <a:rPr lang="en-US" dirty="0">
                <a:latin typeface="Times New Roman" panose="02020603050405020304" pitchFamily="18" charset="0"/>
                <a:cs typeface="Times New Roman" panose="02020603050405020304" pitchFamily="18" charset="0"/>
              </a:rPr>
              <a:t>VS(H,D)= {h subset of H| consistent (h,D)}</a:t>
            </a:r>
          </a:p>
          <a:p>
            <a:pPr algn="just"/>
            <a:r>
              <a:rPr lang="en-US" dirty="0">
                <a:latin typeface="Times New Roman" panose="02020603050405020304" pitchFamily="18" charset="0"/>
                <a:cs typeface="Times New Roman" panose="02020603050405020304" pitchFamily="18" charset="0"/>
              </a:rPr>
              <a:t>Where, H- hypothesis, D= training example </a:t>
            </a:r>
          </a:p>
          <a:p>
            <a:pPr algn="just"/>
            <a:r>
              <a:rPr lang="en-US" dirty="0">
                <a:latin typeface="Times New Roman" panose="02020603050405020304" pitchFamily="18" charset="0"/>
                <a:cs typeface="Times New Roman" panose="02020603050405020304" pitchFamily="18" charset="0"/>
              </a:rPr>
              <a:t>We need to verify:</a:t>
            </a:r>
          </a:p>
          <a:p>
            <a:pPr algn="just"/>
            <a:r>
              <a:rPr lang="en-US" dirty="0">
                <a:latin typeface="Times New Roman" panose="02020603050405020304" pitchFamily="18" charset="0"/>
                <a:cs typeface="Times New Roman" panose="02020603050405020304" pitchFamily="18" charset="0"/>
              </a:rPr>
              <a:t>h(x)=c(x)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Hypothesis must derive target function.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328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pPr algn="just"/>
            <a:r>
              <a:rPr lang="en-US" dirty="0">
                <a:latin typeface="Times New Roman" panose="02020603050405020304" pitchFamily="18" charset="0"/>
                <a:cs typeface="Times New Roman" panose="02020603050405020304" pitchFamily="18" charset="0"/>
              </a:rPr>
              <a:t>Algorithm:</a:t>
            </a:r>
          </a:p>
          <a:p>
            <a:pPr marL="514350" indent="-514350" algn="just">
              <a:buAutoNum type="arabicPeriod"/>
            </a:pPr>
            <a:r>
              <a:rPr lang="en-US" dirty="0">
                <a:latin typeface="Times New Roman" panose="02020603050405020304" pitchFamily="18" charset="0"/>
                <a:cs typeface="Times New Roman" panose="02020603050405020304" pitchFamily="18" charset="0"/>
              </a:rPr>
              <a:t>List containing every hypothesis in H</a:t>
            </a:r>
          </a:p>
          <a:p>
            <a:pPr marL="514350" indent="-514350" algn="just">
              <a:buAutoNum type="arabicPeriod"/>
            </a:pPr>
            <a:r>
              <a:rPr lang="en-US" dirty="0">
                <a:latin typeface="Times New Roman" panose="02020603050405020304" pitchFamily="18" charset="0"/>
                <a:cs typeface="Times New Roman" panose="02020603050405020304" pitchFamily="18" charset="0"/>
              </a:rPr>
              <a:t>From this step, we remove inconsistent hypothesis from version space.</a:t>
            </a:r>
          </a:p>
          <a:p>
            <a:pPr marL="514350" indent="-514350" algn="just">
              <a:buAutoNum type="arabicPeriod"/>
            </a:pPr>
            <a:r>
              <a:rPr lang="en-US" dirty="0">
                <a:latin typeface="Times New Roman" panose="02020603050405020304" pitchFamily="18" charset="0"/>
                <a:cs typeface="Times New Roman" panose="02020603050405020304" pitchFamily="18" charset="0"/>
              </a:rPr>
              <a:t>For each training example, if h(x)=c(x). Then remove that hypothesis.</a:t>
            </a:r>
          </a:p>
          <a:p>
            <a:pPr marL="514350" indent="-514350" algn="just">
              <a:buAutoNum type="arabicPeriod"/>
            </a:pPr>
            <a:r>
              <a:rPr lang="en-US" dirty="0">
                <a:latin typeface="Times New Roman" panose="02020603050405020304" pitchFamily="18" charset="0"/>
                <a:cs typeface="Times New Roman" panose="02020603050405020304" pitchFamily="18" charset="0"/>
              </a:rPr>
              <a:t>Finally output the list of hypothesis into version space after checking for all the training examples.</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6191795" y="2560320"/>
            <a:ext cx="222068" cy="16240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711234" y="4415246"/>
            <a:ext cx="2338252" cy="1761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Hypothesis h1, h2, h3, h4, h5</a:t>
            </a:r>
            <a:endParaRPr lang="en-IN" dirty="0"/>
          </a:p>
        </p:txBody>
      </p:sp>
      <p:sp>
        <p:nvSpPr>
          <p:cNvPr id="11" name="Oval 10"/>
          <p:cNvSpPr/>
          <p:nvPr/>
        </p:nvSpPr>
        <p:spPr>
          <a:xfrm>
            <a:off x="6096000" y="4415246"/>
            <a:ext cx="2338252" cy="1761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Space  h3, h4, h5</a:t>
            </a:r>
            <a:endParaRPr lang="en-IN" dirty="0"/>
          </a:p>
        </p:txBody>
      </p:sp>
      <p:cxnSp>
        <p:nvCxnSpPr>
          <p:cNvPr id="13" name="Straight Arrow Connector 12"/>
          <p:cNvCxnSpPr>
            <a:stCxn id="10" idx="6"/>
          </p:cNvCxnSpPr>
          <p:nvPr/>
        </p:nvCxnSpPr>
        <p:spPr>
          <a:xfrm flipV="1">
            <a:off x="4049486" y="5296104"/>
            <a:ext cx="19202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673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3"/>
            <a:ext cx="10515600" cy="1325563"/>
          </a:xfrm>
        </p:spPr>
        <p:txBody>
          <a:bodyPr/>
          <a:lstStyle/>
          <a:p>
            <a:r>
              <a:rPr lang="en-IN" b="1" dirty="0">
                <a:latin typeface="Times New Roman" panose="02020603050405020304" pitchFamily="18" charset="0"/>
                <a:cs typeface="Times New Roman" panose="02020603050405020304" pitchFamily="18" charset="0"/>
              </a:rPr>
              <a:t>Candidate Elimination 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candidate elimination algorithm incrementally builds the version space given a hypothesis space H and a set E of examples. </a:t>
            </a:r>
          </a:p>
          <a:p>
            <a:pPr algn="just"/>
            <a:r>
              <a:rPr lang="en-US" dirty="0">
                <a:latin typeface="Times New Roman" panose="02020603050405020304" pitchFamily="18" charset="0"/>
                <a:cs typeface="Times New Roman" panose="02020603050405020304" pitchFamily="18" charset="0"/>
              </a:rPr>
              <a:t>The examples are added one by one; each example possibly shrinks the version space by removing the hypotheses that are inconsistent with the example. </a:t>
            </a:r>
          </a:p>
          <a:p>
            <a:pPr algn="just"/>
            <a:r>
              <a:rPr lang="en-US" dirty="0">
                <a:latin typeface="Times New Roman" panose="02020603050405020304" pitchFamily="18" charset="0"/>
                <a:cs typeface="Times New Roman" panose="02020603050405020304" pitchFamily="18" charset="0"/>
              </a:rPr>
              <a:t>The candidate elimination algorithm does this by updating the general and specific boundary for each new example. </a:t>
            </a: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635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2960"/>
            <a:ext cx="5157651" cy="5354003"/>
          </a:xfrm>
        </p:spPr>
        <p:txBody>
          <a:bodyPr>
            <a:normAutofit lnSpcReduction="10000"/>
          </a:bodyPr>
          <a:lstStyle/>
          <a:p>
            <a:pPr algn="just" fontAlgn="base"/>
            <a:r>
              <a:rPr lang="en-US" dirty="0">
                <a:latin typeface="Times New Roman" panose="02020603050405020304" pitchFamily="18" charset="0"/>
                <a:cs typeface="Times New Roman" panose="02020603050405020304" pitchFamily="18" charset="0"/>
              </a:rPr>
              <a:t>This can be consider this as an extended form of the Find-S algorithm.</a:t>
            </a:r>
          </a:p>
          <a:p>
            <a:pPr algn="just" fontAlgn="base"/>
            <a:r>
              <a:rPr lang="en-US" dirty="0">
                <a:solidFill>
                  <a:srgbClr val="FF0000"/>
                </a:solidFill>
                <a:latin typeface="Times New Roman" panose="02020603050405020304" pitchFamily="18" charset="0"/>
                <a:cs typeface="Times New Roman" panose="02020603050405020304" pitchFamily="18" charset="0"/>
              </a:rPr>
              <a:t>Consider both positive and negative examples.</a:t>
            </a:r>
          </a:p>
          <a:p>
            <a:pPr algn="just" fontAlgn="base"/>
            <a:r>
              <a:rPr lang="en-US" dirty="0">
                <a:latin typeface="Times New Roman" panose="02020603050405020304" pitchFamily="18" charset="0"/>
                <a:cs typeface="Times New Roman" panose="02020603050405020304" pitchFamily="18" charset="0"/>
              </a:rPr>
              <a:t>Actually, positive examples are used here as the Find-S algorithm (Basically they are generalizing from the specification).</a:t>
            </a:r>
          </a:p>
          <a:p>
            <a:pPr algn="just" fontAlgn="base"/>
            <a:r>
              <a:rPr lang="en-US" dirty="0">
                <a:latin typeface="Times New Roman" panose="02020603050405020304" pitchFamily="18" charset="0"/>
                <a:cs typeface="Times New Roman" panose="02020603050405020304" pitchFamily="18" charset="0"/>
              </a:rPr>
              <a:t>While the negative example is specified in the generalizing form.</a:t>
            </a:r>
          </a:p>
          <a:p>
            <a:endParaRPr lang="en-IN" dirty="0"/>
          </a:p>
        </p:txBody>
      </p:sp>
      <p:pic>
        <p:nvPicPr>
          <p:cNvPr id="4" name="Picture 3"/>
          <p:cNvPicPr>
            <a:picLocks noChangeAspect="1"/>
          </p:cNvPicPr>
          <p:nvPr/>
        </p:nvPicPr>
        <p:blipFill>
          <a:blip r:embed="rId2"/>
          <a:stretch>
            <a:fillRect/>
          </a:stretch>
        </p:blipFill>
        <p:spPr>
          <a:xfrm>
            <a:off x="6100354" y="822959"/>
            <a:ext cx="5708469" cy="5799909"/>
          </a:xfrm>
          <a:prstGeom prst="rect">
            <a:avLst/>
          </a:prstGeom>
        </p:spPr>
      </p:pic>
      <p:pic>
        <p:nvPicPr>
          <p:cNvPr id="5" name="Picture 4"/>
          <p:cNvPicPr>
            <a:picLocks noChangeAspect="1"/>
          </p:cNvPicPr>
          <p:nvPr/>
        </p:nvPicPr>
        <p:blipFill>
          <a:blip r:embed="rId3"/>
          <a:stretch>
            <a:fillRect/>
          </a:stretch>
        </p:blipFill>
        <p:spPr>
          <a:xfrm>
            <a:off x="6100354" y="484822"/>
            <a:ext cx="5708470" cy="338137"/>
          </a:xfrm>
          <a:prstGeom prst="rect">
            <a:avLst/>
          </a:prstGeom>
        </p:spPr>
      </p:pic>
    </p:spTree>
    <p:extLst>
      <p:ext uri="{BB962C8B-B14F-4D97-AF65-F5344CB8AC3E}">
        <p14:creationId xmlns:p14="http://schemas.microsoft.com/office/powerpoint/2010/main" val="2701259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a:bodyPr>
          <a:lstStyle/>
          <a:p>
            <a:pPr algn="just" fontAlgn="base"/>
            <a:r>
              <a:rPr lang="en-US" b="1" dirty="0">
                <a:latin typeface="Times New Roman" panose="02020603050405020304" pitchFamily="18" charset="0"/>
                <a:cs typeface="Times New Roman" panose="02020603050405020304" pitchFamily="18" charset="0"/>
              </a:rPr>
              <a:t>Terms Used: </a:t>
            </a:r>
            <a:r>
              <a:rPr lang="en-US" dirty="0">
                <a:latin typeface="Times New Roman" panose="02020603050405020304" pitchFamily="18" charset="0"/>
                <a:cs typeface="Times New Roman" panose="02020603050405020304" pitchFamily="18" charset="0"/>
              </a:rPr>
              <a:t> </a:t>
            </a:r>
          </a:p>
          <a:p>
            <a:pPr algn="just" fontAlgn="base"/>
            <a:r>
              <a:rPr lang="en-US" b="1" dirty="0">
                <a:latin typeface="Times New Roman" panose="02020603050405020304" pitchFamily="18" charset="0"/>
                <a:cs typeface="Times New Roman" panose="02020603050405020304" pitchFamily="18" charset="0"/>
              </a:rPr>
              <a:t>Concept learning:</a:t>
            </a:r>
            <a:r>
              <a:rPr lang="en-US" dirty="0">
                <a:latin typeface="Times New Roman" panose="02020603050405020304" pitchFamily="18" charset="0"/>
                <a:cs typeface="Times New Roman" panose="02020603050405020304" pitchFamily="18" charset="0"/>
              </a:rPr>
              <a:t> Concept learning is basically the learning task of the machine (Learn by Train data)</a:t>
            </a:r>
          </a:p>
          <a:p>
            <a:pPr algn="just" fontAlgn="base"/>
            <a:r>
              <a:rPr lang="en-US" b="1" dirty="0">
                <a:latin typeface="Times New Roman" panose="02020603050405020304" pitchFamily="18" charset="0"/>
                <a:cs typeface="Times New Roman" panose="02020603050405020304" pitchFamily="18" charset="0"/>
              </a:rPr>
              <a:t>General Hypothesis: </a:t>
            </a:r>
            <a:r>
              <a:rPr lang="en-US" dirty="0">
                <a:latin typeface="Times New Roman" panose="02020603050405020304" pitchFamily="18" charset="0"/>
                <a:cs typeface="Times New Roman" panose="02020603050405020304" pitchFamily="18" charset="0"/>
              </a:rPr>
              <a:t>Not Specifying features to learn the machine.</a:t>
            </a:r>
          </a:p>
          <a:p>
            <a:pPr algn="just" fontAlgn="base"/>
            <a:r>
              <a:rPr lang="en-US" b="1" dirty="0">
                <a:latin typeface="Times New Roman" panose="02020603050405020304" pitchFamily="18" charset="0"/>
                <a:cs typeface="Times New Roman" panose="02020603050405020304" pitchFamily="18" charset="0"/>
              </a:rPr>
              <a:t>G = {‘?’, ‘?’,’?’,’?’…}: </a:t>
            </a:r>
            <a:r>
              <a:rPr lang="en-US" dirty="0">
                <a:latin typeface="Times New Roman" panose="02020603050405020304" pitchFamily="18" charset="0"/>
                <a:cs typeface="Times New Roman" panose="02020603050405020304" pitchFamily="18" charset="0"/>
              </a:rPr>
              <a:t>Number of attributes</a:t>
            </a:r>
          </a:p>
          <a:p>
            <a:pPr algn="just" fontAlgn="base"/>
            <a:r>
              <a:rPr lang="en-US" b="1" dirty="0">
                <a:latin typeface="Times New Roman" panose="02020603050405020304" pitchFamily="18" charset="0"/>
                <a:cs typeface="Times New Roman" panose="02020603050405020304" pitchFamily="18" charset="0"/>
              </a:rPr>
              <a:t>Specific Hypothesis:</a:t>
            </a:r>
            <a:r>
              <a:rPr lang="en-US" dirty="0">
                <a:latin typeface="Times New Roman" panose="02020603050405020304" pitchFamily="18" charset="0"/>
                <a:cs typeface="Times New Roman" panose="02020603050405020304" pitchFamily="18" charset="0"/>
              </a:rPr>
              <a:t> Specifying features to learn machine (Specific feature)</a:t>
            </a:r>
          </a:p>
          <a:p>
            <a:pPr algn="just" fontAlgn="base"/>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ɸ,ɸ</a:t>
            </a:r>
            <a:r>
              <a:rPr lang="en-US" b="1" dirty="0">
                <a:latin typeface="Times New Roman" panose="02020603050405020304" pitchFamily="18" charset="0"/>
                <a:cs typeface="Times New Roman" panose="02020603050405020304" pitchFamily="18" charset="0"/>
              </a:rPr>
              <a:t>, ɸ,…ɸ}: The number</a:t>
            </a:r>
            <a:r>
              <a:rPr lang="en-US" dirty="0">
                <a:latin typeface="Times New Roman" panose="02020603050405020304" pitchFamily="18" charset="0"/>
                <a:cs typeface="Times New Roman" panose="02020603050405020304" pitchFamily="18" charset="0"/>
              </a:rPr>
              <a:t> of pi depends on a number of attributes.</a:t>
            </a:r>
          </a:p>
          <a:p>
            <a:pPr algn="just" fontAlgn="base"/>
            <a:r>
              <a:rPr lang="en-US" b="1" dirty="0">
                <a:latin typeface="Times New Roman" panose="02020603050405020304" pitchFamily="18" charset="0"/>
                <a:cs typeface="Times New Roman" panose="02020603050405020304" pitchFamily="18" charset="0"/>
              </a:rPr>
              <a:t>Version Space:</a:t>
            </a:r>
            <a:r>
              <a:rPr lang="en-US" dirty="0">
                <a:latin typeface="Times New Roman" panose="02020603050405020304" pitchFamily="18" charset="0"/>
                <a:cs typeface="Times New Roman" panose="02020603050405020304" pitchFamily="18" charset="0"/>
              </a:rPr>
              <a:t> It is an intermediate of general hypothesis and Specific hypothesis. It not only just writes one hypothesis but a set of all possible hypotheses based on training data-set.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67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9269" y="757647"/>
            <a:ext cx="10149840" cy="4981960"/>
          </a:xfrm>
          <a:prstGeom prst="rect">
            <a:avLst/>
          </a:prstGeom>
        </p:spPr>
      </p:pic>
    </p:spTree>
    <p:extLst>
      <p:ext uri="{BB962C8B-B14F-4D97-AF65-F5344CB8AC3E}">
        <p14:creationId xmlns:p14="http://schemas.microsoft.com/office/powerpoint/2010/main" val="726494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lstStyle/>
          <a:p>
            <a:r>
              <a:rPr lang="en-US" dirty="0"/>
              <a:t>Example:</a:t>
            </a:r>
          </a:p>
          <a:p>
            <a:pPr marL="0" indent="0">
              <a:buNone/>
            </a:pPr>
            <a:endParaRPr lang="en-IN" dirty="0"/>
          </a:p>
        </p:txBody>
      </p:sp>
      <p:pic>
        <p:nvPicPr>
          <p:cNvPr id="4" name="Picture 3"/>
          <p:cNvPicPr>
            <a:picLocks noChangeAspect="1"/>
          </p:cNvPicPr>
          <p:nvPr/>
        </p:nvPicPr>
        <p:blipFill>
          <a:blip r:embed="rId2"/>
          <a:stretch>
            <a:fillRect/>
          </a:stretch>
        </p:blipFill>
        <p:spPr>
          <a:xfrm>
            <a:off x="1972490" y="809899"/>
            <a:ext cx="8582297" cy="2651759"/>
          </a:xfrm>
          <a:prstGeom prst="rect">
            <a:avLst/>
          </a:prstGeom>
        </p:spPr>
      </p:pic>
      <p:pic>
        <p:nvPicPr>
          <p:cNvPr id="6" name="Picture 5"/>
          <p:cNvPicPr>
            <a:picLocks noChangeAspect="1"/>
          </p:cNvPicPr>
          <p:nvPr/>
        </p:nvPicPr>
        <p:blipFill>
          <a:blip r:embed="rId3"/>
          <a:stretch>
            <a:fillRect/>
          </a:stretch>
        </p:blipFill>
        <p:spPr>
          <a:xfrm>
            <a:off x="1972489" y="3852523"/>
            <a:ext cx="9052561" cy="1933575"/>
          </a:xfrm>
          <a:prstGeom prst="rect">
            <a:avLst/>
          </a:prstGeom>
        </p:spPr>
      </p:pic>
    </p:spTree>
    <p:extLst>
      <p:ext uri="{BB962C8B-B14F-4D97-AF65-F5344CB8AC3E}">
        <p14:creationId xmlns:p14="http://schemas.microsoft.com/office/powerpoint/2010/main" val="1854822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760" y="534217"/>
            <a:ext cx="10617926" cy="2419350"/>
          </a:xfrm>
          <a:prstGeom prst="rect">
            <a:avLst/>
          </a:prstGeom>
        </p:spPr>
      </p:pic>
      <p:pic>
        <p:nvPicPr>
          <p:cNvPr id="5" name="Picture 4"/>
          <p:cNvPicPr>
            <a:picLocks noChangeAspect="1"/>
          </p:cNvPicPr>
          <p:nvPr/>
        </p:nvPicPr>
        <p:blipFill>
          <a:blip r:embed="rId3"/>
          <a:stretch>
            <a:fillRect/>
          </a:stretch>
        </p:blipFill>
        <p:spPr>
          <a:xfrm>
            <a:off x="746760" y="3133860"/>
            <a:ext cx="10617926" cy="3228975"/>
          </a:xfrm>
          <a:prstGeom prst="rect">
            <a:avLst/>
          </a:prstGeom>
        </p:spPr>
      </p:pic>
    </p:spTree>
    <p:extLst>
      <p:ext uri="{BB962C8B-B14F-4D97-AF65-F5344CB8AC3E}">
        <p14:creationId xmlns:p14="http://schemas.microsoft.com/office/powerpoint/2010/main" val="73051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does Machine Learning work</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4663"/>
            <a:ext cx="10515600" cy="4792300"/>
          </a:xfrm>
        </p:spPr>
        <p:txBody>
          <a:bodyPr/>
          <a:lstStyle/>
          <a:p>
            <a:pPr algn="just"/>
            <a:r>
              <a:rPr lang="en-US" dirty="0">
                <a:latin typeface="Times New Roman" panose="02020603050405020304" pitchFamily="18" charset="0"/>
                <a:cs typeface="Times New Roman" panose="02020603050405020304" pitchFamily="18" charset="0"/>
              </a:rPr>
              <a:t>A Machine Learning system </a:t>
            </a:r>
            <a:r>
              <a:rPr lang="en-US" b="1" dirty="0">
                <a:latin typeface="Times New Roman" panose="02020603050405020304" pitchFamily="18" charset="0"/>
                <a:cs typeface="Times New Roman" panose="02020603050405020304" pitchFamily="18" charset="0"/>
              </a:rPr>
              <a:t>learns from historical data, builds the prediction models, and whenever it receives new data, predicts the output for it</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accuracy of predicted output depends upon the amount of data, as the huge amount of data helps to build a better model which predicts the output more accurately.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4336869"/>
            <a:ext cx="10476412" cy="1972491"/>
          </a:xfrm>
          <a:prstGeom prst="rect">
            <a:avLst/>
          </a:prstGeom>
        </p:spPr>
      </p:pic>
    </p:spTree>
    <p:extLst>
      <p:ext uri="{BB962C8B-B14F-4D97-AF65-F5344CB8AC3E}">
        <p14:creationId xmlns:p14="http://schemas.microsoft.com/office/powerpoint/2010/main" val="794011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p:cNvPicPr>
            <a:picLocks noChangeAspect="1"/>
          </p:cNvPicPr>
          <p:nvPr/>
        </p:nvPicPr>
        <p:blipFill>
          <a:blip r:embed="rId2"/>
          <a:stretch>
            <a:fillRect/>
          </a:stretch>
        </p:blipFill>
        <p:spPr>
          <a:xfrm>
            <a:off x="1550533" y="391886"/>
            <a:ext cx="9631273" cy="1562100"/>
          </a:xfrm>
          <a:prstGeom prst="rect">
            <a:avLst/>
          </a:prstGeom>
        </p:spPr>
      </p:pic>
    </p:spTree>
    <p:extLst>
      <p:ext uri="{BB962C8B-B14F-4D97-AF65-F5344CB8AC3E}">
        <p14:creationId xmlns:p14="http://schemas.microsoft.com/office/powerpoint/2010/main" val="1333462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5320" y="692332"/>
            <a:ext cx="10696303" cy="3262017"/>
          </a:xfrm>
          <a:prstGeom prst="rect">
            <a:avLst/>
          </a:prstGeom>
        </p:spPr>
      </p:pic>
    </p:spTree>
    <p:extLst>
      <p:ext uri="{BB962C8B-B14F-4D97-AF65-F5344CB8AC3E}">
        <p14:creationId xmlns:p14="http://schemas.microsoft.com/office/powerpoint/2010/main" val="12383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331" y="548640"/>
            <a:ext cx="10724606" cy="4518660"/>
          </a:xfrm>
          <a:prstGeom prst="rect">
            <a:avLst/>
          </a:prstGeom>
        </p:spPr>
      </p:pic>
    </p:spTree>
    <p:extLst>
      <p:ext uri="{BB962C8B-B14F-4D97-AF65-F5344CB8AC3E}">
        <p14:creationId xmlns:p14="http://schemas.microsoft.com/office/powerpoint/2010/main" val="2375196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Inductive Bias</a:t>
            </a:r>
          </a:p>
        </p:txBody>
      </p:sp>
      <p:sp>
        <p:nvSpPr>
          <p:cNvPr id="3" name="Content Placeholder 2"/>
          <p:cNvSpPr>
            <a:spLocks noGrp="1"/>
          </p:cNvSpPr>
          <p:nvPr>
            <p:ph idx="1"/>
          </p:nvPr>
        </p:nvSpPr>
        <p:spPr>
          <a:xfrm>
            <a:off x="838200" y="1402672"/>
            <a:ext cx="10515600" cy="4774291"/>
          </a:xfrm>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The phrase “inductive bias” refers to a collection of (explicit or implicit) assumptions made by a learning algorithm in order to conduct induction, or generalize a limited set of observations (training data) into a general model of the domain. </a:t>
            </a:r>
          </a:p>
          <a:p>
            <a:pPr algn="just"/>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Candidate-Elimination Algorithm, we get two hypotheses, one specific and one general at the end as a final solution. </a:t>
            </a:r>
            <a:endParaRPr lang="en-US" altLang="en-US" sz="2400" dirty="0">
              <a:latin typeface="Times New Roman" panose="02020603050405020304" pitchFamily="18" charset="0"/>
              <a:cs typeface="Times New Roman" panose="02020603050405020304" pitchFamily="18" charset="0"/>
            </a:endParaRPr>
          </a:p>
          <a:p>
            <a:pPr algn="just"/>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Now, we need to check if the hypothesis we got from the algorithm is actually correct or not, also make decisions like what training examples should the machine learn next.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09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BA86B-011C-3DDC-AA7F-934505389913}"/>
              </a:ext>
            </a:extLst>
          </p:cNvPr>
          <p:cNvSpPr>
            <a:spLocks noGrp="1"/>
          </p:cNvSpPr>
          <p:nvPr>
            <p:ph idx="1"/>
          </p:nvPr>
        </p:nvSpPr>
        <p:spPr>
          <a:xfrm>
            <a:off x="838200" y="470517"/>
            <a:ext cx="10515600" cy="5706446"/>
          </a:xfrm>
        </p:spPr>
        <p:txBody>
          <a:bodyPr>
            <a:normAutofit/>
          </a:bodyPr>
          <a:lstStyle/>
          <a:p>
            <a:pPr marL="0" indent="0" algn="just" fontAlgn="base">
              <a:buNone/>
            </a:pPr>
            <a:r>
              <a:rPr lang="en-US" b="1" dirty="0">
                <a:solidFill>
                  <a:srgbClr val="000000"/>
                </a:solidFill>
                <a:latin typeface="Times New Roman" panose="02020603050405020304" pitchFamily="18" charset="0"/>
                <a:cs typeface="Times New Roman" panose="02020603050405020304" pitchFamily="18" charset="0"/>
              </a:rPr>
              <a:t>T</a:t>
            </a:r>
            <a:r>
              <a:rPr lang="en-US" b="1" i="0" dirty="0">
                <a:solidFill>
                  <a:srgbClr val="000000"/>
                </a:solidFill>
                <a:effectLst/>
                <a:latin typeface="Times New Roman" panose="02020603050405020304" pitchFamily="18" charset="0"/>
                <a:cs typeface="Times New Roman" panose="02020603050405020304" pitchFamily="18" charset="0"/>
              </a:rPr>
              <a:t>he fundamental questions for inductive reference:</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What happens if the target concept isn’t in the hypothesis space?</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Is it possible to avoid this problem by adopting a hypothesis space that contains all potential hypotheses?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What effect does the size of the hypothesis space have on the algorithm’s capacity to generalize to unseen instances?</a:t>
            </a:r>
          </a:p>
          <a:p>
            <a:pPr algn="just"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What effect does the size of the hypothesis space have on the number of training instances required?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971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A1A98-D487-3EEC-DC19-E11F1DED0856}"/>
              </a:ext>
            </a:extLst>
          </p:cNvPr>
          <p:cNvSpPr>
            <a:spLocks noGrp="1"/>
          </p:cNvSpPr>
          <p:nvPr>
            <p:ph idx="1"/>
          </p:nvPr>
        </p:nvSpPr>
        <p:spPr>
          <a:xfrm>
            <a:off x="838200" y="612559"/>
            <a:ext cx="10515600" cy="5564404"/>
          </a:xfrm>
        </p:spPr>
        <p:txBody>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Inductive Learning: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This basically means learning from examples.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We are given input samples (x) and output samples (f(x)) in the context of inductive learning, and the objective is to estimate the function (f).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from examples rules are derived.</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goal is to generalize from the samples and map such that the output may be estimated for fresh samples in the future.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719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1251F-978C-2713-B778-3FDF79B00929}"/>
              </a:ext>
            </a:extLst>
          </p:cNvPr>
          <p:cNvSpPr>
            <a:spLocks noGrp="1"/>
          </p:cNvSpPr>
          <p:nvPr>
            <p:ph idx="1"/>
          </p:nvPr>
        </p:nvSpPr>
        <p:spPr>
          <a:xfrm>
            <a:off x="838200" y="470517"/>
            <a:ext cx="10515600" cy="5706446"/>
          </a:xfrm>
        </p:spPr>
        <p:txBody>
          <a:bodyPr>
            <a:noAutofit/>
          </a:bodyPr>
          <a:lstStyle/>
          <a:p>
            <a:pPr algn="just" fontAlgn="base"/>
            <a:r>
              <a:rPr lang="en-US" sz="2400" b="1" i="0" dirty="0">
                <a:solidFill>
                  <a:srgbClr val="000000"/>
                </a:solidFill>
                <a:effectLst/>
                <a:latin typeface="Times New Roman" panose="02020603050405020304" pitchFamily="18" charset="0"/>
                <a:cs typeface="Times New Roman" panose="02020603050405020304" pitchFamily="18" charset="0"/>
              </a:rPr>
              <a:t>Examples:</a:t>
            </a:r>
          </a:p>
          <a:p>
            <a:pPr marL="0" indent="0" algn="just"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Assessment of credit risk: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The x represents the customer’s properties.</a:t>
            </a: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Whether or whether the f(x) has been accepted for credit.</a:t>
            </a:r>
          </a:p>
          <a:p>
            <a:pPr marL="0" indent="0" algn="just" fontAlgn="base">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just"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The diagnosis of disease: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The x represents the patient’s characteristics.</a:t>
            </a: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The f(x) is the illness they are afflicted with.</a:t>
            </a:r>
          </a:p>
          <a:p>
            <a:pPr marL="0" indent="0" algn="just" fontAlgn="base">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just"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Face recognition:</a:t>
            </a:r>
            <a:r>
              <a:rPr lang="en-US" sz="2400" b="0" i="0" dirty="0">
                <a:solidFill>
                  <a:srgbClr val="000000"/>
                </a:solidFill>
                <a:effectLst/>
                <a:latin typeface="Times New Roman" panose="02020603050405020304" pitchFamily="18" charset="0"/>
                <a:cs typeface="Times New Roman" panose="02020603050405020304" pitchFamily="18" charset="0"/>
              </a:rPr>
              <a:t> is a technique for recognizing someone’s face.</a:t>
            </a: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Bitmaps of people’s faces make up the x.</a:t>
            </a:r>
          </a:p>
          <a:p>
            <a:pPr algn="just" fontAlgn="base"/>
            <a:r>
              <a:rPr lang="en-US" sz="2400" b="0" i="0" dirty="0">
                <a:solidFill>
                  <a:srgbClr val="000000"/>
                </a:solidFill>
                <a:effectLst/>
                <a:latin typeface="Times New Roman" panose="02020603050405020304" pitchFamily="18" charset="0"/>
                <a:cs typeface="Times New Roman" panose="02020603050405020304" pitchFamily="18" charset="0"/>
              </a:rPr>
              <a:t>The f(x) is used to give the face a name.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174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06AD5-DAAE-F593-A1D1-17857B6CAA43}"/>
              </a:ext>
            </a:extLst>
          </p:cNvPr>
          <p:cNvSpPr>
            <a:spLocks noGrp="1"/>
          </p:cNvSpPr>
          <p:nvPr>
            <p:ph idx="1"/>
          </p:nvPr>
        </p:nvSpPr>
        <p:spPr>
          <a:xfrm>
            <a:off x="838200" y="639192"/>
            <a:ext cx="10515600" cy="5537771"/>
          </a:xfrm>
        </p:spPr>
        <p:txBody>
          <a:bodyPr>
            <a:normAutofit/>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Deductive Learning: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Learners are initially exposed to concepts and generalizations, followed by particular examples and exercises to aid learning.</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 Already existing rules are applied to the training examples. </a:t>
            </a:r>
          </a:p>
          <a:p>
            <a:pPr algn="just" fontAlgn="base"/>
            <a:endParaRPr lang="en-US" b="1" i="0" dirty="0">
              <a:solidFill>
                <a:srgbClr val="000000"/>
              </a:solidFill>
              <a:effectLst/>
              <a:latin typeface="Times New Roman" panose="02020603050405020304" pitchFamily="18" charset="0"/>
              <a:cs typeface="Times New Roman" panose="02020603050405020304" pitchFamily="18" charset="0"/>
            </a:endParaRPr>
          </a:p>
          <a:p>
            <a:pPr algn="just" fontAlgn="base"/>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088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D3520-C97E-517E-5C84-7684C36E0AED}"/>
              </a:ext>
            </a:extLst>
          </p:cNvPr>
          <p:cNvSpPr>
            <a:spLocks noGrp="1"/>
          </p:cNvSpPr>
          <p:nvPr>
            <p:ph idx="1"/>
          </p:nvPr>
        </p:nvSpPr>
        <p:spPr>
          <a:xfrm>
            <a:off x="838200" y="497150"/>
            <a:ext cx="10515600" cy="5679813"/>
          </a:xfrm>
        </p:spPr>
        <p:txBody>
          <a:bodyPr>
            <a:normAutofit lnSpcReduction="10000"/>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Biased Hypothesis Space: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It does not include all types of training instances.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issue is that we have skewed the learner’s thinking to only evaluate conjunctive possibilities.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does not consider all types of training examples.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In this instance, a more expressive hypothesis space is required.</a:t>
            </a:r>
          </a:p>
          <a:p>
            <a:pPr algn="just" fontAlgn="base"/>
            <a:endParaRPr lang="en-US" b="1"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000000"/>
                </a:solidFill>
                <a:effectLst/>
                <a:latin typeface="Times New Roman" panose="02020603050405020304" pitchFamily="18" charset="0"/>
                <a:cs typeface="Times New Roman" panose="02020603050405020304" pitchFamily="18" charset="0"/>
              </a:rPr>
              <a:t>Unbiased Hypothesis Space: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obvious answer to the challenge of ensuring that the target idea is represented in hypothesis space H is to create a hypothesis space that can represent any reachable notion.</a:t>
            </a:r>
          </a:p>
          <a:p>
            <a:pPr algn="just" fontAlgn="base"/>
            <a:r>
              <a:rPr lang="en-US" dirty="0">
                <a:solidFill>
                  <a:srgbClr val="FF0000"/>
                </a:solidFill>
                <a:latin typeface="Times New Roman" panose="02020603050405020304" pitchFamily="18" charset="0"/>
                <a:cs typeface="Times New Roman" panose="02020603050405020304" pitchFamily="18" charset="0"/>
              </a:rPr>
              <a:t>It provides a hypothesis capable of representing set of all examples. (which is actually not possible)</a:t>
            </a:r>
            <a:endParaRPr lang="en-US" b="0" i="0" dirty="0">
              <a:solidFill>
                <a:srgbClr val="FF0000"/>
              </a:solidFill>
              <a:effectLst/>
              <a:latin typeface="Times New Roman" panose="02020603050405020304" pitchFamily="18" charset="0"/>
              <a:cs typeface="Times New Roman" panose="02020603050405020304" pitchFamily="18" charset="0"/>
            </a:endParaRPr>
          </a:p>
          <a:p>
            <a:pPr algn="just" fontAlgn="base"/>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9407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0442B-C5F0-DCBE-F2CE-1A7563739742}"/>
              </a:ext>
            </a:extLst>
          </p:cNvPr>
          <p:cNvSpPr>
            <a:spLocks noGrp="1"/>
          </p:cNvSpPr>
          <p:nvPr>
            <p:ph idx="1"/>
          </p:nvPr>
        </p:nvSpPr>
        <p:spPr>
          <a:xfrm>
            <a:off x="838200" y="612559"/>
            <a:ext cx="10515600" cy="5564404"/>
          </a:xfrm>
        </p:spPr>
        <p:txBody>
          <a:bodyPr/>
          <a:lstStyle/>
          <a:p>
            <a:pPr algn="just" fontAlgn="base"/>
            <a:r>
              <a:rPr lang="en-US" dirty="0">
                <a:solidFill>
                  <a:srgbClr val="000000"/>
                </a:solidFill>
                <a:latin typeface="Times New Roman" panose="02020603050405020304" pitchFamily="18" charset="0"/>
                <a:cs typeface="Times New Roman" panose="02020603050405020304" pitchFamily="18" charset="0"/>
              </a:rPr>
              <a:t>So, </a:t>
            </a:r>
            <a:r>
              <a:rPr lang="en-US" b="0" i="0" dirty="0">
                <a:solidFill>
                  <a:srgbClr val="000000"/>
                </a:solidFill>
                <a:effectLst/>
                <a:latin typeface="Times New Roman" panose="02020603050405020304" pitchFamily="18" charset="0"/>
                <a:cs typeface="Times New Roman" panose="02020603050405020304" pitchFamily="18" charset="0"/>
              </a:rPr>
              <a:t>Inductive bias refers to a set of assumptions made by a learning algorithm in order to conduct induction or generalize a limited set of observations (training data) into a general model of the domain.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Induction would be impossible without such a bias, because observations may generally be extended in a variety of ways. </a:t>
            </a:r>
          </a:p>
          <a:p>
            <a:pPr algn="just" fontAlgn="base"/>
            <a:r>
              <a:rPr lang="en-US" dirty="0">
                <a:solidFill>
                  <a:srgbClr val="000000"/>
                </a:solidFill>
                <a:latin typeface="Times New Roman" panose="02020603050405020304" pitchFamily="18" charset="0"/>
                <a:cs typeface="Times New Roman" panose="02020603050405020304" pitchFamily="18" charset="0"/>
              </a:rPr>
              <a:t>Predictions for new scenarios could not be formed if all of these options were treated equally, that is, without any bias in the sense of a preference for certain forms of generalization (representing previous information about the target function to be learned).</a:t>
            </a:r>
          </a:p>
          <a:p>
            <a:pPr algn="just" fontAlgn="base"/>
            <a:r>
              <a:rPr lang="en-US" dirty="0">
                <a:solidFill>
                  <a:srgbClr val="FF0000"/>
                </a:solidFill>
                <a:latin typeface="Times New Roman" panose="02020603050405020304" pitchFamily="18" charset="0"/>
                <a:cs typeface="Times New Roman" panose="02020603050405020304" pitchFamily="18" charset="0"/>
              </a:rPr>
              <a:t>i.e. solution to unbiased is to define a biased hypothesis but in such a way that it will consider all the training examples.</a:t>
            </a:r>
          </a:p>
          <a:p>
            <a:pPr algn="just" fontAlgn="base"/>
            <a:endParaRPr lang="en-US" dirty="0">
              <a:solidFill>
                <a:srgbClr val="000000"/>
              </a:solidFill>
              <a:latin typeface="Times New Roman" panose="02020603050405020304" pitchFamily="18" charset="0"/>
              <a:cs typeface="Times New Roman" panose="02020603050405020304" pitchFamily="18" charset="0"/>
            </a:endParaRPr>
          </a:p>
          <a:p>
            <a:pPr algn="just" fontAlgn="base"/>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2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Features of Machine learning</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144101"/>
          </a:xfrm>
        </p:spPr>
        <p:txBody>
          <a:bodyPr/>
          <a:lstStyle/>
          <a:p>
            <a:pPr algn="just"/>
            <a:r>
              <a:rPr lang="en-US" dirty="0">
                <a:latin typeface="Times New Roman" panose="02020603050405020304" pitchFamily="18" charset="0"/>
                <a:cs typeface="Times New Roman" panose="02020603050405020304" pitchFamily="18" charset="0"/>
              </a:rPr>
              <a:t>Machine learning uses data to detect various patterns in a given dataset.</a:t>
            </a:r>
          </a:p>
          <a:p>
            <a:pPr algn="just"/>
            <a:r>
              <a:rPr lang="en-US" dirty="0">
                <a:latin typeface="Times New Roman" panose="02020603050405020304" pitchFamily="18" charset="0"/>
                <a:cs typeface="Times New Roman" panose="02020603050405020304" pitchFamily="18" charset="0"/>
              </a:rPr>
              <a:t>It can learn from past data and improve automatically.</a:t>
            </a:r>
          </a:p>
          <a:p>
            <a:pPr algn="just"/>
            <a:r>
              <a:rPr lang="en-US" dirty="0">
                <a:latin typeface="Times New Roman" panose="02020603050405020304" pitchFamily="18" charset="0"/>
                <a:cs typeface="Times New Roman" panose="02020603050405020304" pitchFamily="18" charset="0"/>
              </a:rPr>
              <a:t>It is a data-driven technology.</a:t>
            </a:r>
          </a:p>
          <a:p>
            <a:pPr algn="just"/>
            <a:r>
              <a:rPr lang="en-US" dirty="0">
                <a:latin typeface="Times New Roman" panose="02020603050405020304" pitchFamily="18" charset="0"/>
                <a:cs typeface="Times New Roman" panose="02020603050405020304" pitchFamily="18" charset="0"/>
              </a:rPr>
              <a:t>Machine learning is much similar to data mining as it also deals with the huge amount of the data.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842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8CE16-014D-7683-F890-F0436FD76735}"/>
              </a:ext>
            </a:extLst>
          </p:cNvPr>
          <p:cNvSpPr>
            <a:spLocks noGrp="1"/>
          </p:cNvSpPr>
          <p:nvPr>
            <p:ph idx="1"/>
          </p:nvPr>
        </p:nvSpPr>
        <p:spPr>
          <a:xfrm>
            <a:off x="838200" y="603682"/>
            <a:ext cx="10515600" cy="5573281"/>
          </a:xfrm>
        </p:spPr>
        <p:txBody>
          <a:bodyPr/>
          <a:lstStyle/>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idea of inductive bias is to let the learner generalize beyond the observed training examples to deduce new examples.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a:t>
            </a:r>
            <a:r>
              <a:rPr lang="en-US" b="1" i="0" dirty="0">
                <a:solidFill>
                  <a:srgbClr val="000000"/>
                </a:solidFill>
                <a:effectLst/>
                <a:latin typeface="Times New Roman" panose="02020603050405020304" pitchFamily="18" charset="0"/>
                <a:cs typeface="Times New Roman" panose="02020603050405020304" pitchFamily="18" charset="0"/>
              </a:rPr>
              <a:t> &gt;</a:t>
            </a:r>
            <a:r>
              <a:rPr lang="en-US" b="0" i="0" dirty="0">
                <a:solidFill>
                  <a:srgbClr val="000000"/>
                </a:solidFill>
                <a:effectLst/>
                <a:latin typeface="Times New Roman" panose="02020603050405020304" pitchFamily="18" charset="0"/>
                <a:cs typeface="Times New Roman" panose="02020603050405020304" pitchFamily="18" charset="0"/>
              </a:rPr>
              <a:t> ’ -&gt; Inductively inferred from.</a:t>
            </a:r>
          </a:p>
          <a:p>
            <a:pPr marL="0" indent="0" algn="just" fontAlgn="base">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For example,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x &gt; y means y is inductively deduced from x.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2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EA086-2736-1E0D-CDCC-41E8B14D9DC6}"/>
              </a:ext>
            </a:extLst>
          </p:cNvPr>
          <p:cNvSpPr>
            <a:spLocks noGrp="1"/>
          </p:cNvSpPr>
          <p:nvPr>
            <p:ph idx="1"/>
          </p:nvPr>
        </p:nvSpPr>
        <p:spPr>
          <a:xfrm>
            <a:off x="838200" y="514905"/>
            <a:ext cx="10515600" cy="5662058"/>
          </a:xfrm>
        </p:spPr>
        <p:txBody>
          <a:bodyPr>
            <a:noAutofit/>
          </a:bodyPr>
          <a:lstStyle/>
          <a:p>
            <a:pPr algn="just" fontAlgn="base">
              <a:lnSpc>
                <a:spcPct val="120000"/>
              </a:lnSpc>
            </a:pPr>
            <a:r>
              <a:rPr lang="en-US" sz="2400" b="1" i="0" dirty="0">
                <a:solidFill>
                  <a:srgbClr val="000000"/>
                </a:solidFill>
                <a:effectLst/>
                <a:latin typeface="Times New Roman" panose="02020603050405020304" pitchFamily="18" charset="0"/>
                <a:cs typeface="Times New Roman" panose="02020603050405020304" pitchFamily="18" charset="0"/>
              </a:rPr>
              <a:t>Types of Inductive Bias: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2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Maximum conditional independence:</a:t>
            </a:r>
            <a:r>
              <a:rPr lang="en-US" sz="2400" b="0" i="0" dirty="0">
                <a:solidFill>
                  <a:srgbClr val="000000"/>
                </a:solidFill>
                <a:effectLst/>
                <a:latin typeface="Times New Roman" panose="02020603050405020304" pitchFamily="18" charset="0"/>
                <a:cs typeface="Times New Roman" panose="02020603050405020304" pitchFamily="18" charset="0"/>
              </a:rPr>
              <a:t> It aims to maximize conditional independence if the hypothesis can be put in a Bayesian framework. The Naive Bayes classifier employs this bias.</a:t>
            </a:r>
          </a:p>
          <a:p>
            <a:pPr algn="just" fontAlgn="base">
              <a:lnSpc>
                <a:spcPct val="120000"/>
              </a:lnSpc>
            </a:pPr>
            <a:r>
              <a:rPr lang="en-US" sz="2400" b="1" i="0" dirty="0">
                <a:solidFill>
                  <a:srgbClr val="000000"/>
                </a:solidFill>
                <a:effectLst/>
                <a:latin typeface="Times New Roman" panose="02020603050405020304" pitchFamily="18" charset="0"/>
                <a:cs typeface="Times New Roman" panose="02020603050405020304" pitchFamily="18" charset="0"/>
              </a:rPr>
              <a:t>Minimum cross-validation error:</a:t>
            </a:r>
            <a:r>
              <a:rPr lang="en-US" sz="2400" b="0" i="0" dirty="0">
                <a:solidFill>
                  <a:srgbClr val="000000"/>
                </a:solidFill>
                <a:effectLst/>
                <a:latin typeface="Times New Roman" panose="02020603050405020304" pitchFamily="18" charset="0"/>
                <a:cs typeface="Times New Roman" panose="02020603050405020304" pitchFamily="18" charset="0"/>
              </a:rPr>
              <a:t> Select the hypothesis with the lowest cross-validation error when deciding between hypotheses.  </a:t>
            </a:r>
          </a:p>
          <a:p>
            <a:pPr algn="just" fontAlgn="base">
              <a:lnSpc>
                <a:spcPct val="12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Maximum margin: </a:t>
            </a:r>
            <a:r>
              <a:rPr lang="en-US" sz="2400" b="0" i="0" dirty="0">
                <a:solidFill>
                  <a:srgbClr val="000000"/>
                </a:solidFill>
                <a:effectLst/>
                <a:latin typeface="Times New Roman" panose="02020603050405020304" pitchFamily="18" charset="0"/>
                <a:cs typeface="Times New Roman" panose="02020603050405020304" pitchFamily="18" charset="0"/>
              </a:rPr>
              <a:t>While creating a border between two classes, try to make the boundary as wide as possible. In support vector machines, this is the bias. The idea is that distinct classes are usually separated by large gaps.</a:t>
            </a:r>
          </a:p>
          <a:p>
            <a:pPr algn="just" fontAlgn="base">
              <a:lnSpc>
                <a:spcPct val="120000"/>
              </a:lnSpc>
            </a:pPr>
            <a:r>
              <a:rPr lang="en-US" sz="2400" b="1" i="0" dirty="0">
                <a:solidFill>
                  <a:srgbClr val="000000"/>
                </a:solidFill>
                <a:effectLst/>
                <a:latin typeface="Times New Roman" panose="02020603050405020304" pitchFamily="18" charset="0"/>
                <a:cs typeface="Times New Roman" panose="02020603050405020304" pitchFamily="18" charset="0"/>
              </a:rPr>
              <a:t>Minimum hypothesis description length:</a:t>
            </a:r>
            <a:r>
              <a:rPr lang="en-US" sz="2400" b="0" i="0" dirty="0">
                <a:solidFill>
                  <a:srgbClr val="000000"/>
                </a:solidFill>
                <a:effectLst/>
                <a:latin typeface="Times New Roman" panose="02020603050405020304" pitchFamily="18" charset="0"/>
                <a:cs typeface="Times New Roman" panose="02020603050405020304" pitchFamily="18" charset="0"/>
              </a:rPr>
              <a:t> When constructing a hypothesis, try to keep the description as short as possible. </a:t>
            </a:r>
          </a:p>
          <a:p>
            <a:pPr algn="just">
              <a:lnSpc>
                <a:spcPct val="12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768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E2DFD-701D-F271-DBBE-5FFFDD6F1923}"/>
              </a:ext>
            </a:extLst>
          </p:cNvPr>
          <p:cNvSpPr>
            <a:spLocks noGrp="1"/>
          </p:cNvSpPr>
          <p:nvPr>
            <p:ph idx="1"/>
          </p:nvPr>
        </p:nvSpPr>
        <p:spPr>
          <a:xfrm>
            <a:off x="838200" y="452761"/>
            <a:ext cx="10515600" cy="5724202"/>
          </a:xfrm>
        </p:spPr>
        <p:txBody>
          <a:bodyPr>
            <a:normAutofit/>
          </a:bodyPr>
          <a:lstStyle/>
          <a:p>
            <a:pPr algn="just" fontAlgn="base">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Minimum features:</a:t>
            </a:r>
            <a:r>
              <a:rPr lang="en-US" b="0" i="0" dirty="0">
                <a:solidFill>
                  <a:srgbClr val="000000"/>
                </a:solidFill>
                <a:effectLst/>
                <a:latin typeface="Times New Roman" panose="02020603050405020304" pitchFamily="18" charset="0"/>
                <a:cs typeface="Times New Roman" panose="02020603050405020304" pitchFamily="18" charset="0"/>
              </a:rPr>
              <a:t> features should be removed unless there is strong evidence that they are helpful. Feature selection methods are based on this premise.</a:t>
            </a:r>
          </a:p>
          <a:p>
            <a:pPr algn="just" fontAlgn="base"/>
            <a:r>
              <a:rPr lang="en-US" b="1" i="0" dirty="0">
                <a:solidFill>
                  <a:srgbClr val="000000"/>
                </a:solidFill>
                <a:effectLst/>
                <a:latin typeface="Times New Roman" panose="02020603050405020304" pitchFamily="18" charset="0"/>
                <a:cs typeface="Times New Roman" panose="02020603050405020304" pitchFamily="18" charset="0"/>
              </a:rPr>
              <a:t>Nearest neighbors:</a:t>
            </a:r>
            <a:r>
              <a:rPr lang="en-US" b="0" i="0" dirty="0">
                <a:solidFill>
                  <a:srgbClr val="000000"/>
                </a:solidFill>
                <a:effectLst/>
                <a:latin typeface="Times New Roman" panose="02020603050405020304" pitchFamily="18" charset="0"/>
                <a:cs typeface="Times New Roman" panose="02020603050405020304" pitchFamily="18" charset="0"/>
              </a:rPr>
              <a:t> Assume that the majority of the examples in a local neighborhood in feature space are from the same class.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If the class of a case is unknown, assume that it belongs to the same class as the majority of the people in its near vicinity.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k-nearest neighbor’s algorithm employs this bias. Cases that are close to each other are assumed to belong to the same class.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4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Need for Machine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223"/>
            <a:ext cx="10515600" cy="4883740"/>
          </a:xfrm>
        </p:spPr>
        <p:txBody>
          <a:bodyPr/>
          <a:lstStyle/>
          <a:p>
            <a:pPr algn="just"/>
            <a:r>
              <a:rPr lang="en-US" dirty="0">
                <a:latin typeface="Times New Roman" panose="02020603050405020304" pitchFamily="18" charset="0"/>
                <a:cs typeface="Times New Roman" panose="02020603050405020304" pitchFamily="18" charset="0"/>
              </a:rPr>
              <a:t>Rapid increment in the production of data</a:t>
            </a:r>
          </a:p>
          <a:p>
            <a:pPr algn="just"/>
            <a:r>
              <a:rPr lang="en-US" dirty="0">
                <a:latin typeface="Times New Roman" panose="02020603050405020304" pitchFamily="18" charset="0"/>
                <a:cs typeface="Times New Roman" panose="02020603050405020304" pitchFamily="18" charset="0"/>
              </a:rPr>
              <a:t>Solving complex problems, which are difficult for a human</a:t>
            </a:r>
          </a:p>
          <a:p>
            <a:pPr algn="just"/>
            <a:r>
              <a:rPr lang="en-US" dirty="0">
                <a:latin typeface="Times New Roman" panose="02020603050405020304" pitchFamily="18" charset="0"/>
                <a:cs typeface="Times New Roman" panose="02020603050405020304" pitchFamily="18" charset="0"/>
              </a:rPr>
              <a:t>Decision making in various sector including finance.</a:t>
            </a:r>
          </a:p>
          <a:p>
            <a:pPr algn="just"/>
            <a:r>
              <a:rPr lang="en-US" dirty="0">
                <a:latin typeface="Times New Roman" panose="02020603050405020304" pitchFamily="18" charset="0"/>
                <a:cs typeface="Times New Roman" panose="02020603050405020304" pitchFamily="18" charset="0"/>
              </a:rPr>
              <a:t>Finding hidden patterns and extracting useful information from data.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Currently, machine learning is used in </a:t>
            </a:r>
            <a:r>
              <a:rPr lang="en-US" b="1" dirty="0">
                <a:latin typeface="Times New Roman" panose="02020603050405020304" pitchFamily="18" charset="0"/>
                <a:cs typeface="Times New Roman" panose="02020603050405020304" pitchFamily="18" charset="0"/>
              </a:rPr>
              <a:t>self-driving cars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cyber fraud detection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face recognition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friend suggestion by Facebook</a:t>
            </a:r>
            <a:r>
              <a:rPr lang="en-US" dirty="0">
                <a:latin typeface="Times New Roman" panose="02020603050405020304" pitchFamily="18" charset="0"/>
                <a:cs typeface="Times New Roman" panose="02020603050405020304" pitchFamily="18" charset="0"/>
              </a:rPr>
              <a:t>, etc.</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49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Classification of Machine Learning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408693" y="1485062"/>
            <a:ext cx="5200650" cy="4536916"/>
          </a:xfrm>
          <a:prstGeom prst="rect">
            <a:avLst/>
          </a:prstGeom>
        </p:spPr>
      </p:pic>
      <p:sp>
        <p:nvSpPr>
          <p:cNvPr id="5" name="TextBox 4"/>
          <p:cNvSpPr txBox="1"/>
          <p:nvPr/>
        </p:nvSpPr>
        <p:spPr>
          <a:xfrm>
            <a:off x="522514" y="1985554"/>
            <a:ext cx="5368835" cy="2677656"/>
          </a:xfrm>
          <a:prstGeom prst="rect">
            <a:avLst/>
          </a:prstGeom>
          <a:noFill/>
        </p:spPr>
        <p:txBody>
          <a:bodyPr wrap="square" rtlCol="0">
            <a:spAutoFit/>
          </a:bodyPr>
          <a:lstStyle/>
          <a:p>
            <a:pPr algn="just"/>
            <a:r>
              <a:rPr lang="en-US" sz="2800" dirty="0"/>
              <a:t>At a broad level, machine learning can be classified into three types:</a:t>
            </a:r>
          </a:p>
          <a:p>
            <a:pPr algn="just"/>
            <a:endParaRPr lang="en-US" sz="2800" dirty="0"/>
          </a:p>
          <a:p>
            <a:pPr marL="514350" indent="-514350" algn="just">
              <a:buFont typeface="+mj-lt"/>
              <a:buAutoNum type="arabicPeriod"/>
            </a:pPr>
            <a:r>
              <a:rPr lang="en-US" sz="2800" b="1" dirty="0"/>
              <a:t>Supervised learning</a:t>
            </a:r>
            <a:endParaRPr lang="en-US" sz="2800" dirty="0"/>
          </a:p>
          <a:p>
            <a:pPr marL="514350" indent="-514350" algn="just">
              <a:buFont typeface="+mj-lt"/>
              <a:buAutoNum type="arabicPeriod"/>
            </a:pPr>
            <a:r>
              <a:rPr lang="en-US" sz="2800" b="1" dirty="0"/>
              <a:t>Unsupervised learning</a:t>
            </a:r>
            <a:endParaRPr lang="en-US" sz="2800" dirty="0"/>
          </a:p>
          <a:p>
            <a:pPr marL="514350" indent="-514350" algn="just">
              <a:buFont typeface="+mj-lt"/>
              <a:buAutoNum type="arabicPeriod"/>
            </a:pPr>
            <a:r>
              <a:rPr lang="en-US" sz="2800" b="1" dirty="0"/>
              <a:t>Reinforcement learning</a:t>
            </a:r>
            <a:endParaRPr lang="en-US" sz="2800" dirty="0"/>
          </a:p>
        </p:txBody>
      </p:sp>
    </p:spTree>
    <p:extLst>
      <p:ext uri="{BB962C8B-B14F-4D97-AF65-F5344CB8AC3E}">
        <p14:creationId xmlns:p14="http://schemas.microsoft.com/office/powerpoint/2010/main" val="302337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Supervised Learning</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33302"/>
            <a:ext cx="10515600" cy="4624251"/>
          </a:xfrm>
        </p:spPr>
        <p:txBody>
          <a:bodyPr>
            <a:normAutofit/>
          </a:bodyPr>
          <a:lstStyle/>
          <a:p>
            <a:pPr algn="just"/>
            <a:r>
              <a:rPr lang="en-US" dirty="0">
                <a:latin typeface="Times New Roman" panose="02020603050405020304" pitchFamily="18" charset="0"/>
                <a:cs typeface="Times New Roman" panose="02020603050405020304" pitchFamily="18" charset="0"/>
              </a:rPr>
              <a:t>Supervised learning is a type of machine learning method in which we provide sample labeled data to the machine learning system in order to train it, and on that basis, it predicts the output.</a:t>
            </a:r>
          </a:p>
          <a:p>
            <a:pPr algn="just"/>
            <a:r>
              <a:rPr lang="en-US" dirty="0">
                <a:latin typeface="Times New Roman" panose="02020603050405020304" pitchFamily="18" charset="0"/>
                <a:cs typeface="Times New Roman" panose="02020603050405020304" pitchFamily="18" charset="0"/>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dirty="0">
                <a:latin typeface="Times New Roman" panose="02020603050405020304" pitchFamily="18" charset="0"/>
                <a:cs typeface="Times New Roman" panose="02020603050405020304" pitchFamily="18" charset="0"/>
              </a:rPr>
              <a:t>The goal of supervised learning is to map input data with the output data.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98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4247</Words>
  <Application>Microsoft Office PowerPoint</Application>
  <PresentationFormat>Widescreen</PresentationFormat>
  <Paragraphs>391</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Times New Roman</vt:lpstr>
      <vt:lpstr>Wingdings</vt:lpstr>
      <vt:lpstr>Office Theme</vt:lpstr>
      <vt:lpstr>Machine Learning</vt:lpstr>
      <vt:lpstr>PowerPoint Presentation</vt:lpstr>
      <vt:lpstr>What is Machine Learning? </vt:lpstr>
      <vt:lpstr>PowerPoint Presentation</vt:lpstr>
      <vt:lpstr>How does Machine Learning work </vt:lpstr>
      <vt:lpstr>Features of Machine learning </vt:lpstr>
      <vt:lpstr>Need for Machine Learning </vt:lpstr>
      <vt:lpstr>Classification of Machine Learning </vt:lpstr>
      <vt:lpstr>Supervised Learning </vt:lpstr>
      <vt:lpstr>PowerPoint Presentation</vt:lpstr>
      <vt:lpstr>Unsupervised Learning </vt:lpstr>
      <vt:lpstr>PowerPoint Presentation</vt:lpstr>
      <vt:lpstr>Reinforcement Learning </vt:lpstr>
      <vt:lpstr>History of Machine Learning </vt:lpstr>
      <vt:lpstr>Applications of Machine learning </vt:lpstr>
      <vt:lpstr>Well Posed Learning Problem (Learning by example) </vt:lpstr>
      <vt:lpstr>PowerPoint Presentation</vt:lpstr>
      <vt:lpstr>PowerPoint Presentation</vt:lpstr>
      <vt:lpstr>Perspective of ML</vt:lpstr>
      <vt:lpstr>Issues/Challenges in ML</vt:lpstr>
      <vt:lpstr>PowerPoint Presentation</vt:lpstr>
      <vt:lpstr>Designing a Learning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 Learning</vt:lpstr>
      <vt:lpstr>PowerPoint Presentation</vt:lpstr>
      <vt:lpstr>PowerPoint Presentation</vt:lpstr>
      <vt:lpstr>Concept Learning as Search</vt:lpstr>
      <vt:lpstr>PowerPoint Presentation</vt:lpstr>
      <vt:lpstr>Find S Algorithm</vt:lpstr>
      <vt:lpstr>PowerPoint Presentation</vt:lpstr>
      <vt:lpstr>PowerPoint Presentation</vt:lpstr>
      <vt:lpstr>PowerPoint Presentation</vt:lpstr>
      <vt:lpstr>PowerPoint Presentation</vt:lpstr>
      <vt:lpstr>PowerPoint Presentation</vt:lpstr>
      <vt:lpstr>PowerPoint Presentation</vt:lpstr>
      <vt:lpstr>Version Space</vt:lpstr>
      <vt:lpstr>PowerPoint Presentation</vt:lpstr>
      <vt:lpstr>Candidate Elimination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Inductive Bias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Dean Office</dc:creator>
  <cp:lastModifiedBy>PC</cp:lastModifiedBy>
  <cp:revision>63</cp:revision>
  <dcterms:created xsi:type="dcterms:W3CDTF">2023-08-22T05:39:38Z</dcterms:created>
  <dcterms:modified xsi:type="dcterms:W3CDTF">2023-09-11T01:08:06Z</dcterms:modified>
</cp:coreProperties>
</file>