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13FA-FD11-556B-F074-C8092FB9F3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CEEBA-A3FC-DBF6-5156-04B4A09AB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D899E-56D1-635A-0E22-0071E002D63A}"/>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5" name="Footer Placeholder 4">
            <a:extLst>
              <a:ext uri="{FF2B5EF4-FFF2-40B4-BE49-F238E27FC236}">
                <a16:creationId xmlns:a16="http://schemas.microsoft.com/office/drawing/2014/main" id="{E1028DC5-897C-A362-59AE-D42E37A8E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182EF-F1E0-EFD3-766B-CECF5EF17E9C}"/>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21657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B0FB-D63B-027A-265F-9584F4525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BC47F9-3F32-A918-55AC-3CFB2B830D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F14C1-5C41-0999-107B-3C20F98402DE}"/>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5" name="Footer Placeholder 4">
            <a:extLst>
              <a:ext uri="{FF2B5EF4-FFF2-40B4-BE49-F238E27FC236}">
                <a16:creationId xmlns:a16="http://schemas.microsoft.com/office/drawing/2014/main" id="{8CE5A1B8-A963-1DDD-3426-96640FC81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95D31-0E92-8132-7481-36A6DC17900A}"/>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26125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93019-D7B2-7581-C233-ED5732050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F0C90-12B2-17BA-E9EF-18A064D31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CEBAB-52BC-BB90-30A6-EF675C0D03F9}"/>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5" name="Footer Placeholder 4">
            <a:extLst>
              <a:ext uri="{FF2B5EF4-FFF2-40B4-BE49-F238E27FC236}">
                <a16:creationId xmlns:a16="http://schemas.microsoft.com/office/drawing/2014/main" id="{6015AEEC-F5D3-5132-6754-B5AEC927A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CA37D-B697-8460-64CF-A5F4CA7B030C}"/>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34139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3587-1BD7-863E-63FA-7DC4E279A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7BEDB-4E78-673C-1C04-D3D895E9D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C6EED-824D-4A19-7DAE-150866D43113}"/>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5" name="Footer Placeholder 4">
            <a:extLst>
              <a:ext uri="{FF2B5EF4-FFF2-40B4-BE49-F238E27FC236}">
                <a16:creationId xmlns:a16="http://schemas.microsoft.com/office/drawing/2014/main" id="{691812B4-B15F-AF25-C1B1-A2ED474C2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7D0A-6A55-34B9-02C5-2BF75C1D77DA}"/>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286942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C11D-6442-41C8-E879-345222CC1F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E5C3B5-5DD5-A243-FEE9-D6CF756C7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6BED5-BC4E-EB32-9FC3-3F53969FADD1}"/>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5" name="Footer Placeholder 4">
            <a:extLst>
              <a:ext uri="{FF2B5EF4-FFF2-40B4-BE49-F238E27FC236}">
                <a16:creationId xmlns:a16="http://schemas.microsoft.com/office/drawing/2014/main" id="{93B080A0-CA41-9233-042B-788FC4238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61547-7CA4-7EC0-ABFA-3C2E526C3E0A}"/>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78646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8F1E-AEC0-CD9C-8EB2-E39CB6810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BEB5B-609A-C220-03DB-6F59D0F0C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24FAE-3837-FC72-56B3-CCAADA382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CBA3DF-7C83-272D-612E-2041B33055FB}"/>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6" name="Footer Placeholder 5">
            <a:extLst>
              <a:ext uri="{FF2B5EF4-FFF2-40B4-BE49-F238E27FC236}">
                <a16:creationId xmlns:a16="http://schemas.microsoft.com/office/drawing/2014/main" id="{D9A820CA-DF78-F5CE-CBAC-3306F7B52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2B4DD-E904-3999-3B43-C69F8C8AE6D5}"/>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263519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077-E299-7861-D5A4-559FC8571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FFA1B-5B17-E598-AD41-EB1E6D4F1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86478-C982-4B12-C619-88858BD817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05F48-927E-7502-77C7-45DFA24DF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EA6D22-52C1-7E98-93DF-7485C5F64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2FE16-0A31-8361-3993-872E00144F72}"/>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8" name="Footer Placeholder 7">
            <a:extLst>
              <a:ext uri="{FF2B5EF4-FFF2-40B4-BE49-F238E27FC236}">
                <a16:creationId xmlns:a16="http://schemas.microsoft.com/office/drawing/2014/main" id="{57DDD51A-B21C-62AD-C1E9-C06A008B8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C4DD88-E8D6-BD64-B914-A763434F95DC}"/>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407882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DC5F-2573-CC2A-AF44-53843DD2F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386B43-19AB-F7DF-BE22-5595F6E3B135}"/>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4" name="Footer Placeholder 3">
            <a:extLst>
              <a:ext uri="{FF2B5EF4-FFF2-40B4-BE49-F238E27FC236}">
                <a16:creationId xmlns:a16="http://schemas.microsoft.com/office/drawing/2014/main" id="{25299E4C-BE1D-4FA4-FC91-EB3669EE3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AACDE-338D-3AD1-BB5B-B231B069C2D4}"/>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240981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9F2C6-707A-6AA2-B2FD-4238070561DA}"/>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3" name="Footer Placeholder 2">
            <a:extLst>
              <a:ext uri="{FF2B5EF4-FFF2-40B4-BE49-F238E27FC236}">
                <a16:creationId xmlns:a16="http://schemas.microsoft.com/office/drawing/2014/main" id="{4B10BB19-8BFB-AC5F-BB66-FA6BA24D98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0F340-FB7F-08EA-F02C-AED0DA08ADA2}"/>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183116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4092-BC0D-3659-824A-B1B7EB748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7B5BAD-A8BE-9F67-E9E0-C86EB73DD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3A6C6D-946E-4F9E-37BE-6351D076F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ADF6B-6693-6CB5-8191-87D5FC966ADF}"/>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6" name="Footer Placeholder 5">
            <a:extLst>
              <a:ext uri="{FF2B5EF4-FFF2-40B4-BE49-F238E27FC236}">
                <a16:creationId xmlns:a16="http://schemas.microsoft.com/office/drawing/2014/main" id="{6BE3C01C-F9B4-B58C-13FB-C66D25AFE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FA65D-ED0F-FF9B-2B4C-2550E9C74943}"/>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176280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1BE0-C0CA-871A-B35D-6FB43272A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39E1F-268A-A87F-AD5F-573CFA9A1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30F1B3-631B-522A-80C1-5EC7E50C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840A5-9B00-38F7-A134-41BEA85C048A}"/>
              </a:ext>
            </a:extLst>
          </p:cNvPr>
          <p:cNvSpPr>
            <a:spLocks noGrp="1"/>
          </p:cNvSpPr>
          <p:nvPr>
            <p:ph type="dt" sz="half" idx="10"/>
          </p:nvPr>
        </p:nvSpPr>
        <p:spPr/>
        <p:txBody>
          <a:bodyPr/>
          <a:lstStyle/>
          <a:p>
            <a:fld id="{7B440DCB-8852-4194-AC15-0E9537574F2D}" type="datetimeFigureOut">
              <a:rPr lang="en-US" smtClean="0"/>
              <a:t>9/26/2023</a:t>
            </a:fld>
            <a:endParaRPr lang="en-US"/>
          </a:p>
        </p:txBody>
      </p:sp>
      <p:sp>
        <p:nvSpPr>
          <p:cNvPr id="6" name="Footer Placeholder 5">
            <a:extLst>
              <a:ext uri="{FF2B5EF4-FFF2-40B4-BE49-F238E27FC236}">
                <a16:creationId xmlns:a16="http://schemas.microsoft.com/office/drawing/2014/main" id="{5F809341-1D52-18DA-3263-174770657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CE596-14BA-4285-7899-7831776EB807}"/>
              </a:ext>
            </a:extLst>
          </p:cNvPr>
          <p:cNvSpPr>
            <a:spLocks noGrp="1"/>
          </p:cNvSpPr>
          <p:nvPr>
            <p:ph type="sldNum" sz="quarter" idx="12"/>
          </p:nvPr>
        </p:nvSpPr>
        <p:spPr/>
        <p:txBody>
          <a:bodyPr/>
          <a:lstStyle/>
          <a:p>
            <a:fld id="{5DC1085F-40C3-4806-89D1-458721FA2B48}" type="slidenum">
              <a:rPr lang="en-US" smtClean="0"/>
              <a:t>‹#›</a:t>
            </a:fld>
            <a:endParaRPr lang="en-US"/>
          </a:p>
        </p:txBody>
      </p:sp>
    </p:spTree>
    <p:extLst>
      <p:ext uri="{BB962C8B-B14F-4D97-AF65-F5344CB8AC3E}">
        <p14:creationId xmlns:p14="http://schemas.microsoft.com/office/powerpoint/2010/main" val="162368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9FBB0-922B-DB96-8BF6-AD2DEBF3D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85C36D-D42E-D130-DA19-44F4A8BA5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CB76E-7B98-D52A-BD51-B651EB4FB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40DCB-8852-4194-AC15-0E9537574F2D}" type="datetimeFigureOut">
              <a:rPr lang="en-US" smtClean="0"/>
              <a:t>9/26/2023</a:t>
            </a:fld>
            <a:endParaRPr lang="en-US"/>
          </a:p>
        </p:txBody>
      </p:sp>
      <p:sp>
        <p:nvSpPr>
          <p:cNvPr id="5" name="Footer Placeholder 4">
            <a:extLst>
              <a:ext uri="{FF2B5EF4-FFF2-40B4-BE49-F238E27FC236}">
                <a16:creationId xmlns:a16="http://schemas.microsoft.com/office/drawing/2014/main" id="{5985DF44-489D-11E6-76BA-E65B68736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EE2C7-E61C-BA9D-6681-54885CF85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1085F-40C3-4806-89D1-458721FA2B48}" type="slidenum">
              <a:rPr lang="en-US" smtClean="0"/>
              <a:t>‹#›</a:t>
            </a:fld>
            <a:endParaRPr lang="en-US"/>
          </a:p>
        </p:txBody>
      </p:sp>
    </p:spTree>
    <p:extLst>
      <p:ext uri="{BB962C8B-B14F-4D97-AF65-F5344CB8AC3E}">
        <p14:creationId xmlns:p14="http://schemas.microsoft.com/office/powerpoint/2010/main" val="2294194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7251-2702-6235-FE81-133381F068E4}"/>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Unit-2</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F606B66-87FE-F6E2-BE81-9C55123C9D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318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E8261-A7B6-F9F6-1BD5-B54DF633E2E3}"/>
              </a:ext>
            </a:extLst>
          </p:cNvPr>
          <p:cNvSpPr>
            <a:spLocks noGrp="1"/>
          </p:cNvSpPr>
          <p:nvPr>
            <p:ph idx="1"/>
          </p:nvPr>
        </p:nvSpPr>
        <p:spPr>
          <a:xfrm>
            <a:off x="838200" y="692727"/>
            <a:ext cx="10515600" cy="5484236"/>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Advantages of the Decision Tree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simple to understand as it follows the same process which a human follow while making any decision in real-life.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can be very useful for solving decision-related problems.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helps to think about all the possible outcomes for a problem.</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is less requirement of data cleaning compared to other algorithms.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96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076A5-BC86-29EB-6AD8-40AE27F11629}"/>
              </a:ext>
            </a:extLst>
          </p:cNvPr>
          <p:cNvSpPr>
            <a:spLocks noGrp="1"/>
          </p:cNvSpPr>
          <p:nvPr>
            <p:ph idx="1"/>
          </p:nvPr>
        </p:nvSpPr>
        <p:spPr>
          <a:xfrm>
            <a:off x="838200" y="304800"/>
            <a:ext cx="10515600" cy="5872163"/>
          </a:xfrm>
        </p:spPr>
        <p:txBody>
          <a:bodyPr/>
          <a:lstStyle/>
          <a:p>
            <a:pPr algn="just"/>
            <a:r>
              <a:rPr lang="en-US" b="1" i="0" dirty="0">
                <a:effectLst/>
                <a:latin typeface="Times New Roman" panose="02020603050405020304" pitchFamily="18" charset="0"/>
                <a:cs typeface="Times New Roman" panose="02020603050405020304" pitchFamily="18" charset="0"/>
              </a:rPr>
              <a:t>Disadvantages of the Decision Tree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decision tree contains lots of layers, which makes it complex.</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may have an overfitting issue, which can be resolved using the </a:t>
            </a:r>
            <a:r>
              <a:rPr lang="en-US" b="1" i="0" dirty="0">
                <a:effectLst/>
                <a:latin typeface="Times New Roman" panose="02020603050405020304" pitchFamily="18" charset="0"/>
                <a:cs typeface="Times New Roman" panose="02020603050405020304" pitchFamily="18" charset="0"/>
              </a:rPr>
              <a:t>Random Forest algorithm.</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more class labels, the computational complexity of the decision tree may increase.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96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E619-4D14-48B7-ED33-7894DC699BB0}"/>
              </a:ext>
            </a:extLst>
          </p:cNvPr>
          <p:cNvSpPr>
            <a:spLocks noGrp="1"/>
          </p:cNvSpPr>
          <p:nvPr>
            <p:ph type="title"/>
          </p:nvPr>
        </p:nvSpPr>
        <p:spPr>
          <a:xfrm>
            <a:off x="838200" y="18255"/>
            <a:ext cx="10515600" cy="1325563"/>
          </a:xfrm>
        </p:spPr>
        <p:txBody>
          <a:bodyPr/>
          <a:lstStyle/>
          <a:p>
            <a:r>
              <a:rPr lang="en-US" b="1" i="0" dirty="0">
                <a:effectLst/>
                <a:latin typeface="Times New Roman" panose="02020603050405020304" pitchFamily="18" charset="0"/>
                <a:cs typeface="Times New Roman" panose="02020603050405020304" pitchFamily="18" charset="0"/>
              </a:rPr>
              <a:t>ID3 [Iterative Dichotomiser3]</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7B6C6F-C20B-0E4A-156D-E998EEB3E84D}"/>
              </a:ext>
            </a:extLst>
          </p:cNvPr>
          <p:cNvSpPr>
            <a:spLocks noGrp="1"/>
          </p:cNvSpPr>
          <p:nvPr>
            <p:ph idx="1"/>
          </p:nvPr>
        </p:nvSpPr>
        <p:spPr>
          <a:xfrm>
            <a:off x="838200" y="1343818"/>
            <a:ext cx="10515600" cy="4833145"/>
          </a:xfrm>
        </p:spPr>
        <p:txBody>
          <a:bodyPr/>
          <a:lstStyle/>
          <a:p>
            <a:pPr algn="just"/>
            <a:r>
              <a:rPr lang="en-US" b="0" i="0" dirty="0">
                <a:solidFill>
                  <a:srgbClr val="242424"/>
                </a:solidFill>
                <a:effectLst/>
                <a:latin typeface="Times New Roman" panose="02020603050405020304" pitchFamily="18" charset="0"/>
                <a:cs typeface="Times New Roman" panose="02020603050405020304" pitchFamily="18" charset="0"/>
              </a:rPr>
              <a:t>ID3 stands for Iterative Dichotomizer3 and is named such because the algorithm iteratively(repeatedly) dichotomizes(divides) features into two or more groups at each step.</a:t>
            </a:r>
          </a:p>
          <a:p>
            <a:pPr algn="just"/>
            <a:r>
              <a:rPr lang="en-US" b="0" i="0" dirty="0">
                <a:solidFill>
                  <a:srgbClr val="242424"/>
                </a:solidFill>
                <a:effectLst/>
                <a:latin typeface="Times New Roman" panose="02020603050405020304" pitchFamily="18" charset="0"/>
                <a:cs typeface="Times New Roman" panose="02020603050405020304" pitchFamily="18" charset="0"/>
              </a:rPr>
              <a:t>ID3 is an algorithm invented by Ross Quinlan used to generate a decision tree from a dataset and is the most popular algorithms used to constructing trees.</a:t>
            </a:r>
          </a:p>
          <a:p>
            <a:pPr algn="just"/>
            <a:r>
              <a:rPr lang="en-US" b="0" i="0" dirty="0">
                <a:solidFill>
                  <a:srgbClr val="242424"/>
                </a:solidFill>
                <a:effectLst/>
                <a:latin typeface="Times New Roman" panose="02020603050405020304" pitchFamily="18" charset="0"/>
                <a:cs typeface="Times New Roman" panose="02020603050405020304" pitchFamily="18" charset="0"/>
              </a:rPr>
              <a:t>ID3 is the core algorithm for building a decision tree. It employs a top-down greedy search through the space of all possible branches with no backtracking. </a:t>
            </a:r>
          </a:p>
          <a:p>
            <a:pPr algn="just"/>
            <a:r>
              <a:rPr lang="en-US" b="0" i="0" dirty="0">
                <a:solidFill>
                  <a:srgbClr val="FF0000"/>
                </a:solidFill>
                <a:effectLst/>
                <a:latin typeface="Times New Roman" panose="02020603050405020304" pitchFamily="18" charset="0"/>
                <a:cs typeface="Times New Roman" panose="02020603050405020304" pitchFamily="18" charset="0"/>
              </a:rPr>
              <a:t>This algorithm uses information gain and entropy to construct a classification decision tree.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23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2CD25-3D80-3DE2-3068-6A2392BEC2EF}"/>
              </a:ext>
            </a:extLst>
          </p:cNvPr>
          <p:cNvSpPr>
            <a:spLocks noGrp="1"/>
          </p:cNvSpPr>
          <p:nvPr>
            <p:ph idx="1"/>
          </p:nvPr>
        </p:nvSpPr>
        <p:spPr>
          <a:xfrm>
            <a:off x="838200" y="314036"/>
            <a:ext cx="10515600" cy="5862927"/>
          </a:xfrm>
        </p:spPr>
        <p:txBody>
          <a:bodyPr>
            <a:normAutofit/>
          </a:bodyPr>
          <a:lstStyle/>
          <a:p>
            <a:pPr marL="0" indent="0" algn="just">
              <a:buNone/>
            </a:pPr>
            <a:r>
              <a:rPr lang="en-US" b="1" i="0" dirty="0">
                <a:solidFill>
                  <a:srgbClr val="242424"/>
                </a:solidFill>
                <a:effectLst/>
                <a:latin typeface="Times New Roman" panose="02020603050405020304" pitchFamily="18" charset="0"/>
                <a:cs typeface="Times New Roman" panose="02020603050405020304" pitchFamily="18" charset="0"/>
              </a:rPr>
              <a:t>Characteristics of ID3 Algorithm</a:t>
            </a:r>
          </a:p>
          <a:p>
            <a:pPr algn="just">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ID3 can overfit the training data (to avoid overfitting, smaller decision trees should be preferred over larger ones).</a:t>
            </a:r>
          </a:p>
          <a:p>
            <a:pPr algn="just">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This algorithm usually produces small trees, but it does not always produce the smallest possible tree.</a:t>
            </a:r>
          </a:p>
          <a:p>
            <a:pPr algn="just">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ID3 is harder to use on continuous data. i.e. continuous data refers to data that can be measured. This data has values that are not fixed and have an infinite number of possible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54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A99C6-F38A-324E-C968-55A87AF1AD9F}"/>
              </a:ext>
            </a:extLst>
          </p:cNvPr>
          <p:cNvSpPr>
            <a:spLocks noGrp="1"/>
          </p:cNvSpPr>
          <p:nvPr>
            <p:ph idx="1"/>
          </p:nvPr>
        </p:nvSpPr>
        <p:spPr>
          <a:xfrm>
            <a:off x="838200" y="655782"/>
            <a:ext cx="10515600" cy="5428818"/>
          </a:xfrm>
        </p:spPr>
        <p:txBody>
          <a:bodyPr/>
          <a:lstStyle/>
          <a:p>
            <a:pPr algn="just"/>
            <a:r>
              <a:rPr lang="en-US" b="1" i="0" dirty="0">
                <a:solidFill>
                  <a:srgbClr val="242424"/>
                </a:solidFill>
                <a:effectLst/>
                <a:latin typeface="Times New Roman" panose="02020603050405020304" pitchFamily="18" charset="0"/>
                <a:cs typeface="Times New Roman" panose="02020603050405020304" pitchFamily="18" charset="0"/>
              </a:rPr>
              <a:t>Steps to making Decision Tree</a:t>
            </a:r>
          </a:p>
          <a:p>
            <a:pPr marL="514350" indent="-514350"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Take the Entire dataset as an input.</a:t>
            </a:r>
          </a:p>
          <a:p>
            <a:pPr marL="514350" indent="-514350"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Calculate the Entropy of the target variable, as well as the predictor attributes.</a:t>
            </a:r>
          </a:p>
          <a:p>
            <a:pPr marL="514350" indent="-514350"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Calculate the information gain of all attributes.</a:t>
            </a:r>
          </a:p>
          <a:p>
            <a:pPr marL="514350" indent="-514350"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Choose the attribute with the highest information gain as the Root Node</a:t>
            </a:r>
          </a:p>
          <a:p>
            <a:pPr marL="514350" indent="-514350"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Repeat the same procedure on every branch until the decision node of each branch is finalized.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312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72B53-815C-C7C0-CAF6-BD67B782F507}"/>
              </a:ext>
            </a:extLst>
          </p:cNvPr>
          <p:cNvSpPr>
            <a:spLocks noGrp="1"/>
          </p:cNvSpPr>
          <p:nvPr>
            <p:ph idx="1"/>
          </p:nvPr>
        </p:nvSpPr>
        <p:spPr>
          <a:xfrm>
            <a:off x="838200" y="572655"/>
            <a:ext cx="10515600" cy="5604308"/>
          </a:xfrm>
        </p:spPr>
        <p:txBody>
          <a:bodyPr/>
          <a:lstStyle/>
          <a:p>
            <a:pPr algn="just"/>
            <a:r>
              <a:rPr lang="en-US" b="1" i="0" dirty="0">
                <a:solidFill>
                  <a:srgbClr val="242424"/>
                </a:solidFill>
                <a:effectLst/>
                <a:latin typeface="Times New Roman" panose="02020603050405020304" pitchFamily="18" charset="0"/>
                <a:cs typeface="Times New Roman" panose="02020603050405020304" pitchFamily="18" charset="0"/>
              </a:rPr>
              <a:t>Entropy</a:t>
            </a:r>
            <a:r>
              <a:rPr lang="en-US" b="0" i="0" dirty="0">
                <a:solidFill>
                  <a:srgbClr val="242424"/>
                </a:solidFill>
                <a:effectLst/>
                <a:latin typeface="Times New Roman" panose="02020603050405020304" pitchFamily="18" charset="0"/>
                <a:cs typeface="Times New Roman" panose="02020603050405020304" pitchFamily="18" charset="0"/>
              </a:rPr>
              <a:t>-It is used for checking the impurity or uncertainty present in the data. Entropy is used to evaluate the quality of a split. </a:t>
            </a:r>
          </a:p>
          <a:p>
            <a:pPr algn="just"/>
            <a:r>
              <a:rPr lang="en-US" b="0" i="0" dirty="0">
                <a:solidFill>
                  <a:srgbClr val="242424"/>
                </a:solidFill>
                <a:effectLst/>
                <a:latin typeface="Times New Roman" panose="02020603050405020304" pitchFamily="18" charset="0"/>
                <a:cs typeface="Times New Roman" panose="02020603050405020304" pitchFamily="18" charset="0"/>
              </a:rPr>
              <a:t>When entropy is zero the sample is completely homogeneous, meaning that each instance belongs to the same class and entropy is one when the sample is equally divided between different classes.</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467078-5B79-4CF8-028E-35A15A253FD3}"/>
              </a:ext>
            </a:extLst>
          </p:cNvPr>
          <p:cNvPicPr>
            <a:picLocks noChangeAspect="1"/>
          </p:cNvPicPr>
          <p:nvPr/>
        </p:nvPicPr>
        <p:blipFill>
          <a:blip r:embed="rId2"/>
          <a:stretch>
            <a:fillRect/>
          </a:stretch>
        </p:blipFill>
        <p:spPr>
          <a:xfrm>
            <a:off x="3011054" y="2835564"/>
            <a:ext cx="5953125" cy="3879272"/>
          </a:xfrm>
          <a:prstGeom prst="rect">
            <a:avLst/>
          </a:prstGeom>
        </p:spPr>
      </p:pic>
    </p:spTree>
    <p:extLst>
      <p:ext uri="{BB962C8B-B14F-4D97-AF65-F5344CB8AC3E}">
        <p14:creationId xmlns:p14="http://schemas.microsoft.com/office/powerpoint/2010/main" val="410224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3F70D-BD62-B545-D427-93FEB259C82D}"/>
              </a:ext>
            </a:extLst>
          </p:cNvPr>
          <p:cNvSpPr>
            <a:spLocks noGrp="1"/>
          </p:cNvSpPr>
          <p:nvPr>
            <p:ph idx="1"/>
          </p:nvPr>
        </p:nvSpPr>
        <p:spPr>
          <a:xfrm>
            <a:off x="838200" y="581891"/>
            <a:ext cx="10515600" cy="5595072"/>
          </a:xfrm>
        </p:spPr>
        <p:txBody>
          <a:bodyPr/>
          <a:lstStyle/>
          <a:p>
            <a:r>
              <a:rPr lang="en-US" dirty="0">
                <a:solidFill>
                  <a:srgbClr val="242424"/>
                </a:solidFill>
                <a:latin typeface="Times New Roman" panose="02020603050405020304" pitchFamily="18" charset="0"/>
                <a:cs typeface="Times New Roman" panose="02020603050405020304" pitchFamily="18" charset="0"/>
              </a:rPr>
              <a:t>Entropy = ∑ (Pi+Ni)/(P+N) * IG(Pi*Ni) </a:t>
            </a:r>
          </a:p>
          <a:p>
            <a:pPr marL="0" indent="0">
              <a:buNone/>
            </a:pPr>
            <a:r>
              <a:rPr lang="en-US" dirty="0">
                <a:solidFill>
                  <a:srgbClr val="242424"/>
                </a:solidFill>
                <a:latin typeface="Times New Roman" panose="02020603050405020304" pitchFamily="18" charset="0"/>
                <a:cs typeface="Times New Roman" panose="02020603050405020304" pitchFamily="18" charset="0"/>
              </a:rPr>
              <a:t>                                  OR</a:t>
            </a:r>
          </a:p>
          <a:p>
            <a:r>
              <a:rPr lang="en-US" dirty="0">
                <a:solidFill>
                  <a:srgbClr val="242424"/>
                </a:solidFill>
                <a:latin typeface="Times New Roman" panose="02020603050405020304" pitchFamily="18" charset="0"/>
                <a:cs typeface="Times New Roman" panose="02020603050405020304" pitchFamily="18" charset="0"/>
              </a:rPr>
              <a:t>Entropy= Information Gain * Probability</a:t>
            </a:r>
          </a:p>
          <a:p>
            <a:endParaRPr lang="en-US" dirty="0">
              <a:solidFill>
                <a:srgbClr val="242424"/>
              </a:solidFill>
              <a:latin typeface="Times New Roman" panose="02020603050405020304" pitchFamily="18" charset="0"/>
              <a:cs typeface="Times New Roman" panose="02020603050405020304" pitchFamily="18" charset="0"/>
            </a:endParaRPr>
          </a:p>
          <a:p>
            <a:r>
              <a:rPr lang="en-US" b="1" dirty="0">
                <a:solidFill>
                  <a:srgbClr val="242424"/>
                </a:solidFill>
                <a:latin typeface="Times New Roman" panose="02020603050405020304" pitchFamily="18" charset="0"/>
                <a:cs typeface="Times New Roman" panose="02020603050405020304" pitchFamily="18" charset="0"/>
              </a:rPr>
              <a:t>Information Gain- </a:t>
            </a:r>
            <a:r>
              <a:rPr lang="en-US" dirty="0">
                <a:solidFill>
                  <a:srgbClr val="242424"/>
                </a:solidFill>
                <a:latin typeface="Times New Roman" panose="02020603050405020304" pitchFamily="18" charset="0"/>
                <a:cs typeface="Times New Roman" panose="02020603050405020304" pitchFamily="18" charset="0"/>
              </a:rPr>
              <a:t>Information gain indicates how much information a particular feature/ variable give us about the final outcome.</a:t>
            </a:r>
          </a:p>
          <a:p>
            <a:r>
              <a:rPr lang="en-US" dirty="0">
                <a:solidFill>
                  <a:srgbClr val="242424"/>
                </a:solidFill>
                <a:latin typeface="Times New Roman" panose="02020603050405020304" pitchFamily="18" charset="0"/>
                <a:cs typeface="Times New Roman" panose="02020603050405020304" pitchFamily="18" charset="0"/>
              </a:rPr>
              <a:t>IG= [-P/(P+N) log (P/(P+N) ] – [N/(P+N) log(N(P+N)] with base2.</a:t>
            </a:r>
          </a:p>
          <a:p>
            <a:endParaRPr lang="en-US" dirty="0">
              <a:solidFill>
                <a:srgbClr val="242424"/>
              </a:solidFill>
              <a:latin typeface="Times New Roman" panose="02020603050405020304" pitchFamily="18" charset="0"/>
              <a:cs typeface="Times New Roman" panose="02020603050405020304" pitchFamily="18" charset="0"/>
            </a:endParaRPr>
          </a:p>
          <a:p>
            <a:r>
              <a:rPr lang="en-US" dirty="0">
                <a:solidFill>
                  <a:srgbClr val="242424"/>
                </a:solidFill>
                <a:latin typeface="Times New Roman" panose="02020603050405020304" pitchFamily="18" charset="0"/>
                <a:cs typeface="Times New Roman" panose="02020603050405020304" pitchFamily="18" charset="0"/>
              </a:rPr>
              <a:t>Final Gain can be calculated as: IG - E(A)</a:t>
            </a:r>
          </a:p>
          <a:p>
            <a:endParaRPr lang="en-US" dirty="0">
              <a:solidFill>
                <a:srgbClr val="242424"/>
              </a:solidFill>
              <a:latin typeface="Times New Roman" panose="02020603050405020304" pitchFamily="18" charset="0"/>
              <a:cs typeface="Times New Roman" panose="02020603050405020304" pitchFamily="18" charset="0"/>
            </a:endParaRPr>
          </a:p>
          <a:p>
            <a:endParaRPr lang="en-US" b="0" i="0" dirty="0">
              <a:solidFill>
                <a:srgbClr val="242424"/>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601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031B1-6965-E3DC-AF21-33D9525B7B9C}"/>
              </a:ext>
            </a:extLst>
          </p:cNvPr>
          <p:cNvSpPr>
            <a:spLocks noGrp="1"/>
          </p:cNvSpPr>
          <p:nvPr>
            <p:ph idx="1"/>
          </p:nvPr>
        </p:nvSpPr>
        <p:spPr>
          <a:xfrm>
            <a:off x="838200" y="480291"/>
            <a:ext cx="10515600" cy="5696672"/>
          </a:xfrm>
        </p:spPr>
        <p:txBody>
          <a:bodyPr>
            <a:normAutofit lnSpcReduction="10000"/>
          </a:bodyPr>
          <a:lstStyle/>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Step-1: Target Attribute</a:t>
            </a:r>
            <a:r>
              <a:rPr lang="en-US" dirty="0">
                <a:sym typeface="Wingdings" panose="05000000000000000000" pitchFamily="2" charset="2"/>
              </a:rPr>
              <a:t> Profit (because it’s a decision making attribute)</a:t>
            </a:r>
            <a:endParaRPr lang="en-US" dirty="0"/>
          </a:p>
        </p:txBody>
      </p:sp>
      <p:graphicFrame>
        <p:nvGraphicFramePr>
          <p:cNvPr id="4" name="Table 4">
            <a:extLst>
              <a:ext uri="{FF2B5EF4-FFF2-40B4-BE49-F238E27FC236}">
                <a16:creationId xmlns:a16="http://schemas.microsoft.com/office/drawing/2014/main" id="{E412C1B5-C0AA-021B-518C-3007EF42CB92}"/>
              </a:ext>
            </a:extLst>
          </p:cNvPr>
          <p:cNvGraphicFramePr>
            <a:graphicFrameLocks noGrp="1"/>
          </p:cNvGraphicFramePr>
          <p:nvPr>
            <p:extLst>
              <p:ext uri="{D42A27DB-BD31-4B8C-83A1-F6EECF244321}">
                <p14:modId xmlns:p14="http://schemas.microsoft.com/office/powerpoint/2010/main" val="1337450526"/>
              </p:ext>
            </p:extLst>
          </p:nvPr>
        </p:nvGraphicFramePr>
        <p:xfrm>
          <a:off x="1939637" y="1024466"/>
          <a:ext cx="8128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05028539"/>
                    </a:ext>
                  </a:extLst>
                </a:gridCol>
                <a:gridCol w="2032000">
                  <a:extLst>
                    <a:ext uri="{9D8B030D-6E8A-4147-A177-3AD203B41FA5}">
                      <a16:colId xmlns:a16="http://schemas.microsoft.com/office/drawing/2014/main" val="1339199137"/>
                    </a:ext>
                  </a:extLst>
                </a:gridCol>
                <a:gridCol w="2032000">
                  <a:extLst>
                    <a:ext uri="{9D8B030D-6E8A-4147-A177-3AD203B41FA5}">
                      <a16:colId xmlns:a16="http://schemas.microsoft.com/office/drawing/2014/main" val="1378118925"/>
                    </a:ext>
                  </a:extLst>
                </a:gridCol>
                <a:gridCol w="2032000">
                  <a:extLst>
                    <a:ext uri="{9D8B030D-6E8A-4147-A177-3AD203B41FA5}">
                      <a16:colId xmlns:a16="http://schemas.microsoft.com/office/drawing/2014/main" val="1114165540"/>
                    </a:ext>
                  </a:extLst>
                </a:gridCol>
              </a:tblGrid>
              <a:tr h="370840">
                <a:tc>
                  <a:txBody>
                    <a:bodyPr/>
                    <a:lstStyle/>
                    <a:p>
                      <a:pPr algn="ctr"/>
                      <a:r>
                        <a:rPr lang="en-US" dirty="0"/>
                        <a:t>Age</a:t>
                      </a:r>
                    </a:p>
                  </a:txBody>
                  <a:tcPr/>
                </a:tc>
                <a:tc>
                  <a:txBody>
                    <a:bodyPr/>
                    <a:lstStyle/>
                    <a:p>
                      <a:pPr algn="ctr"/>
                      <a:r>
                        <a:rPr lang="en-US" dirty="0"/>
                        <a:t>Competition </a:t>
                      </a:r>
                    </a:p>
                  </a:txBody>
                  <a:tcPr/>
                </a:tc>
                <a:tc>
                  <a:txBody>
                    <a:bodyPr/>
                    <a:lstStyle/>
                    <a:p>
                      <a:pPr algn="ctr"/>
                      <a:r>
                        <a:rPr lang="en-US" dirty="0"/>
                        <a:t>Type</a:t>
                      </a:r>
                    </a:p>
                  </a:txBody>
                  <a:tcPr/>
                </a:tc>
                <a:tc>
                  <a:txBody>
                    <a:bodyPr/>
                    <a:lstStyle/>
                    <a:p>
                      <a:pPr algn="ctr"/>
                      <a:r>
                        <a:rPr lang="en-US" dirty="0"/>
                        <a:t>Profit</a:t>
                      </a:r>
                    </a:p>
                  </a:txBody>
                  <a:tcPr/>
                </a:tc>
                <a:extLst>
                  <a:ext uri="{0D108BD9-81ED-4DB2-BD59-A6C34878D82A}">
                    <a16:rowId xmlns:a16="http://schemas.microsoft.com/office/drawing/2014/main" val="701992328"/>
                  </a:ext>
                </a:extLst>
              </a:tr>
              <a:tr h="370840">
                <a:tc>
                  <a:txBody>
                    <a:bodyPr/>
                    <a:lstStyle/>
                    <a:p>
                      <a:pPr algn="ctr"/>
                      <a:r>
                        <a:rPr lang="en-US" dirty="0">
                          <a:latin typeface="Times New Roman" panose="02020603050405020304" pitchFamily="18" charset="0"/>
                          <a:cs typeface="Times New Roman" panose="02020603050405020304" pitchFamily="18" charset="0"/>
                        </a:rPr>
                        <a:t>Old</a:t>
                      </a:r>
                    </a:p>
                  </a:txBody>
                  <a:tcPr/>
                </a:tc>
                <a:tc>
                  <a:txBody>
                    <a:bodyPr/>
                    <a:lstStyle/>
                    <a:p>
                      <a:pPr algn="ctr"/>
                      <a:r>
                        <a:rPr lang="en-US" dirty="0">
                          <a:latin typeface="Times New Roman" panose="02020603050405020304" pitchFamily="18" charset="0"/>
                          <a:cs typeface="Times New Roman" panose="02020603050405020304" pitchFamily="18" charset="0"/>
                        </a:rPr>
                        <a:t>Yes</a:t>
                      </a:r>
                    </a:p>
                  </a:txBody>
                  <a:tcPr/>
                </a:tc>
                <a:tc>
                  <a:txBody>
                    <a:bodyPr/>
                    <a:lstStyle/>
                    <a:p>
                      <a:pPr algn="ctr"/>
                      <a:r>
                        <a:rPr lang="en-US" dirty="0">
                          <a:latin typeface="Times New Roman" panose="02020603050405020304" pitchFamily="18" charset="0"/>
                          <a:cs typeface="Times New Roman" panose="02020603050405020304" pitchFamily="18" charset="0"/>
                        </a:rPr>
                        <a:t>Software</a:t>
                      </a:r>
                    </a:p>
                  </a:txBody>
                  <a:tcPr/>
                </a:tc>
                <a:tc>
                  <a:txBody>
                    <a:bodyPr/>
                    <a:lstStyle/>
                    <a:p>
                      <a:pPr algn="ctr"/>
                      <a:r>
                        <a:rPr lang="en-US" dirty="0">
                          <a:latin typeface="Times New Roman" panose="02020603050405020304" pitchFamily="18" charset="0"/>
                          <a:cs typeface="Times New Roman" panose="02020603050405020304" pitchFamily="18" charset="0"/>
                        </a:rPr>
                        <a:t>Down</a:t>
                      </a:r>
                    </a:p>
                  </a:txBody>
                  <a:tcPr/>
                </a:tc>
                <a:extLst>
                  <a:ext uri="{0D108BD9-81ED-4DB2-BD59-A6C34878D82A}">
                    <a16:rowId xmlns:a16="http://schemas.microsoft.com/office/drawing/2014/main" val="2652095269"/>
                  </a:ext>
                </a:extLst>
              </a:tr>
              <a:tr h="370840">
                <a:tc>
                  <a:txBody>
                    <a:bodyPr/>
                    <a:lstStyle/>
                    <a:p>
                      <a:pPr algn="ctr"/>
                      <a:r>
                        <a:rPr lang="en-US" dirty="0">
                          <a:latin typeface="Times New Roman" panose="02020603050405020304" pitchFamily="18" charset="0"/>
                          <a:cs typeface="Times New Roman" panose="02020603050405020304" pitchFamily="18" charset="0"/>
                        </a:rPr>
                        <a:t>Old</a:t>
                      </a:r>
                    </a:p>
                  </a:txBody>
                  <a:tcPr/>
                </a:tc>
                <a:tc>
                  <a:txBody>
                    <a:bodyPr/>
                    <a:lstStyle/>
                    <a:p>
                      <a:pPr algn="ctr"/>
                      <a:r>
                        <a:rPr lang="en-US" dirty="0">
                          <a:latin typeface="Times New Roman" panose="02020603050405020304" pitchFamily="18" charset="0"/>
                          <a:cs typeface="Times New Roman" panose="02020603050405020304" pitchFamily="18" charset="0"/>
                        </a:rPr>
                        <a:t>No</a:t>
                      </a:r>
                    </a:p>
                  </a:txBody>
                  <a:tcPr/>
                </a:tc>
                <a:tc>
                  <a:txBody>
                    <a:bodyPr/>
                    <a:lstStyle/>
                    <a:p>
                      <a:pPr algn="ctr"/>
                      <a:r>
                        <a:rPr lang="en-US" dirty="0">
                          <a:latin typeface="Times New Roman" panose="02020603050405020304" pitchFamily="18" charset="0"/>
                          <a:cs typeface="Times New Roman" panose="02020603050405020304" pitchFamily="18" charset="0"/>
                        </a:rPr>
                        <a:t>Software</a:t>
                      </a:r>
                    </a:p>
                  </a:txBody>
                  <a:tcPr/>
                </a:tc>
                <a:tc>
                  <a:txBody>
                    <a:bodyPr/>
                    <a:lstStyle/>
                    <a:p>
                      <a:pPr algn="ctr"/>
                      <a:r>
                        <a:rPr lang="en-US" dirty="0">
                          <a:latin typeface="Times New Roman" panose="02020603050405020304" pitchFamily="18" charset="0"/>
                          <a:cs typeface="Times New Roman" panose="02020603050405020304" pitchFamily="18" charset="0"/>
                        </a:rPr>
                        <a:t>Down</a:t>
                      </a:r>
                    </a:p>
                  </a:txBody>
                  <a:tcPr/>
                </a:tc>
                <a:extLst>
                  <a:ext uri="{0D108BD9-81ED-4DB2-BD59-A6C34878D82A}">
                    <a16:rowId xmlns:a16="http://schemas.microsoft.com/office/drawing/2014/main" val="3932287597"/>
                  </a:ext>
                </a:extLst>
              </a:tr>
              <a:tr h="370840">
                <a:tc>
                  <a:txBody>
                    <a:bodyPr/>
                    <a:lstStyle/>
                    <a:p>
                      <a:pPr algn="ctr"/>
                      <a:r>
                        <a:rPr lang="en-US" dirty="0">
                          <a:latin typeface="Times New Roman" panose="02020603050405020304" pitchFamily="18" charset="0"/>
                          <a:cs typeface="Times New Roman" panose="02020603050405020304" pitchFamily="18" charset="0"/>
                        </a:rPr>
                        <a:t>Old</a:t>
                      </a:r>
                    </a:p>
                  </a:txBody>
                  <a:tcPr/>
                </a:tc>
                <a:tc>
                  <a:txBody>
                    <a:bodyPr/>
                    <a:lstStyle/>
                    <a:p>
                      <a:pPr algn="ctr"/>
                      <a:r>
                        <a:rPr lang="en-US" dirty="0">
                          <a:latin typeface="Times New Roman" panose="02020603050405020304" pitchFamily="18" charset="0"/>
                          <a:cs typeface="Times New Roman" panose="02020603050405020304" pitchFamily="18" charset="0"/>
                        </a:rPr>
                        <a:t>No</a:t>
                      </a:r>
                    </a:p>
                  </a:txBody>
                  <a:tcPr/>
                </a:tc>
                <a:tc>
                  <a:txBody>
                    <a:bodyPr/>
                    <a:lstStyle/>
                    <a:p>
                      <a:pPr algn="ctr"/>
                      <a:r>
                        <a:rPr lang="en-US" dirty="0">
                          <a:latin typeface="Times New Roman" panose="02020603050405020304" pitchFamily="18" charset="0"/>
                          <a:cs typeface="Times New Roman" panose="02020603050405020304" pitchFamily="18" charset="0"/>
                        </a:rPr>
                        <a:t>Hardware</a:t>
                      </a:r>
                    </a:p>
                  </a:txBody>
                  <a:tcPr/>
                </a:tc>
                <a:tc>
                  <a:txBody>
                    <a:bodyPr/>
                    <a:lstStyle/>
                    <a:p>
                      <a:pPr algn="ctr"/>
                      <a:r>
                        <a:rPr lang="en-US" dirty="0">
                          <a:latin typeface="Times New Roman" panose="02020603050405020304" pitchFamily="18" charset="0"/>
                          <a:cs typeface="Times New Roman" panose="02020603050405020304" pitchFamily="18" charset="0"/>
                        </a:rPr>
                        <a:t>Down</a:t>
                      </a:r>
                    </a:p>
                  </a:txBody>
                  <a:tcPr/>
                </a:tc>
                <a:extLst>
                  <a:ext uri="{0D108BD9-81ED-4DB2-BD59-A6C34878D82A}">
                    <a16:rowId xmlns:a16="http://schemas.microsoft.com/office/drawing/2014/main" val="1137169610"/>
                  </a:ext>
                </a:extLst>
              </a:tr>
              <a:tr h="370840">
                <a:tc>
                  <a:txBody>
                    <a:bodyPr/>
                    <a:lstStyle/>
                    <a:p>
                      <a:pPr algn="ctr"/>
                      <a:r>
                        <a:rPr lang="en-US" dirty="0">
                          <a:latin typeface="Times New Roman" panose="02020603050405020304" pitchFamily="18" charset="0"/>
                          <a:cs typeface="Times New Roman" panose="02020603050405020304" pitchFamily="18" charset="0"/>
                        </a:rPr>
                        <a:t>Mid</a:t>
                      </a:r>
                    </a:p>
                  </a:txBody>
                  <a:tcPr/>
                </a:tc>
                <a:tc>
                  <a:txBody>
                    <a:bodyPr/>
                    <a:lstStyle/>
                    <a:p>
                      <a:pPr algn="ctr"/>
                      <a:r>
                        <a:rPr lang="en-US" dirty="0">
                          <a:latin typeface="Times New Roman" panose="02020603050405020304" pitchFamily="18" charset="0"/>
                          <a:cs typeface="Times New Roman" panose="02020603050405020304" pitchFamily="18" charset="0"/>
                        </a:rPr>
                        <a:t>Yes</a:t>
                      </a:r>
                    </a:p>
                  </a:txBody>
                  <a:tcPr/>
                </a:tc>
                <a:tc>
                  <a:txBody>
                    <a:bodyPr/>
                    <a:lstStyle/>
                    <a:p>
                      <a:pPr algn="ctr"/>
                      <a:r>
                        <a:rPr lang="en-US" dirty="0">
                          <a:latin typeface="Times New Roman" panose="02020603050405020304" pitchFamily="18" charset="0"/>
                          <a:cs typeface="Times New Roman" panose="02020603050405020304" pitchFamily="18" charset="0"/>
                        </a:rPr>
                        <a:t>Software</a:t>
                      </a:r>
                    </a:p>
                  </a:txBody>
                  <a:tcPr/>
                </a:tc>
                <a:tc>
                  <a:txBody>
                    <a:bodyPr/>
                    <a:lstStyle/>
                    <a:p>
                      <a:pPr algn="ctr"/>
                      <a:r>
                        <a:rPr lang="en-US" dirty="0">
                          <a:latin typeface="Times New Roman" panose="02020603050405020304" pitchFamily="18" charset="0"/>
                          <a:cs typeface="Times New Roman" panose="02020603050405020304" pitchFamily="18" charset="0"/>
                        </a:rPr>
                        <a:t>Down</a:t>
                      </a:r>
                    </a:p>
                  </a:txBody>
                  <a:tcPr/>
                </a:tc>
                <a:extLst>
                  <a:ext uri="{0D108BD9-81ED-4DB2-BD59-A6C34878D82A}">
                    <a16:rowId xmlns:a16="http://schemas.microsoft.com/office/drawing/2014/main" val="3774037045"/>
                  </a:ext>
                </a:extLst>
              </a:tr>
              <a:tr h="370840">
                <a:tc>
                  <a:txBody>
                    <a:bodyPr/>
                    <a:lstStyle/>
                    <a:p>
                      <a:pPr algn="ctr"/>
                      <a:r>
                        <a:rPr lang="en-US" dirty="0">
                          <a:latin typeface="Times New Roman" panose="02020603050405020304" pitchFamily="18" charset="0"/>
                          <a:cs typeface="Times New Roman" panose="02020603050405020304" pitchFamily="18" charset="0"/>
                        </a:rPr>
                        <a:t>Mid</a:t>
                      </a:r>
                    </a:p>
                  </a:txBody>
                  <a:tcPr/>
                </a:tc>
                <a:tc>
                  <a:txBody>
                    <a:bodyPr/>
                    <a:lstStyle/>
                    <a:p>
                      <a:pPr algn="ctr"/>
                      <a:r>
                        <a:rPr lang="en-US" dirty="0">
                          <a:latin typeface="Times New Roman" panose="02020603050405020304" pitchFamily="18" charset="0"/>
                          <a:cs typeface="Times New Roman" panose="02020603050405020304" pitchFamily="18" charset="0"/>
                        </a:rPr>
                        <a:t>Yes</a:t>
                      </a:r>
                    </a:p>
                  </a:txBody>
                  <a:tcPr/>
                </a:tc>
                <a:tc>
                  <a:txBody>
                    <a:bodyPr/>
                    <a:lstStyle/>
                    <a:p>
                      <a:pPr algn="ctr"/>
                      <a:r>
                        <a:rPr lang="en-US" dirty="0">
                          <a:latin typeface="Times New Roman" panose="02020603050405020304" pitchFamily="18" charset="0"/>
                          <a:cs typeface="Times New Roman" panose="02020603050405020304" pitchFamily="18" charset="0"/>
                        </a:rPr>
                        <a:t>Hardware</a:t>
                      </a:r>
                    </a:p>
                  </a:txBody>
                  <a:tcPr/>
                </a:tc>
                <a:tc>
                  <a:txBody>
                    <a:bodyPr/>
                    <a:lstStyle/>
                    <a:p>
                      <a:pPr algn="ctr"/>
                      <a:r>
                        <a:rPr lang="en-US" dirty="0">
                          <a:latin typeface="Times New Roman" panose="02020603050405020304" pitchFamily="18" charset="0"/>
                          <a:cs typeface="Times New Roman" panose="02020603050405020304" pitchFamily="18" charset="0"/>
                        </a:rPr>
                        <a:t>Down</a:t>
                      </a:r>
                    </a:p>
                  </a:txBody>
                  <a:tcPr/>
                </a:tc>
                <a:extLst>
                  <a:ext uri="{0D108BD9-81ED-4DB2-BD59-A6C34878D82A}">
                    <a16:rowId xmlns:a16="http://schemas.microsoft.com/office/drawing/2014/main" val="2773249345"/>
                  </a:ext>
                </a:extLst>
              </a:tr>
              <a:tr h="370840">
                <a:tc>
                  <a:txBody>
                    <a:bodyPr/>
                    <a:lstStyle/>
                    <a:p>
                      <a:pPr algn="ctr"/>
                      <a:r>
                        <a:rPr lang="en-US" dirty="0">
                          <a:latin typeface="Times New Roman" panose="02020603050405020304" pitchFamily="18" charset="0"/>
                          <a:cs typeface="Times New Roman" panose="02020603050405020304" pitchFamily="18" charset="0"/>
                        </a:rPr>
                        <a:t>Mid</a:t>
                      </a:r>
                    </a:p>
                  </a:txBody>
                  <a:tcPr/>
                </a:tc>
                <a:tc>
                  <a:txBody>
                    <a:bodyPr/>
                    <a:lstStyle/>
                    <a:p>
                      <a:pPr algn="ctr"/>
                      <a:r>
                        <a:rPr lang="en-US" dirty="0">
                          <a:latin typeface="Times New Roman" panose="02020603050405020304" pitchFamily="18" charset="0"/>
                          <a:cs typeface="Times New Roman" panose="02020603050405020304" pitchFamily="18" charset="0"/>
                        </a:rPr>
                        <a:t>No</a:t>
                      </a:r>
                    </a:p>
                  </a:txBody>
                  <a:tcPr/>
                </a:tc>
                <a:tc>
                  <a:txBody>
                    <a:bodyPr/>
                    <a:lstStyle/>
                    <a:p>
                      <a:pPr algn="ctr"/>
                      <a:r>
                        <a:rPr lang="en-US" dirty="0">
                          <a:latin typeface="Times New Roman" panose="02020603050405020304" pitchFamily="18" charset="0"/>
                          <a:cs typeface="Times New Roman" panose="02020603050405020304" pitchFamily="18" charset="0"/>
                        </a:rPr>
                        <a:t>Hardware</a:t>
                      </a:r>
                    </a:p>
                  </a:txBody>
                  <a:tcPr/>
                </a:tc>
                <a:tc>
                  <a:txBody>
                    <a:bodyPr/>
                    <a:lstStyle/>
                    <a:p>
                      <a:pPr algn="ctr"/>
                      <a:r>
                        <a:rPr lang="en-US" dirty="0">
                          <a:latin typeface="Times New Roman" panose="02020603050405020304" pitchFamily="18" charset="0"/>
                          <a:cs typeface="Times New Roman" panose="02020603050405020304" pitchFamily="18" charset="0"/>
                        </a:rPr>
                        <a:t>Up</a:t>
                      </a:r>
                    </a:p>
                  </a:txBody>
                  <a:tcPr/>
                </a:tc>
                <a:extLst>
                  <a:ext uri="{0D108BD9-81ED-4DB2-BD59-A6C34878D82A}">
                    <a16:rowId xmlns:a16="http://schemas.microsoft.com/office/drawing/2014/main" val="3820484571"/>
                  </a:ext>
                </a:extLst>
              </a:tr>
              <a:tr h="370840">
                <a:tc>
                  <a:txBody>
                    <a:bodyPr/>
                    <a:lstStyle/>
                    <a:p>
                      <a:pPr algn="ctr"/>
                      <a:r>
                        <a:rPr lang="en-US" dirty="0">
                          <a:latin typeface="Times New Roman" panose="02020603050405020304" pitchFamily="18" charset="0"/>
                          <a:cs typeface="Times New Roman" panose="02020603050405020304" pitchFamily="18" charset="0"/>
                        </a:rPr>
                        <a:t>Mid</a:t>
                      </a:r>
                    </a:p>
                  </a:txBody>
                  <a:tcPr/>
                </a:tc>
                <a:tc>
                  <a:txBody>
                    <a:bodyPr/>
                    <a:lstStyle/>
                    <a:p>
                      <a:pPr algn="ctr"/>
                      <a:r>
                        <a:rPr lang="en-US" dirty="0">
                          <a:latin typeface="Times New Roman" panose="02020603050405020304" pitchFamily="18" charset="0"/>
                          <a:cs typeface="Times New Roman" panose="02020603050405020304" pitchFamily="18" charset="0"/>
                        </a:rPr>
                        <a:t>No</a:t>
                      </a:r>
                    </a:p>
                  </a:txBody>
                  <a:tcPr/>
                </a:tc>
                <a:tc>
                  <a:txBody>
                    <a:bodyPr/>
                    <a:lstStyle/>
                    <a:p>
                      <a:pPr algn="ctr"/>
                      <a:r>
                        <a:rPr lang="en-US" dirty="0">
                          <a:latin typeface="Times New Roman" panose="02020603050405020304" pitchFamily="18" charset="0"/>
                          <a:cs typeface="Times New Roman" panose="02020603050405020304" pitchFamily="18" charset="0"/>
                        </a:rPr>
                        <a:t>Software</a:t>
                      </a:r>
                    </a:p>
                  </a:txBody>
                  <a:tcPr/>
                </a:tc>
                <a:tc>
                  <a:txBody>
                    <a:bodyPr/>
                    <a:lstStyle/>
                    <a:p>
                      <a:pPr algn="ctr"/>
                      <a:r>
                        <a:rPr lang="en-US" dirty="0">
                          <a:latin typeface="Times New Roman" panose="02020603050405020304" pitchFamily="18" charset="0"/>
                          <a:cs typeface="Times New Roman" panose="02020603050405020304" pitchFamily="18" charset="0"/>
                        </a:rPr>
                        <a:t>Up</a:t>
                      </a:r>
                    </a:p>
                  </a:txBody>
                  <a:tcPr/>
                </a:tc>
                <a:extLst>
                  <a:ext uri="{0D108BD9-81ED-4DB2-BD59-A6C34878D82A}">
                    <a16:rowId xmlns:a16="http://schemas.microsoft.com/office/drawing/2014/main" val="2781090142"/>
                  </a:ext>
                </a:extLst>
              </a:tr>
              <a:tr h="370840">
                <a:tc>
                  <a:txBody>
                    <a:bodyPr/>
                    <a:lstStyle/>
                    <a:p>
                      <a:pPr algn="ctr"/>
                      <a:r>
                        <a:rPr lang="en-US" dirty="0">
                          <a:latin typeface="Times New Roman" panose="02020603050405020304" pitchFamily="18" charset="0"/>
                          <a:cs typeface="Times New Roman" panose="02020603050405020304" pitchFamily="18" charset="0"/>
                        </a:rPr>
                        <a:t>New</a:t>
                      </a:r>
                    </a:p>
                  </a:txBody>
                  <a:tcPr/>
                </a:tc>
                <a:tc>
                  <a:txBody>
                    <a:bodyPr/>
                    <a:lstStyle/>
                    <a:p>
                      <a:pPr algn="ctr"/>
                      <a:r>
                        <a:rPr lang="en-US" dirty="0">
                          <a:latin typeface="Times New Roman" panose="02020603050405020304" pitchFamily="18" charset="0"/>
                          <a:cs typeface="Times New Roman" panose="02020603050405020304" pitchFamily="18" charset="0"/>
                        </a:rPr>
                        <a:t>Yes</a:t>
                      </a:r>
                    </a:p>
                  </a:txBody>
                  <a:tcPr/>
                </a:tc>
                <a:tc>
                  <a:txBody>
                    <a:bodyPr/>
                    <a:lstStyle/>
                    <a:p>
                      <a:pPr algn="ctr"/>
                      <a:r>
                        <a:rPr lang="en-US" dirty="0">
                          <a:latin typeface="Times New Roman" panose="02020603050405020304" pitchFamily="18" charset="0"/>
                          <a:cs typeface="Times New Roman" panose="02020603050405020304" pitchFamily="18" charset="0"/>
                        </a:rPr>
                        <a:t>Software</a:t>
                      </a:r>
                    </a:p>
                  </a:txBody>
                  <a:tcPr/>
                </a:tc>
                <a:tc>
                  <a:txBody>
                    <a:bodyPr/>
                    <a:lstStyle/>
                    <a:p>
                      <a:pPr algn="ctr"/>
                      <a:r>
                        <a:rPr lang="en-US" dirty="0">
                          <a:latin typeface="Times New Roman" panose="02020603050405020304" pitchFamily="18" charset="0"/>
                          <a:cs typeface="Times New Roman" panose="02020603050405020304" pitchFamily="18" charset="0"/>
                        </a:rPr>
                        <a:t>Up</a:t>
                      </a:r>
                    </a:p>
                  </a:txBody>
                  <a:tcPr/>
                </a:tc>
                <a:extLst>
                  <a:ext uri="{0D108BD9-81ED-4DB2-BD59-A6C34878D82A}">
                    <a16:rowId xmlns:a16="http://schemas.microsoft.com/office/drawing/2014/main" val="2938806914"/>
                  </a:ext>
                </a:extLst>
              </a:tr>
              <a:tr h="370840">
                <a:tc>
                  <a:txBody>
                    <a:bodyPr/>
                    <a:lstStyle/>
                    <a:p>
                      <a:pPr algn="ctr"/>
                      <a:r>
                        <a:rPr lang="en-US" dirty="0">
                          <a:latin typeface="Times New Roman" panose="02020603050405020304" pitchFamily="18" charset="0"/>
                          <a:cs typeface="Times New Roman" panose="02020603050405020304" pitchFamily="18" charset="0"/>
                        </a:rPr>
                        <a:t>New</a:t>
                      </a:r>
                    </a:p>
                  </a:txBody>
                  <a:tcPr/>
                </a:tc>
                <a:tc>
                  <a:txBody>
                    <a:bodyPr/>
                    <a:lstStyle/>
                    <a:p>
                      <a:pPr algn="ctr"/>
                      <a:r>
                        <a:rPr lang="en-US" dirty="0">
                          <a:latin typeface="Times New Roman" panose="02020603050405020304" pitchFamily="18" charset="0"/>
                          <a:cs typeface="Times New Roman" panose="02020603050405020304" pitchFamily="18" charset="0"/>
                        </a:rPr>
                        <a:t>No</a:t>
                      </a:r>
                    </a:p>
                  </a:txBody>
                  <a:tcPr/>
                </a:tc>
                <a:tc>
                  <a:txBody>
                    <a:bodyPr/>
                    <a:lstStyle/>
                    <a:p>
                      <a:pPr algn="ctr"/>
                      <a:r>
                        <a:rPr lang="en-US" dirty="0">
                          <a:latin typeface="Times New Roman" panose="02020603050405020304" pitchFamily="18" charset="0"/>
                          <a:cs typeface="Times New Roman" panose="02020603050405020304" pitchFamily="18" charset="0"/>
                        </a:rPr>
                        <a:t>Hardware</a:t>
                      </a:r>
                    </a:p>
                  </a:txBody>
                  <a:tcPr/>
                </a:tc>
                <a:tc>
                  <a:txBody>
                    <a:bodyPr/>
                    <a:lstStyle/>
                    <a:p>
                      <a:pPr algn="ctr"/>
                      <a:r>
                        <a:rPr lang="en-US" dirty="0">
                          <a:latin typeface="Times New Roman" panose="02020603050405020304" pitchFamily="18" charset="0"/>
                          <a:cs typeface="Times New Roman" panose="02020603050405020304" pitchFamily="18" charset="0"/>
                        </a:rPr>
                        <a:t>Up</a:t>
                      </a:r>
                    </a:p>
                  </a:txBody>
                  <a:tcPr/>
                </a:tc>
                <a:extLst>
                  <a:ext uri="{0D108BD9-81ED-4DB2-BD59-A6C34878D82A}">
                    <a16:rowId xmlns:a16="http://schemas.microsoft.com/office/drawing/2014/main" val="881646508"/>
                  </a:ext>
                </a:extLst>
              </a:tr>
              <a:tr h="370840">
                <a:tc>
                  <a:txBody>
                    <a:bodyPr/>
                    <a:lstStyle/>
                    <a:p>
                      <a:pPr algn="ctr"/>
                      <a:r>
                        <a:rPr lang="en-US" dirty="0">
                          <a:latin typeface="Times New Roman" panose="02020603050405020304" pitchFamily="18" charset="0"/>
                          <a:cs typeface="Times New Roman" panose="02020603050405020304" pitchFamily="18" charset="0"/>
                        </a:rPr>
                        <a:t>New</a:t>
                      </a:r>
                    </a:p>
                  </a:txBody>
                  <a:tcPr/>
                </a:tc>
                <a:tc>
                  <a:txBody>
                    <a:bodyPr/>
                    <a:lstStyle/>
                    <a:p>
                      <a:pPr algn="ctr"/>
                      <a:r>
                        <a:rPr lang="en-US" dirty="0">
                          <a:latin typeface="Times New Roman" panose="02020603050405020304" pitchFamily="18" charset="0"/>
                          <a:cs typeface="Times New Roman" panose="02020603050405020304" pitchFamily="18" charset="0"/>
                        </a:rPr>
                        <a:t>No</a:t>
                      </a:r>
                    </a:p>
                  </a:txBody>
                  <a:tcPr/>
                </a:tc>
                <a:tc>
                  <a:txBody>
                    <a:bodyPr/>
                    <a:lstStyle/>
                    <a:p>
                      <a:pPr algn="ctr"/>
                      <a:r>
                        <a:rPr lang="en-US" dirty="0">
                          <a:latin typeface="Times New Roman" panose="02020603050405020304" pitchFamily="18" charset="0"/>
                          <a:cs typeface="Times New Roman" panose="02020603050405020304" pitchFamily="18" charset="0"/>
                        </a:rPr>
                        <a:t>Software</a:t>
                      </a:r>
                    </a:p>
                  </a:txBody>
                  <a:tcPr/>
                </a:tc>
                <a:tc>
                  <a:txBody>
                    <a:bodyPr/>
                    <a:lstStyle/>
                    <a:p>
                      <a:pPr algn="ctr"/>
                      <a:r>
                        <a:rPr lang="en-US" dirty="0">
                          <a:latin typeface="Times New Roman" panose="02020603050405020304" pitchFamily="18" charset="0"/>
                          <a:cs typeface="Times New Roman" panose="02020603050405020304" pitchFamily="18" charset="0"/>
                        </a:rPr>
                        <a:t>Up</a:t>
                      </a:r>
                    </a:p>
                  </a:txBody>
                  <a:tcPr/>
                </a:tc>
                <a:extLst>
                  <a:ext uri="{0D108BD9-81ED-4DB2-BD59-A6C34878D82A}">
                    <a16:rowId xmlns:a16="http://schemas.microsoft.com/office/drawing/2014/main" val="2275226737"/>
                  </a:ext>
                </a:extLst>
              </a:tr>
            </a:tbl>
          </a:graphicData>
        </a:graphic>
      </p:graphicFrame>
    </p:spTree>
    <p:extLst>
      <p:ext uri="{BB962C8B-B14F-4D97-AF65-F5344CB8AC3E}">
        <p14:creationId xmlns:p14="http://schemas.microsoft.com/office/powerpoint/2010/main" val="275302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4B45-724C-0B48-77B7-8A1943614E60}"/>
              </a:ext>
            </a:extLst>
          </p:cNvPr>
          <p:cNvSpPr>
            <a:spLocks noGrp="1"/>
          </p:cNvSpPr>
          <p:nvPr>
            <p:ph idx="1"/>
          </p:nvPr>
        </p:nvSpPr>
        <p:spPr>
          <a:xfrm>
            <a:off x="838200" y="341745"/>
            <a:ext cx="10515600" cy="5835218"/>
          </a:xfrm>
        </p:spPr>
        <p:txBody>
          <a:bodyPr/>
          <a:lstStyle/>
          <a:p>
            <a:pPr marL="0" indent="0">
              <a:buNone/>
            </a:pPr>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Find the Information Gain of Target Attribute.</a:t>
            </a:r>
          </a:p>
          <a:p>
            <a:r>
              <a:rPr lang="en-US" dirty="0">
                <a:solidFill>
                  <a:srgbClr val="242424"/>
                </a:solidFill>
                <a:latin typeface="Times New Roman" panose="02020603050405020304" pitchFamily="18" charset="0"/>
                <a:cs typeface="Times New Roman" panose="02020603050405020304" pitchFamily="18" charset="0"/>
              </a:rPr>
              <a:t>IG= [-P/(P+N) log (P/(P+N) ] – [N/(P+N) log(N(P+N)] with base2.</a:t>
            </a:r>
          </a:p>
          <a:p>
            <a:pPr marL="0" indent="0">
              <a:buNone/>
            </a:pPr>
            <a:r>
              <a:rPr lang="en-US" dirty="0">
                <a:latin typeface="Times New Roman" panose="02020603050405020304" pitchFamily="18" charset="0"/>
                <a:cs typeface="Times New Roman" panose="02020603050405020304" pitchFamily="18" charset="0"/>
              </a:rPr>
              <a:t>   Where, P=Count(Down)=5      N=Count(Up)=5</a:t>
            </a:r>
          </a:p>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IG (Profit) =1</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Step 3:</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Find the Entropy of each attribute other than Target attribute.</a:t>
            </a:r>
          </a:p>
          <a:p>
            <a:r>
              <a:rPr lang="en-US" dirty="0">
                <a:solidFill>
                  <a:srgbClr val="242424"/>
                </a:solidFill>
                <a:latin typeface="Times New Roman" panose="02020603050405020304" pitchFamily="18" charset="0"/>
                <a:cs typeface="Times New Roman" panose="02020603050405020304" pitchFamily="18" charset="0"/>
              </a:rPr>
              <a:t>Entropy = ∑ (Pi+Ni)/(P+N) * IG(Pi*Ni) </a:t>
            </a:r>
          </a:p>
          <a:p>
            <a:pPr marL="0" indent="0">
              <a:buNone/>
            </a:pPr>
            <a:r>
              <a:rPr lang="en-US" dirty="0">
                <a:solidFill>
                  <a:srgbClr val="242424"/>
                </a:solidFill>
                <a:latin typeface="Times New Roman" panose="02020603050405020304" pitchFamily="18" charset="0"/>
                <a:cs typeface="Times New Roman" panose="02020603050405020304" pitchFamily="18" charset="0"/>
              </a:rPr>
              <a:t>                                  OR</a:t>
            </a:r>
          </a:p>
          <a:p>
            <a:r>
              <a:rPr lang="en-US" dirty="0">
                <a:solidFill>
                  <a:srgbClr val="242424"/>
                </a:solidFill>
                <a:latin typeface="Times New Roman" panose="02020603050405020304" pitchFamily="18" charset="0"/>
                <a:cs typeface="Times New Roman" panose="02020603050405020304" pitchFamily="18" charset="0"/>
              </a:rPr>
              <a:t>Entropy= Information Gain * Probability</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659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C79AA-A3B5-707F-C0AF-1A7609AA8040}"/>
              </a:ext>
            </a:extLst>
          </p:cNvPr>
          <p:cNvSpPr>
            <a:spLocks noGrp="1"/>
          </p:cNvSpPr>
          <p:nvPr>
            <p:ph idx="1"/>
          </p:nvPr>
        </p:nvSpPr>
        <p:spPr>
          <a:xfrm>
            <a:off x="838200" y="397164"/>
            <a:ext cx="10515600" cy="5779799"/>
          </a:xfrm>
        </p:spPr>
        <p:txBody>
          <a:bodyPr/>
          <a:lstStyle/>
          <a:p>
            <a:pPr marL="0" indent="0" algn="just">
              <a:buNone/>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Age: </a:t>
            </a:r>
            <a:r>
              <a:rPr lang="en-US" dirty="0">
                <a:latin typeface="Times New Roman" panose="02020603050405020304" pitchFamily="18" charset="0"/>
                <a:cs typeface="Times New Roman" panose="02020603050405020304" pitchFamily="18" charset="0"/>
              </a:rPr>
              <a:t>prepare a table for each attribute. Where,</a:t>
            </a:r>
          </a:p>
          <a:p>
            <a:pPr algn="just"/>
            <a:r>
              <a:rPr lang="en-US" dirty="0">
                <a:latin typeface="Times New Roman" panose="02020603050405020304" pitchFamily="18" charset="0"/>
                <a:cs typeface="Times New Roman" panose="02020603050405020304" pitchFamily="18" charset="0"/>
              </a:rPr>
              <a:t>Rows: represents the value of undertaken attributes.</a:t>
            </a:r>
          </a:p>
          <a:p>
            <a:pPr algn="just"/>
            <a:r>
              <a:rPr lang="en-US" dirty="0">
                <a:latin typeface="Times New Roman" panose="02020603050405020304" pitchFamily="18" charset="0"/>
                <a:cs typeface="Times New Roman" panose="02020603050405020304" pitchFamily="18" charset="0"/>
              </a:rPr>
              <a:t>Columns: represents the values of target attribute.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Entropy(Age)= IG * Probability. </a:t>
            </a:r>
          </a:p>
          <a:p>
            <a:pPr algn="just"/>
            <a:r>
              <a:rPr lang="en-US" dirty="0">
                <a:latin typeface="Times New Roman" panose="02020603050405020304" pitchFamily="18" charset="0"/>
                <a:cs typeface="Times New Roman" panose="02020603050405020304" pitchFamily="18" charset="0"/>
              </a:rPr>
              <a:t>i.e. we have to find IG of each attribute within Age attribute.</a:t>
            </a:r>
          </a:p>
        </p:txBody>
      </p:sp>
      <p:graphicFrame>
        <p:nvGraphicFramePr>
          <p:cNvPr id="4" name="Table 4">
            <a:extLst>
              <a:ext uri="{FF2B5EF4-FFF2-40B4-BE49-F238E27FC236}">
                <a16:creationId xmlns:a16="http://schemas.microsoft.com/office/drawing/2014/main" id="{63E8D0B0-05D2-FB89-F910-C5C9686FD763}"/>
              </a:ext>
            </a:extLst>
          </p:cNvPr>
          <p:cNvGraphicFramePr>
            <a:graphicFrameLocks noGrp="1"/>
          </p:cNvGraphicFramePr>
          <p:nvPr>
            <p:extLst>
              <p:ext uri="{D42A27DB-BD31-4B8C-83A1-F6EECF244321}">
                <p14:modId xmlns:p14="http://schemas.microsoft.com/office/powerpoint/2010/main" val="3573395670"/>
              </p:ext>
            </p:extLst>
          </p:nvPr>
        </p:nvGraphicFramePr>
        <p:xfrm>
          <a:off x="1163782" y="215361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80163110"/>
                    </a:ext>
                  </a:extLst>
                </a:gridCol>
                <a:gridCol w="2709333">
                  <a:extLst>
                    <a:ext uri="{9D8B030D-6E8A-4147-A177-3AD203B41FA5}">
                      <a16:colId xmlns:a16="http://schemas.microsoft.com/office/drawing/2014/main" val="3456071679"/>
                    </a:ext>
                  </a:extLst>
                </a:gridCol>
                <a:gridCol w="2709333">
                  <a:extLst>
                    <a:ext uri="{9D8B030D-6E8A-4147-A177-3AD203B41FA5}">
                      <a16:colId xmlns:a16="http://schemas.microsoft.com/office/drawing/2014/main" val="3532724447"/>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Attributes</a:t>
                      </a:r>
                    </a:p>
                  </a:txBody>
                  <a:tcPr/>
                </a:tc>
                <a:tc>
                  <a:txBody>
                    <a:bodyPr/>
                    <a:lstStyle/>
                    <a:p>
                      <a:pPr algn="ctr"/>
                      <a:r>
                        <a:rPr lang="en-US" dirty="0">
                          <a:latin typeface="Times New Roman" panose="02020603050405020304" pitchFamily="18" charset="0"/>
                          <a:cs typeface="Times New Roman" panose="02020603050405020304" pitchFamily="18" charset="0"/>
                        </a:rPr>
                        <a:t>Down Value</a:t>
                      </a:r>
                    </a:p>
                  </a:txBody>
                  <a:tcPr/>
                </a:tc>
                <a:tc>
                  <a:txBody>
                    <a:bodyPr/>
                    <a:lstStyle/>
                    <a:p>
                      <a:pPr algn="ctr"/>
                      <a:r>
                        <a:rPr lang="en-US" dirty="0">
                          <a:latin typeface="Times New Roman" panose="02020603050405020304" pitchFamily="18" charset="0"/>
                          <a:cs typeface="Times New Roman" panose="02020603050405020304" pitchFamily="18" charset="0"/>
                        </a:rPr>
                        <a:t>Up Value</a:t>
                      </a:r>
                    </a:p>
                  </a:txBody>
                  <a:tcPr/>
                </a:tc>
                <a:extLst>
                  <a:ext uri="{0D108BD9-81ED-4DB2-BD59-A6C34878D82A}">
                    <a16:rowId xmlns:a16="http://schemas.microsoft.com/office/drawing/2014/main" val="847425168"/>
                  </a:ext>
                </a:extLst>
              </a:tr>
              <a:tr h="370840">
                <a:tc>
                  <a:txBody>
                    <a:bodyPr/>
                    <a:lstStyle/>
                    <a:p>
                      <a:pPr algn="ctr"/>
                      <a:r>
                        <a:rPr lang="en-US" dirty="0">
                          <a:latin typeface="Times New Roman" panose="02020603050405020304" pitchFamily="18" charset="0"/>
                          <a:cs typeface="Times New Roman" panose="02020603050405020304" pitchFamily="18" charset="0"/>
                        </a:rPr>
                        <a:t>Old</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245366080"/>
                  </a:ext>
                </a:extLst>
              </a:tr>
              <a:tr h="370840">
                <a:tc>
                  <a:txBody>
                    <a:bodyPr/>
                    <a:lstStyle/>
                    <a:p>
                      <a:pPr algn="ctr"/>
                      <a:r>
                        <a:rPr lang="en-US" dirty="0">
                          <a:latin typeface="Times New Roman" panose="02020603050405020304" pitchFamily="18" charset="0"/>
                          <a:cs typeface="Times New Roman" panose="02020603050405020304" pitchFamily="18" charset="0"/>
                        </a:rPr>
                        <a:t>Mid</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501660369"/>
                  </a:ext>
                </a:extLst>
              </a:tr>
              <a:tr h="370840">
                <a:tc>
                  <a:txBody>
                    <a:bodyPr/>
                    <a:lstStyle/>
                    <a:p>
                      <a:pPr algn="ctr"/>
                      <a:r>
                        <a:rPr lang="en-US" dirty="0">
                          <a:latin typeface="Times New Roman" panose="02020603050405020304" pitchFamily="18" charset="0"/>
                          <a:cs typeface="Times New Roman" panose="02020603050405020304" pitchFamily="18" charset="0"/>
                        </a:rPr>
                        <a:t>New</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453769302"/>
                  </a:ext>
                </a:extLst>
              </a:tr>
            </a:tbl>
          </a:graphicData>
        </a:graphic>
      </p:graphicFrame>
    </p:spTree>
    <p:extLst>
      <p:ext uri="{BB962C8B-B14F-4D97-AF65-F5344CB8AC3E}">
        <p14:creationId xmlns:p14="http://schemas.microsoft.com/office/powerpoint/2010/main" val="388574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D5EB-5568-038D-213B-0F0FCFB62C7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DECISION TREE LEARNING</a:t>
            </a:r>
          </a:p>
        </p:txBody>
      </p:sp>
      <p:sp>
        <p:nvSpPr>
          <p:cNvPr id="3" name="Content Placeholder 2">
            <a:extLst>
              <a:ext uri="{FF2B5EF4-FFF2-40B4-BE49-F238E27FC236}">
                <a16:creationId xmlns:a16="http://schemas.microsoft.com/office/drawing/2014/main" id="{B8BA347B-7AD2-C03E-12AF-F2DD14A92F4A}"/>
              </a:ext>
            </a:extLst>
          </p:cNvPr>
          <p:cNvSpPr>
            <a:spLocks noGrp="1"/>
          </p:cNvSpPr>
          <p:nvPr>
            <p:ph idx="1"/>
          </p:nvPr>
        </p:nvSpPr>
        <p:spPr/>
        <p:txBody>
          <a:bodyPr>
            <a:normAutofit/>
          </a:bodyPr>
          <a:lstStyle/>
          <a:p>
            <a:pPr algn="just"/>
            <a:r>
              <a:rPr lang="en-US" i="0" dirty="0">
                <a:solidFill>
                  <a:srgbClr val="273239"/>
                </a:solidFill>
                <a:effectLst/>
                <a:latin typeface="Times New Roman" panose="02020603050405020304" pitchFamily="18" charset="0"/>
                <a:cs typeface="Times New Roman" panose="02020603050405020304" pitchFamily="18" charset="0"/>
              </a:rPr>
              <a:t>A decision tree is a type of supervised learning algorithm that is commonly used in machine learning to model and predict outcomes based on input data. It is a tree-like structure where each internal node tests on  attribute, each branch corresponds to attribute value and each leaf node represents the final decision or prediction.</a:t>
            </a:r>
          </a:p>
          <a:p>
            <a:pPr algn="just"/>
            <a:r>
              <a:rPr lang="en-US" b="0" i="0" dirty="0">
                <a:solidFill>
                  <a:srgbClr val="000000"/>
                </a:solidFill>
                <a:effectLst/>
                <a:latin typeface="Times New Roman" panose="02020603050405020304" pitchFamily="18" charset="0"/>
                <a:cs typeface="Times New Roman" panose="02020603050405020304" pitchFamily="18" charset="0"/>
              </a:rPr>
              <a:t>In a Decision tree, there are two nodes:</a:t>
            </a:r>
          </a:p>
          <a:p>
            <a:pPr algn="just"/>
            <a:r>
              <a:rPr lang="en-US" b="1" i="0" dirty="0">
                <a:solidFill>
                  <a:srgbClr val="000000"/>
                </a:solidFill>
                <a:effectLst/>
                <a:latin typeface="Times New Roman" panose="02020603050405020304" pitchFamily="18" charset="0"/>
                <a:cs typeface="Times New Roman" panose="02020603050405020304" pitchFamily="18" charset="0"/>
              </a:rPr>
              <a:t>Decision nodes </a:t>
            </a:r>
            <a:r>
              <a:rPr lang="en-US" b="0" i="0" dirty="0">
                <a:solidFill>
                  <a:srgbClr val="000000"/>
                </a:solidFill>
                <a:effectLst/>
                <a:latin typeface="Times New Roman" panose="02020603050405020304" pitchFamily="18" charset="0"/>
                <a:cs typeface="Times New Roman" panose="02020603050405020304" pitchFamily="18" charset="0"/>
              </a:rPr>
              <a:t>are used to make any decision and have multiple branches,  </a:t>
            </a:r>
          </a:p>
          <a:p>
            <a:pPr algn="just"/>
            <a:r>
              <a:rPr lang="en-US" b="1" i="0" dirty="0">
                <a:solidFill>
                  <a:srgbClr val="000000"/>
                </a:solidFill>
                <a:effectLst/>
                <a:latin typeface="Times New Roman" panose="02020603050405020304" pitchFamily="18" charset="0"/>
                <a:cs typeface="Times New Roman" panose="02020603050405020304" pitchFamily="18" charset="0"/>
              </a:rPr>
              <a:t>Leaf nodes </a:t>
            </a:r>
            <a:r>
              <a:rPr lang="en-US" b="0" i="0" dirty="0">
                <a:solidFill>
                  <a:srgbClr val="000000"/>
                </a:solidFill>
                <a:effectLst/>
                <a:latin typeface="Times New Roman" panose="02020603050405020304" pitchFamily="18" charset="0"/>
                <a:cs typeface="Times New Roman" panose="02020603050405020304" pitchFamily="18" charset="0"/>
              </a:rPr>
              <a:t>are the output of those decisions and do not contain any further branches.</a:t>
            </a:r>
          </a:p>
          <a:p>
            <a:pPr algn="just"/>
            <a:endParaRPr lang="en-US" i="0" dirty="0">
              <a:solidFill>
                <a:srgbClr val="273239"/>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21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CF40B3-0884-CB7F-59EB-7568AD483AE5}"/>
              </a:ext>
            </a:extLst>
          </p:cNvPr>
          <p:cNvSpPr>
            <a:spLocks noGrp="1"/>
          </p:cNvSpPr>
          <p:nvPr>
            <p:ph idx="1"/>
          </p:nvPr>
        </p:nvSpPr>
        <p:spPr>
          <a:xfrm>
            <a:off x="838200" y="397164"/>
            <a:ext cx="10515600" cy="5779799"/>
          </a:xfrm>
        </p:spPr>
        <p:txBody>
          <a:bodyPr/>
          <a:lstStyle/>
          <a:p>
            <a:r>
              <a:rPr lang="en-US" dirty="0">
                <a:solidFill>
                  <a:srgbClr val="242424"/>
                </a:solidFill>
                <a:latin typeface="Times New Roman" panose="02020603050405020304" pitchFamily="18" charset="0"/>
                <a:cs typeface="Times New Roman" panose="02020603050405020304" pitchFamily="18" charset="0"/>
              </a:rPr>
              <a:t>IG= [-P/(P+N) log (P/(P+N) ] – [N/(P+N) log(N(P+N)] with base2.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IG(Old) = 0</a:t>
            </a:r>
          </a:p>
          <a:p>
            <a:r>
              <a:rPr lang="en-US" dirty="0">
                <a:latin typeface="Times New Roman" panose="02020603050405020304" pitchFamily="18" charset="0"/>
                <a:cs typeface="Times New Roman" panose="02020603050405020304" pitchFamily="18" charset="0"/>
              </a:rPr>
              <a:t>Entropy(Old)= 0*(3/10) = 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IG(Mid) = 1</a:t>
            </a:r>
          </a:p>
          <a:p>
            <a:r>
              <a:rPr lang="en-US" dirty="0">
                <a:latin typeface="Times New Roman" panose="02020603050405020304" pitchFamily="18" charset="0"/>
                <a:cs typeface="Times New Roman" panose="02020603050405020304" pitchFamily="18" charset="0"/>
              </a:rPr>
              <a:t>Entropy(Mid)= 1*(4/10) = 0.4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IG(New) = 0</a:t>
            </a:r>
          </a:p>
          <a:p>
            <a:r>
              <a:rPr lang="en-US" dirty="0">
                <a:latin typeface="Times New Roman" panose="02020603050405020304" pitchFamily="18" charset="0"/>
                <a:cs typeface="Times New Roman" panose="02020603050405020304" pitchFamily="18" charset="0"/>
              </a:rPr>
              <a:t>Entropy(New)= 0*(3/10) = 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26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6A1E0-F72B-9710-2FD4-B7142E9591ED}"/>
              </a:ext>
            </a:extLst>
          </p:cNvPr>
          <p:cNvSpPr>
            <a:spLocks noGrp="1"/>
          </p:cNvSpPr>
          <p:nvPr>
            <p:ph idx="1"/>
          </p:nvPr>
        </p:nvSpPr>
        <p:spPr>
          <a:xfrm>
            <a:off x="838200" y="517236"/>
            <a:ext cx="10515600" cy="5659727"/>
          </a:xfrm>
        </p:spPr>
        <p:txBody>
          <a:bodyPr/>
          <a:lstStyle/>
          <a:p>
            <a:pPr algn="just"/>
            <a:r>
              <a:rPr lang="en-US" dirty="0">
                <a:latin typeface="Times New Roman" panose="02020603050405020304" pitchFamily="18" charset="0"/>
                <a:cs typeface="Times New Roman" panose="02020603050405020304" pitchFamily="18" charset="0"/>
              </a:rPr>
              <a:t>Entropy (Age) = E(Old)+ E(Mid)+ E(New)</a:t>
            </a:r>
          </a:p>
          <a:p>
            <a:pPr marL="0" indent="0" algn="just">
              <a:buNone/>
            </a:pPr>
            <a:r>
              <a:rPr lang="en-US" dirty="0">
                <a:latin typeface="Times New Roman" panose="02020603050405020304" pitchFamily="18" charset="0"/>
                <a:cs typeface="Times New Roman" panose="02020603050405020304" pitchFamily="18" charset="0"/>
              </a:rPr>
              <a:t>   Entropy (Age) = 0 + 0.4 + 0  </a:t>
            </a:r>
          </a:p>
          <a:p>
            <a:pPr marL="0" indent="0" algn="just">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Entropy (Age) = 0.4</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Now, calculate the final Gain corresponding to the Target Attribute.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IG(Age) = IG (Target Attribute)- Entropy (Age)</a:t>
            </a:r>
          </a:p>
          <a:p>
            <a:pPr marL="0" indent="0" algn="just">
              <a:buNone/>
            </a:pPr>
            <a:r>
              <a:rPr lang="en-US" dirty="0">
                <a:latin typeface="Times New Roman" panose="02020603050405020304" pitchFamily="18" charset="0"/>
                <a:cs typeface="Times New Roman" panose="02020603050405020304" pitchFamily="18" charset="0"/>
              </a:rPr>
              <a:t>IG(Age) = 1 – 0.4</a:t>
            </a:r>
          </a:p>
          <a:p>
            <a:pPr marL="0" indent="0" algn="just">
              <a:buNone/>
            </a:pPr>
            <a:r>
              <a:rPr lang="en-US" b="1" dirty="0">
                <a:solidFill>
                  <a:srgbClr val="002060"/>
                </a:solidFill>
                <a:latin typeface="Times New Roman" panose="02020603050405020304" pitchFamily="18" charset="0"/>
                <a:cs typeface="Times New Roman" panose="02020603050405020304" pitchFamily="18" charset="0"/>
              </a:rPr>
              <a:t>Information Gain (Age) = 0.6</a:t>
            </a:r>
          </a:p>
          <a:p>
            <a:pPr marL="0" indent="0" algn="just">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397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EDB88-47E3-AD01-3D46-5BD6A7AB4F5C}"/>
              </a:ext>
            </a:extLst>
          </p:cNvPr>
          <p:cNvSpPr>
            <a:spLocks noGrp="1"/>
          </p:cNvSpPr>
          <p:nvPr>
            <p:ph idx="1"/>
          </p:nvPr>
        </p:nvSpPr>
        <p:spPr>
          <a:xfrm>
            <a:off x="838200" y="452582"/>
            <a:ext cx="10515600" cy="5724381"/>
          </a:xfrm>
        </p:spPr>
        <p:txBody>
          <a:bodyPr/>
          <a:lstStyle/>
          <a:p>
            <a:pPr algn="just"/>
            <a:r>
              <a:rPr lang="en-US" dirty="0">
                <a:latin typeface="Times New Roman" panose="02020603050405020304" pitchFamily="18" charset="0"/>
                <a:cs typeface="Times New Roman" panose="02020603050405020304" pitchFamily="18" charset="0"/>
              </a:rPr>
              <a:t>Similarly we have to find IG(Type) and IG(Competition).</a:t>
            </a:r>
          </a:p>
          <a:p>
            <a:pPr algn="just"/>
            <a:r>
              <a:rPr lang="en-US" b="1" dirty="0">
                <a:solidFill>
                  <a:srgbClr val="002060"/>
                </a:solidFill>
                <a:latin typeface="Times New Roman" panose="02020603050405020304" pitchFamily="18" charset="0"/>
                <a:cs typeface="Times New Roman" panose="02020603050405020304" pitchFamily="18" charset="0"/>
              </a:rPr>
              <a:t>Information Gain (Age) = 0.6</a:t>
            </a:r>
          </a:p>
          <a:p>
            <a:pPr algn="just"/>
            <a:r>
              <a:rPr lang="en-US" b="1" dirty="0">
                <a:solidFill>
                  <a:srgbClr val="002060"/>
                </a:solidFill>
                <a:latin typeface="Times New Roman" panose="02020603050405020304" pitchFamily="18" charset="0"/>
                <a:cs typeface="Times New Roman" panose="02020603050405020304" pitchFamily="18" charset="0"/>
              </a:rPr>
              <a:t>Information Gain (Type) = 0</a:t>
            </a:r>
          </a:p>
          <a:p>
            <a:pPr algn="just"/>
            <a:r>
              <a:rPr lang="en-US" b="1" dirty="0">
                <a:solidFill>
                  <a:srgbClr val="002060"/>
                </a:solidFill>
                <a:latin typeface="Times New Roman" panose="02020603050405020304" pitchFamily="18" charset="0"/>
                <a:cs typeface="Times New Roman" panose="02020603050405020304" pitchFamily="18" charset="0"/>
              </a:rPr>
              <a:t>Information Gain (Competition) = 0.124</a:t>
            </a:r>
          </a:p>
          <a:p>
            <a:pPr algn="just"/>
            <a:r>
              <a:rPr lang="en-US" b="1" dirty="0">
                <a:solidFill>
                  <a:srgbClr val="C00000"/>
                </a:solidFill>
                <a:latin typeface="Times New Roman" panose="02020603050405020304" pitchFamily="18" charset="0"/>
                <a:cs typeface="Times New Roman" panose="02020603050405020304" pitchFamily="18" charset="0"/>
              </a:rPr>
              <a:t>The attribute having highest IG will be the root node in Decision Tree Learning.</a:t>
            </a:r>
          </a:p>
          <a:p>
            <a:pPr marL="0" indent="0" algn="just">
              <a:buNone/>
            </a:pPr>
            <a:r>
              <a:rPr lang="en-US" sz="1800" b="1" dirty="0">
                <a:latin typeface="Times New Roman" panose="02020603050405020304" pitchFamily="18" charset="0"/>
                <a:cs typeface="Times New Roman" panose="02020603050405020304" pitchFamily="18" charset="0"/>
              </a:rPr>
              <a:t>                                                      </a:t>
            </a:r>
          </a:p>
          <a:p>
            <a:pPr marL="0" indent="0" algn="just">
              <a:buNone/>
            </a:pPr>
            <a:r>
              <a:rPr lang="en-US" sz="1800" b="1" dirty="0">
                <a:latin typeface="Times New Roman" panose="02020603050405020304" pitchFamily="18" charset="0"/>
                <a:cs typeface="Times New Roman" panose="02020603050405020304" pitchFamily="18" charset="0"/>
              </a:rPr>
              <a:t>                                                           Old                                                New</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                                                                             Yes                            No</a:t>
            </a:r>
          </a:p>
          <a:p>
            <a:pPr algn="just"/>
            <a:endParaRPr lang="en-US"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A649DFBB-DE8E-10DF-C2BD-8A6DEC772E88}"/>
              </a:ext>
            </a:extLst>
          </p:cNvPr>
          <p:cNvSpPr/>
          <p:nvPr/>
        </p:nvSpPr>
        <p:spPr>
          <a:xfrm>
            <a:off x="5218545" y="3438236"/>
            <a:ext cx="1524000" cy="3948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a:t>
            </a:r>
          </a:p>
        </p:txBody>
      </p:sp>
      <p:sp>
        <p:nvSpPr>
          <p:cNvPr id="5" name="Oval 4">
            <a:extLst>
              <a:ext uri="{FF2B5EF4-FFF2-40B4-BE49-F238E27FC236}">
                <a16:creationId xmlns:a16="http://schemas.microsoft.com/office/drawing/2014/main" id="{64FEEDE9-1A4E-B44C-DAA3-69F0C64A5025}"/>
              </a:ext>
            </a:extLst>
          </p:cNvPr>
          <p:cNvSpPr/>
          <p:nvPr/>
        </p:nvSpPr>
        <p:spPr>
          <a:xfrm>
            <a:off x="5218544" y="4988014"/>
            <a:ext cx="2142837" cy="3948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Competition</a:t>
            </a:r>
          </a:p>
        </p:txBody>
      </p:sp>
      <p:sp>
        <p:nvSpPr>
          <p:cNvPr id="2" name="Oval 1">
            <a:extLst>
              <a:ext uri="{FF2B5EF4-FFF2-40B4-BE49-F238E27FC236}">
                <a16:creationId xmlns:a16="http://schemas.microsoft.com/office/drawing/2014/main" id="{6133500D-1A5B-2045-6EE1-B8C42FC4DE68}"/>
              </a:ext>
            </a:extLst>
          </p:cNvPr>
          <p:cNvSpPr/>
          <p:nvPr/>
        </p:nvSpPr>
        <p:spPr>
          <a:xfrm>
            <a:off x="3269672" y="4113033"/>
            <a:ext cx="1524000" cy="4630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a:t>
            </a:r>
          </a:p>
        </p:txBody>
      </p:sp>
      <p:sp>
        <p:nvSpPr>
          <p:cNvPr id="6" name="Oval 5">
            <a:extLst>
              <a:ext uri="{FF2B5EF4-FFF2-40B4-BE49-F238E27FC236}">
                <a16:creationId xmlns:a16="http://schemas.microsoft.com/office/drawing/2014/main" id="{092B3B75-C50C-763B-CA6A-4278AF425C6E}"/>
              </a:ext>
            </a:extLst>
          </p:cNvPr>
          <p:cNvSpPr/>
          <p:nvPr/>
        </p:nvSpPr>
        <p:spPr>
          <a:xfrm>
            <a:off x="7361381" y="4125733"/>
            <a:ext cx="1524000" cy="4630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a:t>
            </a:r>
          </a:p>
        </p:txBody>
      </p:sp>
      <p:cxnSp>
        <p:nvCxnSpPr>
          <p:cNvPr id="8" name="Straight Connector 7">
            <a:extLst>
              <a:ext uri="{FF2B5EF4-FFF2-40B4-BE49-F238E27FC236}">
                <a16:creationId xmlns:a16="http://schemas.microsoft.com/office/drawing/2014/main" id="{04C6A92F-4481-A49C-0444-6C03CCC2F7E4}"/>
              </a:ext>
            </a:extLst>
          </p:cNvPr>
          <p:cNvCxnSpPr>
            <a:cxnSpLocks/>
          </p:cNvCxnSpPr>
          <p:nvPr/>
        </p:nvCxnSpPr>
        <p:spPr>
          <a:xfrm flipH="1">
            <a:off x="4184073" y="3845791"/>
            <a:ext cx="1796472" cy="27994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2388B96-732D-81A2-5989-19343619F264}"/>
              </a:ext>
            </a:extLst>
          </p:cNvPr>
          <p:cNvCxnSpPr/>
          <p:nvPr/>
        </p:nvCxnSpPr>
        <p:spPr>
          <a:xfrm>
            <a:off x="5980545" y="3833091"/>
            <a:ext cx="115455" cy="114222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5E89859-606D-EAB6-F5B1-15119E8FC112}"/>
              </a:ext>
            </a:extLst>
          </p:cNvPr>
          <p:cNvCxnSpPr/>
          <p:nvPr/>
        </p:nvCxnSpPr>
        <p:spPr>
          <a:xfrm>
            <a:off x="6019799" y="3839441"/>
            <a:ext cx="1899228" cy="286292"/>
          </a:xfrm>
          <a:prstGeom prst="line">
            <a:avLst/>
          </a:prstGeom>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CDF62E4C-5E12-C774-9C2E-C956505125F7}"/>
              </a:ext>
            </a:extLst>
          </p:cNvPr>
          <p:cNvSpPr/>
          <p:nvPr/>
        </p:nvSpPr>
        <p:spPr>
          <a:xfrm>
            <a:off x="4184073" y="6297779"/>
            <a:ext cx="1524000" cy="4630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a:t>
            </a:r>
          </a:p>
        </p:txBody>
      </p:sp>
      <p:sp>
        <p:nvSpPr>
          <p:cNvPr id="15" name="Oval 14">
            <a:extLst>
              <a:ext uri="{FF2B5EF4-FFF2-40B4-BE49-F238E27FC236}">
                <a16:creationId xmlns:a16="http://schemas.microsoft.com/office/drawing/2014/main" id="{0A7D793D-5794-1D58-F9EF-14322CBF9931}"/>
              </a:ext>
            </a:extLst>
          </p:cNvPr>
          <p:cNvSpPr/>
          <p:nvPr/>
        </p:nvSpPr>
        <p:spPr>
          <a:xfrm>
            <a:off x="7236690" y="6318206"/>
            <a:ext cx="1524000" cy="4630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a:t>
            </a:r>
          </a:p>
        </p:txBody>
      </p:sp>
      <p:cxnSp>
        <p:nvCxnSpPr>
          <p:cNvPr id="17" name="Straight Connector 16">
            <a:extLst>
              <a:ext uri="{FF2B5EF4-FFF2-40B4-BE49-F238E27FC236}">
                <a16:creationId xmlns:a16="http://schemas.microsoft.com/office/drawing/2014/main" id="{4BFACDAF-9CCF-985A-BA27-45445B28E489}"/>
              </a:ext>
            </a:extLst>
          </p:cNvPr>
          <p:cNvCxnSpPr>
            <a:endCxn id="14" idx="7"/>
          </p:cNvCxnSpPr>
          <p:nvPr/>
        </p:nvCxnSpPr>
        <p:spPr>
          <a:xfrm flipH="1">
            <a:off x="5484888" y="5382869"/>
            <a:ext cx="685003" cy="98272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4C2A550-E567-44A2-D26F-967B3297DEEC}"/>
              </a:ext>
            </a:extLst>
          </p:cNvPr>
          <p:cNvCxnSpPr/>
          <p:nvPr/>
        </p:nvCxnSpPr>
        <p:spPr>
          <a:xfrm>
            <a:off x="6129880" y="5382869"/>
            <a:ext cx="1591720" cy="93533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4485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110CF-BF9A-0174-6CF8-A04A85C9D62D}"/>
              </a:ext>
            </a:extLst>
          </p:cNvPr>
          <p:cNvSpPr>
            <a:spLocks noGrp="1"/>
          </p:cNvSpPr>
          <p:nvPr>
            <p:ph idx="1"/>
          </p:nvPr>
        </p:nvSpPr>
        <p:spPr>
          <a:xfrm>
            <a:off x="838200" y="591127"/>
            <a:ext cx="10515600" cy="5585836"/>
          </a:xfrm>
        </p:spPr>
        <p:txBody>
          <a:bodyPr/>
          <a:lstStyle/>
          <a:p>
            <a:pPr marL="0" indent="0">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Q. 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alculate data set entropy and information gain.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6643DAA-9835-8D9C-FEEC-89DFC463A2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60" t="36027" r="17123" b="35408"/>
          <a:stretch/>
        </p:blipFill>
        <p:spPr bwMode="auto">
          <a:xfrm>
            <a:off x="1290781" y="1453284"/>
            <a:ext cx="8056418" cy="27769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297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741B-525E-999F-F92E-73FAD83729B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Appropriate problems for DTL</a:t>
            </a:r>
          </a:p>
        </p:txBody>
      </p:sp>
      <p:sp>
        <p:nvSpPr>
          <p:cNvPr id="3" name="Content Placeholder 2">
            <a:extLst>
              <a:ext uri="{FF2B5EF4-FFF2-40B4-BE49-F238E27FC236}">
                <a16:creationId xmlns:a16="http://schemas.microsoft.com/office/drawing/2014/main" id="{8994DE45-16C0-7CD8-B651-10BF266B3B6D}"/>
              </a:ext>
            </a:extLst>
          </p:cNvPr>
          <p:cNvSpPr>
            <a:spLocks noGrp="1"/>
          </p:cNvSpPr>
          <p:nvPr>
            <p:ph idx="1"/>
          </p:nvPr>
        </p:nvSpPr>
        <p:spPr/>
        <p:txBody>
          <a:bodyPr/>
          <a:lstStyle/>
          <a:p>
            <a:pPr marL="0" indent="0" algn="just">
              <a:buNone/>
            </a:pPr>
            <a:r>
              <a:rPr lang="en-US" dirty="0"/>
              <a:t>DT algorithm best suited to problems with the following characteristics:</a:t>
            </a:r>
          </a:p>
          <a:p>
            <a:pPr marL="0" indent="0" algn="just">
              <a:buNone/>
            </a:pPr>
            <a:endParaRPr lang="en-US" dirty="0"/>
          </a:p>
          <a:p>
            <a:pPr marL="514350" indent="-514350" algn="just">
              <a:buFont typeface="+mj-lt"/>
              <a:buAutoNum type="arabicPeriod"/>
            </a:pPr>
            <a:r>
              <a:rPr lang="en-US" dirty="0"/>
              <a:t>Instances are represented by attributes value pairs.</a:t>
            </a:r>
          </a:p>
          <a:p>
            <a:pPr marL="514350" indent="-514350" algn="just">
              <a:buFont typeface="+mj-lt"/>
              <a:buAutoNum type="arabicPeriod"/>
            </a:pPr>
            <a:r>
              <a:rPr lang="en-US" dirty="0"/>
              <a:t>The target function has discrete output value pairs.</a:t>
            </a:r>
          </a:p>
          <a:p>
            <a:pPr marL="514350" indent="-514350" algn="just">
              <a:buFont typeface="+mj-lt"/>
              <a:buAutoNum type="arabicPeriod"/>
            </a:pPr>
            <a:r>
              <a:rPr lang="en-US" dirty="0"/>
              <a:t>Training data can have errors.</a:t>
            </a:r>
          </a:p>
          <a:p>
            <a:pPr marL="514350" indent="-514350" algn="just">
              <a:buFont typeface="+mj-lt"/>
              <a:buAutoNum type="arabicPeriod"/>
            </a:pPr>
            <a:r>
              <a:rPr lang="en-US" dirty="0"/>
              <a:t>May contain missing attributes values also. </a:t>
            </a:r>
          </a:p>
          <a:p>
            <a:pPr algn="just"/>
            <a:endParaRPr lang="en-US" dirty="0"/>
          </a:p>
        </p:txBody>
      </p:sp>
    </p:spTree>
    <p:extLst>
      <p:ext uri="{BB962C8B-B14F-4D97-AF65-F5344CB8AC3E}">
        <p14:creationId xmlns:p14="http://schemas.microsoft.com/office/powerpoint/2010/main" val="196347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D6A6-1758-9872-C289-AB17B16CC91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Issues in DTL</a:t>
            </a:r>
          </a:p>
        </p:txBody>
      </p:sp>
      <p:sp>
        <p:nvSpPr>
          <p:cNvPr id="3" name="Content Placeholder 2">
            <a:extLst>
              <a:ext uri="{FF2B5EF4-FFF2-40B4-BE49-F238E27FC236}">
                <a16:creationId xmlns:a16="http://schemas.microsoft.com/office/drawing/2014/main" id="{7D537A0C-829A-AFCC-7B52-C2B224E38E0C}"/>
              </a:ext>
            </a:extLst>
          </p:cNvPr>
          <p:cNvSpPr>
            <a:spLocks noGrp="1"/>
          </p:cNvSpPr>
          <p:nvPr>
            <p:ph idx="1"/>
          </p:nvPr>
        </p:nvSpPr>
        <p:spPr/>
        <p:txBody>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Determining how deeply to grow the decision tree.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Handling continuous attributes.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Choosing an appropriate attribute selection measure.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Handling training data with missing attribute values.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Handling attributes with differing costs.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Improving computational efficiency.</a:t>
            </a:r>
          </a:p>
        </p:txBody>
      </p:sp>
    </p:spTree>
    <p:extLst>
      <p:ext uri="{BB962C8B-B14F-4D97-AF65-F5344CB8AC3E}">
        <p14:creationId xmlns:p14="http://schemas.microsoft.com/office/powerpoint/2010/main" val="247060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076F-78FB-F20B-30DC-A27C253D0B9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Inductive Bias in DTL</a:t>
            </a:r>
          </a:p>
        </p:txBody>
      </p:sp>
      <p:sp>
        <p:nvSpPr>
          <p:cNvPr id="3" name="Content Placeholder 2">
            <a:extLst>
              <a:ext uri="{FF2B5EF4-FFF2-40B4-BE49-F238E27FC236}">
                <a16:creationId xmlns:a16="http://schemas.microsoft.com/office/drawing/2014/main" id="{16294F41-A0CC-E287-C738-0DDCF63AB2E5}"/>
              </a:ext>
            </a:extLst>
          </p:cNvPr>
          <p:cNvSpPr>
            <a:spLocks noGrp="1"/>
          </p:cNvSpPr>
          <p:nvPr>
            <p:ph idx="1"/>
          </p:nvPr>
        </p:nvSpPr>
        <p:spPr/>
        <p:txBody>
          <a:bodyPr>
            <a:normAutofit/>
          </a:bodyPr>
          <a:lstStyle/>
          <a:p>
            <a:r>
              <a:rPr lang="en-US" dirty="0"/>
              <a:t>It consists of describing the basis of which ID3 chooses i.e. 1 consistent decision tree.</a:t>
            </a:r>
          </a:p>
          <a:p>
            <a:r>
              <a:rPr lang="en-US" dirty="0"/>
              <a:t>Selection strategy: </a:t>
            </a:r>
          </a:p>
          <a:p>
            <a:pPr marL="514350" indent="-514350">
              <a:buAutoNum type="arabicPeriod"/>
            </a:pPr>
            <a:r>
              <a:rPr lang="en-US" dirty="0"/>
              <a:t>Select in favor of shorten trees over longer ones.</a:t>
            </a:r>
          </a:p>
          <a:p>
            <a:pPr marL="514350" indent="-514350">
              <a:buAutoNum type="arabicPeriod"/>
            </a:pPr>
            <a:r>
              <a:rPr lang="en-US" dirty="0"/>
              <a:t>Select element with highest IG as root attribute over lowest IG. </a:t>
            </a:r>
          </a:p>
          <a:p>
            <a:r>
              <a:rPr lang="en-US" dirty="0"/>
              <a:t>Types of Inductive Bias:</a:t>
            </a:r>
          </a:p>
          <a:p>
            <a:pPr marL="514350" indent="-514350">
              <a:buAutoNum type="arabicPeriod"/>
            </a:pPr>
            <a:r>
              <a:rPr lang="en-US" dirty="0"/>
              <a:t>Restrictive Bias: based on conditions. example candidate elimination algo</a:t>
            </a:r>
          </a:p>
          <a:p>
            <a:pPr marL="514350" indent="-514350">
              <a:buAutoNum type="arabicPeriod"/>
            </a:pPr>
            <a:r>
              <a:rPr lang="en-US" dirty="0"/>
              <a:t>Preference Bias: based on priorities. example. ID3</a:t>
            </a:r>
          </a:p>
          <a:p>
            <a:pPr marL="0" indent="0">
              <a:buNone/>
            </a:pPr>
            <a:endParaRPr lang="en-US" dirty="0"/>
          </a:p>
          <a:p>
            <a:endParaRPr lang="en-US" dirty="0"/>
          </a:p>
        </p:txBody>
      </p:sp>
    </p:spTree>
    <p:extLst>
      <p:ext uri="{BB962C8B-B14F-4D97-AF65-F5344CB8AC3E}">
        <p14:creationId xmlns:p14="http://schemas.microsoft.com/office/powerpoint/2010/main" val="4029978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2523-F7AB-686F-6BFA-6359962F291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Artificial Neural Network</a:t>
            </a:r>
          </a:p>
        </p:txBody>
      </p:sp>
      <p:sp>
        <p:nvSpPr>
          <p:cNvPr id="3" name="Content Placeholder 2">
            <a:extLst>
              <a:ext uri="{FF2B5EF4-FFF2-40B4-BE49-F238E27FC236}">
                <a16:creationId xmlns:a16="http://schemas.microsoft.com/office/drawing/2014/main" id="{92170660-0EFF-278C-FFBE-E357C6D82560}"/>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An Artificial neural network is usually a computational network based on biological neural networks that construct the structure of the human brain. </a:t>
            </a:r>
          </a:p>
          <a:p>
            <a:pPr algn="just"/>
            <a:r>
              <a:rPr lang="en-US" b="0" i="0" dirty="0">
                <a:solidFill>
                  <a:srgbClr val="333333"/>
                </a:solidFill>
                <a:effectLst/>
                <a:latin typeface="Times New Roman" panose="02020603050405020304" pitchFamily="18" charset="0"/>
                <a:cs typeface="Times New Roman" panose="02020603050405020304" pitchFamily="18" charset="0"/>
              </a:rPr>
              <a:t>Similar to a human brain has neurons interconnected to each other, artificial neural networks also have neurons that are linked to each other in various layers of the networks. </a:t>
            </a:r>
          </a:p>
          <a:p>
            <a:pPr algn="just"/>
            <a:r>
              <a:rPr lang="en-US" b="0" i="0" dirty="0">
                <a:solidFill>
                  <a:srgbClr val="333333"/>
                </a:solidFill>
                <a:effectLst/>
                <a:latin typeface="Times New Roman" panose="02020603050405020304" pitchFamily="18" charset="0"/>
                <a:cs typeface="Times New Roman" panose="02020603050405020304" pitchFamily="18" charset="0"/>
              </a:rPr>
              <a:t>These neurons are known as nodes.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180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105985-B44E-EC82-68FE-22BB0CA124B9}"/>
              </a:ext>
            </a:extLst>
          </p:cNvPr>
          <p:cNvPicPr>
            <a:picLocks noChangeAspect="1"/>
          </p:cNvPicPr>
          <p:nvPr/>
        </p:nvPicPr>
        <p:blipFill>
          <a:blip r:embed="rId2"/>
          <a:stretch>
            <a:fillRect/>
          </a:stretch>
        </p:blipFill>
        <p:spPr>
          <a:xfrm>
            <a:off x="6557818" y="923636"/>
            <a:ext cx="5214360" cy="4029364"/>
          </a:xfrm>
          <a:prstGeom prst="rect">
            <a:avLst/>
          </a:prstGeom>
        </p:spPr>
      </p:pic>
      <p:pic>
        <p:nvPicPr>
          <p:cNvPr id="7" name="Picture 6">
            <a:extLst>
              <a:ext uri="{FF2B5EF4-FFF2-40B4-BE49-F238E27FC236}">
                <a16:creationId xmlns:a16="http://schemas.microsoft.com/office/drawing/2014/main" id="{1B04CD4B-A40F-4E06-0036-E37770441AA6}"/>
              </a:ext>
            </a:extLst>
          </p:cNvPr>
          <p:cNvPicPr>
            <a:picLocks noChangeAspect="1"/>
          </p:cNvPicPr>
          <p:nvPr/>
        </p:nvPicPr>
        <p:blipFill>
          <a:blip r:embed="rId3"/>
          <a:stretch>
            <a:fillRect/>
          </a:stretch>
        </p:blipFill>
        <p:spPr>
          <a:xfrm>
            <a:off x="600364" y="1052945"/>
            <a:ext cx="5717309" cy="3847667"/>
          </a:xfrm>
          <a:prstGeom prst="rect">
            <a:avLst/>
          </a:prstGeom>
        </p:spPr>
      </p:pic>
    </p:spTree>
    <p:extLst>
      <p:ext uri="{BB962C8B-B14F-4D97-AF65-F5344CB8AC3E}">
        <p14:creationId xmlns:p14="http://schemas.microsoft.com/office/powerpoint/2010/main" val="3884479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19137-1D58-B46B-0789-9F9D9A6C0586}"/>
              </a:ext>
            </a:extLst>
          </p:cNvPr>
          <p:cNvSpPr>
            <a:spLocks noGrp="1"/>
          </p:cNvSpPr>
          <p:nvPr>
            <p:ph idx="1"/>
          </p:nvPr>
        </p:nvSpPr>
        <p:spPr>
          <a:xfrm>
            <a:off x="838200" y="267855"/>
            <a:ext cx="10515600" cy="5909108"/>
          </a:xfrm>
        </p:spPr>
        <p:txBody>
          <a:bodyPr/>
          <a:lstStyle/>
          <a:p>
            <a:pPr algn="just"/>
            <a:r>
              <a:rPr lang="en-US" b="1" i="0" dirty="0">
                <a:solidFill>
                  <a:srgbClr val="444444"/>
                </a:solidFill>
                <a:effectLst/>
                <a:latin typeface="Times New Roman" panose="02020603050405020304" pitchFamily="18" charset="0"/>
                <a:cs typeface="Times New Roman" panose="02020603050405020304" pitchFamily="18" charset="0"/>
              </a:rPr>
              <a:t>ANNs are nonlinear statistical models </a:t>
            </a:r>
            <a:r>
              <a:rPr lang="en-US" b="0" i="0" dirty="0">
                <a:solidFill>
                  <a:srgbClr val="444444"/>
                </a:solidFill>
                <a:effectLst/>
                <a:latin typeface="Times New Roman" panose="02020603050405020304" pitchFamily="18" charset="0"/>
                <a:cs typeface="Times New Roman" panose="02020603050405020304" pitchFamily="18" charset="0"/>
              </a:rPr>
              <a:t>which display a complex relationship between the inputs and outputs to discover a new pattern. </a:t>
            </a:r>
          </a:p>
          <a:p>
            <a:pPr algn="just"/>
            <a:r>
              <a:rPr lang="en-US" b="0" i="0" dirty="0">
                <a:solidFill>
                  <a:srgbClr val="444444"/>
                </a:solidFill>
                <a:effectLst/>
                <a:latin typeface="Times New Roman" panose="02020603050405020304" pitchFamily="18" charset="0"/>
                <a:cs typeface="Times New Roman" panose="02020603050405020304" pitchFamily="18" charset="0"/>
              </a:rPr>
              <a:t>A variety of tasks such as image recognition, speech recognition, machine translation as well as medical diagnosis makes use of these artificial neural networks.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37899C-34E9-AB53-E330-6669AA88C02D}"/>
              </a:ext>
            </a:extLst>
          </p:cNvPr>
          <p:cNvPicPr>
            <a:picLocks noChangeAspect="1"/>
          </p:cNvPicPr>
          <p:nvPr/>
        </p:nvPicPr>
        <p:blipFill>
          <a:blip r:embed="rId2"/>
          <a:stretch>
            <a:fillRect/>
          </a:stretch>
        </p:blipFill>
        <p:spPr>
          <a:xfrm>
            <a:off x="1505527" y="2724727"/>
            <a:ext cx="8626763" cy="3943928"/>
          </a:xfrm>
          <a:prstGeom prst="rect">
            <a:avLst/>
          </a:prstGeom>
        </p:spPr>
      </p:pic>
    </p:spTree>
    <p:extLst>
      <p:ext uri="{BB962C8B-B14F-4D97-AF65-F5344CB8AC3E}">
        <p14:creationId xmlns:p14="http://schemas.microsoft.com/office/powerpoint/2010/main" val="24607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618CE-D6B7-0FDD-7C0E-540DF9D5409D}"/>
              </a:ext>
            </a:extLst>
          </p:cNvPr>
          <p:cNvSpPr>
            <a:spLocks noGrp="1"/>
          </p:cNvSpPr>
          <p:nvPr>
            <p:ph idx="1"/>
          </p:nvPr>
        </p:nvSpPr>
        <p:spPr>
          <a:xfrm>
            <a:off x="838200" y="628073"/>
            <a:ext cx="10515600" cy="5548890"/>
          </a:xfrm>
        </p:spPr>
        <p:txBody>
          <a:bodyPr/>
          <a:lstStyle/>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The decisions or the test are performed on the basis of features of the given dataset.</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In order to build a tree, we use the CART algorithm, which stands for Classification and Regression Tree algorithm.</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645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91862-3F7D-20DE-80F6-D0FC6751980E}"/>
              </a:ext>
            </a:extLst>
          </p:cNvPr>
          <p:cNvSpPr>
            <a:spLocks noGrp="1"/>
          </p:cNvSpPr>
          <p:nvPr>
            <p:ph idx="1"/>
          </p:nvPr>
        </p:nvSpPr>
        <p:spPr>
          <a:xfrm>
            <a:off x="838200" y="591127"/>
            <a:ext cx="10515600" cy="5585836"/>
          </a:xfrm>
        </p:spPr>
        <p:txBody>
          <a:bodyPr/>
          <a:lstStyle/>
          <a:p>
            <a:pPr algn="just" fontAlgn="base"/>
            <a:r>
              <a:rPr lang="en-US" b="0" i="0" dirty="0">
                <a:solidFill>
                  <a:srgbClr val="444444"/>
                </a:solidFill>
                <a:effectLst/>
                <a:latin typeface="Times New Roman" panose="02020603050405020304" pitchFamily="18" charset="0"/>
                <a:cs typeface="Times New Roman" panose="02020603050405020304" pitchFamily="18" charset="0"/>
              </a:rPr>
              <a:t>In a neural network, there are multiple parameters and hyperparameters that affect the performance of the model. The output of ANNs is mostly dependent on these parameters. </a:t>
            </a:r>
          </a:p>
          <a:p>
            <a:pPr algn="just" fontAlgn="base"/>
            <a:r>
              <a:rPr lang="en-US" b="0" i="0" dirty="0">
                <a:solidFill>
                  <a:srgbClr val="444444"/>
                </a:solidFill>
                <a:effectLst/>
                <a:latin typeface="Times New Roman" panose="02020603050405020304" pitchFamily="18" charset="0"/>
                <a:cs typeface="Times New Roman" panose="02020603050405020304" pitchFamily="18" charset="0"/>
              </a:rPr>
              <a:t>Some of these parameters are weights, biases, learning rate, batch size etc. Each node in the ANN has some weight.</a:t>
            </a:r>
          </a:p>
          <a:p>
            <a:pPr algn="just" fontAlgn="base"/>
            <a:r>
              <a:rPr lang="en-US" b="0" i="0" dirty="0">
                <a:solidFill>
                  <a:srgbClr val="444444"/>
                </a:solidFill>
                <a:effectLst/>
                <a:latin typeface="Times New Roman" panose="02020603050405020304" pitchFamily="18" charset="0"/>
                <a:cs typeface="Times New Roman" panose="02020603050405020304" pitchFamily="18" charset="0"/>
              </a:rPr>
              <a:t>Each node in the network has some weights assigned to it. A transfer function is used for calculating the weighted sum of the inputs and the bias.</a:t>
            </a:r>
          </a:p>
          <a:p>
            <a:pPr algn="just" fontAlgn="base"/>
            <a:r>
              <a:rPr lang="en-US" dirty="0">
                <a:solidFill>
                  <a:srgbClr val="444444"/>
                </a:solidFill>
                <a:latin typeface="Times New Roman" panose="02020603050405020304" pitchFamily="18" charset="0"/>
                <a:cs typeface="Times New Roman" panose="02020603050405020304" pitchFamily="18" charset="0"/>
              </a:rPr>
              <a:t>After the transfer function has calculated the sum, </a:t>
            </a:r>
            <a:r>
              <a:rPr lang="en-US" b="1" dirty="0">
                <a:solidFill>
                  <a:srgbClr val="FF0000"/>
                </a:solidFill>
                <a:latin typeface="Times New Roman" panose="02020603050405020304" pitchFamily="18" charset="0"/>
                <a:cs typeface="Times New Roman" panose="02020603050405020304" pitchFamily="18" charset="0"/>
              </a:rPr>
              <a:t>the activation function obtains the result.</a:t>
            </a:r>
            <a:r>
              <a:rPr lang="en-US" dirty="0">
                <a:solidFill>
                  <a:srgbClr val="444444"/>
                </a:solidFill>
                <a:latin typeface="Times New Roman" panose="02020603050405020304" pitchFamily="18" charset="0"/>
                <a:cs typeface="Times New Roman" panose="02020603050405020304" pitchFamily="18" charset="0"/>
              </a:rPr>
              <a:t> </a:t>
            </a:r>
            <a:r>
              <a:rPr lang="en-US" b="1" dirty="0">
                <a:solidFill>
                  <a:srgbClr val="444444"/>
                </a:solidFill>
                <a:latin typeface="Times New Roman" panose="02020603050405020304" pitchFamily="18" charset="0"/>
                <a:cs typeface="Times New Roman" panose="02020603050405020304" pitchFamily="18" charset="0"/>
              </a:rPr>
              <a:t>Based on the output received, the activation functions fire the appropriate result from the node. </a:t>
            </a:r>
            <a:r>
              <a:rPr lang="en-US" dirty="0">
                <a:solidFill>
                  <a:srgbClr val="444444"/>
                </a:solidFill>
                <a:latin typeface="Times New Roman" panose="02020603050405020304" pitchFamily="18" charset="0"/>
                <a:cs typeface="Times New Roman" panose="02020603050405020304" pitchFamily="18" charset="0"/>
              </a:rPr>
              <a:t>For example, if the output received is above 0.5, the activation function fires a 1 otherwise it remains 0.</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88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9D948-5996-DE67-FF56-FF7EAD431856}"/>
              </a:ext>
            </a:extLst>
          </p:cNvPr>
          <p:cNvSpPr>
            <a:spLocks noGrp="1"/>
          </p:cNvSpPr>
          <p:nvPr>
            <p:ph idx="1"/>
          </p:nvPr>
        </p:nvSpPr>
        <p:spPr>
          <a:xfrm>
            <a:off x="838200" y="489527"/>
            <a:ext cx="10515600" cy="5687436"/>
          </a:xfrm>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Based on the value that the node has fired, we obtain the final output. Then, using the error functions, we calculate the discrepancies between the predicted output and resulting output and adjust the weights of the neural network through a process known as</a:t>
            </a:r>
            <a:r>
              <a:rPr lang="en-US" b="1" i="1" dirty="0">
                <a:solidFill>
                  <a:srgbClr val="444444"/>
                </a:solidFill>
                <a:effectLst/>
                <a:latin typeface="Times New Roman" panose="02020603050405020304" pitchFamily="18" charset="0"/>
                <a:cs typeface="Times New Roman" panose="02020603050405020304" pitchFamily="18" charset="0"/>
              </a:rPr>
              <a:t> backpropagation</a:t>
            </a:r>
            <a:r>
              <a:rPr lang="en-US" b="0" i="0" dirty="0">
                <a:solidFill>
                  <a:srgbClr val="444444"/>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A38F4F-969C-8D79-DEF3-C152E50AE23B}"/>
              </a:ext>
            </a:extLst>
          </p:cNvPr>
          <p:cNvPicPr>
            <a:picLocks noChangeAspect="1"/>
          </p:cNvPicPr>
          <p:nvPr/>
        </p:nvPicPr>
        <p:blipFill>
          <a:blip r:embed="rId2"/>
          <a:stretch>
            <a:fillRect/>
          </a:stretch>
        </p:blipFill>
        <p:spPr>
          <a:xfrm>
            <a:off x="1385455" y="2770909"/>
            <a:ext cx="8881196" cy="3010838"/>
          </a:xfrm>
          <a:prstGeom prst="rect">
            <a:avLst/>
          </a:prstGeom>
        </p:spPr>
      </p:pic>
    </p:spTree>
    <p:extLst>
      <p:ext uri="{BB962C8B-B14F-4D97-AF65-F5344CB8AC3E}">
        <p14:creationId xmlns:p14="http://schemas.microsoft.com/office/powerpoint/2010/main" val="3002085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4AD75-C1A3-770F-527D-BC44D3881F37}"/>
              </a:ext>
            </a:extLst>
          </p:cNvPr>
          <p:cNvSpPr>
            <a:spLocks noGrp="1"/>
          </p:cNvSpPr>
          <p:nvPr>
            <p:ph idx="1"/>
          </p:nvPr>
        </p:nvSpPr>
        <p:spPr>
          <a:xfrm>
            <a:off x="838200" y="489527"/>
            <a:ext cx="10515600" cy="5687436"/>
          </a:xfrm>
        </p:spPr>
        <p:txBody>
          <a:bodyPr>
            <a:normAutofit/>
          </a:bodyPr>
          <a:lstStyle/>
          <a:p>
            <a:pPr algn="just"/>
            <a:r>
              <a:rPr lang="en-US" b="1" i="0" u="sng" dirty="0">
                <a:solidFill>
                  <a:srgbClr val="000000"/>
                </a:solidFill>
                <a:effectLst/>
                <a:latin typeface="Times New Roman" panose="02020603050405020304" pitchFamily="18" charset="0"/>
                <a:cs typeface="Times New Roman" panose="02020603050405020304" pitchFamily="18" charset="0"/>
              </a:rPr>
              <a:t>Perceptron </a:t>
            </a:r>
            <a:r>
              <a:rPr lang="en-US" b="0" i="0" dirty="0">
                <a:solidFill>
                  <a:srgbClr val="212529"/>
                </a:solidFill>
                <a:effectLst/>
                <a:latin typeface="Times New Roman" panose="02020603050405020304" pitchFamily="18" charset="0"/>
                <a:cs typeface="Times New Roman" panose="02020603050405020304" pitchFamily="18" charset="0"/>
              </a:rPr>
              <a:t>are a type of artificial neural network that can be used for classification and regression. </a:t>
            </a:r>
          </a:p>
          <a:p>
            <a:pPr algn="just"/>
            <a:r>
              <a:rPr lang="en-US" b="0" i="0" dirty="0">
                <a:solidFill>
                  <a:srgbClr val="212529"/>
                </a:solidFill>
                <a:effectLst/>
                <a:latin typeface="Times New Roman" panose="02020603050405020304" pitchFamily="18" charset="0"/>
                <a:cs typeface="Times New Roman" panose="02020603050405020304" pitchFamily="18" charset="0"/>
              </a:rPr>
              <a:t>They are supervised learning algorithms, meaning they need labeled input data in order to learn. how to map inputs to outputs. </a:t>
            </a:r>
          </a:p>
          <a:p>
            <a:pPr algn="just"/>
            <a:r>
              <a:rPr lang="en-US" b="0" i="0" dirty="0" err="1">
                <a:solidFill>
                  <a:srgbClr val="212529"/>
                </a:solidFill>
                <a:effectLst/>
                <a:latin typeface="Times New Roman" panose="02020603050405020304" pitchFamily="18" charset="0"/>
                <a:cs typeface="Times New Roman" panose="02020603050405020304" pitchFamily="18" charset="0"/>
              </a:rPr>
              <a:t>Perceptrons</a:t>
            </a:r>
            <a:r>
              <a:rPr lang="en-US" b="0" i="0" dirty="0">
                <a:solidFill>
                  <a:srgbClr val="212529"/>
                </a:solidFill>
                <a:effectLst/>
                <a:latin typeface="Times New Roman" panose="02020603050405020304" pitchFamily="18" charset="0"/>
                <a:cs typeface="Times New Roman" panose="02020603050405020304" pitchFamily="18" charset="0"/>
              </a:rPr>
              <a:t> require at least one input and one output. </a:t>
            </a:r>
          </a:p>
          <a:p>
            <a:pPr algn="just"/>
            <a:r>
              <a:rPr lang="en-US" dirty="0">
                <a:solidFill>
                  <a:srgbClr val="212529"/>
                </a:solidFill>
                <a:latin typeface="Times New Roman" panose="02020603050405020304" pitchFamily="18" charset="0"/>
                <a:cs typeface="Times New Roman" panose="02020603050405020304" pitchFamily="18" charset="0"/>
              </a:rPr>
              <a:t>T</a:t>
            </a:r>
            <a:r>
              <a:rPr lang="en-US" b="0" i="0" dirty="0">
                <a:solidFill>
                  <a:srgbClr val="212529"/>
                </a:solidFill>
                <a:effectLst/>
                <a:latin typeface="Times New Roman" panose="02020603050405020304" pitchFamily="18" charset="0"/>
                <a:cs typeface="Times New Roman" panose="02020603050405020304" pitchFamily="18" charset="0"/>
              </a:rPr>
              <a:t>hey only learn linear functions, they can’t learn nonlinear functions, they can’t be connected with each other (unless using something like the backprop algorithm or dynamic programming), and they require labeled input data. </a:t>
            </a:r>
          </a:p>
        </p:txBody>
      </p:sp>
    </p:spTree>
    <p:extLst>
      <p:ext uri="{BB962C8B-B14F-4D97-AF65-F5344CB8AC3E}">
        <p14:creationId xmlns:p14="http://schemas.microsoft.com/office/powerpoint/2010/main" val="1078529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AC4B4-46BA-538C-7F61-F5C94E43264C}"/>
              </a:ext>
            </a:extLst>
          </p:cNvPr>
          <p:cNvSpPr>
            <a:spLocks noGrp="1"/>
          </p:cNvSpPr>
          <p:nvPr>
            <p:ph idx="1"/>
          </p:nvPr>
        </p:nvSpPr>
        <p:spPr>
          <a:xfrm>
            <a:off x="191655" y="354805"/>
            <a:ext cx="6624782" cy="5687436"/>
          </a:xfrm>
        </p:spPr>
        <p:txBody>
          <a:bodyPr>
            <a:normAutofit fontScale="92500" lnSpcReduction="10000"/>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Types of Artificial Neural Networks</a:t>
            </a:r>
          </a:p>
          <a:p>
            <a:pPr marL="0" indent="0" algn="just" fontAlgn="base">
              <a:buNone/>
            </a:pPr>
            <a:r>
              <a:rPr lang="en-US" b="0" i="0" dirty="0">
                <a:solidFill>
                  <a:srgbClr val="444444"/>
                </a:solidFill>
                <a:effectLst/>
                <a:latin typeface="Times New Roman" panose="02020603050405020304" pitchFamily="18" charset="0"/>
                <a:cs typeface="Times New Roman" panose="02020603050405020304" pitchFamily="18" charset="0"/>
              </a:rPr>
              <a:t>1. FeedForward Artificial Neural Networks</a:t>
            </a:r>
          </a:p>
          <a:p>
            <a:pPr algn="just" fontAlgn="base"/>
            <a:r>
              <a:rPr lang="en-US" b="1" i="0" dirty="0">
                <a:solidFill>
                  <a:srgbClr val="444444"/>
                </a:solidFill>
                <a:effectLst/>
                <a:latin typeface="Times New Roman" panose="02020603050405020304" pitchFamily="18" charset="0"/>
                <a:cs typeface="Times New Roman" panose="02020603050405020304" pitchFamily="18" charset="0"/>
              </a:rPr>
              <a:t>In the feedforward ANNs, the flow of information takes place only in one direction. </a:t>
            </a:r>
            <a:r>
              <a:rPr lang="en-US" b="0" i="0" dirty="0">
                <a:solidFill>
                  <a:srgbClr val="444444"/>
                </a:solidFill>
                <a:effectLst/>
                <a:latin typeface="Times New Roman" panose="02020603050405020304" pitchFamily="18" charset="0"/>
                <a:cs typeface="Times New Roman" panose="02020603050405020304" pitchFamily="18" charset="0"/>
              </a:rPr>
              <a:t>That is, the flow of information is from the input layer to the hidden layer and finally to the output. </a:t>
            </a:r>
          </a:p>
          <a:p>
            <a:pPr algn="just" fontAlgn="base"/>
            <a:r>
              <a:rPr lang="en-US" b="0" i="0" dirty="0">
                <a:solidFill>
                  <a:srgbClr val="444444"/>
                </a:solidFill>
                <a:effectLst/>
                <a:latin typeface="Times New Roman" panose="02020603050405020304" pitchFamily="18" charset="0"/>
                <a:cs typeface="Times New Roman" panose="02020603050405020304" pitchFamily="18" charset="0"/>
              </a:rPr>
              <a:t>There are no feedback loops present in this neural network. </a:t>
            </a:r>
          </a:p>
          <a:p>
            <a:pPr algn="just" fontAlgn="base"/>
            <a:r>
              <a:rPr lang="en-US" b="0" i="0" dirty="0">
                <a:solidFill>
                  <a:srgbClr val="444444"/>
                </a:solidFill>
                <a:effectLst/>
                <a:latin typeface="Times New Roman" panose="02020603050405020304" pitchFamily="18" charset="0"/>
                <a:cs typeface="Times New Roman" panose="02020603050405020304" pitchFamily="18" charset="0"/>
              </a:rPr>
              <a:t>These type of neural networks are mostly used in </a:t>
            </a:r>
            <a:r>
              <a:rPr lang="en-US" b="1" i="1" dirty="0">
                <a:solidFill>
                  <a:srgbClr val="444444"/>
                </a:solidFill>
                <a:effectLst/>
                <a:latin typeface="Times New Roman" panose="02020603050405020304" pitchFamily="18" charset="0"/>
                <a:cs typeface="Times New Roman" panose="02020603050405020304" pitchFamily="18" charset="0"/>
              </a:rPr>
              <a:t>supervised learning</a:t>
            </a:r>
            <a:r>
              <a:rPr lang="en-US" b="0" i="1" dirty="0">
                <a:solidFill>
                  <a:srgbClr val="444444"/>
                </a:solidFill>
                <a:effectLst/>
                <a:latin typeface="Times New Roman" panose="02020603050405020304" pitchFamily="18" charset="0"/>
                <a:cs typeface="Times New Roman" panose="02020603050405020304" pitchFamily="18" charset="0"/>
              </a:rPr>
              <a:t> </a:t>
            </a:r>
            <a:r>
              <a:rPr lang="en-US" b="0" i="0" dirty="0">
                <a:solidFill>
                  <a:srgbClr val="444444"/>
                </a:solidFill>
                <a:effectLst/>
                <a:latin typeface="Times New Roman" panose="02020603050405020304" pitchFamily="18" charset="0"/>
                <a:cs typeface="Times New Roman" panose="02020603050405020304" pitchFamily="18" charset="0"/>
              </a:rPr>
              <a:t>for instances such as classification, image recognition etc. </a:t>
            </a:r>
          </a:p>
          <a:p>
            <a:pPr algn="just" fontAlgn="base"/>
            <a:r>
              <a:rPr lang="en-US" dirty="0">
                <a:solidFill>
                  <a:srgbClr val="444444"/>
                </a:solidFill>
                <a:latin typeface="Times New Roman" panose="02020603050405020304" pitchFamily="18" charset="0"/>
                <a:cs typeface="Times New Roman" panose="02020603050405020304" pitchFamily="18" charset="0"/>
              </a:rPr>
              <a:t>Can be </a:t>
            </a:r>
            <a:r>
              <a:rPr lang="en-US" b="0" i="0" dirty="0">
                <a:solidFill>
                  <a:srgbClr val="444444"/>
                </a:solidFill>
                <a:effectLst/>
                <a:latin typeface="Times New Roman" panose="02020603050405020304" pitchFamily="18" charset="0"/>
                <a:cs typeface="Times New Roman" panose="02020603050405020304" pitchFamily="18" charset="0"/>
              </a:rPr>
              <a:t>used in cases where the data is not sequential in nature.</a:t>
            </a:r>
          </a:p>
          <a:p>
            <a:pPr algn="just"/>
            <a:endParaRPr lang="en-US" b="0" i="0" dirty="0">
              <a:solidFill>
                <a:srgbClr val="444444"/>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BCBAE5-4016-8B59-222F-239E7E38F15B}"/>
              </a:ext>
            </a:extLst>
          </p:cNvPr>
          <p:cNvPicPr>
            <a:picLocks noChangeAspect="1"/>
          </p:cNvPicPr>
          <p:nvPr/>
        </p:nvPicPr>
        <p:blipFill>
          <a:blip r:embed="rId2"/>
          <a:stretch>
            <a:fillRect/>
          </a:stretch>
        </p:blipFill>
        <p:spPr>
          <a:xfrm>
            <a:off x="6848475" y="969817"/>
            <a:ext cx="5343525" cy="4309630"/>
          </a:xfrm>
          <a:prstGeom prst="rect">
            <a:avLst/>
          </a:prstGeom>
        </p:spPr>
      </p:pic>
    </p:spTree>
    <p:extLst>
      <p:ext uri="{BB962C8B-B14F-4D97-AF65-F5344CB8AC3E}">
        <p14:creationId xmlns:p14="http://schemas.microsoft.com/office/powerpoint/2010/main" val="3793850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03473-865A-7DF7-5769-12D0BFC38B6C}"/>
              </a:ext>
            </a:extLst>
          </p:cNvPr>
          <p:cNvSpPr>
            <a:spLocks noGrp="1"/>
          </p:cNvSpPr>
          <p:nvPr>
            <p:ph idx="1"/>
          </p:nvPr>
        </p:nvSpPr>
        <p:spPr>
          <a:xfrm>
            <a:off x="487218" y="406400"/>
            <a:ext cx="11289146" cy="5742854"/>
          </a:xfrm>
        </p:spPr>
        <p:txBody>
          <a:bodyPr/>
          <a:lstStyle/>
          <a:p>
            <a:pPr marL="0" indent="0" algn="l" fontAlgn="base">
              <a:buNone/>
            </a:pPr>
            <a:r>
              <a:rPr lang="en-US" b="0" i="0" dirty="0">
                <a:solidFill>
                  <a:srgbClr val="444444"/>
                </a:solidFill>
                <a:effectLst/>
                <a:latin typeface="Times New Roman" panose="02020603050405020304" pitchFamily="18" charset="0"/>
                <a:cs typeface="Times New Roman" panose="02020603050405020304" pitchFamily="18" charset="0"/>
              </a:rPr>
              <a:t>2. Feedback Artificial Neural Networks</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In the feedback ANNs, the feedback loops are a part of it. </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Such type of neural networks are mainly for memory retention such as in the case of recurrent neural networks. </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These types of networks are most suited for areas where the data is sequential or time-dependent.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745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35F1-F601-E791-E439-FB38FB04153E}"/>
              </a:ext>
            </a:extLst>
          </p:cNvPr>
          <p:cNvSpPr>
            <a:spLocks noGrp="1"/>
          </p:cNvSpPr>
          <p:nvPr>
            <p:ph type="title"/>
          </p:nvPr>
        </p:nvSpPr>
        <p:spPr/>
        <p:txBody>
          <a:bodyPr/>
          <a:lstStyle/>
          <a:p>
            <a:r>
              <a:rPr lang="en-US" b="1" i="0" dirty="0">
                <a:solidFill>
                  <a:srgbClr val="474747"/>
                </a:solidFill>
                <a:effectLst/>
                <a:latin typeface="var(--ff-lato)"/>
              </a:rPr>
              <a:t>Multilayer Artificial Neural Network</a:t>
            </a:r>
            <a:br>
              <a:rPr lang="en-US" b="1" i="0" dirty="0">
                <a:solidFill>
                  <a:srgbClr val="474747"/>
                </a:solidFill>
                <a:effectLst/>
                <a:latin typeface="var(--ff-lato)"/>
              </a:rPr>
            </a:br>
            <a:endParaRPr lang="en-US" dirty="0"/>
          </a:p>
        </p:txBody>
      </p:sp>
      <p:sp>
        <p:nvSpPr>
          <p:cNvPr id="3" name="Content Placeholder 2">
            <a:extLst>
              <a:ext uri="{FF2B5EF4-FFF2-40B4-BE49-F238E27FC236}">
                <a16:creationId xmlns:a16="http://schemas.microsoft.com/office/drawing/2014/main" id="{BFFDB0A3-04CC-149E-BB8D-A3B0EF73262B}"/>
              </a:ext>
            </a:extLst>
          </p:cNvPr>
          <p:cNvSpPr>
            <a:spLocks noGrp="1"/>
          </p:cNvSpPr>
          <p:nvPr>
            <p:ph idx="1"/>
          </p:nvPr>
        </p:nvSpPr>
        <p:spPr>
          <a:xfrm>
            <a:off x="838200" y="1209964"/>
            <a:ext cx="10515600" cy="4966999"/>
          </a:xfrm>
        </p:spPr>
        <p:txBody>
          <a:bodyPr>
            <a:normAutofit/>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To be accurate a fully connected Multi-Layered Neural Network is known as Multi-Layer Perceptron. </a:t>
            </a:r>
          </a:p>
          <a:p>
            <a:pPr algn="just"/>
            <a:r>
              <a:rPr lang="en-US" b="0" i="0" dirty="0">
                <a:solidFill>
                  <a:srgbClr val="273239"/>
                </a:solidFill>
                <a:effectLst/>
                <a:latin typeface="Times New Roman" panose="02020603050405020304" pitchFamily="18" charset="0"/>
                <a:cs typeface="Times New Roman" panose="02020603050405020304" pitchFamily="18" charset="0"/>
              </a:rPr>
              <a:t>A Multi-Layered Neural Network consists of multiple layers of artificial neurons or nodes. Unlike Single-Layer Neural networks.</a:t>
            </a:r>
          </a:p>
          <a:p>
            <a:pPr algn="just"/>
            <a:r>
              <a:rPr lang="en-US" dirty="0">
                <a:latin typeface="Times New Roman" panose="02020603050405020304" pitchFamily="18" charset="0"/>
                <a:cs typeface="Times New Roman" panose="02020603050405020304" pitchFamily="18" charset="0"/>
              </a:rPr>
              <a:t>A Multi-layered Neural Network is a typical example of the Feed Forward Neural Network. </a:t>
            </a:r>
          </a:p>
          <a:p>
            <a:pPr algn="just"/>
            <a:r>
              <a:rPr lang="en-US" dirty="0">
                <a:latin typeface="Times New Roman" panose="02020603050405020304" pitchFamily="18" charset="0"/>
                <a:cs typeface="Times New Roman" panose="02020603050405020304" pitchFamily="18" charset="0"/>
              </a:rPr>
              <a:t>The number of neurons and the number of layers consists of the hyperparameters of Neural Networks which need tuning. </a:t>
            </a:r>
          </a:p>
          <a:p>
            <a:pPr algn="just"/>
            <a:r>
              <a:rPr lang="en-US" dirty="0">
                <a:latin typeface="Times New Roman" panose="02020603050405020304" pitchFamily="18" charset="0"/>
                <a:cs typeface="Times New Roman" panose="02020603050405020304" pitchFamily="18" charset="0"/>
              </a:rPr>
              <a:t>Using the Back-Propagation technique, weight adjustment training is carried out.</a:t>
            </a:r>
          </a:p>
        </p:txBody>
      </p:sp>
    </p:spTree>
    <p:extLst>
      <p:ext uri="{BB962C8B-B14F-4D97-AF65-F5344CB8AC3E}">
        <p14:creationId xmlns:p14="http://schemas.microsoft.com/office/powerpoint/2010/main" val="585156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2BCA-0A08-3096-F30C-5F7CAA39071B}"/>
              </a:ext>
            </a:extLst>
          </p:cNvPr>
          <p:cNvSpPr>
            <a:spLocks noGrp="1"/>
          </p:cNvSpPr>
          <p:nvPr>
            <p:ph type="title"/>
          </p:nvPr>
        </p:nvSpPr>
        <p:spPr/>
        <p:txBody>
          <a:bodyPr/>
          <a:lstStyle/>
          <a:p>
            <a:br>
              <a:rPr lang="en-US" b="1" i="0" dirty="0">
                <a:solidFill>
                  <a:srgbClr val="3A3A3A"/>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4F8B1B-C9AF-77A7-DEEE-5982696B3396}"/>
              </a:ext>
            </a:extLst>
          </p:cNvPr>
          <p:cNvSpPr>
            <a:spLocks noGrp="1"/>
          </p:cNvSpPr>
          <p:nvPr>
            <p:ph idx="1"/>
          </p:nvPr>
        </p:nvSpPr>
        <p:spPr>
          <a:xfrm>
            <a:off x="323273" y="221673"/>
            <a:ext cx="11030527" cy="5955290"/>
          </a:xfrm>
        </p:spPr>
        <p:txBody>
          <a:bodyPr/>
          <a:lstStyle/>
          <a:p>
            <a:pPr algn="just" fontAlgn="base"/>
            <a:r>
              <a:rPr lang="en-US" dirty="0">
                <a:solidFill>
                  <a:srgbClr val="3A3A3A"/>
                </a:solidFill>
                <a:latin typeface="Times New Roman" panose="02020603050405020304" pitchFamily="18" charset="0"/>
                <a:cs typeface="Times New Roman" panose="02020603050405020304" pitchFamily="18" charset="0"/>
              </a:rPr>
              <a:t>T</a:t>
            </a:r>
            <a:r>
              <a:rPr lang="en-US" b="0" i="0" dirty="0">
                <a:solidFill>
                  <a:srgbClr val="3A3A3A"/>
                </a:solidFill>
                <a:effectLst/>
                <a:latin typeface="Times New Roman" panose="02020603050405020304" pitchFamily="18" charset="0"/>
                <a:cs typeface="Times New Roman" panose="02020603050405020304" pitchFamily="18" charset="0"/>
              </a:rPr>
              <a:t>he perceptron rule is applicable when the training examples are linearly separable, it fail to converge if the examples are not linearly separable.</a:t>
            </a:r>
          </a:p>
          <a:p>
            <a:pPr algn="just" fontAlgn="base"/>
            <a:r>
              <a:rPr lang="en-US" dirty="0">
                <a:solidFill>
                  <a:srgbClr val="FF0000"/>
                </a:solidFill>
                <a:latin typeface="Times New Roman" panose="02020603050405020304" pitchFamily="18" charset="0"/>
                <a:cs typeface="Times New Roman" panose="02020603050405020304" pitchFamily="18" charset="0"/>
              </a:rPr>
              <a:t>T</a:t>
            </a:r>
            <a:r>
              <a:rPr lang="en-US" b="0" i="0" dirty="0">
                <a:solidFill>
                  <a:srgbClr val="FF0000"/>
                </a:solidFill>
                <a:effectLst/>
                <a:latin typeface="Times New Roman" panose="02020603050405020304" pitchFamily="18" charset="0"/>
                <a:cs typeface="Times New Roman" panose="02020603050405020304" pitchFamily="18" charset="0"/>
              </a:rPr>
              <a:t>he delta rule</a:t>
            </a:r>
            <a:r>
              <a:rPr lang="en-US" b="0" i="0" dirty="0">
                <a:solidFill>
                  <a:srgbClr val="3A3A3A"/>
                </a:solidFill>
                <a:effectLst/>
                <a:latin typeface="Times New Roman" panose="02020603050405020304" pitchFamily="18" charset="0"/>
                <a:cs typeface="Times New Roman" panose="02020603050405020304" pitchFamily="18" charset="0"/>
              </a:rPr>
              <a:t>, is designed to overcome this difficulty. It converges toward a best-fit approximation to the target concept.</a:t>
            </a:r>
          </a:p>
          <a:p>
            <a:pPr algn="just"/>
            <a:r>
              <a:rPr lang="en-US" b="0" i="0" dirty="0">
                <a:solidFill>
                  <a:srgbClr val="3A3A3A"/>
                </a:solidFill>
                <a:effectLst/>
                <a:latin typeface="Times New Roman" panose="02020603050405020304" pitchFamily="18" charset="0"/>
                <a:cs typeface="Times New Roman" panose="02020603050405020304" pitchFamily="18" charset="0"/>
              </a:rPr>
              <a:t>A set of data points are said to be </a:t>
            </a:r>
            <a:r>
              <a:rPr lang="en-US" b="0" i="0" dirty="0">
                <a:solidFill>
                  <a:srgbClr val="FF0000"/>
                </a:solidFill>
                <a:effectLst/>
                <a:latin typeface="Times New Roman" panose="02020603050405020304" pitchFamily="18" charset="0"/>
                <a:cs typeface="Times New Roman" panose="02020603050405020304" pitchFamily="18" charset="0"/>
              </a:rPr>
              <a:t>linearly separable if the data can be divided into two classes using a straight line. </a:t>
            </a:r>
            <a:r>
              <a:rPr lang="en-US" b="0" i="0" dirty="0">
                <a:solidFill>
                  <a:srgbClr val="3A3A3A"/>
                </a:solidFill>
                <a:effectLst/>
                <a:latin typeface="Times New Roman" panose="02020603050405020304" pitchFamily="18" charset="0"/>
                <a:cs typeface="Times New Roman" panose="02020603050405020304" pitchFamily="18" charset="0"/>
              </a:rPr>
              <a:t>If the data is not divided into two classes using a straight line, such data points are said to be called non-linearly separable data.</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80141B-4519-FDE5-AC65-61069B3570A4}"/>
              </a:ext>
            </a:extLst>
          </p:cNvPr>
          <p:cNvPicPr>
            <a:picLocks noChangeAspect="1"/>
          </p:cNvPicPr>
          <p:nvPr/>
        </p:nvPicPr>
        <p:blipFill>
          <a:blip r:embed="rId2"/>
          <a:stretch>
            <a:fillRect/>
          </a:stretch>
        </p:blipFill>
        <p:spPr>
          <a:xfrm>
            <a:off x="1457325" y="3958071"/>
            <a:ext cx="9277350" cy="2899929"/>
          </a:xfrm>
          <a:prstGeom prst="rect">
            <a:avLst/>
          </a:prstGeom>
        </p:spPr>
      </p:pic>
    </p:spTree>
    <p:extLst>
      <p:ext uri="{BB962C8B-B14F-4D97-AF65-F5344CB8AC3E}">
        <p14:creationId xmlns:p14="http://schemas.microsoft.com/office/powerpoint/2010/main" val="1778697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1723-8F3F-A3BF-C719-8D1135B1D55F}"/>
              </a:ext>
            </a:extLst>
          </p:cNvPr>
          <p:cNvSpPr>
            <a:spLocks noGrp="1"/>
          </p:cNvSpPr>
          <p:nvPr>
            <p:ph type="title"/>
          </p:nvPr>
        </p:nvSpPr>
        <p:spPr/>
        <p:txBody>
          <a:bodyPr/>
          <a:lstStyle/>
          <a:p>
            <a:r>
              <a:rPr lang="en-US" b="1" i="0" dirty="0">
                <a:solidFill>
                  <a:srgbClr val="3A3A3A"/>
                </a:solidFill>
                <a:effectLst/>
                <a:latin typeface="Times New Roman" panose="02020603050405020304" pitchFamily="18" charset="0"/>
                <a:cs typeface="Times New Roman" panose="02020603050405020304" pitchFamily="18" charset="0"/>
              </a:rPr>
              <a:t>Delta Rule and Gradient Descent </a:t>
            </a:r>
            <a:endParaRPr lang="en-US" dirty="0"/>
          </a:p>
        </p:txBody>
      </p:sp>
      <p:sp>
        <p:nvSpPr>
          <p:cNvPr id="3" name="Content Placeholder 2">
            <a:extLst>
              <a:ext uri="{FF2B5EF4-FFF2-40B4-BE49-F238E27FC236}">
                <a16:creationId xmlns:a16="http://schemas.microsoft.com/office/drawing/2014/main" id="{D0BB3CA6-C0F3-3055-6A25-9D6B174B9652}"/>
              </a:ext>
            </a:extLst>
          </p:cNvPr>
          <p:cNvSpPr>
            <a:spLocks noGrp="1"/>
          </p:cNvSpPr>
          <p:nvPr>
            <p:ph idx="1"/>
          </p:nvPr>
        </p:nvSpPr>
        <p:spPr/>
        <p:txBody>
          <a:bodyPr/>
          <a:lstStyle/>
          <a:p>
            <a:pPr algn="just" fontAlgn="base"/>
            <a:r>
              <a:rPr lang="en-US" b="0" i="0" dirty="0">
                <a:solidFill>
                  <a:srgbClr val="3A3A3A"/>
                </a:solidFill>
                <a:effectLst/>
                <a:latin typeface="Times New Roman" panose="02020603050405020304" pitchFamily="18" charset="0"/>
                <a:cs typeface="Times New Roman" panose="02020603050405020304" pitchFamily="18" charset="0"/>
              </a:rPr>
              <a:t>The key idea behind the delta rule is to use gradient descent to search the hypothesis space of possible weight vectors to find the weights that best fit the training examples.</a:t>
            </a:r>
          </a:p>
          <a:p>
            <a:pPr algn="just" fontAlgn="base"/>
            <a:r>
              <a:rPr lang="en-US" b="0" i="0" dirty="0">
                <a:solidFill>
                  <a:srgbClr val="3A3A3A"/>
                </a:solidFill>
                <a:effectLst/>
                <a:latin typeface="Times New Roman" panose="02020603050405020304" pitchFamily="18" charset="0"/>
                <a:cs typeface="Times New Roman" panose="02020603050405020304" pitchFamily="18" charset="0"/>
              </a:rPr>
              <a:t>This rule is important because gradient descent provides the basis for the BACKPROPAGATON algorithm, which can learn networks with many interconnected units.</a:t>
            </a:r>
          </a:p>
          <a:p>
            <a:pPr algn="just" fontAlgn="base"/>
            <a:r>
              <a:rPr lang="en-US" b="1" dirty="0">
                <a:solidFill>
                  <a:srgbClr val="FF0000"/>
                </a:solidFill>
                <a:latin typeface="Times New Roman" panose="02020603050405020304" pitchFamily="18" charset="0"/>
                <a:cs typeface="Times New Roman" panose="02020603050405020304" pitchFamily="18" charset="0"/>
              </a:rPr>
              <a:t>A gradient simply measures the change </a:t>
            </a:r>
          </a:p>
          <a:p>
            <a:pPr marL="0" indent="0" algn="just" fontAlgn="base">
              <a:buNone/>
            </a:pPr>
            <a:r>
              <a:rPr lang="en-US" b="1" dirty="0">
                <a:solidFill>
                  <a:srgbClr val="FF0000"/>
                </a:solidFill>
                <a:latin typeface="Times New Roman" panose="02020603050405020304" pitchFamily="18" charset="0"/>
                <a:cs typeface="Times New Roman" panose="02020603050405020304" pitchFamily="18" charset="0"/>
              </a:rPr>
              <a:t>in all weights with regard to the change</a:t>
            </a:r>
          </a:p>
          <a:p>
            <a:pPr marL="0" indent="0" algn="just" fontAlgn="base">
              <a:buNone/>
            </a:pPr>
            <a:r>
              <a:rPr lang="en-US" b="1" dirty="0">
                <a:solidFill>
                  <a:srgbClr val="FF0000"/>
                </a:solidFill>
                <a:latin typeface="Times New Roman" panose="02020603050405020304" pitchFamily="18" charset="0"/>
                <a:cs typeface="Times New Roman" panose="02020603050405020304" pitchFamily="18" charset="0"/>
              </a:rPr>
              <a:t>in error.</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082942-8613-7007-7C3D-405B7C685DA8}"/>
              </a:ext>
            </a:extLst>
          </p:cNvPr>
          <p:cNvPicPr>
            <a:picLocks noChangeAspect="1"/>
          </p:cNvPicPr>
          <p:nvPr/>
        </p:nvPicPr>
        <p:blipFill>
          <a:blip r:embed="rId2"/>
          <a:stretch>
            <a:fillRect/>
          </a:stretch>
        </p:blipFill>
        <p:spPr>
          <a:xfrm>
            <a:off x="7250544" y="4098636"/>
            <a:ext cx="4262583" cy="2759364"/>
          </a:xfrm>
          <a:prstGeom prst="rect">
            <a:avLst/>
          </a:prstGeom>
        </p:spPr>
      </p:pic>
    </p:spTree>
    <p:extLst>
      <p:ext uri="{BB962C8B-B14F-4D97-AF65-F5344CB8AC3E}">
        <p14:creationId xmlns:p14="http://schemas.microsoft.com/office/powerpoint/2010/main" val="48411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14D9-84B0-77B5-37CA-0C8AE2E40D94}"/>
              </a:ext>
            </a:extLst>
          </p:cNvPr>
          <p:cNvSpPr>
            <a:spLocks noGrp="1"/>
          </p:cNvSpPr>
          <p:nvPr>
            <p:ph type="title"/>
          </p:nvPr>
        </p:nvSpPr>
        <p:spPr/>
        <p:txBody>
          <a:bodyPr/>
          <a:lstStyle/>
          <a:p>
            <a:r>
              <a:rPr lang="en-US" b="1" i="0" dirty="0">
                <a:solidFill>
                  <a:srgbClr val="3A3A3A"/>
                </a:solidFill>
                <a:effectLst/>
                <a:latin typeface="Times New Roman" panose="02020603050405020304" pitchFamily="18" charset="0"/>
                <a:cs typeface="Times New Roman" panose="02020603050405020304" pitchFamily="18" charset="0"/>
              </a:rPr>
              <a:t>Derivation of Delta Rule</a:t>
            </a:r>
            <a:br>
              <a:rPr lang="en-US" b="1" i="0" dirty="0">
                <a:solidFill>
                  <a:srgbClr val="3A3A3A"/>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409D92-9192-784A-D4DC-76C876EEE33E}"/>
              </a:ext>
            </a:extLst>
          </p:cNvPr>
          <p:cNvSpPr>
            <a:spLocks noGrp="1"/>
          </p:cNvSpPr>
          <p:nvPr>
            <p:ph idx="1"/>
          </p:nvPr>
        </p:nvSpPr>
        <p:spPr>
          <a:xfrm>
            <a:off x="838200" y="1274618"/>
            <a:ext cx="10515600" cy="4902345"/>
          </a:xfrm>
        </p:spPr>
        <p:txBody>
          <a:bodyPr/>
          <a:lstStyle/>
          <a:p>
            <a:pPr algn="just"/>
            <a:r>
              <a:rPr lang="en-US" dirty="0">
                <a:solidFill>
                  <a:srgbClr val="3A3A3A"/>
                </a:solidFill>
                <a:latin typeface="Times New Roman" panose="02020603050405020304" pitchFamily="18" charset="0"/>
                <a:cs typeface="Times New Roman" panose="02020603050405020304" pitchFamily="18" charset="0"/>
              </a:rPr>
              <a:t>C</a:t>
            </a:r>
            <a:r>
              <a:rPr lang="en-US" b="0" i="0" dirty="0">
                <a:solidFill>
                  <a:srgbClr val="3A3A3A"/>
                </a:solidFill>
                <a:effectLst/>
                <a:latin typeface="Times New Roman" panose="02020603050405020304" pitchFamily="18" charset="0"/>
                <a:cs typeface="Times New Roman" panose="02020603050405020304" pitchFamily="18" charset="0"/>
              </a:rPr>
              <a:t>onsidering the task of training an thresholder perceptron; that is, a linear unit for which the output o is given by:</a:t>
            </a:r>
          </a:p>
          <a:p>
            <a:pPr algn="just"/>
            <a:endParaRPr lang="en-US" dirty="0">
              <a:solidFill>
                <a:srgbClr val="3A3A3A"/>
              </a:solidFill>
              <a:latin typeface="Times New Roman" panose="02020603050405020304" pitchFamily="18" charset="0"/>
              <a:cs typeface="Times New Roman" panose="02020603050405020304" pitchFamily="18" charset="0"/>
            </a:endParaRPr>
          </a:p>
          <a:p>
            <a:pPr algn="just"/>
            <a:endParaRPr lang="en-US" b="0" i="0" dirty="0">
              <a:solidFill>
                <a:srgbClr val="3A3A3A"/>
              </a:solidFill>
              <a:effectLst/>
              <a:latin typeface="Times New Roman" panose="02020603050405020304" pitchFamily="18" charset="0"/>
              <a:cs typeface="Times New Roman" panose="02020603050405020304" pitchFamily="18" charset="0"/>
            </a:endParaRPr>
          </a:p>
          <a:p>
            <a:pPr algn="just"/>
            <a:endParaRPr lang="en-US" dirty="0">
              <a:solidFill>
                <a:srgbClr val="3A3A3A"/>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Let’s start by providing a measure for the training error of a hypothesis(weight vector) relative to the training instances in order to build a weight learning algorithm for linear units. </a:t>
            </a:r>
          </a:p>
        </p:txBody>
      </p:sp>
      <p:pic>
        <p:nvPicPr>
          <p:cNvPr id="5" name="Picture 4">
            <a:extLst>
              <a:ext uri="{FF2B5EF4-FFF2-40B4-BE49-F238E27FC236}">
                <a16:creationId xmlns:a16="http://schemas.microsoft.com/office/drawing/2014/main" id="{35479383-8595-B868-67D5-A597FBE937A2}"/>
              </a:ext>
            </a:extLst>
          </p:cNvPr>
          <p:cNvPicPr>
            <a:picLocks noChangeAspect="1"/>
          </p:cNvPicPr>
          <p:nvPr/>
        </p:nvPicPr>
        <p:blipFill>
          <a:blip r:embed="rId2"/>
          <a:stretch>
            <a:fillRect/>
          </a:stretch>
        </p:blipFill>
        <p:spPr>
          <a:xfrm>
            <a:off x="3910012" y="2300576"/>
            <a:ext cx="4371975" cy="1019175"/>
          </a:xfrm>
          <a:prstGeom prst="rect">
            <a:avLst/>
          </a:prstGeom>
        </p:spPr>
      </p:pic>
    </p:spTree>
    <p:extLst>
      <p:ext uri="{BB962C8B-B14F-4D97-AF65-F5344CB8AC3E}">
        <p14:creationId xmlns:p14="http://schemas.microsoft.com/office/powerpoint/2010/main" val="417476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226FF-5B20-4466-E21E-8C22F75AF326}"/>
              </a:ext>
            </a:extLst>
          </p:cNvPr>
          <p:cNvSpPr>
            <a:spLocks noGrp="1"/>
          </p:cNvSpPr>
          <p:nvPr>
            <p:ph idx="1"/>
          </p:nvPr>
        </p:nvSpPr>
        <p:spPr>
          <a:xfrm>
            <a:off x="838200" y="332509"/>
            <a:ext cx="10515600" cy="5844454"/>
          </a:xfrm>
        </p:spPr>
        <p:txBody>
          <a:bodyPr/>
          <a:lstStyle/>
          <a:p>
            <a:endParaRPr lang="en-US" dirty="0"/>
          </a:p>
          <a:p>
            <a:endParaRPr lang="en-US" dirty="0"/>
          </a:p>
          <a:p>
            <a:pPr algn="just"/>
            <a:r>
              <a:rPr lang="en-US" b="1" i="0" dirty="0">
                <a:solidFill>
                  <a:schemeClr val="tx2"/>
                </a:solidFill>
                <a:effectLst/>
                <a:latin typeface="Times New Roman" panose="02020603050405020304" pitchFamily="18" charset="0"/>
                <a:cs typeface="Times New Roman" panose="02020603050405020304" pitchFamily="18" charset="0"/>
              </a:rPr>
              <a:t>Where D is the set of training examples, ‘td’ is the target output for training example ‘d’, and od is the output of the linear unit for training example ‘d’.</a:t>
            </a:r>
          </a:p>
          <a:p>
            <a:pPr algn="just"/>
            <a:r>
              <a:rPr lang="en-US" b="0" i="0" dirty="0">
                <a:solidFill>
                  <a:srgbClr val="FF0000"/>
                </a:solidFill>
                <a:effectLst/>
                <a:latin typeface="Times New Roman" panose="02020603050405020304" pitchFamily="18" charset="0"/>
                <a:cs typeface="Times New Roman" panose="02020603050405020304" pitchFamily="18" charset="0"/>
              </a:rPr>
              <a:t>The direction of steepest descent along the error surface can be found by computing the derivative of E with respect to each component of the vector w.</a:t>
            </a:r>
            <a:r>
              <a:rPr lang="en-US" b="0" i="0" dirty="0">
                <a:solidFill>
                  <a:srgbClr val="3A3A3A"/>
                </a:solidFill>
                <a:effectLst/>
                <a:latin typeface="Times New Roman" panose="02020603050405020304" pitchFamily="18" charset="0"/>
                <a:cs typeface="Times New Roman" panose="02020603050405020304" pitchFamily="18" charset="0"/>
              </a:rPr>
              <a:t> This vector derivative is called the gradient of E with respect to w, written as:</a:t>
            </a:r>
          </a:p>
          <a:p>
            <a:pPr algn="just"/>
            <a:endParaRPr lang="en-US" b="0" i="0" dirty="0">
              <a:solidFill>
                <a:srgbClr val="3A3A3A"/>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CDA76A-13D9-74A9-DA54-15E7AC399645}"/>
              </a:ext>
            </a:extLst>
          </p:cNvPr>
          <p:cNvPicPr>
            <a:picLocks noChangeAspect="1"/>
          </p:cNvPicPr>
          <p:nvPr/>
        </p:nvPicPr>
        <p:blipFill>
          <a:blip r:embed="rId2"/>
          <a:stretch>
            <a:fillRect/>
          </a:stretch>
        </p:blipFill>
        <p:spPr>
          <a:xfrm>
            <a:off x="4510810" y="404668"/>
            <a:ext cx="2819400" cy="876300"/>
          </a:xfrm>
          <a:prstGeom prst="rect">
            <a:avLst/>
          </a:prstGeom>
        </p:spPr>
      </p:pic>
      <p:pic>
        <p:nvPicPr>
          <p:cNvPr id="7" name="Picture 6">
            <a:extLst>
              <a:ext uri="{FF2B5EF4-FFF2-40B4-BE49-F238E27FC236}">
                <a16:creationId xmlns:a16="http://schemas.microsoft.com/office/drawing/2014/main" id="{F4C6E519-09AF-BB9A-E1DC-00E73587E1E6}"/>
              </a:ext>
            </a:extLst>
          </p:cNvPr>
          <p:cNvPicPr>
            <a:picLocks noChangeAspect="1"/>
          </p:cNvPicPr>
          <p:nvPr/>
        </p:nvPicPr>
        <p:blipFill>
          <a:blip r:embed="rId3"/>
          <a:stretch>
            <a:fillRect/>
          </a:stretch>
        </p:blipFill>
        <p:spPr>
          <a:xfrm>
            <a:off x="3389745" y="4620346"/>
            <a:ext cx="5283199" cy="1438709"/>
          </a:xfrm>
          <a:prstGeom prst="rect">
            <a:avLst/>
          </a:prstGeom>
        </p:spPr>
      </p:pic>
    </p:spTree>
    <p:extLst>
      <p:ext uri="{BB962C8B-B14F-4D97-AF65-F5344CB8AC3E}">
        <p14:creationId xmlns:p14="http://schemas.microsoft.com/office/powerpoint/2010/main" val="200469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ABF52-8635-0F30-3292-6FC8A284E698}"/>
              </a:ext>
            </a:extLst>
          </p:cNvPr>
          <p:cNvSpPr>
            <a:spLocks noGrp="1"/>
          </p:cNvSpPr>
          <p:nvPr>
            <p:ph idx="1"/>
          </p:nvPr>
        </p:nvSpPr>
        <p:spPr>
          <a:xfrm>
            <a:off x="838200" y="443345"/>
            <a:ext cx="10515600" cy="5733618"/>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endParaRPr lang="en-US" dirty="0"/>
          </a:p>
        </p:txBody>
      </p:sp>
      <p:pic>
        <p:nvPicPr>
          <p:cNvPr id="5" name="Picture 4">
            <a:extLst>
              <a:ext uri="{FF2B5EF4-FFF2-40B4-BE49-F238E27FC236}">
                <a16:creationId xmlns:a16="http://schemas.microsoft.com/office/drawing/2014/main" id="{87C8AFEC-6B59-1247-0001-E53871E6803D}"/>
              </a:ext>
            </a:extLst>
          </p:cNvPr>
          <p:cNvPicPr>
            <a:picLocks noChangeAspect="1"/>
          </p:cNvPicPr>
          <p:nvPr/>
        </p:nvPicPr>
        <p:blipFill>
          <a:blip r:embed="rId2"/>
          <a:stretch>
            <a:fillRect/>
          </a:stretch>
        </p:blipFill>
        <p:spPr>
          <a:xfrm>
            <a:off x="1865747" y="1579417"/>
            <a:ext cx="8293532" cy="4339792"/>
          </a:xfrm>
          <a:prstGeom prst="rect">
            <a:avLst/>
          </a:prstGeom>
        </p:spPr>
      </p:pic>
    </p:spTree>
    <p:extLst>
      <p:ext uri="{BB962C8B-B14F-4D97-AF65-F5344CB8AC3E}">
        <p14:creationId xmlns:p14="http://schemas.microsoft.com/office/powerpoint/2010/main" val="3059987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692A9-57BE-A2FC-FA70-722118BBB7D4}"/>
              </a:ext>
            </a:extLst>
          </p:cNvPr>
          <p:cNvSpPr>
            <a:spLocks noGrp="1"/>
          </p:cNvSpPr>
          <p:nvPr>
            <p:ph idx="1"/>
          </p:nvPr>
        </p:nvSpPr>
        <p:spPr>
          <a:xfrm>
            <a:off x="443345" y="535709"/>
            <a:ext cx="10910455" cy="5641254"/>
          </a:xfrm>
        </p:spPr>
        <p:txBody>
          <a:bodyPr/>
          <a:lstStyle/>
          <a:p>
            <a:pPr algn="just"/>
            <a:r>
              <a:rPr lang="en-US" dirty="0">
                <a:latin typeface="Times New Roman" panose="02020603050405020304" pitchFamily="18" charset="0"/>
                <a:cs typeface="Times New Roman" panose="02020603050405020304" pitchFamily="18" charset="0"/>
              </a:rPr>
              <a:t>The gradient specifies the direction of steepest increase of E, the training rule for gradient descent is: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Here η is a positive constant called the learning rate, which determines the step size in the gradient descent search.</a:t>
            </a:r>
          </a:p>
          <a:p>
            <a:pPr algn="just"/>
            <a:r>
              <a:rPr lang="en-US" dirty="0">
                <a:latin typeface="Times New Roman" panose="02020603050405020304" pitchFamily="18" charset="0"/>
                <a:cs typeface="Times New Roman" panose="02020603050405020304" pitchFamily="18" charset="0"/>
              </a:rPr>
              <a:t>The negative sign is present because we want to move the weight vector in the direction that decreases E. Also be written as:</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1D5AB5-EF9D-495B-60AD-5D1386AEF961}"/>
              </a:ext>
            </a:extLst>
          </p:cNvPr>
          <p:cNvPicPr>
            <a:picLocks noChangeAspect="1"/>
          </p:cNvPicPr>
          <p:nvPr/>
        </p:nvPicPr>
        <p:blipFill>
          <a:blip r:embed="rId2"/>
          <a:stretch>
            <a:fillRect/>
          </a:stretch>
        </p:blipFill>
        <p:spPr>
          <a:xfrm>
            <a:off x="3055359" y="1284287"/>
            <a:ext cx="5686425" cy="1647825"/>
          </a:xfrm>
          <a:prstGeom prst="rect">
            <a:avLst/>
          </a:prstGeom>
        </p:spPr>
      </p:pic>
      <p:pic>
        <p:nvPicPr>
          <p:cNvPr id="7" name="Picture 6">
            <a:extLst>
              <a:ext uri="{FF2B5EF4-FFF2-40B4-BE49-F238E27FC236}">
                <a16:creationId xmlns:a16="http://schemas.microsoft.com/office/drawing/2014/main" id="{B241F89D-071E-C12B-7207-C5DDD989199F}"/>
              </a:ext>
            </a:extLst>
          </p:cNvPr>
          <p:cNvPicPr>
            <a:picLocks noChangeAspect="1"/>
          </p:cNvPicPr>
          <p:nvPr/>
        </p:nvPicPr>
        <p:blipFill>
          <a:blip r:embed="rId3"/>
          <a:stretch>
            <a:fillRect/>
          </a:stretch>
        </p:blipFill>
        <p:spPr>
          <a:xfrm>
            <a:off x="2736704" y="4702751"/>
            <a:ext cx="5838825" cy="1885950"/>
          </a:xfrm>
          <a:prstGeom prst="rect">
            <a:avLst/>
          </a:prstGeom>
        </p:spPr>
      </p:pic>
    </p:spTree>
    <p:extLst>
      <p:ext uri="{BB962C8B-B14F-4D97-AF65-F5344CB8AC3E}">
        <p14:creationId xmlns:p14="http://schemas.microsoft.com/office/powerpoint/2010/main" val="113332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F6E7C-04D4-F883-2775-762E87331E36}"/>
              </a:ext>
            </a:extLst>
          </p:cNvPr>
          <p:cNvPicPr>
            <a:picLocks noChangeAspect="1"/>
          </p:cNvPicPr>
          <p:nvPr/>
        </p:nvPicPr>
        <p:blipFill>
          <a:blip r:embed="rId2"/>
          <a:stretch>
            <a:fillRect/>
          </a:stretch>
        </p:blipFill>
        <p:spPr>
          <a:xfrm>
            <a:off x="1302327" y="0"/>
            <a:ext cx="9393382" cy="6858000"/>
          </a:xfrm>
          <a:prstGeom prst="rect">
            <a:avLst/>
          </a:prstGeom>
        </p:spPr>
      </p:pic>
      <p:sp>
        <p:nvSpPr>
          <p:cNvPr id="7" name="TextBox 6">
            <a:extLst>
              <a:ext uri="{FF2B5EF4-FFF2-40B4-BE49-F238E27FC236}">
                <a16:creationId xmlns:a16="http://schemas.microsoft.com/office/drawing/2014/main" id="{281CF111-9E6A-5E44-3243-7CC7FCE0562C}"/>
              </a:ext>
            </a:extLst>
          </p:cNvPr>
          <p:cNvSpPr txBox="1"/>
          <p:nvPr/>
        </p:nvSpPr>
        <p:spPr>
          <a:xfrm>
            <a:off x="369454" y="2812581"/>
            <a:ext cx="4535055" cy="707886"/>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For training example d, </a:t>
            </a:r>
            <a:r>
              <a:rPr lang="en-US" sz="2000" b="0" i="0" dirty="0" err="1">
                <a:solidFill>
                  <a:srgbClr val="000000"/>
                </a:solidFill>
                <a:effectLst/>
                <a:latin typeface="Times New Roman" panose="02020603050405020304" pitchFamily="18" charset="0"/>
                <a:cs typeface="Times New Roman" panose="02020603050405020304" pitchFamily="18" charset="0"/>
              </a:rPr>
              <a:t>xid</a:t>
            </a:r>
            <a:r>
              <a:rPr lang="en-US" sz="2000" b="0" i="0" dirty="0">
                <a:solidFill>
                  <a:srgbClr val="000000"/>
                </a:solidFill>
                <a:effectLst/>
                <a:latin typeface="Times New Roman" panose="02020603050405020304" pitchFamily="18" charset="0"/>
                <a:cs typeface="Times New Roman" panose="02020603050405020304" pitchFamily="18" charset="0"/>
              </a:rPr>
              <a:t> signifies the single input component xi.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54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53DB2-0479-6993-673C-4040175BB251}"/>
              </a:ext>
            </a:extLst>
          </p:cNvPr>
          <p:cNvSpPr>
            <a:spLocks noGrp="1"/>
          </p:cNvSpPr>
          <p:nvPr>
            <p:ph idx="1"/>
          </p:nvPr>
        </p:nvSpPr>
        <p:spPr>
          <a:xfrm>
            <a:off x="838200" y="230909"/>
            <a:ext cx="10515600" cy="594605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latin typeface="Times New Roman" panose="02020603050405020304" pitchFamily="18" charset="0"/>
                <a:cs typeface="Times New Roman" panose="02020603050405020304" pitchFamily="18" charset="0"/>
              </a:rPr>
              <a:t>By adding to each weight Wi, you may update it and then repeat the procedure.</a:t>
            </a:r>
          </a:p>
          <a:p>
            <a:endParaRPr lang="en-US" dirty="0"/>
          </a:p>
        </p:txBody>
      </p:sp>
      <p:pic>
        <p:nvPicPr>
          <p:cNvPr id="5" name="Picture 4">
            <a:extLst>
              <a:ext uri="{FF2B5EF4-FFF2-40B4-BE49-F238E27FC236}">
                <a16:creationId xmlns:a16="http://schemas.microsoft.com/office/drawing/2014/main" id="{CD040481-0AA5-3B53-337C-171D529D8AF7}"/>
              </a:ext>
            </a:extLst>
          </p:cNvPr>
          <p:cNvPicPr>
            <a:picLocks noChangeAspect="1"/>
          </p:cNvPicPr>
          <p:nvPr/>
        </p:nvPicPr>
        <p:blipFill>
          <a:blip r:embed="rId2"/>
          <a:stretch>
            <a:fillRect/>
          </a:stretch>
        </p:blipFill>
        <p:spPr>
          <a:xfrm>
            <a:off x="975734" y="230909"/>
            <a:ext cx="7229475" cy="4305300"/>
          </a:xfrm>
          <a:prstGeom prst="rect">
            <a:avLst/>
          </a:prstGeom>
        </p:spPr>
      </p:pic>
    </p:spTree>
    <p:extLst>
      <p:ext uri="{BB962C8B-B14F-4D97-AF65-F5344CB8AC3E}">
        <p14:creationId xmlns:p14="http://schemas.microsoft.com/office/powerpoint/2010/main" val="1498959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8ED8-0BC5-C55C-A35B-C354AC1A5DDF}"/>
              </a:ext>
            </a:extLst>
          </p:cNvPr>
          <p:cNvSpPr>
            <a:spLocks noGrp="1"/>
          </p:cNvSpPr>
          <p:nvPr>
            <p:ph type="title"/>
          </p:nvPr>
        </p:nvSpPr>
        <p:spPr>
          <a:xfrm>
            <a:off x="323273" y="365125"/>
            <a:ext cx="11030527" cy="1325563"/>
          </a:xfrm>
        </p:spPr>
        <p:txBody>
          <a:bodyPr>
            <a:normAutofit fontScale="90000"/>
          </a:bodyPr>
          <a:lstStyle/>
          <a:p>
            <a:r>
              <a:rPr lang="en-US" b="1" i="0" dirty="0">
                <a:solidFill>
                  <a:srgbClr val="3A3A3A"/>
                </a:solidFill>
                <a:effectLst/>
                <a:latin typeface="Open Sans" panose="020B0606030504020204" pitchFamily="34" charset="0"/>
              </a:rPr>
              <a:t>Backpropagation Algorithm in Neural Network</a:t>
            </a:r>
            <a:br>
              <a:rPr lang="en-US" b="1" i="0" dirty="0">
                <a:solidFill>
                  <a:srgbClr val="3A3A3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0C569B0C-2244-3052-327F-25330E16BF8D}"/>
              </a:ext>
            </a:extLst>
          </p:cNvPr>
          <p:cNvSpPr>
            <a:spLocks noGrp="1"/>
          </p:cNvSpPr>
          <p:nvPr>
            <p:ph idx="1"/>
          </p:nvPr>
        </p:nvSpPr>
        <p:spPr>
          <a:xfrm>
            <a:off x="138546" y="1825625"/>
            <a:ext cx="5310910" cy="4351338"/>
          </a:xfrm>
        </p:spPr>
        <p:txBody>
          <a:bodyPr/>
          <a:lstStyle/>
          <a:p>
            <a:pPr algn="just"/>
            <a:r>
              <a:rPr lang="en-US" b="0" i="0" dirty="0">
                <a:solidFill>
                  <a:srgbClr val="3A3A3A"/>
                </a:solidFill>
                <a:effectLst/>
                <a:latin typeface="Times New Roman" panose="02020603050405020304" pitchFamily="18" charset="0"/>
                <a:cs typeface="Times New Roman" panose="02020603050405020304" pitchFamily="18" charset="0"/>
              </a:rPr>
              <a:t>The goal of the back propagation algorithm is to optimize the weights so that the neural network can learn how to correctly map arbitrary inputs to outputs.</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E751A3F-830F-3D7B-DA2D-AB5FDAE76AD3}"/>
              </a:ext>
            </a:extLst>
          </p:cNvPr>
          <p:cNvPicPr>
            <a:picLocks noChangeAspect="1"/>
          </p:cNvPicPr>
          <p:nvPr/>
        </p:nvPicPr>
        <p:blipFill>
          <a:blip r:embed="rId2"/>
          <a:stretch>
            <a:fillRect/>
          </a:stretch>
        </p:blipFill>
        <p:spPr>
          <a:xfrm>
            <a:off x="5583237" y="1690688"/>
            <a:ext cx="6105525" cy="3943494"/>
          </a:xfrm>
          <a:prstGeom prst="rect">
            <a:avLst/>
          </a:prstGeom>
        </p:spPr>
      </p:pic>
    </p:spTree>
    <p:extLst>
      <p:ext uri="{BB962C8B-B14F-4D97-AF65-F5344CB8AC3E}">
        <p14:creationId xmlns:p14="http://schemas.microsoft.com/office/powerpoint/2010/main" val="3957610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CF84-CB37-3CC8-B2FA-B8BE13E0011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Steps to be followed</a:t>
            </a:r>
          </a:p>
        </p:txBody>
      </p:sp>
      <p:sp>
        <p:nvSpPr>
          <p:cNvPr id="3" name="Content Placeholder 2">
            <a:extLst>
              <a:ext uri="{FF2B5EF4-FFF2-40B4-BE49-F238E27FC236}">
                <a16:creationId xmlns:a16="http://schemas.microsoft.com/office/drawing/2014/main" id="{5E2CAB49-8970-3598-CB85-0A0EA37F35C3}"/>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Inputs X, arrive through the preconnected path</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Input is modeled using real weights W. The weights are usually randomly selected.</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Calculate the output for every neuron from the input layer, to the hidden layers, to the output layer.</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Calculate the error in the outputs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503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84491-89B0-B397-C3CF-0946EAE6BAD7}"/>
              </a:ext>
            </a:extLst>
          </p:cNvPr>
          <p:cNvSpPr>
            <a:spLocks noGrp="1"/>
          </p:cNvSpPr>
          <p:nvPr>
            <p:ph idx="1"/>
          </p:nvPr>
        </p:nvSpPr>
        <p:spPr>
          <a:xfrm>
            <a:off x="838200" y="618836"/>
            <a:ext cx="10515600" cy="5558127"/>
          </a:xfrm>
        </p:spPr>
        <p:txBody>
          <a:bodyPr/>
          <a:lstStyle/>
          <a:p>
            <a:pPr marL="0" indent="0">
              <a:buNone/>
            </a:pPr>
            <a:r>
              <a:rPr lang="en-US" b="1" i="0" dirty="0">
                <a:solidFill>
                  <a:srgbClr val="3A3A3A"/>
                </a:solidFill>
                <a:effectLst/>
                <a:latin typeface="Times New Roman" panose="02020603050405020304" pitchFamily="18" charset="0"/>
                <a:cs typeface="Times New Roman" panose="02020603050405020304" pitchFamily="18" charset="0"/>
              </a:rPr>
              <a:t>Step 1: The Forward Pass:</a:t>
            </a:r>
          </a:p>
          <a:p>
            <a:endParaRPr lang="en-US" dirty="0"/>
          </a:p>
        </p:txBody>
      </p:sp>
      <p:pic>
        <p:nvPicPr>
          <p:cNvPr id="5" name="Picture 4">
            <a:extLst>
              <a:ext uri="{FF2B5EF4-FFF2-40B4-BE49-F238E27FC236}">
                <a16:creationId xmlns:a16="http://schemas.microsoft.com/office/drawing/2014/main" id="{705EB66D-08FB-18FA-9CC0-C3F6F0D3F990}"/>
              </a:ext>
            </a:extLst>
          </p:cNvPr>
          <p:cNvPicPr>
            <a:picLocks noChangeAspect="1"/>
          </p:cNvPicPr>
          <p:nvPr/>
        </p:nvPicPr>
        <p:blipFill>
          <a:blip r:embed="rId2"/>
          <a:stretch>
            <a:fillRect/>
          </a:stretch>
        </p:blipFill>
        <p:spPr>
          <a:xfrm>
            <a:off x="1560945" y="1267113"/>
            <a:ext cx="8211128" cy="3086100"/>
          </a:xfrm>
          <a:prstGeom prst="rect">
            <a:avLst/>
          </a:prstGeom>
        </p:spPr>
      </p:pic>
      <p:pic>
        <p:nvPicPr>
          <p:cNvPr id="7" name="Picture 6">
            <a:extLst>
              <a:ext uri="{FF2B5EF4-FFF2-40B4-BE49-F238E27FC236}">
                <a16:creationId xmlns:a16="http://schemas.microsoft.com/office/drawing/2014/main" id="{923F5690-87D3-1AD0-EA54-49D053F54FB2}"/>
              </a:ext>
            </a:extLst>
          </p:cNvPr>
          <p:cNvPicPr>
            <a:picLocks noChangeAspect="1"/>
          </p:cNvPicPr>
          <p:nvPr/>
        </p:nvPicPr>
        <p:blipFill>
          <a:blip r:embed="rId3"/>
          <a:stretch>
            <a:fillRect/>
          </a:stretch>
        </p:blipFill>
        <p:spPr>
          <a:xfrm>
            <a:off x="2477798" y="4750089"/>
            <a:ext cx="6848475" cy="1200150"/>
          </a:xfrm>
          <a:prstGeom prst="rect">
            <a:avLst/>
          </a:prstGeom>
        </p:spPr>
      </p:pic>
    </p:spTree>
    <p:extLst>
      <p:ext uri="{BB962C8B-B14F-4D97-AF65-F5344CB8AC3E}">
        <p14:creationId xmlns:p14="http://schemas.microsoft.com/office/powerpoint/2010/main" val="1639489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31E99-C865-3EB4-273A-A8BB19065DA6}"/>
              </a:ext>
            </a:extLst>
          </p:cNvPr>
          <p:cNvSpPr>
            <a:spLocks noGrp="1"/>
          </p:cNvSpPr>
          <p:nvPr>
            <p:ph idx="1"/>
          </p:nvPr>
        </p:nvSpPr>
        <p:spPr>
          <a:xfrm>
            <a:off x="838200" y="544945"/>
            <a:ext cx="10515600" cy="5632018"/>
          </a:xfrm>
        </p:spPr>
        <p:txBody>
          <a:bodyPr/>
          <a:lstStyle/>
          <a:p>
            <a:pPr algn="just"/>
            <a:r>
              <a:rPr lang="en-US" b="0" i="0" dirty="0">
                <a:solidFill>
                  <a:srgbClr val="3A3A3A"/>
                </a:solidFill>
                <a:effectLst/>
                <a:latin typeface="Times New Roman" panose="02020603050405020304" pitchFamily="18" charset="0"/>
                <a:cs typeface="Times New Roman" panose="02020603050405020304" pitchFamily="18" charset="0"/>
              </a:rPr>
              <a:t>The total net input for h1: The net input for h1 (the next layer) is calculated as the sum of the product of each weight value and the corresponding input value and, finally, a bias value added to it.</a:t>
            </a:r>
          </a:p>
          <a:p>
            <a:pPr algn="just"/>
            <a:endParaRPr lang="en-US" dirty="0">
              <a:solidFill>
                <a:srgbClr val="3A3A3A"/>
              </a:solidFill>
              <a:latin typeface="Times New Roman" panose="02020603050405020304" pitchFamily="18" charset="0"/>
              <a:cs typeface="Times New Roman" panose="02020603050405020304" pitchFamily="18" charset="0"/>
            </a:endParaRPr>
          </a:p>
          <a:p>
            <a:pPr algn="just"/>
            <a:endParaRPr lang="en-US" dirty="0">
              <a:solidFill>
                <a:srgbClr val="3A3A3A"/>
              </a:solidFill>
              <a:latin typeface="Times New Roman" panose="02020603050405020304" pitchFamily="18" charset="0"/>
              <a:cs typeface="Times New Roman" panose="02020603050405020304" pitchFamily="18" charset="0"/>
            </a:endParaRPr>
          </a:p>
          <a:p>
            <a:pPr algn="just"/>
            <a:endParaRPr lang="en-US" dirty="0">
              <a:solidFill>
                <a:srgbClr val="3A3A3A"/>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output for h1: The output for h1 is calculated by applying a sigmoid function to the net input Of h1.</a:t>
            </a:r>
          </a:p>
          <a:p>
            <a:pPr marL="0"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2AE61A-8F87-455D-4D2D-B6BD76383891}"/>
              </a:ext>
            </a:extLst>
          </p:cNvPr>
          <p:cNvPicPr>
            <a:picLocks noChangeAspect="1"/>
          </p:cNvPicPr>
          <p:nvPr/>
        </p:nvPicPr>
        <p:blipFill>
          <a:blip r:embed="rId2"/>
          <a:stretch>
            <a:fillRect/>
          </a:stretch>
        </p:blipFill>
        <p:spPr>
          <a:xfrm>
            <a:off x="3026930" y="2032721"/>
            <a:ext cx="5657850" cy="409575"/>
          </a:xfrm>
          <a:prstGeom prst="rect">
            <a:avLst/>
          </a:prstGeom>
        </p:spPr>
      </p:pic>
      <p:pic>
        <p:nvPicPr>
          <p:cNvPr id="7" name="Picture 6">
            <a:extLst>
              <a:ext uri="{FF2B5EF4-FFF2-40B4-BE49-F238E27FC236}">
                <a16:creationId xmlns:a16="http://schemas.microsoft.com/office/drawing/2014/main" id="{CB9D04A7-EF98-C2F5-106B-F65E557320B6}"/>
              </a:ext>
            </a:extLst>
          </p:cNvPr>
          <p:cNvPicPr>
            <a:picLocks noChangeAspect="1"/>
          </p:cNvPicPr>
          <p:nvPr/>
        </p:nvPicPr>
        <p:blipFill>
          <a:blip r:embed="rId3"/>
          <a:stretch>
            <a:fillRect/>
          </a:stretch>
        </p:blipFill>
        <p:spPr>
          <a:xfrm>
            <a:off x="3097645" y="2600036"/>
            <a:ext cx="4648200" cy="457200"/>
          </a:xfrm>
          <a:prstGeom prst="rect">
            <a:avLst/>
          </a:prstGeom>
        </p:spPr>
      </p:pic>
      <p:sp>
        <p:nvSpPr>
          <p:cNvPr id="9" name="TextBox 8">
            <a:extLst>
              <a:ext uri="{FF2B5EF4-FFF2-40B4-BE49-F238E27FC236}">
                <a16:creationId xmlns:a16="http://schemas.microsoft.com/office/drawing/2014/main" id="{4B83B284-4063-EF8A-EF38-5A31A9991883}"/>
              </a:ext>
            </a:extLst>
          </p:cNvPr>
          <p:cNvSpPr txBox="1"/>
          <p:nvPr/>
        </p:nvSpPr>
        <p:spPr>
          <a:xfrm>
            <a:off x="738909" y="3108144"/>
            <a:ext cx="8405091" cy="369332"/>
          </a:xfrm>
          <a:prstGeom prst="rect">
            <a:avLst/>
          </a:prstGeom>
          <a:noFill/>
        </p:spPr>
        <p:txBody>
          <a:bodyPr wrap="square">
            <a:spAutoFit/>
          </a:bodyPr>
          <a:lstStyle/>
          <a:p>
            <a:endParaRPr lang="en-US" dirty="0"/>
          </a:p>
        </p:txBody>
      </p:sp>
      <p:pic>
        <p:nvPicPr>
          <p:cNvPr id="11" name="Picture 10">
            <a:extLst>
              <a:ext uri="{FF2B5EF4-FFF2-40B4-BE49-F238E27FC236}">
                <a16:creationId xmlns:a16="http://schemas.microsoft.com/office/drawing/2014/main" id="{396451EB-956C-E453-2377-5F63CE98EC28}"/>
              </a:ext>
            </a:extLst>
          </p:cNvPr>
          <p:cNvPicPr>
            <a:picLocks noChangeAspect="1"/>
          </p:cNvPicPr>
          <p:nvPr/>
        </p:nvPicPr>
        <p:blipFill>
          <a:blip r:embed="rId4"/>
          <a:stretch>
            <a:fillRect/>
          </a:stretch>
        </p:blipFill>
        <p:spPr>
          <a:xfrm>
            <a:off x="2118303" y="4784255"/>
            <a:ext cx="7715250" cy="838200"/>
          </a:xfrm>
          <a:prstGeom prst="rect">
            <a:avLst/>
          </a:prstGeom>
        </p:spPr>
      </p:pic>
    </p:spTree>
    <p:extLst>
      <p:ext uri="{BB962C8B-B14F-4D97-AF65-F5344CB8AC3E}">
        <p14:creationId xmlns:p14="http://schemas.microsoft.com/office/powerpoint/2010/main" val="3593054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5CA63-7A93-0A7F-FAC7-71D5ECC1DE1A}"/>
              </a:ext>
            </a:extLst>
          </p:cNvPr>
          <p:cNvSpPr>
            <a:spLocks noGrp="1"/>
          </p:cNvSpPr>
          <p:nvPr>
            <p:ph idx="1"/>
          </p:nvPr>
        </p:nvSpPr>
        <p:spPr>
          <a:xfrm>
            <a:off x="838200" y="517236"/>
            <a:ext cx="10515600" cy="5659727"/>
          </a:xfrm>
        </p:spPr>
        <p:txBody>
          <a:bodyPr>
            <a:normAutofit/>
          </a:bodyPr>
          <a:lstStyle/>
          <a:p>
            <a:r>
              <a:rPr lang="en-US" b="0" i="0" dirty="0">
                <a:solidFill>
                  <a:srgbClr val="3A3A3A"/>
                </a:solidFill>
                <a:effectLst/>
                <a:latin typeface="Times New Roman" panose="02020603050405020304" pitchFamily="18" charset="0"/>
                <a:cs typeface="Times New Roman" panose="02020603050405020304" pitchFamily="18" charset="0"/>
              </a:rPr>
              <a:t>Carrying out the same process for h2:</a:t>
            </a:r>
          </a:p>
          <a:p>
            <a:pPr marL="0" indent="0">
              <a:buNone/>
            </a:pPr>
            <a:r>
              <a:rPr lang="en-US" dirty="0">
                <a:solidFill>
                  <a:srgbClr val="3A3A3A"/>
                </a:solidFill>
                <a:latin typeface="Times New Roman" panose="02020603050405020304" pitchFamily="18" charset="0"/>
                <a:cs typeface="Times New Roman" panose="02020603050405020304" pitchFamily="18" charset="0"/>
              </a:rPr>
              <a:t>                                           h2(in) = 0.3925</a:t>
            </a:r>
          </a:p>
          <a:p>
            <a:pPr marL="0" indent="0">
              <a:buNone/>
            </a:pPr>
            <a:r>
              <a:rPr lang="en-US" dirty="0">
                <a:solidFill>
                  <a:srgbClr val="3A3A3A"/>
                </a:solidFill>
                <a:latin typeface="Times New Roman" panose="02020603050405020304" pitchFamily="18" charset="0"/>
                <a:cs typeface="Times New Roman" panose="02020603050405020304" pitchFamily="18" charset="0"/>
              </a:rPr>
              <a:t>                                         h2(out) = 0.5968</a:t>
            </a:r>
          </a:p>
          <a:p>
            <a:endParaRPr lang="en-US" dirty="0">
              <a:solidFill>
                <a:srgbClr val="3A3A3A"/>
              </a:solidFill>
              <a:latin typeface="Times New Roman" panose="02020603050405020304" pitchFamily="18" charset="0"/>
              <a:cs typeface="Times New Roman" panose="02020603050405020304" pitchFamily="18" charset="0"/>
            </a:endParaRPr>
          </a:p>
          <a:p>
            <a:endParaRPr lang="en-US" dirty="0">
              <a:solidFill>
                <a:srgbClr val="3A3A3A"/>
              </a:solidFill>
              <a:latin typeface="Times New Roman" panose="02020603050405020304" pitchFamily="18" charset="0"/>
              <a:cs typeface="Times New Roman" panose="02020603050405020304" pitchFamily="18" charset="0"/>
            </a:endParaRPr>
          </a:p>
          <a:p>
            <a:endParaRPr lang="en-US" dirty="0">
              <a:solidFill>
                <a:srgbClr val="3A3A3A"/>
              </a:solidFill>
              <a:latin typeface="Times New Roman" panose="02020603050405020304" pitchFamily="18" charset="0"/>
              <a:cs typeface="Times New Roman" panose="02020603050405020304" pitchFamily="18" charset="0"/>
            </a:endParaRPr>
          </a:p>
          <a:p>
            <a:endParaRPr lang="en-US" dirty="0">
              <a:solidFill>
                <a:srgbClr val="3A3A3A"/>
              </a:solidFill>
              <a:latin typeface="Times New Roman" panose="02020603050405020304" pitchFamily="18" charset="0"/>
              <a:cs typeface="Times New Roman" panose="02020603050405020304" pitchFamily="18" charset="0"/>
            </a:endParaRPr>
          </a:p>
          <a:p>
            <a:endParaRPr lang="en-US" dirty="0">
              <a:solidFill>
                <a:srgbClr val="3A3A3A"/>
              </a:solidFill>
              <a:latin typeface="Times New Roman" panose="02020603050405020304" pitchFamily="18" charset="0"/>
              <a:cs typeface="Times New Roman" panose="02020603050405020304" pitchFamily="18" charset="0"/>
            </a:endParaRPr>
          </a:p>
          <a:p>
            <a:r>
              <a:rPr lang="en-US" b="0" i="0" dirty="0">
                <a:solidFill>
                  <a:srgbClr val="3A3A3A"/>
                </a:solidFill>
                <a:effectLst/>
                <a:latin typeface="Times New Roman" panose="02020603050405020304" pitchFamily="18" charset="0"/>
                <a:cs typeface="Times New Roman" panose="02020603050405020304" pitchFamily="18" charset="0"/>
              </a:rPr>
              <a:t>Carrying out the same process for O2:</a:t>
            </a:r>
          </a:p>
          <a:p>
            <a:pPr marL="0" indent="0">
              <a:buNone/>
            </a:pPr>
            <a:r>
              <a:rPr lang="en-US" dirty="0">
                <a:solidFill>
                  <a:srgbClr val="3A3A3A"/>
                </a:solidFill>
                <a:latin typeface="Times New Roman" panose="02020603050405020304" pitchFamily="18" charset="0"/>
                <a:cs typeface="Times New Roman" panose="02020603050405020304" pitchFamily="18" charset="0"/>
              </a:rPr>
              <a:t>                               O2(in) = 1.22484</a:t>
            </a:r>
          </a:p>
          <a:p>
            <a:pPr marL="0" indent="0">
              <a:buNone/>
            </a:pPr>
            <a:r>
              <a:rPr lang="en-US" b="0" i="0" dirty="0">
                <a:solidFill>
                  <a:srgbClr val="3A3A3A"/>
                </a:solidFill>
                <a:effectLst/>
                <a:latin typeface="Times New Roman" panose="02020603050405020304" pitchFamily="18" charset="0"/>
                <a:cs typeface="Times New Roman" panose="02020603050405020304" pitchFamily="18" charset="0"/>
              </a:rPr>
              <a:t>                               O2(out) = 0.7729 </a:t>
            </a:r>
            <a:r>
              <a:rPr lang="en-US" b="0" i="0" dirty="0">
                <a:solidFill>
                  <a:srgbClr val="FF0000"/>
                </a:solidFill>
                <a:effectLst/>
                <a:latin typeface="Times New Roman" panose="02020603050405020304" pitchFamily="18" charset="0"/>
                <a:cs typeface="Times New Roman" panose="02020603050405020304" pitchFamily="18" charset="0"/>
              </a:rPr>
              <a:t>// Actually it must be 0.99 as target</a:t>
            </a:r>
          </a:p>
          <a:p>
            <a:endParaRPr lang="en-US" dirty="0">
              <a:solidFill>
                <a:srgbClr val="3A3A3A"/>
              </a:solidFill>
              <a:latin typeface="Times New Roman" panose="02020603050405020304" pitchFamily="18" charset="0"/>
              <a:cs typeface="Times New Roman" panose="02020603050405020304" pitchFamily="18" charset="0"/>
            </a:endParaRPr>
          </a:p>
          <a:p>
            <a:endParaRPr lang="en-US" dirty="0">
              <a:solidFill>
                <a:srgbClr val="3A3A3A"/>
              </a:solidFill>
              <a:latin typeface="Times New Roman" panose="02020603050405020304" pitchFamily="18" charset="0"/>
              <a:cs typeface="Times New Roman" panose="02020603050405020304" pitchFamily="18" charset="0"/>
            </a:endParaRPr>
          </a:p>
          <a:p>
            <a:endParaRPr lang="en-US" dirty="0">
              <a:solidFill>
                <a:srgbClr val="3A3A3A"/>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DC4953-2F56-C9CE-8CD3-F4D596CB408D}"/>
              </a:ext>
            </a:extLst>
          </p:cNvPr>
          <p:cNvPicPr>
            <a:picLocks noChangeAspect="1"/>
          </p:cNvPicPr>
          <p:nvPr/>
        </p:nvPicPr>
        <p:blipFill>
          <a:blip r:embed="rId2"/>
          <a:stretch>
            <a:fillRect/>
          </a:stretch>
        </p:blipFill>
        <p:spPr>
          <a:xfrm>
            <a:off x="959427" y="2304111"/>
            <a:ext cx="9220200" cy="2085975"/>
          </a:xfrm>
          <a:prstGeom prst="rect">
            <a:avLst/>
          </a:prstGeom>
        </p:spPr>
      </p:pic>
    </p:spTree>
    <p:extLst>
      <p:ext uri="{BB962C8B-B14F-4D97-AF65-F5344CB8AC3E}">
        <p14:creationId xmlns:p14="http://schemas.microsoft.com/office/powerpoint/2010/main" val="449019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A0292-86D3-0879-E75E-C86EF84453E0}"/>
              </a:ext>
            </a:extLst>
          </p:cNvPr>
          <p:cNvSpPr>
            <a:spLocks noGrp="1"/>
          </p:cNvSpPr>
          <p:nvPr>
            <p:ph idx="1"/>
          </p:nvPr>
        </p:nvSpPr>
        <p:spPr>
          <a:xfrm>
            <a:off x="671946" y="424873"/>
            <a:ext cx="10515600" cy="5705908"/>
          </a:xfrm>
        </p:spPr>
        <p:txBody>
          <a:bodyPr/>
          <a:lstStyle/>
          <a:p>
            <a:r>
              <a:rPr lang="en-US" b="1" dirty="0">
                <a:latin typeface="Times New Roman" panose="02020603050405020304" pitchFamily="18" charset="0"/>
                <a:cs typeface="Times New Roman" panose="02020603050405020304" pitchFamily="18" charset="0"/>
              </a:rPr>
              <a:t>Calculating the Total Error:</a:t>
            </a:r>
          </a:p>
          <a:p>
            <a:pPr algn="just"/>
            <a:r>
              <a:rPr lang="en-US" b="0" i="0" dirty="0">
                <a:solidFill>
                  <a:srgbClr val="3A3A3A"/>
                </a:solidFill>
                <a:effectLst/>
                <a:latin typeface="Times New Roman" panose="02020603050405020304" pitchFamily="18" charset="0"/>
                <a:cs typeface="Times New Roman" panose="02020603050405020304" pitchFamily="18" charset="0"/>
              </a:rPr>
              <a:t>The target output for o1 is 0.01, but the neural network output is 0.75136507; therefore, its error is:</a:t>
            </a:r>
          </a:p>
          <a:p>
            <a:pPr algn="just"/>
            <a:r>
              <a:rPr kumimoji="0" lang="en-US" altLang="en-US" sz="2000"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E (o1) = 1/2(target o1 - out o1)2 = 1/2(0.01 - 0.75136507)2 = 0.27481108 …(Equation 5)</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 (o2) = 0.023560026 </a:t>
            </a:r>
          </a:p>
          <a:p>
            <a:pPr algn="just"/>
            <a:r>
              <a:rPr kumimoji="0" lang="pt-BR"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(total) = E (o1) + E (o2) = 0.274811083 + 0.023560026 = 0.298371109 </a:t>
            </a:r>
          </a:p>
          <a:p>
            <a:pPr algn="just"/>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b="0" i="0" dirty="0">
              <a:solidFill>
                <a:srgbClr val="3A3A3A"/>
              </a:solidFill>
              <a:effectLst/>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111904C-B060-5EC6-F3E9-7A45259388A5}"/>
              </a:ext>
            </a:extLst>
          </p:cNvPr>
          <p:cNvSpPr>
            <a:spLocks noChangeArrowheads="1"/>
          </p:cNvSpPr>
          <p:nvPr/>
        </p:nvSpPr>
        <p:spPr bwMode="auto">
          <a:xfrm>
            <a:off x="-166254" y="11868"/>
            <a:ext cx="65" cy="341099"/>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839A1EB-B3CF-5B16-D00E-ED55600FBCF4}"/>
              </a:ext>
            </a:extLst>
          </p:cNvPr>
          <p:cNvSpPr>
            <a:spLocks noChangeArrowheads="1"/>
          </p:cNvSpPr>
          <p:nvPr/>
        </p:nvSpPr>
        <p:spPr bwMode="auto">
          <a:xfrm>
            <a:off x="0" y="58050"/>
            <a:ext cx="65" cy="341099"/>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A947EE-A8C1-483A-7A18-8440EF50BE1F}"/>
              </a:ext>
            </a:extLst>
          </p:cNvPr>
          <p:cNvSpPr>
            <a:spLocks noChangeArrowheads="1"/>
          </p:cNvSpPr>
          <p:nvPr/>
        </p:nvSpPr>
        <p:spPr bwMode="auto">
          <a:xfrm>
            <a:off x="0" y="58050"/>
            <a:ext cx="65" cy="341099"/>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600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4A2D7-6B8D-C96A-0409-68C601770B46}"/>
              </a:ext>
            </a:extLst>
          </p:cNvPr>
          <p:cNvSpPr>
            <a:spLocks noGrp="1"/>
          </p:cNvSpPr>
          <p:nvPr>
            <p:ph idx="1"/>
          </p:nvPr>
        </p:nvSpPr>
        <p:spPr>
          <a:xfrm>
            <a:off x="535709" y="415636"/>
            <a:ext cx="10818091" cy="5761327"/>
          </a:xfrm>
        </p:spPr>
        <p:txBody>
          <a:bodyPr/>
          <a:lstStyle/>
          <a:p>
            <a:pPr marL="0" indent="0" algn="just">
              <a:buNone/>
            </a:pPr>
            <a:r>
              <a:rPr lang="en-US" b="1" i="0" dirty="0">
                <a:solidFill>
                  <a:srgbClr val="3A3A3A"/>
                </a:solidFill>
                <a:effectLst/>
                <a:latin typeface="Times New Roman" panose="02020603050405020304" pitchFamily="18" charset="0"/>
                <a:cs typeface="Times New Roman" panose="02020603050405020304" pitchFamily="18" charset="0"/>
              </a:rPr>
              <a:t>Step 2: Backward Propagation:</a:t>
            </a:r>
          </a:p>
          <a:p>
            <a:pPr algn="just"/>
            <a:r>
              <a:rPr lang="en-US" b="0" i="0" dirty="0">
                <a:solidFill>
                  <a:srgbClr val="3A3A3A"/>
                </a:solidFill>
                <a:effectLst/>
                <a:latin typeface="Times New Roman" panose="02020603050405020304" pitchFamily="18" charset="0"/>
                <a:cs typeface="Times New Roman" panose="02020603050405020304" pitchFamily="18" charset="0"/>
              </a:rPr>
              <a:t>Our goal with the backward propagation algorithm is to update each weight in the network so that the actual output is closer to the target output, thereby minimizing the error for each neuron and the network as a whole.</a:t>
            </a:r>
          </a:p>
          <a:p>
            <a:pPr algn="just"/>
            <a:endParaRPr lang="en-US" b="0" i="0" dirty="0">
              <a:solidFill>
                <a:srgbClr val="3A3A3A"/>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BAE42D-1294-48DB-5FC0-9F5F16B5F8EE}"/>
              </a:ext>
            </a:extLst>
          </p:cNvPr>
          <p:cNvPicPr>
            <a:picLocks noChangeAspect="1"/>
          </p:cNvPicPr>
          <p:nvPr/>
        </p:nvPicPr>
        <p:blipFill>
          <a:blip r:embed="rId2"/>
          <a:stretch>
            <a:fillRect/>
          </a:stretch>
        </p:blipFill>
        <p:spPr>
          <a:xfrm>
            <a:off x="2380816" y="2914361"/>
            <a:ext cx="6543675" cy="2876550"/>
          </a:xfrm>
          <a:prstGeom prst="rect">
            <a:avLst/>
          </a:prstGeom>
        </p:spPr>
      </p:pic>
    </p:spTree>
    <p:extLst>
      <p:ext uri="{BB962C8B-B14F-4D97-AF65-F5344CB8AC3E}">
        <p14:creationId xmlns:p14="http://schemas.microsoft.com/office/powerpoint/2010/main" val="223047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A72F-BF67-BAD5-4866-0C291B9E8057}"/>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Why use Decision Trees?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1E82D3-2808-BD8E-C3A7-D857EC9E9DCD}"/>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There are various algorithms in Machine learning, so choosing the best algorithm for the given dataset and problem is the main point to remember while creating a machine learning model.</a:t>
            </a:r>
          </a:p>
          <a:p>
            <a:pPr algn="just"/>
            <a:r>
              <a:rPr lang="en-US" dirty="0">
                <a:latin typeface="Times New Roman" panose="02020603050405020304" pitchFamily="18" charset="0"/>
                <a:cs typeface="Times New Roman" panose="02020603050405020304" pitchFamily="18" charset="0"/>
              </a:rPr>
              <a:t>Below are the two reasons for using the Decision tree: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Trees usually mimic human thinking ability while making a decision, so it is easy to understand.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logic behind the decision tree can be easily understood because it shows a tree-like structure.</a:t>
            </a:r>
          </a:p>
        </p:txBody>
      </p:sp>
    </p:spTree>
    <p:extLst>
      <p:ext uri="{BB962C8B-B14F-4D97-AF65-F5344CB8AC3E}">
        <p14:creationId xmlns:p14="http://schemas.microsoft.com/office/powerpoint/2010/main" val="162618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47C6-BC86-D472-B810-1333A49A4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88BE78-8338-87F9-FFDC-2DA88950374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AAFD630-A87C-FEDA-AC28-5A7E99D94FB4}"/>
              </a:ext>
            </a:extLst>
          </p:cNvPr>
          <p:cNvPicPr>
            <a:picLocks noChangeAspect="1"/>
          </p:cNvPicPr>
          <p:nvPr/>
        </p:nvPicPr>
        <p:blipFill>
          <a:blip r:embed="rId2"/>
          <a:stretch>
            <a:fillRect/>
          </a:stretch>
        </p:blipFill>
        <p:spPr>
          <a:xfrm>
            <a:off x="406400" y="0"/>
            <a:ext cx="11388435" cy="6858000"/>
          </a:xfrm>
          <a:prstGeom prst="rect">
            <a:avLst/>
          </a:prstGeom>
        </p:spPr>
      </p:pic>
    </p:spTree>
    <p:extLst>
      <p:ext uri="{BB962C8B-B14F-4D97-AF65-F5344CB8AC3E}">
        <p14:creationId xmlns:p14="http://schemas.microsoft.com/office/powerpoint/2010/main" val="1333264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A6E2-9FFC-16B8-0022-CB33034340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FF6455-1AB5-CE51-FCE8-EA4375CC1AE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05998B1-043B-1812-EAEB-CFC195ADDBEC}"/>
              </a:ext>
            </a:extLst>
          </p:cNvPr>
          <p:cNvPicPr>
            <a:picLocks noChangeAspect="1"/>
          </p:cNvPicPr>
          <p:nvPr/>
        </p:nvPicPr>
        <p:blipFill>
          <a:blip r:embed="rId2"/>
          <a:stretch>
            <a:fillRect/>
          </a:stretch>
        </p:blipFill>
        <p:spPr>
          <a:xfrm>
            <a:off x="498765" y="365125"/>
            <a:ext cx="11416144" cy="6035675"/>
          </a:xfrm>
          <a:prstGeom prst="rect">
            <a:avLst/>
          </a:prstGeom>
        </p:spPr>
      </p:pic>
    </p:spTree>
    <p:extLst>
      <p:ext uri="{BB962C8B-B14F-4D97-AF65-F5344CB8AC3E}">
        <p14:creationId xmlns:p14="http://schemas.microsoft.com/office/powerpoint/2010/main" val="1496106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4396C-7757-A7D6-13E6-766A239E97CE}"/>
              </a:ext>
            </a:extLst>
          </p:cNvPr>
          <p:cNvSpPr>
            <a:spLocks noGrp="1"/>
          </p:cNvSpPr>
          <p:nvPr>
            <p:ph idx="1"/>
          </p:nvPr>
        </p:nvSpPr>
        <p:spPr>
          <a:xfrm>
            <a:off x="683491" y="387927"/>
            <a:ext cx="10670309" cy="5789036"/>
          </a:xfrm>
        </p:spPr>
        <p:txBody>
          <a:bodyPr/>
          <a:lstStyle/>
          <a:p>
            <a:r>
              <a:rPr lang="en-US" dirty="0">
                <a:solidFill>
                  <a:srgbClr val="3A3A3A"/>
                </a:solidFill>
                <a:latin typeface="Times New Roman" panose="02020603050405020304" pitchFamily="18" charset="0"/>
                <a:cs typeface="Times New Roman" panose="02020603050405020304" pitchFamily="18" charset="0"/>
              </a:rPr>
              <a:t>C</a:t>
            </a:r>
            <a:r>
              <a:rPr lang="en-US" i="0" dirty="0">
                <a:solidFill>
                  <a:srgbClr val="3A3A3A"/>
                </a:solidFill>
                <a:effectLst/>
                <a:latin typeface="Times New Roman" panose="02020603050405020304" pitchFamily="18" charset="0"/>
                <a:cs typeface="Times New Roman" panose="02020603050405020304" pitchFamily="18" charset="0"/>
              </a:rPr>
              <a:t>ontinue the backward pass by calculating new values for w1, w2, w3, and w4:</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17E9E3-ACF6-CD83-7543-995403ACB3FE}"/>
              </a:ext>
            </a:extLst>
          </p:cNvPr>
          <p:cNvPicPr>
            <a:picLocks noChangeAspect="1"/>
          </p:cNvPicPr>
          <p:nvPr/>
        </p:nvPicPr>
        <p:blipFill>
          <a:blip r:embed="rId2"/>
          <a:stretch>
            <a:fillRect/>
          </a:stretch>
        </p:blipFill>
        <p:spPr>
          <a:xfrm>
            <a:off x="1856510" y="1776412"/>
            <a:ext cx="7998690" cy="3305175"/>
          </a:xfrm>
          <a:prstGeom prst="rect">
            <a:avLst/>
          </a:prstGeom>
        </p:spPr>
      </p:pic>
    </p:spTree>
    <p:extLst>
      <p:ext uri="{BB962C8B-B14F-4D97-AF65-F5344CB8AC3E}">
        <p14:creationId xmlns:p14="http://schemas.microsoft.com/office/powerpoint/2010/main" val="890002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9E51-9B03-B6D3-9B3C-8272042CAC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535BA8-250D-BAC1-3C2C-76BA1C72894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9A6AF9-A9E2-66A0-1220-E10595B37784}"/>
              </a:ext>
            </a:extLst>
          </p:cNvPr>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12170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6785-AECD-D6C8-ABE0-55C6CFB1E6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410B63-C060-9030-CD7E-57B07E4165D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67F52C6-325F-47F5-1A1D-7759713ADCA1}"/>
              </a:ext>
            </a:extLst>
          </p:cNvPr>
          <p:cNvPicPr>
            <a:picLocks noChangeAspect="1"/>
          </p:cNvPicPr>
          <p:nvPr/>
        </p:nvPicPr>
        <p:blipFill>
          <a:blip r:embed="rId2"/>
          <a:stretch>
            <a:fillRect/>
          </a:stretch>
        </p:blipFill>
        <p:spPr>
          <a:xfrm>
            <a:off x="221672" y="252412"/>
            <a:ext cx="11720945" cy="6353175"/>
          </a:xfrm>
          <a:prstGeom prst="rect">
            <a:avLst/>
          </a:prstGeom>
        </p:spPr>
      </p:pic>
    </p:spTree>
    <p:extLst>
      <p:ext uri="{BB962C8B-B14F-4D97-AF65-F5344CB8AC3E}">
        <p14:creationId xmlns:p14="http://schemas.microsoft.com/office/powerpoint/2010/main" val="1808954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EBB29-870E-972D-5263-86DC471BE4EE}"/>
              </a:ext>
            </a:extLst>
          </p:cNvPr>
          <p:cNvSpPr>
            <a:spLocks noGrp="1"/>
          </p:cNvSpPr>
          <p:nvPr>
            <p:ph idx="1"/>
          </p:nvPr>
        </p:nvSpPr>
        <p:spPr>
          <a:xfrm>
            <a:off x="838200" y="397164"/>
            <a:ext cx="10515600" cy="5779799"/>
          </a:xfrm>
        </p:spPr>
        <p:txBody>
          <a:bodyPr>
            <a:normAutofit/>
          </a:bodyPr>
          <a:lstStyle/>
          <a:p>
            <a:pPr algn="l">
              <a:buFont typeface="Arial" panose="020B0604020202020204" pitchFamily="34" charset="0"/>
              <a:buChar char="•"/>
            </a:pPr>
            <a:r>
              <a:rPr lang="en-US" b="0" i="0" dirty="0">
                <a:solidFill>
                  <a:srgbClr val="3A3A3A"/>
                </a:solidFill>
                <a:effectLst/>
                <a:latin typeface="Times New Roman" panose="02020603050405020304" pitchFamily="18" charset="0"/>
                <a:cs typeface="Times New Roman" panose="02020603050405020304" pitchFamily="18" charset="0"/>
              </a:rPr>
              <a:t>When we originally fed forward 0.05 and 0.1 inputs, the error on the network was 0.298371109.</a:t>
            </a:r>
          </a:p>
          <a:p>
            <a:pPr algn="l">
              <a:buFont typeface="Arial" panose="020B0604020202020204" pitchFamily="34" charset="0"/>
              <a:buChar char="•"/>
            </a:pPr>
            <a:r>
              <a:rPr lang="en-US" b="0" i="0" dirty="0">
                <a:solidFill>
                  <a:srgbClr val="3A3A3A"/>
                </a:solidFill>
                <a:effectLst/>
                <a:latin typeface="Times New Roman" panose="02020603050405020304" pitchFamily="18" charset="0"/>
                <a:cs typeface="Times New Roman" panose="02020603050405020304" pitchFamily="18" charset="0"/>
              </a:rPr>
              <a:t>After the first round of backpropagation, the total error is now down to 0.291027924.</a:t>
            </a:r>
          </a:p>
          <a:p>
            <a:pPr algn="l">
              <a:buFont typeface="Arial" panose="020B0604020202020204" pitchFamily="34" charset="0"/>
              <a:buChar char="•"/>
            </a:pPr>
            <a:endParaRPr lang="en-US" dirty="0">
              <a:solidFill>
                <a:srgbClr val="3A3A3A"/>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A3A3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dirty="0">
              <a:solidFill>
                <a:srgbClr val="3A3A3A"/>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A3A3A"/>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3A3A3A"/>
                </a:solidFill>
                <a:latin typeface="Times New Roman" panose="02020603050405020304" pitchFamily="18" charset="0"/>
                <a:cs typeface="Times New Roman" panose="02020603050405020304" pitchFamily="18" charset="0"/>
              </a:rPr>
              <a:t>A</a:t>
            </a:r>
            <a:r>
              <a:rPr lang="en-US" b="0" i="0" dirty="0">
                <a:solidFill>
                  <a:srgbClr val="3A3A3A"/>
                </a:solidFill>
                <a:effectLst/>
                <a:latin typeface="Times New Roman" panose="02020603050405020304" pitchFamily="18" charset="0"/>
                <a:cs typeface="Times New Roman" panose="02020603050405020304" pitchFamily="18" charset="0"/>
              </a:rPr>
              <a:t>fter repeating this process 10,000 times, for example, the error plummets to 0.0000351085. At this point, when we feedforward 0.05 and 0.1, the two output neurons will generate 0.015912196 (vs. 0.01 target) and 0.984065734 (vs. 0.99 target).</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20795A-1AE2-3326-7E2F-2B93E637C4FB}"/>
              </a:ext>
            </a:extLst>
          </p:cNvPr>
          <p:cNvPicPr>
            <a:picLocks noChangeAspect="1"/>
          </p:cNvPicPr>
          <p:nvPr/>
        </p:nvPicPr>
        <p:blipFill>
          <a:blip r:embed="rId2"/>
          <a:stretch>
            <a:fillRect/>
          </a:stretch>
        </p:blipFill>
        <p:spPr>
          <a:xfrm>
            <a:off x="6734175" y="2185843"/>
            <a:ext cx="4619625" cy="1762125"/>
          </a:xfrm>
          <a:prstGeom prst="rect">
            <a:avLst/>
          </a:prstGeom>
        </p:spPr>
      </p:pic>
    </p:spTree>
    <p:extLst>
      <p:ext uri="{BB962C8B-B14F-4D97-AF65-F5344CB8AC3E}">
        <p14:creationId xmlns:p14="http://schemas.microsoft.com/office/powerpoint/2010/main" val="1700865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D3045-A4E0-1B5A-47A6-2E7A737BDD96}"/>
              </a:ext>
            </a:extLst>
          </p:cNvPr>
          <p:cNvSpPr>
            <a:spLocks noGrp="1"/>
          </p:cNvSpPr>
          <p:nvPr>
            <p:ph idx="1"/>
          </p:nvPr>
        </p:nvSpPr>
        <p:spPr>
          <a:xfrm>
            <a:off x="838200" y="397164"/>
            <a:ext cx="10515600" cy="5779799"/>
          </a:xfrm>
        </p:spPr>
        <p:txBody>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Adaline (Adaptive Linear Neural)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 network with a single linear unit is called Adaline (Adaptive Linear Neural). A unit with a linear activation function is called a linear unit.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 Adaline, there is only one output unit and output values are bipolar (+1,-1). Weights between the input unit and output unit are adjustable. It uses the delta rule.</a:t>
            </a:r>
          </a:p>
          <a:p>
            <a:pPr algn="just" fontAlgn="base">
              <a:buFont typeface="Arial" panose="020B0604020202020204" pitchFamily="34" charset="0"/>
              <a:buChar char="•"/>
            </a:pPr>
            <a:endParaRPr lang="en-US" b="0" i="0" dirty="0">
              <a:solidFill>
                <a:srgbClr val="273239"/>
              </a:solidFill>
              <a:effectLst/>
              <a:latin typeface="Times New Roman" panose="02020603050405020304" pitchFamily="18" charset="0"/>
              <a:cs typeface="Times New Roman" panose="02020603050405020304" pitchFamily="18" charset="0"/>
            </a:endParaRPr>
          </a:p>
          <a:p>
            <a:pPr algn="just"/>
            <a:endParaRPr lang="en-US" b="1" i="0" dirty="0">
              <a:solidFill>
                <a:srgbClr val="273239"/>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313204-C55A-8896-8C75-CF4DC249D706}"/>
              </a:ext>
            </a:extLst>
          </p:cNvPr>
          <p:cNvPicPr>
            <a:picLocks noChangeAspect="1"/>
          </p:cNvPicPr>
          <p:nvPr/>
        </p:nvPicPr>
        <p:blipFill>
          <a:blip r:embed="rId2"/>
          <a:stretch>
            <a:fillRect/>
          </a:stretch>
        </p:blipFill>
        <p:spPr>
          <a:xfrm>
            <a:off x="1807296" y="2971800"/>
            <a:ext cx="8429625" cy="3886200"/>
          </a:xfrm>
          <a:prstGeom prst="rect">
            <a:avLst/>
          </a:prstGeom>
        </p:spPr>
      </p:pic>
    </p:spTree>
    <p:extLst>
      <p:ext uri="{BB962C8B-B14F-4D97-AF65-F5344CB8AC3E}">
        <p14:creationId xmlns:p14="http://schemas.microsoft.com/office/powerpoint/2010/main" val="3635200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E692-6A61-6646-1CEA-266F2E68963E}"/>
              </a:ext>
            </a:extLst>
          </p:cNvPr>
          <p:cNvSpPr>
            <a:spLocks noGrp="1"/>
          </p:cNvSpPr>
          <p:nvPr>
            <p:ph idx="1"/>
          </p:nvPr>
        </p:nvSpPr>
        <p:spPr>
          <a:xfrm>
            <a:off x="838200" y="314036"/>
            <a:ext cx="10515600" cy="5862927"/>
          </a:xfrm>
        </p:spPr>
        <p:txBody>
          <a:bodyPr>
            <a:norm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 Madaline (Multiple Adaptive Linear Neuron)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Madaline(supervised Learning) model consists of many Adaline in parallel with a single output unit.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Adaline layer is present between the input layer and the Madaline layer hence Adaline layer is a hidden layer.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weights between the input layer and the hidden layer are adjusted, and the weight between the hidden layer and the output layer is fixed.</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Adaline and Madaline layer neurons have a bias of ‘1’ connected to them.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CF06A3-B145-A347-8976-7DEDDBB7A0ED}"/>
              </a:ext>
            </a:extLst>
          </p:cNvPr>
          <p:cNvPicPr>
            <a:picLocks noChangeAspect="1"/>
          </p:cNvPicPr>
          <p:nvPr/>
        </p:nvPicPr>
        <p:blipFill>
          <a:blip r:embed="rId2"/>
          <a:stretch>
            <a:fillRect/>
          </a:stretch>
        </p:blipFill>
        <p:spPr>
          <a:xfrm>
            <a:off x="2357437" y="3999345"/>
            <a:ext cx="7477125" cy="2780145"/>
          </a:xfrm>
          <a:prstGeom prst="rect">
            <a:avLst/>
          </a:prstGeom>
        </p:spPr>
      </p:pic>
    </p:spTree>
    <p:extLst>
      <p:ext uri="{BB962C8B-B14F-4D97-AF65-F5344CB8AC3E}">
        <p14:creationId xmlns:p14="http://schemas.microsoft.com/office/powerpoint/2010/main" val="9476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F04D-81BD-7CF3-221D-9792DF8927B8}"/>
              </a:ext>
            </a:extLst>
          </p:cNvPr>
          <p:cNvSpPr>
            <a:spLocks noGrp="1"/>
          </p:cNvSpPr>
          <p:nvPr>
            <p:ph type="title"/>
          </p:nvPr>
        </p:nvSpPr>
        <p:spPr>
          <a:xfrm>
            <a:off x="838200" y="20035"/>
            <a:ext cx="10515600" cy="1325563"/>
          </a:xfrm>
        </p:spPr>
        <p:txBody>
          <a:bodyPr/>
          <a:lstStyle/>
          <a:p>
            <a:r>
              <a:rPr lang="en-US" b="1" i="0" dirty="0">
                <a:effectLst/>
                <a:latin typeface="Times New Roman" panose="02020603050405020304" pitchFamily="18" charset="0"/>
                <a:cs typeface="Times New Roman" panose="02020603050405020304" pitchFamily="18" charset="0"/>
              </a:rPr>
              <a:t>Decision Tree Terminologies</a:t>
            </a:r>
            <a:endParaRPr lang="en-US"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015E14E-A673-32DD-61EB-54F94D1EDBE2}"/>
              </a:ext>
            </a:extLst>
          </p:cNvPr>
          <p:cNvSpPr>
            <a:spLocks noGrp="1" noChangeArrowheads="1"/>
          </p:cNvSpPr>
          <p:nvPr>
            <p:ph idx="1"/>
          </p:nvPr>
        </p:nvSpPr>
        <p:spPr bwMode="auto">
          <a:xfrm>
            <a:off x="838200" y="1164625"/>
            <a:ext cx="10785049" cy="56733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Root Node: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Root node is from where the decision tree starts. It represents </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entire dataset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which further gets divided into two or more homogeneous sets.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dirty="0">
                <a:solidFill>
                  <a:srgbClr val="000000"/>
                </a:solidFill>
                <a:latin typeface="Times New Roman" panose="02020603050405020304" pitchFamily="18" charset="0"/>
                <a:cs typeface="Times New Roman" panose="02020603050405020304" pitchFamily="18" charset="0"/>
              </a:rPr>
              <a:t>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ach link represents a decision rule.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Leaf Node: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Leaf nodes are the </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final output node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the tree cannot be segregated further after getting a leaf node.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Splitting: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Splitting is the process of dividing the decision node/root node into sub-nodes according to the given conditions.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Branch/Sub Tree: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tree formed by splitting the tree.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Pruning: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Pruning is the process of removing the unwanted branches from the tree.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Parent/Child node: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root node of the tree is called the parent node, and other nodes are called the child nodes.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104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B8D0-4FA6-BE60-FC44-2962BA156A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Decision Tree Steps</a:t>
            </a:r>
          </a:p>
        </p:txBody>
      </p:sp>
      <p:sp>
        <p:nvSpPr>
          <p:cNvPr id="3" name="Content Placeholder 2">
            <a:extLst>
              <a:ext uri="{FF2B5EF4-FFF2-40B4-BE49-F238E27FC236}">
                <a16:creationId xmlns:a16="http://schemas.microsoft.com/office/drawing/2014/main" id="{763E80E9-113D-10EB-02B3-39A358F8C1DA}"/>
              </a:ext>
            </a:extLst>
          </p:cNvPr>
          <p:cNvSpPr>
            <a:spLocks noGrp="1"/>
          </p:cNvSpPr>
          <p:nvPr>
            <p:ph idx="1"/>
          </p:nvPr>
        </p:nvSpPr>
        <p:spPr>
          <a:xfrm>
            <a:off x="838200" y="1690688"/>
            <a:ext cx="10515600" cy="4486275"/>
          </a:xfrm>
        </p:spPr>
        <p:txBody>
          <a:bodyPr>
            <a:normAutofit fontScale="92500" lnSpcReduction="10000"/>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Step-1:</a:t>
            </a:r>
            <a:r>
              <a:rPr lang="en-US" b="0" i="0" dirty="0">
                <a:solidFill>
                  <a:srgbClr val="000000"/>
                </a:solidFill>
                <a:effectLst/>
                <a:latin typeface="Times New Roman" panose="02020603050405020304" pitchFamily="18" charset="0"/>
                <a:cs typeface="Times New Roman" panose="02020603050405020304" pitchFamily="18" charset="0"/>
              </a:rPr>
              <a:t> Begin the tree with the root node, says S, which contains the complete dataset.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Step-2:</a:t>
            </a:r>
            <a:r>
              <a:rPr lang="en-US" b="0" i="0" dirty="0">
                <a:solidFill>
                  <a:srgbClr val="000000"/>
                </a:solidFill>
                <a:effectLst/>
                <a:latin typeface="Times New Roman" panose="02020603050405020304" pitchFamily="18" charset="0"/>
                <a:cs typeface="Times New Roman" panose="02020603050405020304" pitchFamily="18" charset="0"/>
              </a:rPr>
              <a:t> Find the best attribute in the dataset using </a:t>
            </a:r>
            <a:r>
              <a:rPr lang="en-US" b="1" i="0" dirty="0">
                <a:solidFill>
                  <a:srgbClr val="000000"/>
                </a:solidFill>
                <a:effectLst/>
                <a:latin typeface="Times New Roman" panose="02020603050405020304" pitchFamily="18" charset="0"/>
                <a:cs typeface="Times New Roman" panose="02020603050405020304" pitchFamily="18" charset="0"/>
              </a:rPr>
              <a:t>Attribute Selection Measure (ASM).</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Step-3:</a:t>
            </a:r>
            <a:r>
              <a:rPr lang="en-US" b="0" i="0" dirty="0">
                <a:solidFill>
                  <a:srgbClr val="000000"/>
                </a:solidFill>
                <a:effectLst/>
                <a:latin typeface="Times New Roman" panose="02020603050405020304" pitchFamily="18" charset="0"/>
                <a:cs typeface="Times New Roman" panose="02020603050405020304" pitchFamily="18" charset="0"/>
              </a:rPr>
              <a:t> Divide the S into subsets that contains possible values for the best attributes.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Step-4:</a:t>
            </a:r>
            <a:r>
              <a:rPr lang="en-US" b="0" i="0" dirty="0">
                <a:solidFill>
                  <a:srgbClr val="000000"/>
                </a:solidFill>
                <a:effectLst/>
                <a:latin typeface="Times New Roman" panose="02020603050405020304" pitchFamily="18" charset="0"/>
                <a:cs typeface="Times New Roman" panose="02020603050405020304" pitchFamily="18" charset="0"/>
              </a:rPr>
              <a:t> Generate the decision tree node, which contains the best attribute.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Step-5:</a:t>
            </a:r>
            <a:r>
              <a:rPr lang="en-US" b="0" i="0" dirty="0">
                <a:solidFill>
                  <a:srgbClr val="000000"/>
                </a:solidFill>
                <a:effectLst/>
                <a:latin typeface="Times New Roman" panose="02020603050405020304" pitchFamily="18" charset="0"/>
                <a:cs typeface="Times New Roman" panose="02020603050405020304" pitchFamily="18" charset="0"/>
              </a:rPr>
              <a:t> Recursively make new decision trees using the subsets of the dataset created in step -3. Continue this process until a stage is reached where you cannot further classify the nodes and called the final node as a leaf node.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24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B87B4-C2E7-A9F1-D6D2-5964C6835D21}"/>
              </a:ext>
            </a:extLst>
          </p:cNvPr>
          <p:cNvSpPr>
            <a:spLocks noGrp="1"/>
          </p:cNvSpPr>
          <p:nvPr>
            <p:ph idx="1"/>
          </p:nvPr>
        </p:nvSpPr>
        <p:spPr>
          <a:xfrm>
            <a:off x="332509" y="304800"/>
            <a:ext cx="6973455" cy="6363855"/>
          </a:xfrm>
        </p:spPr>
        <p:txBody>
          <a:bodyPr>
            <a:normAutofit/>
          </a:bodyPr>
          <a:lstStyle/>
          <a:p>
            <a:pPr algn="just"/>
            <a:r>
              <a:rPr lang="en-US" b="1" i="0" dirty="0">
                <a:solidFill>
                  <a:srgbClr val="333333"/>
                </a:solidFill>
                <a:effectLst/>
                <a:latin typeface="Times New Roman" panose="02020603050405020304" pitchFamily="18" charset="0"/>
                <a:cs typeface="Times New Roman" panose="02020603050405020304" pitchFamily="18" charset="0"/>
              </a:rPr>
              <a:t>Example:</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Suppose there is a candidate who has a job offer and wants to decide whether he should accept the offer or Not. </a:t>
            </a:r>
            <a:r>
              <a:rPr lang="en-US" b="0" i="0" dirty="0">
                <a:solidFill>
                  <a:srgbClr val="333333"/>
                </a:solidFill>
                <a:effectLst/>
                <a:latin typeface="Times New Roman" panose="02020603050405020304" pitchFamily="18" charset="0"/>
                <a:cs typeface="Times New Roman" panose="02020603050405020304" pitchFamily="18" charset="0"/>
              </a:rPr>
              <a:t>So, to solve this problem, the decision tree starts with the root node (Salary attribute by ASM). </a:t>
            </a:r>
          </a:p>
          <a:p>
            <a:pPr algn="just"/>
            <a:r>
              <a:rPr lang="en-US" b="0" i="0" dirty="0">
                <a:solidFill>
                  <a:srgbClr val="333333"/>
                </a:solidFill>
                <a:effectLst/>
                <a:latin typeface="Times New Roman" panose="02020603050405020304" pitchFamily="18" charset="0"/>
                <a:cs typeface="Times New Roman" panose="02020603050405020304" pitchFamily="18" charset="0"/>
              </a:rPr>
              <a:t>The root node splits further into the next decision node (distance from the office) and one leaf node based on the corresponding labels. The next decision node further gets split into one decision node (Cab facility) and one leaf node. </a:t>
            </a:r>
          </a:p>
          <a:p>
            <a:pPr algn="just"/>
            <a:r>
              <a:rPr lang="en-US" b="0" i="0" dirty="0">
                <a:solidFill>
                  <a:srgbClr val="333333"/>
                </a:solidFill>
                <a:effectLst/>
                <a:latin typeface="Times New Roman" panose="02020603050405020304" pitchFamily="18" charset="0"/>
                <a:cs typeface="Times New Roman" panose="02020603050405020304" pitchFamily="18" charset="0"/>
              </a:rPr>
              <a:t>Finally, the decision node splits into two leaf nodes (Accepted offers and Declined offer). Consider the below diagram:</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3931CB-326A-8916-A79C-E7D7CA76836C}"/>
              </a:ext>
            </a:extLst>
          </p:cNvPr>
          <p:cNvPicPr>
            <a:picLocks noChangeAspect="1"/>
          </p:cNvPicPr>
          <p:nvPr/>
        </p:nvPicPr>
        <p:blipFill>
          <a:blip r:embed="rId2"/>
          <a:stretch>
            <a:fillRect/>
          </a:stretch>
        </p:blipFill>
        <p:spPr>
          <a:xfrm>
            <a:off x="7426036" y="737321"/>
            <a:ext cx="4765964" cy="4829175"/>
          </a:xfrm>
          <a:prstGeom prst="rect">
            <a:avLst/>
          </a:prstGeom>
        </p:spPr>
      </p:pic>
    </p:spTree>
    <p:extLst>
      <p:ext uri="{BB962C8B-B14F-4D97-AF65-F5344CB8AC3E}">
        <p14:creationId xmlns:p14="http://schemas.microsoft.com/office/powerpoint/2010/main" val="193943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8A6E-47CC-DFE5-7624-3CE55BEE8ADD}"/>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Attribute Selection Measures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2A7AA9-54C5-06D5-ED7E-F62D1C63FC24}"/>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While implementing a Decision tree, </a:t>
            </a:r>
            <a:r>
              <a:rPr lang="en-US" b="0" i="0" dirty="0">
                <a:solidFill>
                  <a:srgbClr val="FF0000"/>
                </a:solidFill>
                <a:effectLst/>
                <a:latin typeface="Times New Roman" panose="02020603050405020304" pitchFamily="18" charset="0"/>
                <a:cs typeface="Times New Roman" panose="02020603050405020304" pitchFamily="18" charset="0"/>
              </a:rPr>
              <a:t>the main issue arises that how to select the best attribute for the root node and for sub-nodes. </a:t>
            </a:r>
            <a:r>
              <a:rPr lang="en-US" b="0" i="0" dirty="0">
                <a:solidFill>
                  <a:srgbClr val="333333"/>
                </a:solidFill>
                <a:effectLst/>
                <a:latin typeface="Times New Roman" panose="02020603050405020304" pitchFamily="18" charset="0"/>
                <a:cs typeface="Times New Roman" panose="02020603050405020304" pitchFamily="18" charset="0"/>
              </a:rPr>
              <a:t>So, to solve such problems there is a technique which is called as </a:t>
            </a:r>
            <a:r>
              <a:rPr lang="en-US" b="1" i="0" dirty="0">
                <a:solidFill>
                  <a:srgbClr val="333333"/>
                </a:solidFill>
                <a:effectLst/>
                <a:latin typeface="Times New Roman" panose="02020603050405020304" pitchFamily="18" charset="0"/>
                <a:cs typeface="Times New Roman" panose="02020603050405020304" pitchFamily="18" charset="0"/>
              </a:rPr>
              <a:t>Attribute selection measure or ASM. </a:t>
            </a:r>
          </a:p>
          <a:p>
            <a:pPr algn="just"/>
            <a:r>
              <a:rPr lang="en-US" b="0" i="0" dirty="0">
                <a:solidFill>
                  <a:srgbClr val="333333"/>
                </a:solidFill>
                <a:effectLst/>
                <a:latin typeface="Times New Roman" panose="02020603050405020304" pitchFamily="18" charset="0"/>
                <a:cs typeface="Times New Roman" panose="02020603050405020304" pitchFamily="18" charset="0"/>
              </a:rPr>
              <a:t>By this measurement, we can easily select the best attribute for the nodes of the tree. There popular technique for ASM, which are:</a:t>
            </a:r>
          </a:p>
          <a:p>
            <a:pPr algn="just"/>
            <a:r>
              <a:rPr lang="en-US" dirty="0">
                <a:solidFill>
                  <a:srgbClr val="333333"/>
                </a:solidFill>
                <a:latin typeface="Times New Roman" panose="02020603050405020304" pitchFamily="18" charset="0"/>
                <a:cs typeface="Times New Roman" panose="02020603050405020304" pitchFamily="18" charset="0"/>
              </a:rPr>
              <a:t>Information Gain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081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2908</TotalTime>
  <Words>3582</Words>
  <Application>Microsoft Office PowerPoint</Application>
  <PresentationFormat>Widescreen</PresentationFormat>
  <Paragraphs>338</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Open Sans</vt:lpstr>
      <vt:lpstr>Times New Roman</vt:lpstr>
      <vt:lpstr>var(--ff-lato)</vt:lpstr>
      <vt:lpstr>Wingdings</vt:lpstr>
      <vt:lpstr>Office Theme</vt:lpstr>
      <vt:lpstr>Unit-2 </vt:lpstr>
      <vt:lpstr>DECISION TREE LEARNING</vt:lpstr>
      <vt:lpstr>PowerPoint Presentation</vt:lpstr>
      <vt:lpstr>PowerPoint Presentation</vt:lpstr>
      <vt:lpstr>Why use Decision Trees?</vt:lpstr>
      <vt:lpstr>Decision Tree Terminologies</vt:lpstr>
      <vt:lpstr>Decision Tree Steps</vt:lpstr>
      <vt:lpstr>PowerPoint Presentation</vt:lpstr>
      <vt:lpstr>Attribute Selection Measures</vt:lpstr>
      <vt:lpstr>PowerPoint Presentation</vt:lpstr>
      <vt:lpstr>PowerPoint Presentation</vt:lpstr>
      <vt:lpstr>ID3 [Iterative Dichotomiser3]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Appropriate problems for DTL</vt:lpstr>
      <vt:lpstr>Issues in DTL</vt:lpstr>
      <vt:lpstr>Inductive Bias in DTL</vt:lpstr>
      <vt:lpstr>Artificial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Multilayer Artificial Neural Network </vt:lpstr>
      <vt:lpstr> </vt:lpstr>
      <vt:lpstr>Delta Rule and Gradient Descent </vt:lpstr>
      <vt:lpstr>Derivation of Delta Rule </vt:lpstr>
      <vt:lpstr>PowerPoint Presentation</vt:lpstr>
      <vt:lpstr>PowerPoint Presentation</vt:lpstr>
      <vt:lpstr>PowerPoint Presentation</vt:lpstr>
      <vt:lpstr>PowerPoint Presentation</vt:lpstr>
      <vt:lpstr>Backpropagation Algorithm in Neural Network </vt:lpstr>
      <vt:lpstr>Steps to be followed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dc:title>
  <dc:creator>PC</dc:creator>
  <cp:lastModifiedBy>PC</cp:lastModifiedBy>
  <cp:revision>41</cp:revision>
  <dcterms:created xsi:type="dcterms:W3CDTF">2023-09-12T10:01:08Z</dcterms:created>
  <dcterms:modified xsi:type="dcterms:W3CDTF">2023-09-27T04:11:58Z</dcterms:modified>
</cp:coreProperties>
</file>