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4" r:id="rId27"/>
    <p:sldId id="285" r:id="rId28"/>
    <p:sldId id="286" r:id="rId29"/>
    <p:sldId id="287" r:id="rId30"/>
    <p:sldId id="281" r:id="rId31"/>
    <p:sldId id="282" r:id="rId32"/>
    <p:sldId id="288" r:id="rId33"/>
    <p:sldId id="295" r:id="rId34"/>
    <p:sldId id="289" r:id="rId35"/>
    <p:sldId id="290"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5FD4-DB72-44F9-51D0-82744B327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02ACA-9B5C-070F-1E58-B2AEED015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13B77-D71A-58F7-972F-47B60721001D}"/>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5" name="Footer Placeholder 4">
            <a:extLst>
              <a:ext uri="{FF2B5EF4-FFF2-40B4-BE49-F238E27FC236}">
                <a16:creationId xmlns:a16="http://schemas.microsoft.com/office/drawing/2014/main" id="{C59E8F3C-9494-571F-6DD7-7ABC79D64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D3A8C-477D-7936-6589-E38C37C80A6B}"/>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410961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6C97-047C-8F1D-2443-6FFC4F426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783DA-4664-1813-C492-4DD46037F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DE35B-C255-B5D8-EB22-C855B8108F47}"/>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5" name="Footer Placeholder 4">
            <a:extLst>
              <a:ext uri="{FF2B5EF4-FFF2-40B4-BE49-F238E27FC236}">
                <a16:creationId xmlns:a16="http://schemas.microsoft.com/office/drawing/2014/main" id="{7F1C46C6-66C3-4CAD-C6DD-8BEA787E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D7277-3CE9-EA02-EF64-1F8C94EEAEAC}"/>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10579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4727A-DED5-A99F-94AD-2DF37F8A71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E99243-7422-F624-A1CA-2296CC127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72015-DECF-EB8A-1BE0-8AA921269973}"/>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5" name="Footer Placeholder 4">
            <a:extLst>
              <a:ext uri="{FF2B5EF4-FFF2-40B4-BE49-F238E27FC236}">
                <a16:creationId xmlns:a16="http://schemas.microsoft.com/office/drawing/2014/main" id="{77697AF7-601F-C109-F89F-DCE4F2BF5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3DDF7-1787-1E31-7FFB-68EADC1286AD}"/>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20118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410C-6B23-98CE-B2A1-F1EBB4E64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E34CA-0FE0-93B3-271B-E3794A7F1D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9323F-B66D-B3E1-7196-90F92875AB7D}"/>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5" name="Footer Placeholder 4">
            <a:extLst>
              <a:ext uri="{FF2B5EF4-FFF2-40B4-BE49-F238E27FC236}">
                <a16:creationId xmlns:a16="http://schemas.microsoft.com/office/drawing/2014/main" id="{D2D986C0-12A5-2781-0DFB-A4B723994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F9986-ECFC-C547-201A-A6E65DAEE2A7}"/>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2280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7A4B-77B1-6430-F17A-C63D64DF7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71DCAD-D465-6CCC-C687-0CE9AE399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068409-217A-29FF-2128-AC059C022F9D}"/>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5" name="Footer Placeholder 4">
            <a:extLst>
              <a:ext uri="{FF2B5EF4-FFF2-40B4-BE49-F238E27FC236}">
                <a16:creationId xmlns:a16="http://schemas.microsoft.com/office/drawing/2014/main" id="{C29921E9-2388-FAF2-F661-2B3CEF434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771F6-C788-3122-C9F7-CD23DC82BD91}"/>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122413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6E22-2F75-738F-10B6-02BCE7425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6CC5A-D765-14F3-0E4B-E386CA95A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DD536-F37F-9CE8-C575-FBD5DA788C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4C72E-EE6F-FFA6-AD43-D1BE545EED6B}"/>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6" name="Footer Placeholder 5">
            <a:extLst>
              <a:ext uri="{FF2B5EF4-FFF2-40B4-BE49-F238E27FC236}">
                <a16:creationId xmlns:a16="http://schemas.microsoft.com/office/drawing/2014/main" id="{6BFC60A5-B875-3EF4-3546-5CE887DB0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CC9CE-D3CD-21D9-A1D6-CD5D1CB8FDBB}"/>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111157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FE6D-62DE-829B-B9F2-322C21295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5A23E7-C0C0-3834-2788-FC1D36E6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38A1C-F2F3-EE93-9735-24BF3EDF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1AB42E-E642-AD08-F391-DA5ED31DB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56E229-A20C-1C51-34AE-6FDF50B7D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91029-C466-7573-70B1-C8711BD3A9B9}"/>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8" name="Footer Placeholder 7">
            <a:extLst>
              <a:ext uri="{FF2B5EF4-FFF2-40B4-BE49-F238E27FC236}">
                <a16:creationId xmlns:a16="http://schemas.microsoft.com/office/drawing/2014/main" id="{FB99BE18-B634-7770-2387-A6F80D735F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68F49-3C27-8CA6-B085-B1506684E17C}"/>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291779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6E94-D8CD-5D96-10CA-03BBA368C7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8C501B-EFE2-C0F7-8EEF-E74CEC460402}"/>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4" name="Footer Placeholder 3">
            <a:extLst>
              <a:ext uri="{FF2B5EF4-FFF2-40B4-BE49-F238E27FC236}">
                <a16:creationId xmlns:a16="http://schemas.microsoft.com/office/drawing/2014/main" id="{3741C1F4-FDCC-85C7-3C00-BA94E5CAB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0768A-962A-FF0B-9770-C0CC9A50A979}"/>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13755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D93BF-6527-C903-954B-A19E18B9E8F1}"/>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3" name="Footer Placeholder 2">
            <a:extLst>
              <a:ext uri="{FF2B5EF4-FFF2-40B4-BE49-F238E27FC236}">
                <a16:creationId xmlns:a16="http://schemas.microsoft.com/office/drawing/2014/main" id="{77938C63-51A3-1C4F-5057-B59B19EB0E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E18CB2-4BCC-529E-4971-CB7C894F5E1D}"/>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119999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F2F8-CCD6-9A72-2E55-7460D625E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00589-197A-8442-32C2-353B601B4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1D27B6-0E88-CF65-4E48-C95B6129D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8B45C-7ADB-1CFB-B220-CAEB7C67B6C7}"/>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6" name="Footer Placeholder 5">
            <a:extLst>
              <a:ext uri="{FF2B5EF4-FFF2-40B4-BE49-F238E27FC236}">
                <a16:creationId xmlns:a16="http://schemas.microsoft.com/office/drawing/2014/main" id="{F3117C54-C234-CDB5-582B-B34F0ABFF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469DA-E6F0-7F62-24C1-335A7C08E81D}"/>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234549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AE1A-979D-BFBD-4190-A42DA7F91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0751E4-346F-7670-5FB3-78EF15A95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5E06E-95C8-8FBD-1C73-91947BB1A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53744-1FDC-2C9A-F31D-AB6717003267}"/>
              </a:ext>
            </a:extLst>
          </p:cNvPr>
          <p:cNvSpPr>
            <a:spLocks noGrp="1"/>
          </p:cNvSpPr>
          <p:nvPr>
            <p:ph type="dt" sz="half" idx="10"/>
          </p:nvPr>
        </p:nvSpPr>
        <p:spPr/>
        <p:txBody>
          <a:bodyPr/>
          <a:lstStyle/>
          <a:p>
            <a:fld id="{1345E9E6-A9E8-4E62-87CF-CCF37295EA9B}" type="datetimeFigureOut">
              <a:rPr lang="en-US" smtClean="0"/>
              <a:t>10/17/2023</a:t>
            </a:fld>
            <a:endParaRPr lang="en-US"/>
          </a:p>
        </p:txBody>
      </p:sp>
      <p:sp>
        <p:nvSpPr>
          <p:cNvPr id="6" name="Footer Placeholder 5">
            <a:extLst>
              <a:ext uri="{FF2B5EF4-FFF2-40B4-BE49-F238E27FC236}">
                <a16:creationId xmlns:a16="http://schemas.microsoft.com/office/drawing/2014/main" id="{5D2D6429-86B3-DE17-9A5C-2BA03932D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C0F30-6AFB-DC66-B9EF-1340466F390B}"/>
              </a:ext>
            </a:extLst>
          </p:cNvPr>
          <p:cNvSpPr>
            <a:spLocks noGrp="1"/>
          </p:cNvSpPr>
          <p:nvPr>
            <p:ph type="sldNum" sz="quarter" idx="12"/>
          </p:nvPr>
        </p:nvSpPr>
        <p:spPr/>
        <p:txBody>
          <a:bodyPr/>
          <a:lstStyle/>
          <a:p>
            <a:fld id="{E8E857EF-BAC1-4333-B39A-7387F7370479}" type="slidenum">
              <a:rPr lang="en-US" smtClean="0"/>
              <a:t>‹#›</a:t>
            </a:fld>
            <a:endParaRPr lang="en-US"/>
          </a:p>
        </p:txBody>
      </p:sp>
    </p:spTree>
    <p:extLst>
      <p:ext uri="{BB962C8B-B14F-4D97-AF65-F5344CB8AC3E}">
        <p14:creationId xmlns:p14="http://schemas.microsoft.com/office/powerpoint/2010/main" val="166682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48FB0-7354-DB02-1547-BBD693CC7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4C5F5-20E7-6602-0A39-CC00407E5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C0FC6-A8B9-47EE-FCF7-45419C531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5E9E6-A9E8-4E62-87CF-CCF37295EA9B}" type="datetimeFigureOut">
              <a:rPr lang="en-US" smtClean="0"/>
              <a:t>10/17/2023</a:t>
            </a:fld>
            <a:endParaRPr lang="en-US"/>
          </a:p>
        </p:txBody>
      </p:sp>
      <p:sp>
        <p:nvSpPr>
          <p:cNvPr id="5" name="Footer Placeholder 4">
            <a:extLst>
              <a:ext uri="{FF2B5EF4-FFF2-40B4-BE49-F238E27FC236}">
                <a16:creationId xmlns:a16="http://schemas.microsoft.com/office/drawing/2014/main" id="{2C8A43FD-E2A9-60BF-F4C7-7D770BFAB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E456C1-7481-BA72-4BBA-F14EC107F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857EF-BAC1-4333-B39A-7387F7370479}" type="slidenum">
              <a:rPr lang="en-US" smtClean="0"/>
              <a:t>‹#›</a:t>
            </a:fld>
            <a:endParaRPr lang="en-US"/>
          </a:p>
        </p:txBody>
      </p:sp>
    </p:spTree>
    <p:extLst>
      <p:ext uri="{BB962C8B-B14F-4D97-AF65-F5344CB8AC3E}">
        <p14:creationId xmlns:p14="http://schemas.microsoft.com/office/powerpoint/2010/main" val="2124133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5E12-214A-128F-82E5-43E0B33EA40D}"/>
              </a:ext>
            </a:extLst>
          </p:cNvPr>
          <p:cNvSpPr>
            <a:spLocks noGrp="1"/>
          </p:cNvSpPr>
          <p:nvPr>
            <p:ph type="ctrTitle"/>
          </p:nvPr>
        </p:nvSpPr>
        <p:spPr/>
        <p:txBody>
          <a:bodyPr/>
          <a:lstStyle/>
          <a:p>
            <a:r>
              <a:rPr lang="en-US" dirty="0"/>
              <a:t>Unit-3</a:t>
            </a:r>
          </a:p>
        </p:txBody>
      </p:sp>
      <p:sp>
        <p:nvSpPr>
          <p:cNvPr id="3" name="Subtitle 2">
            <a:extLst>
              <a:ext uri="{FF2B5EF4-FFF2-40B4-BE49-F238E27FC236}">
                <a16:creationId xmlns:a16="http://schemas.microsoft.com/office/drawing/2014/main" id="{6E468015-59F9-68DB-C4FF-0903D695B8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647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CCA8-D489-202D-D635-9C9836BFD860}"/>
              </a:ext>
            </a:extLst>
          </p:cNvPr>
          <p:cNvSpPr>
            <a:spLocks noGrp="1"/>
          </p:cNvSpPr>
          <p:nvPr>
            <p:ph type="title"/>
          </p:nvPr>
        </p:nvSpPr>
        <p:spPr>
          <a:xfrm>
            <a:off x="838200" y="452583"/>
            <a:ext cx="10515600" cy="1238106"/>
          </a:xfrm>
        </p:spPr>
        <p:txBody>
          <a:bodyPr>
            <a:normAutofit fontScale="90000"/>
          </a:bodyPr>
          <a:lstStyle/>
          <a:p>
            <a:pPr algn="just"/>
            <a:r>
              <a:rPr lang="en-US" b="1" i="0" dirty="0">
                <a:solidFill>
                  <a:srgbClr val="222222"/>
                </a:solidFill>
                <a:effectLst/>
                <a:latin typeface="Times New Roman" panose="02020603050405020304" pitchFamily="18" charset="0"/>
                <a:cs typeface="Times New Roman" panose="02020603050405020304" pitchFamily="18" charset="0"/>
              </a:rPr>
              <a:t>Types I &amp; Type II Errors in Hypothesis Testing</a:t>
            </a:r>
            <a:br>
              <a:rPr lang="en-US" b="1" i="0" dirty="0">
                <a:solidFill>
                  <a:srgbClr val="222222"/>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B8ED30-BCBE-2F49-BD5A-914CA001CA47}"/>
              </a:ext>
            </a:extLst>
          </p:cNvPr>
          <p:cNvSpPr>
            <a:spLocks noGrp="1"/>
          </p:cNvSpPr>
          <p:nvPr>
            <p:ph idx="1"/>
          </p:nvPr>
        </p:nvSpPr>
        <p:spPr/>
        <p:txBody>
          <a:bodyPr/>
          <a:lstStyle/>
          <a:p>
            <a:pPr algn="just"/>
            <a:r>
              <a:rPr lang="en-US" b="0" i="0" dirty="0">
                <a:solidFill>
                  <a:srgbClr val="393E42"/>
                </a:solidFill>
                <a:effectLst/>
                <a:latin typeface="Times New Roman" panose="02020603050405020304" pitchFamily="18" charset="0"/>
                <a:cs typeface="Times New Roman" panose="02020603050405020304" pitchFamily="18" charset="0"/>
              </a:rPr>
              <a:t>Hypothesis testing is used to find out if a claim is true or not but during this process of testing, some errors can occur. </a:t>
            </a:r>
          </a:p>
        </p:txBody>
      </p:sp>
      <p:pic>
        <p:nvPicPr>
          <p:cNvPr id="5" name="Picture 4">
            <a:extLst>
              <a:ext uri="{FF2B5EF4-FFF2-40B4-BE49-F238E27FC236}">
                <a16:creationId xmlns:a16="http://schemas.microsoft.com/office/drawing/2014/main" id="{D83D225A-4D4C-0488-DA32-AF1346708FDA}"/>
              </a:ext>
            </a:extLst>
          </p:cNvPr>
          <p:cNvPicPr>
            <a:picLocks noChangeAspect="1"/>
          </p:cNvPicPr>
          <p:nvPr/>
        </p:nvPicPr>
        <p:blipFill>
          <a:blip r:embed="rId2"/>
          <a:stretch>
            <a:fillRect/>
          </a:stretch>
        </p:blipFill>
        <p:spPr>
          <a:xfrm>
            <a:off x="838200" y="2811895"/>
            <a:ext cx="9802091" cy="1714500"/>
          </a:xfrm>
          <a:prstGeom prst="rect">
            <a:avLst/>
          </a:prstGeom>
        </p:spPr>
      </p:pic>
    </p:spTree>
    <p:extLst>
      <p:ext uri="{BB962C8B-B14F-4D97-AF65-F5344CB8AC3E}">
        <p14:creationId xmlns:p14="http://schemas.microsoft.com/office/powerpoint/2010/main" val="196507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A5CCD-AA8D-D223-0D75-0842ECAA49F1}"/>
              </a:ext>
            </a:extLst>
          </p:cNvPr>
          <p:cNvSpPr>
            <a:spLocks noGrp="1"/>
          </p:cNvSpPr>
          <p:nvPr>
            <p:ph idx="1"/>
          </p:nvPr>
        </p:nvSpPr>
        <p:spPr>
          <a:xfrm>
            <a:off x="838200" y="480291"/>
            <a:ext cx="10515600" cy="5696672"/>
          </a:xfrm>
        </p:spPr>
        <p:txBody>
          <a:bodyPr/>
          <a:lstStyle/>
          <a:p>
            <a:pPr algn="just"/>
            <a:r>
              <a:rPr lang="en-US" b="0" i="0" dirty="0">
                <a:solidFill>
                  <a:srgbClr val="393E42"/>
                </a:solidFill>
                <a:effectLst/>
                <a:latin typeface="Times New Roman" panose="02020603050405020304" pitchFamily="18" charset="0"/>
                <a:cs typeface="Times New Roman" panose="02020603050405020304" pitchFamily="18" charset="0"/>
              </a:rPr>
              <a:t>There are two types of errors in hypothesis testing, Type I and Type II errors. </a:t>
            </a:r>
            <a:endParaRPr lang="en-US" dirty="0">
              <a:solidFill>
                <a:srgbClr val="393E42"/>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8AC5E1-69A1-8294-62C4-5C8626FE1680}"/>
              </a:ext>
            </a:extLst>
          </p:cNvPr>
          <p:cNvPicPr>
            <a:picLocks noChangeAspect="1"/>
          </p:cNvPicPr>
          <p:nvPr/>
        </p:nvPicPr>
        <p:blipFill>
          <a:blip r:embed="rId2"/>
          <a:stretch>
            <a:fillRect/>
          </a:stretch>
        </p:blipFill>
        <p:spPr>
          <a:xfrm>
            <a:off x="1006764" y="2276114"/>
            <a:ext cx="4784436" cy="2105025"/>
          </a:xfrm>
          <a:prstGeom prst="rect">
            <a:avLst/>
          </a:prstGeom>
        </p:spPr>
      </p:pic>
      <p:pic>
        <p:nvPicPr>
          <p:cNvPr id="7" name="Picture 6">
            <a:extLst>
              <a:ext uri="{FF2B5EF4-FFF2-40B4-BE49-F238E27FC236}">
                <a16:creationId xmlns:a16="http://schemas.microsoft.com/office/drawing/2014/main" id="{66CB99C5-18E0-3789-43DD-FD0DBA4CC34E}"/>
              </a:ext>
            </a:extLst>
          </p:cNvPr>
          <p:cNvPicPr>
            <a:picLocks noChangeAspect="1"/>
          </p:cNvPicPr>
          <p:nvPr/>
        </p:nvPicPr>
        <p:blipFill>
          <a:blip r:embed="rId3"/>
          <a:stretch>
            <a:fillRect/>
          </a:stretch>
        </p:blipFill>
        <p:spPr>
          <a:xfrm>
            <a:off x="5959764" y="955242"/>
            <a:ext cx="5945909" cy="5686425"/>
          </a:xfrm>
          <a:prstGeom prst="rect">
            <a:avLst/>
          </a:prstGeom>
        </p:spPr>
      </p:pic>
    </p:spTree>
    <p:extLst>
      <p:ext uri="{BB962C8B-B14F-4D97-AF65-F5344CB8AC3E}">
        <p14:creationId xmlns:p14="http://schemas.microsoft.com/office/powerpoint/2010/main" val="18049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EBD5D2-B1EE-5CEF-5809-328215F9468F}"/>
              </a:ext>
            </a:extLst>
          </p:cNvPr>
          <p:cNvPicPr>
            <a:picLocks noChangeAspect="1"/>
          </p:cNvPicPr>
          <p:nvPr/>
        </p:nvPicPr>
        <p:blipFill>
          <a:blip r:embed="rId2"/>
          <a:stretch>
            <a:fillRect/>
          </a:stretch>
        </p:blipFill>
        <p:spPr>
          <a:xfrm>
            <a:off x="838200" y="497176"/>
            <a:ext cx="10515600" cy="3000375"/>
          </a:xfrm>
          <a:prstGeom prst="rect">
            <a:avLst/>
          </a:prstGeom>
        </p:spPr>
      </p:pic>
    </p:spTree>
    <p:extLst>
      <p:ext uri="{BB962C8B-B14F-4D97-AF65-F5344CB8AC3E}">
        <p14:creationId xmlns:p14="http://schemas.microsoft.com/office/powerpoint/2010/main" val="205073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FFE4-6515-9AEF-2D4D-CFB023122B7D}"/>
              </a:ext>
            </a:extLst>
          </p:cNvPr>
          <p:cNvSpPr>
            <a:spLocks noGrp="1"/>
          </p:cNvSpPr>
          <p:nvPr>
            <p:ph type="title"/>
          </p:nvPr>
        </p:nvSpPr>
        <p:spPr/>
        <p:txBody>
          <a:bodyPr/>
          <a:lstStyle/>
          <a:p>
            <a:r>
              <a:rPr lang="en-US" b="1" dirty="0">
                <a:solidFill>
                  <a:srgbClr val="10324C"/>
                </a:solidFill>
                <a:effectLst/>
                <a:latin typeface="Times New Roman" panose="02020603050405020304" pitchFamily="18" charset="0"/>
                <a:cs typeface="Times New Roman" panose="02020603050405020304" pitchFamily="18" charset="0"/>
              </a:rPr>
              <a:t>Type II Error in Hypothesis Testing</a:t>
            </a:r>
            <a:br>
              <a:rPr lang="en-US" b="1" dirty="0">
                <a:solidFill>
                  <a:srgbClr val="10324C"/>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6E049C0-EAD5-9650-0967-767C3874208A}"/>
              </a:ext>
            </a:extLst>
          </p:cNvPr>
          <p:cNvPicPr>
            <a:picLocks noGrp="1" noChangeAspect="1"/>
          </p:cNvPicPr>
          <p:nvPr>
            <p:ph idx="1"/>
          </p:nvPr>
        </p:nvPicPr>
        <p:blipFill>
          <a:blip r:embed="rId2"/>
          <a:stretch>
            <a:fillRect/>
          </a:stretch>
        </p:blipFill>
        <p:spPr>
          <a:xfrm>
            <a:off x="731838" y="2538412"/>
            <a:ext cx="4486708" cy="1781175"/>
          </a:xfrm>
        </p:spPr>
      </p:pic>
      <p:pic>
        <p:nvPicPr>
          <p:cNvPr id="7" name="Picture 6">
            <a:extLst>
              <a:ext uri="{FF2B5EF4-FFF2-40B4-BE49-F238E27FC236}">
                <a16:creationId xmlns:a16="http://schemas.microsoft.com/office/drawing/2014/main" id="{36C69C57-076B-9960-E0BF-B3EDBC078FC3}"/>
              </a:ext>
            </a:extLst>
          </p:cNvPr>
          <p:cNvPicPr>
            <a:picLocks noChangeAspect="1"/>
          </p:cNvPicPr>
          <p:nvPr/>
        </p:nvPicPr>
        <p:blipFill>
          <a:blip r:embed="rId3"/>
          <a:stretch>
            <a:fillRect/>
          </a:stretch>
        </p:blipFill>
        <p:spPr>
          <a:xfrm>
            <a:off x="5735782" y="1027906"/>
            <a:ext cx="5837382" cy="5695950"/>
          </a:xfrm>
          <a:prstGeom prst="rect">
            <a:avLst/>
          </a:prstGeom>
        </p:spPr>
      </p:pic>
    </p:spTree>
    <p:extLst>
      <p:ext uri="{BB962C8B-B14F-4D97-AF65-F5344CB8AC3E}">
        <p14:creationId xmlns:p14="http://schemas.microsoft.com/office/powerpoint/2010/main" val="2468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3E480B-8997-7494-1768-F069241D7B7C}"/>
              </a:ext>
            </a:extLst>
          </p:cNvPr>
          <p:cNvPicPr>
            <a:picLocks noChangeAspect="1"/>
          </p:cNvPicPr>
          <p:nvPr/>
        </p:nvPicPr>
        <p:blipFill>
          <a:blip r:embed="rId2"/>
          <a:stretch>
            <a:fillRect/>
          </a:stretch>
        </p:blipFill>
        <p:spPr>
          <a:xfrm>
            <a:off x="1022638" y="636154"/>
            <a:ext cx="9589943" cy="2667000"/>
          </a:xfrm>
          <a:prstGeom prst="rect">
            <a:avLst/>
          </a:prstGeom>
        </p:spPr>
      </p:pic>
      <p:pic>
        <p:nvPicPr>
          <p:cNvPr id="7" name="Picture 6">
            <a:extLst>
              <a:ext uri="{FF2B5EF4-FFF2-40B4-BE49-F238E27FC236}">
                <a16:creationId xmlns:a16="http://schemas.microsoft.com/office/drawing/2014/main" id="{A8F71A0D-4420-9356-104C-57AE94336F51}"/>
              </a:ext>
            </a:extLst>
          </p:cNvPr>
          <p:cNvPicPr>
            <a:picLocks noChangeAspect="1"/>
          </p:cNvPicPr>
          <p:nvPr/>
        </p:nvPicPr>
        <p:blipFill>
          <a:blip r:embed="rId3"/>
          <a:stretch>
            <a:fillRect/>
          </a:stretch>
        </p:blipFill>
        <p:spPr>
          <a:xfrm>
            <a:off x="533689" y="3066473"/>
            <a:ext cx="11076420" cy="3673186"/>
          </a:xfrm>
          <a:prstGeom prst="rect">
            <a:avLst/>
          </a:prstGeom>
        </p:spPr>
      </p:pic>
    </p:spTree>
    <p:extLst>
      <p:ext uri="{BB962C8B-B14F-4D97-AF65-F5344CB8AC3E}">
        <p14:creationId xmlns:p14="http://schemas.microsoft.com/office/powerpoint/2010/main" val="62230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760DA0-9351-AFA4-2DFF-C298A0BB053D}"/>
              </a:ext>
            </a:extLst>
          </p:cNvPr>
          <p:cNvPicPr>
            <a:picLocks noChangeAspect="1"/>
          </p:cNvPicPr>
          <p:nvPr/>
        </p:nvPicPr>
        <p:blipFill>
          <a:blip r:embed="rId2"/>
          <a:stretch>
            <a:fillRect/>
          </a:stretch>
        </p:blipFill>
        <p:spPr>
          <a:xfrm>
            <a:off x="835602" y="318943"/>
            <a:ext cx="7639050" cy="5495925"/>
          </a:xfrm>
          <a:prstGeom prst="rect">
            <a:avLst/>
          </a:prstGeom>
        </p:spPr>
      </p:pic>
    </p:spTree>
    <p:extLst>
      <p:ext uri="{BB962C8B-B14F-4D97-AF65-F5344CB8AC3E}">
        <p14:creationId xmlns:p14="http://schemas.microsoft.com/office/powerpoint/2010/main" val="250983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ACA6-930B-0B2A-2713-E58CA6D4BA8C}"/>
              </a:ext>
            </a:extLst>
          </p:cNvPr>
          <p:cNvSpPr>
            <a:spLocks noGrp="1"/>
          </p:cNvSpPr>
          <p:nvPr>
            <p:ph type="title"/>
          </p:nvPr>
        </p:nvSpPr>
        <p:spPr/>
        <p:txBody>
          <a:bodyPr>
            <a:normAutofit fontScale="90000"/>
          </a:bodyPr>
          <a:lstStyle/>
          <a:p>
            <a:r>
              <a:rPr lang="en-US" b="1" i="0" dirty="0">
                <a:solidFill>
                  <a:srgbClr val="242424"/>
                </a:solidFill>
                <a:effectLst/>
                <a:latin typeface="Times New Roman" panose="02020603050405020304" pitchFamily="18" charset="0"/>
                <a:cs typeface="Times New Roman" panose="02020603050405020304" pitchFamily="18" charset="0"/>
              </a:rPr>
              <a:t>How to Compare Machine Learning Algorithms</a:t>
            </a:r>
            <a:br>
              <a:rPr lang="en-US" b="1" i="0" dirty="0">
                <a:solidFill>
                  <a:srgbClr val="242424"/>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84DDF-AEFF-F638-1BC8-E5C00581C604}"/>
              </a:ext>
            </a:extLst>
          </p:cNvPr>
          <p:cNvSpPr>
            <a:spLocks noGrp="1"/>
          </p:cNvSpPr>
          <p:nvPr>
            <p:ph idx="1"/>
          </p:nvPr>
        </p:nvSpPr>
        <p:spPr/>
        <p:txBody>
          <a:bodyPr/>
          <a:lstStyle/>
          <a:p>
            <a:pPr algn="just"/>
            <a:r>
              <a:rPr lang="en-US" dirty="0">
                <a:solidFill>
                  <a:srgbClr val="242424"/>
                </a:solidFill>
                <a:latin typeface="Times New Roman" panose="02020603050405020304" pitchFamily="18" charset="0"/>
                <a:cs typeface="Times New Roman" panose="02020603050405020304" pitchFamily="18" charset="0"/>
              </a:rPr>
              <a:t>ML a</a:t>
            </a:r>
            <a:r>
              <a:rPr lang="en-US" b="0" i="0" dirty="0">
                <a:solidFill>
                  <a:srgbClr val="242424"/>
                </a:solidFill>
                <a:effectLst/>
                <a:latin typeface="Times New Roman" panose="02020603050405020304" pitchFamily="18" charset="0"/>
                <a:cs typeface="Times New Roman" panose="02020603050405020304" pitchFamily="18" charset="0"/>
              </a:rPr>
              <a:t>lgorithms can be compared on common grounds and they can be analyzed easily based on following parameters:</a:t>
            </a:r>
          </a:p>
          <a:p>
            <a:pPr marL="0" indent="0" algn="just">
              <a:buNone/>
            </a:pPr>
            <a:r>
              <a:rPr lang="en-US" b="1" i="0" dirty="0">
                <a:solidFill>
                  <a:srgbClr val="242424"/>
                </a:solidFill>
                <a:effectLst/>
                <a:latin typeface="sohne"/>
              </a:rPr>
              <a:t>1. Time complexity: </a:t>
            </a:r>
            <a:r>
              <a:rPr lang="en-US" i="0" dirty="0">
                <a:solidFill>
                  <a:srgbClr val="242424"/>
                </a:solidFill>
                <a:effectLst/>
                <a:latin typeface="Times New Roman" panose="02020603050405020304" pitchFamily="18" charset="0"/>
                <a:cs typeface="Times New Roman" panose="02020603050405020304" pitchFamily="18" charset="0"/>
              </a:rPr>
              <a:t>time complexity can be very different during training and testing.</a:t>
            </a:r>
          </a:p>
          <a:p>
            <a:pPr marL="0" indent="0" algn="just">
              <a:buNone/>
            </a:pPr>
            <a:r>
              <a:rPr lang="en-US" b="1" i="0" dirty="0">
                <a:solidFill>
                  <a:srgbClr val="242424"/>
                </a:solidFill>
                <a:effectLst/>
                <a:latin typeface="Times New Roman" panose="02020603050405020304" pitchFamily="18" charset="0"/>
                <a:cs typeface="Times New Roman" panose="02020603050405020304" pitchFamily="18" charset="0"/>
              </a:rPr>
              <a:t>2. Space complexity: </a:t>
            </a:r>
            <a:r>
              <a:rPr lang="en-US" i="0" dirty="0">
                <a:solidFill>
                  <a:srgbClr val="242424"/>
                </a:solidFill>
                <a:effectLst/>
                <a:latin typeface="Times New Roman" panose="02020603050405020304" pitchFamily="18" charset="0"/>
                <a:cs typeface="Times New Roman" panose="02020603050405020304" pitchFamily="18" charset="0"/>
              </a:rPr>
              <a:t>Space complexity measures how much memory an algorithm needed to run in terms of the input size. A ML program could not be successfully run if a ML algorithm loads too much data into the working memory of a machine.</a:t>
            </a:r>
          </a:p>
          <a:p>
            <a:pPr algn="just"/>
            <a:endParaRPr lang="en-US" b="0" i="0" dirty="0">
              <a:solidFill>
                <a:srgbClr val="242424"/>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06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1694F-AFC9-5994-DEE8-1E006F6DEBA4}"/>
              </a:ext>
            </a:extLst>
          </p:cNvPr>
          <p:cNvSpPr>
            <a:spLocks noGrp="1"/>
          </p:cNvSpPr>
          <p:nvPr>
            <p:ph idx="1"/>
          </p:nvPr>
        </p:nvSpPr>
        <p:spPr>
          <a:xfrm>
            <a:off x="838200" y="221674"/>
            <a:ext cx="10515600" cy="6382326"/>
          </a:xfrm>
        </p:spPr>
        <p:txBody>
          <a:bodyPr>
            <a:normAutofit fontScale="92500" lnSpcReduction="10000"/>
          </a:bodyPr>
          <a:lstStyle/>
          <a:p>
            <a:pPr marL="0" indent="0" algn="just">
              <a:buNone/>
            </a:pPr>
            <a:r>
              <a:rPr lang="en-US" b="1" i="0" dirty="0">
                <a:solidFill>
                  <a:srgbClr val="242424"/>
                </a:solidFill>
                <a:effectLst/>
                <a:latin typeface="Times New Roman" panose="02020603050405020304" pitchFamily="18" charset="0"/>
                <a:cs typeface="Times New Roman" panose="02020603050405020304" pitchFamily="18" charset="0"/>
              </a:rPr>
              <a:t>3. Sample complexity: </a:t>
            </a:r>
            <a:r>
              <a:rPr lang="en-US" b="0" i="0" dirty="0">
                <a:solidFill>
                  <a:srgbClr val="FF0000"/>
                </a:solidFill>
                <a:effectLst/>
                <a:latin typeface="Times New Roman" panose="02020603050405020304" pitchFamily="18" charset="0"/>
                <a:cs typeface="Times New Roman" panose="02020603050405020304" pitchFamily="18" charset="0"/>
              </a:rPr>
              <a:t>Sample complexity measures the number of training examples needed to train the network in order to guarantee a valid generalization.</a:t>
            </a:r>
            <a:r>
              <a:rPr lang="en-US" b="0" i="0" dirty="0">
                <a:solidFill>
                  <a:srgbClr val="242424"/>
                </a:solidFill>
                <a:effectLst/>
                <a:latin typeface="Times New Roman" panose="02020603050405020304" pitchFamily="18" charset="0"/>
                <a:cs typeface="Times New Roman" panose="02020603050405020304" pitchFamily="18" charset="0"/>
              </a:rPr>
              <a:t> For example, deep neural network has high sample complexity since lots of training data are needed to train it.</a:t>
            </a:r>
          </a:p>
          <a:p>
            <a:pPr marL="0" indent="0" algn="just">
              <a:buNone/>
            </a:pPr>
            <a:r>
              <a:rPr lang="en-US" b="1" dirty="0">
                <a:latin typeface="Times New Roman" panose="02020603050405020304" pitchFamily="18" charset="0"/>
                <a:cs typeface="Times New Roman" panose="02020603050405020304" pitchFamily="18" charset="0"/>
              </a:rPr>
              <a:t>4. Bias-variance tradeoff: </a:t>
            </a:r>
            <a:r>
              <a:rPr lang="en-US" dirty="0">
                <a:latin typeface="Times New Roman" panose="02020603050405020304" pitchFamily="18" charset="0"/>
                <a:cs typeface="Times New Roman" panose="02020603050405020304" pitchFamily="18" charset="0"/>
              </a:rPr>
              <a:t>Different ML algorithms would have different bias-variance tradeoff. The bias errors come from the fact that a model is biased towards a specific solution or assumption.</a:t>
            </a:r>
          </a:p>
          <a:p>
            <a:pPr marL="0" indent="0" algn="just">
              <a:buNone/>
            </a:pPr>
            <a:r>
              <a:rPr lang="en-US" b="1" i="0" dirty="0">
                <a:solidFill>
                  <a:srgbClr val="242424"/>
                </a:solidFill>
                <a:effectLst/>
                <a:latin typeface="Times New Roman" panose="02020603050405020304" pitchFamily="18" charset="0"/>
                <a:cs typeface="Times New Roman" panose="02020603050405020304" pitchFamily="18" charset="0"/>
              </a:rPr>
              <a:t>5. Online and Offline: </a:t>
            </a:r>
            <a:r>
              <a:rPr lang="en-US" b="0" i="0" dirty="0">
                <a:solidFill>
                  <a:srgbClr val="242424"/>
                </a:solidFill>
                <a:effectLst/>
                <a:latin typeface="Times New Roman" panose="02020603050405020304" pitchFamily="18" charset="0"/>
                <a:cs typeface="Times New Roman" panose="02020603050405020304" pitchFamily="18" charset="0"/>
              </a:rPr>
              <a:t>Online and offline learning refers to the way a machine learning software learns to update the model. Online learning means training data can be presented one at a time so that parameters can be updated immediately when new data are available.</a:t>
            </a:r>
          </a:p>
          <a:p>
            <a:pPr algn="just"/>
            <a:r>
              <a:rPr lang="en-US" b="0" i="0" dirty="0">
                <a:solidFill>
                  <a:srgbClr val="FF0000"/>
                </a:solidFill>
                <a:effectLst/>
                <a:latin typeface="Times New Roman" panose="02020603050405020304" pitchFamily="18" charset="0"/>
                <a:cs typeface="Times New Roman" panose="02020603050405020304" pitchFamily="18" charset="0"/>
              </a:rPr>
              <a:t>Offline learning</a:t>
            </a:r>
            <a:r>
              <a:rPr lang="en-US" b="0" i="0" dirty="0">
                <a:solidFill>
                  <a:srgbClr val="242424"/>
                </a:solidFill>
                <a:effectLst/>
                <a:latin typeface="Times New Roman" panose="02020603050405020304" pitchFamily="18" charset="0"/>
                <a:cs typeface="Times New Roman" panose="02020603050405020304" pitchFamily="18" charset="0"/>
              </a:rPr>
              <a:t>, however, requires the training to start over again (re-train the whole model) when new data presented in order to update the parameters. If an algorithm is an online one, it would be efficient since the parameters used in production can be updated in real-time to reflect the effect of new data. </a:t>
            </a:r>
            <a:r>
              <a:rPr lang="en-US" b="0" i="0" dirty="0">
                <a:solidFill>
                  <a:srgbClr val="FF0000"/>
                </a:solidFill>
                <a:effectLst/>
                <a:latin typeface="Times New Roman" panose="02020603050405020304" pitchFamily="18" charset="0"/>
                <a:cs typeface="Times New Roman" panose="02020603050405020304" pitchFamily="18" charset="0"/>
              </a:rPr>
              <a:t>ID3 Decision tree algorithm is an example of offline learning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85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2874D-1E54-8094-7CC2-2871FC9DC40D}"/>
              </a:ext>
            </a:extLst>
          </p:cNvPr>
          <p:cNvSpPr>
            <a:spLocks noGrp="1"/>
          </p:cNvSpPr>
          <p:nvPr>
            <p:ph idx="1"/>
          </p:nvPr>
        </p:nvSpPr>
        <p:spPr>
          <a:xfrm>
            <a:off x="838200" y="406400"/>
            <a:ext cx="10515600" cy="5770563"/>
          </a:xfrm>
        </p:spPr>
        <p:txBody>
          <a:bodyPr>
            <a:normAutofit/>
          </a:bodyPr>
          <a:lstStyle/>
          <a:p>
            <a:pPr marL="0" indent="0" algn="just">
              <a:buNone/>
            </a:pPr>
            <a:r>
              <a:rPr lang="en-US" b="1" i="0" dirty="0">
                <a:solidFill>
                  <a:srgbClr val="242424"/>
                </a:solidFill>
                <a:effectLst/>
                <a:latin typeface="Times New Roman" panose="02020603050405020304" pitchFamily="18" charset="0"/>
                <a:cs typeface="Times New Roman" panose="02020603050405020304" pitchFamily="18" charset="0"/>
              </a:rPr>
              <a:t>6. Parallelizability</a:t>
            </a:r>
            <a:r>
              <a:rPr lang="en-US" b="1" dirty="0">
                <a:solidFill>
                  <a:srgbClr val="242424"/>
                </a:solidFill>
                <a:latin typeface="Times New Roman" panose="02020603050405020304" pitchFamily="18" charset="0"/>
                <a:cs typeface="Times New Roman" panose="02020603050405020304" pitchFamily="18" charset="0"/>
              </a:rPr>
              <a:t>: </a:t>
            </a:r>
            <a:r>
              <a:rPr lang="en-US" b="0" i="0" dirty="0">
                <a:solidFill>
                  <a:srgbClr val="242424"/>
                </a:solidFill>
                <a:effectLst/>
                <a:latin typeface="Times New Roman" panose="02020603050405020304" pitchFamily="18" charset="0"/>
                <a:cs typeface="Times New Roman" panose="02020603050405020304" pitchFamily="18" charset="0"/>
              </a:rPr>
              <a:t>A parallel algorithm means that an algorithm can complete multiple operations at a given time. </a:t>
            </a:r>
          </a:p>
          <a:p>
            <a:pPr marL="0" indent="0" algn="just">
              <a:buNone/>
            </a:pPr>
            <a:r>
              <a:rPr lang="en-US" b="0" i="0" dirty="0">
                <a:solidFill>
                  <a:srgbClr val="242424"/>
                </a:solidFill>
                <a:effectLst/>
                <a:latin typeface="Times New Roman" panose="02020603050405020304" pitchFamily="18" charset="0"/>
                <a:cs typeface="Times New Roman" panose="02020603050405020304" pitchFamily="18" charset="0"/>
              </a:rPr>
              <a:t>This can be done by distributing the workloads across different workers, like processors in a single machine or multiple machines. </a:t>
            </a:r>
          </a:p>
          <a:p>
            <a:pPr marL="0" indent="0" algn="just">
              <a:buNone/>
            </a:pPr>
            <a:r>
              <a:rPr lang="en-US" dirty="0">
                <a:latin typeface="Times New Roman" panose="02020603050405020304" pitchFamily="18" charset="0"/>
                <a:cs typeface="Times New Roman" panose="02020603050405020304" pitchFamily="18" charset="0"/>
              </a:rPr>
              <a:t>The nature of k-nearest neighbors (k-NN) model allows it to be easily run on multiple machine at the same time.</a:t>
            </a:r>
          </a:p>
          <a:p>
            <a:pPr marL="0" indent="0" algn="just">
              <a:buNone/>
            </a:pPr>
            <a:r>
              <a:rPr lang="en-US" b="1" dirty="0">
                <a:latin typeface="Times New Roman" panose="02020603050405020304" pitchFamily="18" charset="0"/>
                <a:cs typeface="Times New Roman" panose="02020603050405020304" pitchFamily="18" charset="0"/>
              </a:rPr>
              <a:t>7. Parametricity: </a:t>
            </a:r>
            <a:r>
              <a:rPr lang="en-US" dirty="0">
                <a:latin typeface="Times New Roman" panose="02020603050405020304" pitchFamily="18" charset="0"/>
                <a:cs typeface="Times New Roman" panose="02020603050405020304" pitchFamily="18" charset="0"/>
              </a:rPr>
              <a:t>The concept of parametricity is widely used in the fields of statistical learning. A parametric model means the number of parameters of a model is fixed while the number of parameters of a non-parametric model grows when more data are available.</a:t>
            </a:r>
          </a:p>
          <a:p>
            <a:pPr algn="just"/>
            <a:r>
              <a:rPr lang="en-US" dirty="0">
                <a:latin typeface="Times New Roman" panose="02020603050405020304" pitchFamily="18" charset="0"/>
                <a:cs typeface="Times New Roman" panose="02020603050405020304" pitchFamily="18" charset="0"/>
              </a:rPr>
              <a:t>Parametric model is very common in machine learning. Examples are linear regression, neural networks and many other ML models. k-NN and SVM (support vector machine).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4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5F54-4349-597C-968E-1BCA36B708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Bayes Theorem</a:t>
            </a:r>
          </a:p>
        </p:txBody>
      </p:sp>
      <p:sp>
        <p:nvSpPr>
          <p:cNvPr id="3" name="Content Placeholder 2">
            <a:extLst>
              <a:ext uri="{FF2B5EF4-FFF2-40B4-BE49-F238E27FC236}">
                <a16:creationId xmlns:a16="http://schemas.microsoft.com/office/drawing/2014/main" id="{B27AC50D-9C82-DBDD-00C2-B80A1DC57D8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Bayes’ Theorem is named after Reverend Thomas Bayes.</a:t>
            </a:r>
          </a:p>
          <a:p>
            <a:pPr algn="just"/>
            <a:r>
              <a:rPr lang="en-US" b="0" i="0" dirty="0">
                <a:solidFill>
                  <a:srgbClr val="273239"/>
                </a:solidFill>
                <a:effectLst/>
                <a:latin typeface="Times New Roman" panose="02020603050405020304" pitchFamily="18" charset="0"/>
                <a:cs typeface="Times New Roman" panose="02020603050405020304" pitchFamily="18" charset="0"/>
              </a:rPr>
              <a:t>It is used to find the probability of an event, based on prior knowledge of conditions that might be related to that event. It is a further case of conditional probability.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0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5A11-428E-1FB1-B834-D3AA696C6464}"/>
              </a:ext>
            </a:extLst>
          </p:cNvPr>
          <p:cNvSpPr>
            <a:spLocks noGrp="1"/>
          </p:cNvSpPr>
          <p:nvPr>
            <p:ph type="title"/>
          </p:nvPr>
        </p:nvSpPr>
        <p:spPr/>
        <p:txBody>
          <a:bodyPr>
            <a:no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Evaluating Hypotheses: Estimating hypotheses Accuracy</a:t>
            </a:r>
            <a:br>
              <a:rPr lang="en-US" sz="3600" b="1" i="0" dirty="0">
                <a:solidFill>
                  <a:srgbClr val="000000"/>
                </a:solidFill>
                <a:effectLst/>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F650B-E6B5-547E-DF80-3BFB64E8C7B1}"/>
              </a:ext>
            </a:extLst>
          </p:cNvPr>
          <p:cNvSpPr>
            <a:spLocks noGrp="1"/>
          </p:cNvSpPr>
          <p:nvPr>
            <p:ph idx="1"/>
          </p:nvPr>
        </p:nvSpPr>
        <p:spPr>
          <a:xfrm>
            <a:off x="838200" y="1450109"/>
            <a:ext cx="10515600" cy="4726854"/>
          </a:xfrm>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For estimating hypothesis accuracy, statistical methods are applied. </a:t>
            </a:r>
          </a:p>
          <a:p>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Evaluating hypotheses: </a:t>
            </a:r>
          </a:p>
          <a:p>
            <a:pPr algn="just"/>
            <a:r>
              <a:rPr lang="en-US" dirty="0">
                <a:latin typeface="Times New Roman" panose="02020603050405020304" pitchFamily="18" charset="0"/>
                <a:cs typeface="Times New Roman" panose="02020603050405020304" pitchFamily="18" charset="0"/>
              </a:rPr>
              <a:t>Whenever you form a hypothesis for a given training data set, for example, you came up with a hypothesis for the </a:t>
            </a:r>
            <a:r>
              <a:rPr lang="en-US" dirty="0" err="1">
                <a:latin typeface="Times New Roman" panose="02020603050405020304" pitchFamily="18" charset="0"/>
                <a:cs typeface="Times New Roman" panose="02020603050405020304" pitchFamily="18" charset="0"/>
              </a:rPr>
              <a:t>EnjoySport</a:t>
            </a:r>
            <a:r>
              <a:rPr lang="en-US" dirty="0">
                <a:latin typeface="Times New Roman" panose="02020603050405020304" pitchFamily="18" charset="0"/>
                <a:cs typeface="Times New Roman" panose="02020603050405020304" pitchFamily="18" charset="0"/>
              </a:rPr>
              <a:t> example where the attributes of the instances decide if a person will be able to enjoy their favorite sport or not. </a:t>
            </a:r>
          </a:p>
          <a:p>
            <a:pPr algn="just"/>
            <a:r>
              <a:rPr lang="en-US" dirty="0">
                <a:latin typeface="Times New Roman" panose="02020603050405020304" pitchFamily="18" charset="0"/>
                <a:cs typeface="Times New Roman" panose="02020603050405020304" pitchFamily="18" charset="0"/>
              </a:rPr>
              <a:t>Now to test or evaluate how accurate the considered hypothesis is we use different statistical measures. Evaluating hypotheses is an important step in training the model. </a:t>
            </a:r>
          </a:p>
        </p:txBody>
      </p:sp>
    </p:spTree>
    <p:extLst>
      <p:ext uri="{BB962C8B-B14F-4D97-AF65-F5344CB8AC3E}">
        <p14:creationId xmlns:p14="http://schemas.microsoft.com/office/powerpoint/2010/main" val="74645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E6111E-E873-E28C-F0A8-80222A9B452B}"/>
              </a:ext>
            </a:extLst>
          </p:cNvPr>
          <p:cNvPicPr>
            <a:picLocks noChangeAspect="1"/>
          </p:cNvPicPr>
          <p:nvPr/>
        </p:nvPicPr>
        <p:blipFill>
          <a:blip r:embed="rId2"/>
          <a:stretch>
            <a:fillRect/>
          </a:stretch>
        </p:blipFill>
        <p:spPr>
          <a:xfrm>
            <a:off x="397165" y="628073"/>
            <a:ext cx="11508508" cy="4958339"/>
          </a:xfrm>
          <a:prstGeom prst="rect">
            <a:avLst/>
          </a:prstGeom>
        </p:spPr>
      </p:pic>
    </p:spTree>
    <p:extLst>
      <p:ext uri="{BB962C8B-B14F-4D97-AF65-F5344CB8AC3E}">
        <p14:creationId xmlns:p14="http://schemas.microsoft.com/office/powerpoint/2010/main" val="2432315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9DF6-D45C-014B-A248-8E2A36962787}"/>
              </a:ext>
            </a:extLst>
          </p:cNvPr>
          <p:cNvSpPr>
            <a:spLocks noGrp="1"/>
          </p:cNvSpPr>
          <p:nvPr>
            <p:ph type="title"/>
          </p:nvPr>
        </p:nvSpPr>
        <p:spPr/>
        <p:txBody>
          <a:bodyPr>
            <a:normAutofit/>
          </a:bodyPr>
          <a:lstStyle/>
          <a:p>
            <a:r>
              <a:rPr lang="en-US" b="1" i="0" dirty="0">
                <a:solidFill>
                  <a:srgbClr val="000000"/>
                </a:solidFill>
                <a:effectLst/>
                <a:latin typeface="Times New Roman" panose="02020603050405020304" pitchFamily="18" charset="0"/>
                <a:cs typeface="Times New Roman" panose="02020603050405020304" pitchFamily="18" charset="0"/>
              </a:rPr>
              <a:t>Bayes Theorem and Concept Learning</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9D99F1-E6A9-4169-FA82-0CE05F19AC36}"/>
              </a:ext>
            </a:extLst>
          </p:cNvPr>
          <p:cNvSpPr>
            <a:spLocks noGrp="1"/>
          </p:cNvSpPr>
          <p:nvPr>
            <p:ph idx="1"/>
          </p:nvPr>
        </p:nvSpPr>
        <p:spPr>
          <a:xfrm>
            <a:off x="838200" y="1496291"/>
            <a:ext cx="10515600" cy="4680672"/>
          </a:xfrm>
        </p:spPr>
        <p:txBody>
          <a:bodyPr>
            <a:normAutofit/>
          </a:bodyPr>
          <a:lstStyle/>
          <a:p>
            <a:pPr algn="just"/>
            <a:r>
              <a:rPr lang="en-US" b="0" i="0" dirty="0">
                <a:solidFill>
                  <a:srgbClr val="212529"/>
                </a:solidFill>
                <a:effectLst/>
                <a:latin typeface="Times New Roman" panose="02020603050405020304" pitchFamily="18" charset="0"/>
                <a:cs typeface="Times New Roman" panose="02020603050405020304" pitchFamily="18" charset="0"/>
              </a:rPr>
              <a:t>In Machine Learning, there are situations where you need to make decisions or predictions based on incomplete or noisy information. </a:t>
            </a:r>
          </a:p>
          <a:p>
            <a:pPr algn="just"/>
            <a:r>
              <a:rPr lang="en-US" b="0" i="0" dirty="0">
                <a:solidFill>
                  <a:srgbClr val="212529"/>
                </a:solidFill>
                <a:effectLst/>
                <a:latin typeface="Times New Roman" panose="02020603050405020304" pitchFamily="18" charset="0"/>
                <a:cs typeface="Times New Roman" panose="02020603050405020304" pitchFamily="18" charset="0"/>
              </a:rPr>
              <a:t>Bayes Theorem allows calculating the probability of a hypothesis or event given the observed data. You can make more accurate predictions or decisions by incorporating prior knowledge and updating it with new evidence.</a:t>
            </a:r>
          </a:p>
          <a:p>
            <a:pPr algn="just"/>
            <a:r>
              <a:rPr lang="en-US" b="0" i="0" dirty="0">
                <a:solidFill>
                  <a:srgbClr val="FF0000"/>
                </a:solidFill>
                <a:effectLst/>
                <a:latin typeface="Times New Roman" panose="02020603050405020304" pitchFamily="18" charset="0"/>
                <a:cs typeface="Times New Roman" panose="02020603050405020304" pitchFamily="18" charset="0"/>
              </a:rPr>
              <a:t>The theorem is based on the concept of conditional probability.</a:t>
            </a:r>
            <a:r>
              <a:rPr lang="en-US" b="0" i="0" dirty="0">
                <a:solidFill>
                  <a:srgbClr val="212529"/>
                </a:solidFill>
                <a:effectLst/>
                <a:latin typeface="Times New Roman" panose="02020603050405020304" pitchFamily="18" charset="0"/>
                <a:cs typeface="Times New Roman" panose="02020603050405020304" pitchFamily="18" charset="0"/>
              </a:rPr>
              <a:t> This is the probability of an event occurring, given that another event has already happened.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47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81AA2-99C8-7F4A-0312-118DAB40E263}"/>
              </a:ext>
            </a:extLst>
          </p:cNvPr>
          <p:cNvSpPr>
            <a:spLocks noGrp="1"/>
          </p:cNvSpPr>
          <p:nvPr>
            <p:ph idx="1"/>
          </p:nvPr>
        </p:nvSpPr>
        <p:spPr>
          <a:xfrm>
            <a:off x="838200" y="517236"/>
            <a:ext cx="10515600" cy="5659727"/>
          </a:xfrm>
        </p:spPr>
        <p:txBody>
          <a:bodyPr/>
          <a:lstStyle/>
          <a:p>
            <a:pPr algn="just"/>
            <a:r>
              <a:rPr lang="en-US" dirty="0">
                <a:latin typeface="Times New Roman" panose="02020603050405020304" pitchFamily="18" charset="0"/>
                <a:cs typeface="Times New Roman" panose="02020603050405020304" pitchFamily="18" charset="0"/>
              </a:rPr>
              <a:t>In Machine Learning, the Bayes Theorem is often applied in the context of Bayesian inference. This allows you to make predictions or estimate unknown quantities based on observed data. </a:t>
            </a:r>
          </a:p>
        </p:txBody>
      </p:sp>
      <p:pic>
        <p:nvPicPr>
          <p:cNvPr id="5" name="Picture 4">
            <a:extLst>
              <a:ext uri="{FF2B5EF4-FFF2-40B4-BE49-F238E27FC236}">
                <a16:creationId xmlns:a16="http://schemas.microsoft.com/office/drawing/2014/main" id="{2C1A68D7-859B-A0D9-FF42-EADD963CA264}"/>
              </a:ext>
            </a:extLst>
          </p:cNvPr>
          <p:cNvPicPr>
            <a:picLocks noChangeAspect="1"/>
          </p:cNvPicPr>
          <p:nvPr/>
        </p:nvPicPr>
        <p:blipFill>
          <a:blip r:embed="rId2"/>
          <a:stretch>
            <a:fillRect/>
          </a:stretch>
        </p:blipFill>
        <p:spPr>
          <a:xfrm>
            <a:off x="1728787" y="1927946"/>
            <a:ext cx="8734425" cy="3225945"/>
          </a:xfrm>
          <a:prstGeom prst="rect">
            <a:avLst/>
          </a:prstGeom>
        </p:spPr>
      </p:pic>
    </p:spTree>
    <p:extLst>
      <p:ext uri="{BB962C8B-B14F-4D97-AF65-F5344CB8AC3E}">
        <p14:creationId xmlns:p14="http://schemas.microsoft.com/office/powerpoint/2010/main" val="96849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FDB2A-5E96-4CF9-76C9-70A6808BFBD2}"/>
              </a:ext>
            </a:extLst>
          </p:cNvPr>
          <p:cNvSpPr>
            <a:spLocks noGrp="1"/>
          </p:cNvSpPr>
          <p:nvPr>
            <p:ph idx="1"/>
          </p:nvPr>
        </p:nvSpPr>
        <p:spPr>
          <a:xfrm>
            <a:off x="838200" y="387927"/>
            <a:ext cx="10515600" cy="5789036"/>
          </a:xfrm>
        </p:spPr>
        <p:txBody>
          <a:bodyPr>
            <a:normAutofit/>
          </a:bodyPr>
          <a:lstStyle/>
          <a:p>
            <a:pPr algn="just"/>
            <a:r>
              <a:rPr lang="en-US" b="1" i="0" dirty="0">
                <a:solidFill>
                  <a:srgbClr val="FF0000"/>
                </a:solidFill>
                <a:effectLst/>
                <a:latin typeface="Times New Roman" panose="02020603050405020304" pitchFamily="18" charset="0"/>
                <a:cs typeface="Times New Roman" panose="02020603050405020304" pitchFamily="18" charset="0"/>
              </a:rPr>
              <a:t>Imagine you have a dataset of emails, where each email is labeled as either “spam” or “not spam.” </a:t>
            </a:r>
          </a:p>
          <a:p>
            <a:pPr algn="just"/>
            <a:r>
              <a:rPr lang="en-US" b="0" i="0" dirty="0">
                <a:solidFill>
                  <a:srgbClr val="212529"/>
                </a:solidFill>
                <a:effectLst/>
                <a:latin typeface="Times New Roman" panose="02020603050405020304" pitchFamily="18" charset="0"/>
                <a:cs typeface="Times New Roman" panose="02020603050405020304" pitchFamily="18" charset="0"/>
              </a:rPr>
              <a:t>The objective is to construct a Machine Learning model that can autonomously classify incoming emails as either spam or non-spam, relying on the content of the messages as the basis for classification.</a:t>
            </a:r>
          </a:p>
          <a:p>
            <a:pPr algn="just"/>
            <a:r>
              <a:rPr lang="en-US" b="0" i="0" dirty="0">
                <a:solidFill>
                  <a:srgbClr val="FF0000"/>
                </a:solidFill>
                <a:effectLst/>
                <a:latin typeface="Times New Roman" panose="02020603050405020304" pitchFamily="18" charset="0"/>
                <a:cs typeface="Times New Roman" panose="02020603050405020304" pitchFamily="18" charset="0"/>
              </a:rPr>
              <a:t>To apply Bayes Theorem in this scenario, make certain assumptions. </a:t>
            </a:r>
          </a:p>
          <a:p>
            <a:pPr algn="just"/>
            <a:r>
              <a:rPr lang="en-US" dirty="0">
                <a:solidFill>
                  <a:srgbClr val="212529"/>
                </a:solidFill>
                <a:latin typeface="Times New Roman" panose="02020603050405020304" pitchFamily="18" charset="0"/>
                <a:cs typeface="Times New Roman" panose="02020603050405020304" pitchFamily="18" charset="0"/>
              </a:rPr>
              <a:t>A</a:t>
            </a:r>
            <a:r>
              <a:rPr lang="en-US" b="0" i="0" dirty="0">
                <a:solidFill>
                  <a:srgbClr val="212529"/>
                </a:solidFill>
                <a:effectLst/>
                <a:latin typeface="Times New Roman" panose="02020603050405020304" pitchFamily="18" charset="0"/>
                <a:cs typeface="Times New Roman" panose="02020603050405020304" pitchFamily="18" charset="0"/>
              </a:rPr>
              <a:t>ssume that the words occurring in the emails are independent of each other. This means that the presence or absence of one word does not affect the presence or absence of another word. </a:t>
            </a:r>
          </a:p>
          <a:p>
            <a:pPr algn="just"/>
            <a:r>
              <a:rPr lang="en-US" dirty="0">
                <a:solidFill>
                  <a:srgbClr val="212529"/>
                </a:solidFill>
                <a:latin typeface="Times New Roman" panose="02020603050405020304" pitchFamily="18" charset="0"/>
                <a:cs typeface="Times New Roman" panose="02020603050405020304" pitchFamily="18" charset="0"/>
              </a:rPr>
              <a:t>This</a:t>
            </a:r>
            <a:r>
              <a:rPr lang="en-US" b="0" i="0" dirty="0">
                <a:solidFill>
                  <a:srgbClr val="212529"/>
                </a:solidFill>
                <a:effectLst/>
                <a:latin typeface="Times New Roman" panose="02020603050405020304" pitchFamily="18" charset="0"/>
                <a:cs typeface="Times New Roman" panose="02020603050405020304" pitchFamily="18" charset="0"/>
              </a:rPr>
              <a:t> simplifies the problem and allows to apply the theorem effectively.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37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69A2C-8A84-4476-B0D1-1108406CDAA4}"/>
              </a:ext>
            </a:extLst>
          </p:cNvPr>
          <p:cNvSpPr>
            <a:spLocks noGrp="1"/>
          </p:cNvSpPr>
          <p:nvPr>
            <p:ph idx="1"/>
          </p:nvPr>
        </p:nvSpPr>
        <p:spPr>
          <a:xfrm>
            <a:off x="838200" y="443345"/>
            <a:ext cx="10515600" cy="5733618"/>
          </a:xfrm>
        </p:spPr>
        <p:txBody>
          <a:bodyPr>
            <a:normAutofit fontScale="92500" lnSpcReduction="10000"/>
          </a:bodyPr>
          <a:lstStyle/>
          <a:p>
            <a:pPr marL="0" indent="0" algn="just">
              <a:buNone/>
            </a:pPr>
            <a:r>
              <a:rPr lang="en-US" b="1" i="0" dirty="0">
                <a:solidFill>
                  <a:srgbClr val="212529"/>
                </a:solidFill>
                <a:effectLst/>
                <a:latin typeface="Times New Roman" panose="02020603050405020304" pitchFamily="18" charset="0"/>
                <a:cs typeface="Times New Roman" panose="02020603050405020304" pitchFamily="18" charset="0"/>
              </a:rPr>
              <a:t>Let’s define some terms for better understanding:</a:t>
            </a:r>
            <a:endParaRPr lang="en-US" b="0" i="0" dirty="0">
              <a:solidFill>
                <a:srgbClr val="2125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P(Spam) represents the prior probability of an email being spam.</a:t>
            </a: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P(Not Spam) represents the prior probability that an email is not spam.</a:t>
            </a: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P(</a:t>
            </a:r>
            <a:r>
              <a:rPr lang="en-US" b="0" i="0" dirty="0" err="1">
                <a:solidFill>
                  <a:srgbClr val="212529"/>
                </a:solidFill>
                <a:effectLst/>
                <a:latin typeface="Times New Roman" panose="02020603050405020304" pitchFamily="18" charset="0"/>
                <a:cs typeface="Times New Roman" panose="02020603050405020304" pitchFamily="18" charset="0"/>
              </a:rPr>
              <a:t>Word|Spam</a:t>
            </a:r>
            <a:r>
              <a:rPr lang="en-US" b="0" i="0" dirty="0">
                <a:solidFill>
                  <a:srgbClr val="212529"/>
                </a:solidFill>
                <a:effectLst/>
                <a:latin typeface="Times New Roman" panose="02020603050405020304" pitchFamily="18" charset="0"/>
                <a:cs typeface="Times New Roman" panose="02020603050405020304" pitchFamily="18" charset="0"/>
              </a:rPr>
              <a:t>) is the probability of a word occurring in a spam email.</a:t>
            </a: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P(</a:t>
            </a:r>
            <a:r>
              <a:rPr lang="en-US" b="0" i="0" dirty="0" err="1">
                <a:solidFill>
                  <a:srgbClr val="212529"/>
                </a:solidFill>
                <a:effectLst/>
                <a:latin typeface="Times New Roman" panose="02020603050405020304" pitchFamily="18" charset="0"/>
                <a:cs typeface="Times New Roman" panose="02020603050405020304" pitchFamily="18" charset="0"/>
              </a:rPr>
              <a:t>Word|Not</a:t>
            </a:r>
            <a:r>
              <a:rPr lang="en-US" b="0" i="0" dirty="0">
                <a:solidFill>
                  <a:srgbClr val="212529"/>
                </a:solidFill>
                <a:effectLst/>
                <a:latin typeface="Times New Roman" panose="02020603050405020304" pitchFamily="18" charset="0"/>
                <a:cs typeface="Times New Roman" panose="02020603050405020304" pitchFamily="18" charset="0"/>
              </a:rPr>
              <a:t> Spam) is the probability of a word appearing in a non-spam email.</a:t>
            </a:r>
          </a:p>
          <a:p>
            <a:pPr algn="just">
              <a:buFont typeface="Arial" panose="020B0604020202020204" pitchFamily="34" charset="0"/>
              <a:buChar char="•"/>
            </a:pPr>
            <a:endParaRPr lang="en-US" dirty="0">
              <a:solidFill>
                <a:srgbClr val="212529"/>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To classify a new email as spam or not, you can use the Bayes Theorem as follows:</a:t>
            </a:r>
          </a:p>
          <a:p>
            <a:pPr algn="just">
              <a:buFont typeface="Arial" panose="020B0604020202020204" pitchFamily="34" charset="0"/>
              <a:buChar char="•"/>
            </a:pPr>
            <a:endParaRPr lang="en-US" b="0" i="0" dirty="0">
              <a:solidFill>
                <a:srgbClr val="212529"/>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Here, P(</a:t>
            </a:r>
            <a:r>
              <a:rPr lang="en-US" dirty="0" err="1">
                <a:latin typeface="Times New Roman" panose="02020603050405020304" pitchFamily="18" charset="0"/>
                <a:cs typeface="Times New Roman" panose="02020603050405020304" pitchFamily="18" charset="0"/>
              </a:rPr>
              <a:t>Spam|Word</a:t>
            </a:r>
            <a:r>
              <a:rPr lang="en-US" dirty="0">
                <a:latin typeface="Times New Roman" panose="02020603050405020304" pitchFamily="18" charset="0"/>
                <a:cs typeface="Times New Roman" panose="02020603050405020304" pitchFamily="18" charset="0"/>
              </a:rPr>
              <a:t>) is the posterior probability of an email being spam, given the occurrence of a particular word. </a:t>
            </a:r>
          </a:p>
        </p:txBody>
      </p:sp>
      <p:pic>
        <p:nvPicPr>
          <p:cNvPr id="5" name="Picture 4">
            <a:extLst>
              <a:ext uri="{FF2B5EF4-FFF2-40B4-BE49-F238E27FC236}">
                <a16:creationId xmlns:a16="http://schemas.microsoft.com/office/drawing/2014/main" id="{1C047C4D-1961-4F31-17E9-733EABFF97F5}"/>
              </a:ext>
            </a:extLst>
          </p:cNvPr>
          <p:cNvPicPr>
            <a:picLocks noChangeAspect="1"/>
          </p:cNvPicPr>
          <p:nvPr/>
        </p:nvPicPr>
        <p:blipFill>
          <a:blip r:embed="rId2"/>
          <a:stretch>
            <a:fillRect/>
          </a:stretch>
        </p:blipFill>
        <p:spPr>
          <a:xfrm>
            <a:off x="3285402" y="3782002"/>
            <a:ext cx="5362575" cy="476250"/>
          </a:xfrm>
          <a:prstGeom prst="rect">
            <a:avLst/>
          </a:prstGeom>
        </p:spPr>
      </p:pic>
    </p:spTree>
    <p:extLst>
      <p:ext uri="{BB962C8B-B14F-4D97-AF65-F5344CB8AC3E}">
        <p14:creationId xmlns:p14="http://schemas.microsoft.com/office/powerpoint/2010/main" val="279993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C6C3-CCEE-28D2-6C92-314EF5438857}"/>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Naïve Bayes Classifier Algorithm</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9078AF-1145-B4E6-D3EC-C6C16FA7E3C6}"/>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Naïve Bayes algorithm is a supervised learning algorithm, which is based on </a:t>
            </a:r>
            <a:r>
              <a:rPr lang="en-US" b="1" i="0" dirty="0">
                <a:solidFill>
                  <a:srgbClr val="000000"/>
                </a:solidFill>
                <a:effectLst/>
                <a:latin typeface="Times New Roman" panose="02020603050405020304" pitchFamily="18" charset="0"/>
                <a:cs typeface="Times New Roman" panose="02020603050405020304" pitchFamily="18" charset="0"/>
              </a:rPr>
              <a:t>Bayes theorem</a:t>
            </a:r>
            <a:r>
              <a:rPr lang="en-US" b="0" i="0" dirty="0">
                <a:solidFill>
                  <a:srgbClr val="000000"/>
                </a:solidFill>
                <a:effectLst/>
                <a:latin typeface="Times New Roman" panose="02020603050405020304" pitchFamily="18" charset="0"/>
                <a:cs typeface="Times New Roman" panose="02020603050405020304" pitchFamily="18" charset="0"/>
              </a:rPr>
              <a:t> and used for solving classification problems.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mainly used in </a:t>
            </a:r>
            <a:r>
              <a:rPr lang="en-US" b="0" i="1" dirty="0">
                <a:solidFill>
                  <a:srgbClr val="000000"/>
                </a:solidFill>
                <a:effectLst/>
                <a:latin typeface="Times New Roman" panose="02020603050405020304" pitchFamily="18" charset="0"/>
                <a:cs typeface="Times New Roman" panose="02020603050405020304" pitchFamily="18" charset="0"/>
              </a:rPr>
              <a:t>text classification</a:t>
            </a:r>
            <a:r>
              <a:rPr lang="en-US" b="0" i="0" dirty="0">
                <a:solidFill>
                  <a:srgbClr val="000000"/>
                </a:solidFill>
                <a:effectLst/>
                <a:latin typeface="Times New Roman" panose="02020603050405020304" pitchFamily="18" charset="0"/>
                <a:cs typeface="Times New Roman" panose="02020603050405020304" pitchFamily="18" charset="0"/>
              </a:rPr>
              <a:t> that includes a high-dimensional training dataset.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It is a probabilistic classifier, which means it predicts on the basis of the probability of an object</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Some popular examples of Naïve Bayes Algorithm are </a:t>
            </a:r>
            <a:r>
              <a:rPr lang="en-US" b="1" i="0" dirty="0">
                <a:solidFill>
                  <a:srgbClr val="000000"/>
                </a:solidFill>
                <a:effectLst/>
                <a:latin typeface="Times New Roman" panose="02020603050405020304" pitchFamily="18" charset="0"/>
                <a:cs typeface="Times New Roman" panose="02020603050405020304" pitchFamily="18" charset="0"/>
              </a:rPr>
              <a:t>spam filtration, Sentimental analysis, and classifying articles</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377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51BAF-7BFF-CBF5-8BC5-E0B88A9E488F}"/>
              </a:ext>
            </a:extLst>
          </p:cNvPr>
          <p:cNvSpPr>
            <a:spLocks noGrp="1"/>
          </p:cNvSpPr>
          <p:nvPr>
            <p:ph idx="1"/>
          </p:nvPr>
        </p:nvSpPr>
        <p:spPr>
          <a:xfrm>
            <a:off x="838200" y="267855"/>
            <a:ext cx="10515600" cy="5909108"/>
          </a:xfrm>
        </p:spPr>
        <p:txBody>
          <a:bodyPr/>
          <a:lstStyle/>
          <a:p>
            <a:r>
              <a:rPr lang="en-US" b="0" i="0" dirty="0">
                <a:solidFill>
                  <a:srgbClr val="242424"/>
                </a:solidFill>
                <a:effectLst/>
                <a:latin typeface="source-serif-pro"/>
              </a:rPr>
              <a:t>Example: There is some research about fruit characteristics from the 1000 total sample of different fruits</a:t>
            </a:r>
          </a:p>
          <a:p>
            <a:endParaRPr lang="en-US" dirty="0">
              <a:solidFill>
                <a:srgbClr val="242424"/>
              </a:solidFill>
              <a:latin typeface="source-serif-pro"/>
            </a:endParaRPr>
          </a:p>
          <a:p>
            <a:endParaRPr lang="en-US" dirty="0">
              <a:solidFill>
                <a:srgbClr val="242424"/>
              </a:solidFill>
              <a:latin typeface="source-serif-pro"/>
            </a:endParaRPr>
          </a:p>
          <a:p>
            <a:endParaRPr lang="en-US" dirty="0">
              <a:solidFill>
                <a:srgbClr val="242424"/>
              </a:solidFill>
              <a:latin typeface="source-serif-pro"/>
            </a:endParaRPr>
          </a:p>
          <a:p>
            <a:endParaRPr lang="en-US" dirty="0">
              <a:solidFill>
                <a:srgbClr val="242424"/>
              </a:solidFill>
              <a:latin typeface="source-serif-pro"/>
            </a:endParaRPr>
          </a:p>
          <a:p>
            <a:endParaRPr lang="en-US" dirty="0">
              <a:solidFill>
                <a:srgbClr val="242424"/>
              </a:solidFill>
              <a:latin typeface="source-serif-pro"/>
            </a:endParaRPr>
          </a:p>
          <a:p>
            <a:endParaRPr lang="en-US" dirty="0">
              <a:solidFill>
                <a:srgbClr val="242424"/>
              </a:solidFill>
              <a:latin typeface="source-serif-pro"/>
            </a:endParaRPr>
          </a:p>
          <a:p>
            <a:r>
              <a:rPr lang="en-US" b="0" i="0" dirty="0">
                <a:solidFill>
                  <a:srgbClr val="242424"/>
                </a:solidFill>
                <a:effectLst/>
                <a:latin typeface="source-code-pro"/>
              </a:rPr>
              <a:t>If we have a fruit that has a Long, Sweet, and Yellow characteristic. What fruit is it?</a:t>
            </a:r>
            <a:endParaRPr lang="en-US" dirty="0"/>
          </a:p>
        </p:txBody>
      </p:sp>
      <p:pic>
        <p:nvPicPr>
          <p:cNvPr id="5" name="Picture 4">
            <a:extLst>
              <a:ext uri="{FF2B5EF4-FFF2-40B4-BE49-F238E27FC236}">
                <a16:creationId xmlns:a16="http://schemas.microsoft.com/office/drawing/2014/main" id="{CCCD71E9-254D-6CEE-7326-D184DE6735B8}"/>
              </a:ext>
            </a:extLst>
          </p:cNvPr>
          <p:cNvPicPr>
            <a:picLocks noChangeAspect="1"/>
          </p:cNvPicPr>
          <p:nvPr/>
        </p:nvPicPr>
        <p:blipFill>
          <a:blip r:embed="rId2"/>
          <a:stretch>
            <a:fillRect/>
          </a:stretch>
        </p:blipFill>
        <p:spPr>
          <a:xfrm>
            <a:off x="2103437" y="1325995"/>
            <a:ext cx="8391525" cy="2247900"/>
          </a:xfrm>
          <a:prstGeom prst="rect">
            <a:avLst/>
          </a:prstGeom>
        </p:spPr>
      </p:pic>
    </p:spTree>
    <p:extLst>
      <p:ext uri="{BB962C8B-B14F-4D97-AF65-F5344CB8AC3E}">
        <p14:creationId xmlns:p14="http://schemas.microsoft.com/office/powerpoint/2010/main" val="1982567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96460-401A-2814-E70A-5BC07C5FD9BA}"/>
              </a:ext>
            </a:extLst>
          </p:cNvPr>
          <p:cNvSpPr>
            <a:spLocks noGrp="1"/>
          </p:cNvSpPr>
          <p:nvPr>
            <p:ph idx="1"/>
          </p:nvPr>
        </p:nvSpPr>
        <p:spPr>
          <a:xfrm>
            <a:off x="838200" y="655782"/>
            <a:ext cx="10515600" cy="5521181"/>
          </a:xfrm>
        </p:spPr>
        <p:txBody>
          <a:bodyPr/>
          <a:lstStyle/>
          <a:p>
            <a:pPr algn="l"/>
            <a:r>
              <a:rPr lang="en-US" b="0" i="0" dirty="0">
                <a:solidFill>
                  <a:srgbClr val="242424"/>
                </a:solidFill>
                <a:effectLst/>
                <a:latin typeface="source-serif-pro"/>
              </a:rPr>
              <a:t>To know what fruit is it, we must compute the value of this probability.</a:t>
            </a:r>
          </a:p>
          <a:p>
            <a:pPr algn="l">
              <a:buFont typeface="+mj-lt"/>
              <a:buAutoNum type="arabicPeriod"/>
            </a:pPr>
            <a:r>
              <a:rPr lang="en-US" b="1" i="0" dirty="0">
                <a:solidFill>
                  <a:srgbClr val="242424"/>
                </a:solidFill>
                <a:effectLst/>
                <a:latin typeface="source-serif-pro"/>
              </a:rPr>
              <a:t>Whether that fruit is a Banana P(</a:t>
            </a:r>
            <a:r>
              <a:rPr lang="en-US" b="1" i="0" dirty="0" err="1">
                <a:solidFill>
                  <a:srgbClr val="242424"/>
                </a:solidFill>
                <a:effectLst/>
                <a:latin typeface="source-serif-pro"/>
              </a:rPr>
              <a:t>Banana|Long</a:t>
            </a:r>
            <a:r>
              <a:rPr lang="en-US" b="1" i="0" dirty="0">
                <a:solidFill>
                  <a:srgbClr val="242424"/>
                </a:solidFill>
                <a:effectLst/>
                <a:latin typeface="source-serif-pro"/>
              </a:rPr>
              <a:t>, Sweet, Yellow)</a:t>
            </a:r>
            <a:endParaRPr lang="en-US" b="0" i="0" dirty="0">
              <a:solidFill>
                <a:srgbClr val="242424"/>
              </a:solidFill>
              <a:effectLst/>
              <a:latin typeface="source-serif-pro"/>
            </a:endParaRPr>
          </a:p>
          <a:p>
            <a:pPr algn="l">
              <a:buFont typeface="+mj-lt"/>
              <a:buAutoNum type="arabicPeriod"/>
            </a:pPr>
            <a:r>
              <a:rPr lang="en-US" b="1" i="0" dirty="0">
                <a:solidFill>
                  <a:srgbClr val="242424"/>
                </a:solidFill>
                <a:effectLst/>
                <a:latin typeface="source-serif-pro"/>
              </a:rPr>
              <a:t>Whether that fruit is an Orange P(</a:t>
            </a:r>
            <a:r>
              <a:rPr lang="en-US" b="1" i="0" dirty="0" err="1">
                <a:solidFill>
                  <a:srgbClr val="242424"/>
                </a:solidFill>
                <a:effectLst/>
                <a:latin typeface="source-serif-pro"/>
              </a:rPr>
              <a:t>Orange|Long</a:t>
            </a:r>
            <a:r>
              <a:rPr lang="en-US" b="1" i="0" dirty="0">
                <a:solidFill>
                  <a:srgbClr val="242424"/>
                </a:solidFill>
                <a:effectLst/>
                <a:latin typeface="source-serif-pro"/>
              </a:rPr>
              <a:t>, Sweet, Yellow)</a:t>
            </a:r>
            <a:endParaRPr lang="en-US" b="0" i="0" dirty="0">
              <a:solidFill>
                <a:srgbClr val="242424"/>
              </a:solidFill>
              <a:effectLst/>
              <a:latin typeface="source-serif-pro"/>
            </a:endParaRPr>
          </a:p>
          <a:p>
            <a:pPr algn="l">
              <a:buFont typeface="+mj-lt"/>
              <a:buAutoNum type="arabicPeriod"/>
            </a:pPr>
            <a:r>
              <a:rPr lang="en-US" b="1" i="0" dirty="0">
                <a:solidFill>
                  <a:srgbClr val="242424"/>
                </a:solidFill>
                <a:effectLst/>
                <a:latin typeface="source-serif-pro"/>
              </a:rPr>
              <a:t>Whether that fruit is the Other fruit P(</a:t>
            </a:r>
            <a:r>
              <a:rPr lang="en-US" b="1" i="0" dirty="0" err="1">
                <a:solidFill>
                  <a:srgbClr val="242424"/>
                </a:solidFill>
                <a:effectLst/>
                <a:latin typeface="source-serif-pro"/>
              </a:rPr>
              <a:t>Other|Long</a:t>
            </a:r>
            <a:r>
              <a:rPr lang="en-US" b="1" i="0" dirty="0">
                <a:solidFill>
                  <a:srgbClr val="242424"/>
                </a:solidFill>
                <a:effectLst/>
                <a:latin typeface="source-serif-pro"/>
              </a:rPr>
              <a:t>, Sweet, Yellow)</a:t>
            </a:r>
            <a:endParaRPr lang="en-US" b="0" i="0" dirty="0">
              <a:solidFill>
                <a:srgbClr val="242424"/>
              </a:solidFill>
              <a:effectLst/>
              <a:latin typeface="source-serif-pro"/>
            </a:endParaRPr>
          </a:p>
          <a:p>
            <a:endParaRPr lang="en-US" dirty="0"/>
          </a:p>
        </p:txBody>
      </p:sp>
    </p:spTree>
    <p:extLst>
      <p:ext uri="{BB962C8B-B14F-4D97-AF65-F5344CB8AC3E}">
        <p14:creationId xmlns:p14="http://schemas.microsoft.com/office/powerpoint/2010/main" val="555507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AD001-5B4C-8C7F-EE74-C76FE144485A}"/>
              </a:ext>
            </a:extLst>
          </p:cNvPr>
          <p:cNvPicPr>
            <a:picLocks noChangeAspect="1"/>
          </p:cNvPicPr>
          <p:nvPr/>
        </p:nvPicPr>
        <p:blipFill>
          <a:blip r:embed="rId2"/>
          <a:stretch>
            <a:fillRect/>
          </a:stretch>
        </p:blipFill>
        <p:spPr>
          <a:xfrm>
            <a:off x="1992890" y="775565"/>
            <a:ext cx="8372475" cy="4341379"/>
          </a:xfrm>
          <a:prstGeom prst="rect">
            <a:avLst/>
          </a:prstGeom>
        </p:spPr>
      </p:pic>
    </p:spTree>
    <p:extLst>
      <p:ext uri="{BB962C8B-B14F-4D97-AF65-F5344CB8AC3E}">
        <p14:creationId xmlns:p14="http://schemas.microsoft.com/office/powerpoint/2010/main" val="1256731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F30DD9-8E25-39CF-54EC-2FF4C32CCAC9}"/>
              </a:ext>
            </a:extLst>
          </p:cNvPr>
          <p:cNvPicPr>
            <a:picLocks noChangeAspect="1"/>
          </p:cNvPicPr>
          <p:nvPr/>
        </p:nvPicPr>
        <p:blipFill>
          <a:blip r:embed="rId2"/>
          <a:stretch>
            <a:fillRect/>
          </a:stretch>
        </p:blipFill>
        <p:spPr>
          <a:xfrm>
            <a:off x="1609724" y="143813"/>
            <a:ext cx="9677111" cy="4834587"/>
          </a:xfrm>
          <a:prstGeom prst="rect">
            <a:avLst/>
          </a:prstGeom>
        </p:spPr>
      </p:pic>
      <p:pic>
        <p:nvPicPr>
          <p:cNvPr id="7" name="Picture 6">
            <a:extLst>
              <a:ext uri="{FF2B5EF4-FFF2-40B4-BE49-F238E27FC236}">
                <a16:creationId xmlns:a16="http://schemas.microsoft.com/office/drawing/2014/main" id="{77EE3B52-28D7-BC89-79AA-5C75A4C69B46}"/>
              </a:ext>
            </a:extLst>
          </p:cNvPr>
          <p:cNvPicPr>
            <a:picLocks noChangeAspect="1"/>
          </p:cNvPicPr>
          <p:nvPr/>
        </p:nvPicPr>
        <p:blipFill>
          <a:blip r:embed="rId3"/>
          <a:stretch>
            <a:fillRect/>
          </a:stretch>
        </p:blipFill>
        <p:spPr>
          <a:xfrm>
            <a:off x="1828800" y="4943475"/>
            <a:ext cx="8534400" cy="1914525"/>
          </a:xfrm>
          <a:prstGeom prst="rect">
            <a:avLst/>
          </a:prstGeom>
        </p:spPr>
      </p:pic>
    </p:spTree>
    <p:extLst>
      <p:ext uri="{BB962C8B-B14F-4D97-AF65-F5344CB8AC3E}">
        <p14:creationId xmlns:p14="http://schemas.microsoft.com/office/powerpoint/2010/main" val="20263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C733F-2779-FB13-EFFD-44FA64255E33}"/>
              </a:ext>
            </a:extLst>
          </p:cNvPr>
          <p:cNvSpPr>
            <a:spLocks noGrp="1"/>
          </p:cNvSpPr>
          <p:nvPr>
            <p:ph idx="1"/>
          </p:nvPr>
        </p:nvSpPr>
        <p:spPr>
          <a:xfrm>
            <a:off x="838200" y="508000"/>
            <a:ext cx="10515600" cy="5668963"/>
          </a:xfrm>
        </p:spPr>
        <p:txBody>
          <a:bodyPr>
            <a:normAutofit/>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To evaluate the hypotheses precisely focus on these points: </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First, how well does this estimate the accuracy of a hypothesis across additional examples, given the observed accuracy of a hypothesis over a limited sample of data?</a:t>
            </a:r>
          </a:p>
          <a:p>
            <a:pPr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Second, how likely is it that if one theory outperforms another across a set of data, it is more accurate in general?</a:t>
            </a:r>
          </a:p>
          <a:p>
            <a:pPr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Third, what is the best strategy to use limited data to both learn and measure the accuracy of a hypothesis?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5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24F6-A3EC-9CB4-6EF4-72BCABCC4C83}"/>
              </a:ext>
            </a:extLst>
          </p:cNvPr>
          <p:cNvSpPr>
            <a:spLocks noGrp="1"/>
          </p:cNvSpPr>
          <p:nvPr>
            <p:ph type="title"/>
          </p:nvPr>
        </p:nvSpPr>
        <p:spPr>
          <a:xfrm>
            <a:off x="838200" y="365126"/>
            <a:ext cx="10515600" cy="586220"/>
          </a:xfrm>
        </p:spPr>
        <p:txBody>
          <a:bodyPr>
            <a:normAutofit fontScale="90000"/>
          </a:bodyPr>
          <a:lstStyle/>
          <a:p>
            <a:r>
              <a:rPr lang="en-US"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DCADF37-727F-88AD-E11C-22528166966A}"/>
              </a:ext>
            </a:extLst>
          </p:cNvPr>
          <p:cNvSpPr>
            <a:spLocks noGrp="1"/>
          </p:cNvSpPr>
          <p:nvPr>
            <p:ph idx="1"/>
          </p:nvPr>
        </p:nvSpPr>
        <p:spPr>
          <a:xfrm>
            <a:off x="838200" y="1136074"/>
            <a:ext cx="10515600" cy="4791508"/>
          </a:xfrm>
        </p:spPr>
        <p:txBody>
          <a:bodyPr>
            <a:noAutofit/>
          </a:bodyPr>
          <a:lstStyle/>
          <a:p>
            <a:pPr algn="just">
              <a:buFont typeface="Arial" panose="020B0604020202020204" pitchFamily="34" charset="0"/>
              <a:buChar char="•"/>
            </a:pPr>
            <a:r>
              <a:rPr lang="en-US" sz="2400" b="1" i="0" dirty="0">
                <a:solidFill>
                  <a:srgbClr val="212529"/>
                </a:solidFill>
                <a:effectLst/>
                <a:latin typeface="Times New Roman" panose="02020603050405020304" pitchFamily="18" charset="0"/>
                <a:cs typeface="Times New Roman" panose="02020603050405020304" pitchFamily="18" charset="0"/>
              </a:rPr>
              <a:t>Incorporating Prior Knowledge-</a:t>
            </a:r>
            <a:r>
              <a:rPr lang="en-US" sz="2400" b="0" i="0" dirty="0">
                <a:solidFill>
                  <a:srgbClr val="212529"/>
                </a:solidFill>
                <a:effectLst/>
                <a:latin typeface="Times New Roman" panose="02020603050405020304" pitchFamily="18" charset="0"/>
                <a:cs typeface="Times New Roman" panose="02020603050405020304" pitchFamily="18" charset="0"/>
              </a:rPr>
              <a:t> Bayes Theorem allows to incorporate prior knowledge or beliefs into the model. This is particularly useful when you have domain expertise or existing information about the problem you are trying to solve. By incorporating prior knowledge, you can make more informed predictions and improve the accuracy of your models.</a:t>
            </a:r>
          </a:p>
          <a:p>
            <a:pPr algn="just">
              <a:buFont typeface="Arial" panose="020B0604020202020204" pitchFamily="34" charset="0"/>
              <a:buChar char="•"/>
            </a:pPr>
            <a:r>
              <a:rPr lang="en-US" sz="2400" b="1" i="0" dirty="0">
                <a:solidFill>
                  <a:srgbClr val="212529"/>
                </a:solidFill>
                <a:effectLst/>
                <a:latin typeface="Times New Roman" panose="02020603050405020304" pitchFamily="18" charset="0"/>
                <a:cs typeface="Times New Roman" panose="02020603050405020304" pitchFamily="18" charset="0"/>
              </a:rPr>
              <a:t>Handling Uncertainty</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Machine learning often deals with uncertainty, especially when working with limited data or noisy inputs. </a:t>
            </a:r>
            <a:r>
              <a:rPr lang="en-US" sz="2400" b="0" i="0" dirty="0">
                <a:solidFill>
                  <a:srgbClr val="212529"/>
                </a:solidFill>
                <a:effectLst/>
                <a:latin typeface="Times New Roman" panose="02020603050405020304" pitchFamily="18" charset="0"/>
                <a:cs typeface="Times New Roman" panose="02020603050405020304" pitchFamily="18" charset="0"/>
              </a:rPr>
              <a:t>Bayes Theorem provides a principled way to reason under uncertainty by updating beliefs based on observed evidence. It allows you to quantify and propagate uncertainty throughout the model, resulting in more robust and reliable predictions.</a:t>
            </a:r>
          </a:p>
          <a:p>
            <a:pPr algn="just">
              <a:buFont typeface="Arial" panose="020B0604020202020204" pitchFamily="34" charset="0"/>
              <a:buChar char="•"/>
            </a:pPr>
            <a:r>
              <a:rPr lang="en-US" sz="2400" b="1" i="0" dirty="0">
                <a:solidFill>
                  <a:srgbClr val="212529"/>
                </a:solidFill>
                <a:effectLst/>
                <a:latin typeface="Times New Roman" panose="02020603050405020304" pitchFamily="18" charset="0"/>
                <a:cs typeface="Times New Roman" panose="02020603050405020304" pitchFamily="18" charset="0"/>
              </a:rPr>
              <a:t>Flexibility in Model Updating-</a:t>
            </a:r>
            <a:r>
              <a:rPr lang="en-US" sz="2400" b="0" i="0" dirty="0">
                <a:solidFill>
                  <a:srgbClr val="212529"/>
                </a:solidFill>
                <a:effectLst/>
                <a:latin typeface="Times New Roman" panose="02020603050405020304" pitchFamily="18" charset="0"/>
                <a:cs typeface="Times New Roman" panose="02020603050405020304" pitchFamily="18" charset="0"/>
              </a:rPr>
              <a:t> Based on Bayes Theorem, </a:t>
            </a:r>
            <a:r>
              <a:rPr lang="en-US" sz="2400" b="0" i="0" dirty="0">
                <a:solidFill>
                  <a:srgbClr val="FF0000"/>
                </a:solidFill>
                <a:effectLst/>
                <a:latin typeface="Times New Roman" panose="02020603050405020304" pitchFamily="18" charset="0"/>
                <a:cs typeface="Times New Roman" panose="02020603050405020304" pitchFamily="18" charset="0"/>
              </a:rPr>
              <a:t>Bayesian inference lets you update your models as new data becomes available continuously. </a:t>
            </a:r>
            <a:r>
              <a:rPr lang="en-US" sz="2400" b="0" i="0" dirty="0">
                <a:solidFill>
                  <a:srgbClr val="212529"/>
                </a:solidFill>
                <a:effectLst/>
                <a:latin typeface="Times New Roman" panose="02020603050405020304" pitchFamily="18" charset="0"/>
                <a:cs typeface="Times New Roman" panose="02020603050405020304" pitchFamily="18" charset="0"/>
              </a:rPr>
              <a:t>This is particularly useful in scenarios where the underlying data distribution may change over time. You can adapt your models and maintain their relevance and accuracy by updating the prior probabilities with new evidence.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11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17E35-E0F1-7FD7-5686-736B5D22492F}"/>
              </a:ext>
            </a:extLst>
          </p:cNvPr>
          <p:cNvSpPr>
            <a:spLocks noGrp="1"/>
          </p:cNvSpPr>
          <p:nvPr>
            <p:ph idx="1"/>
          </p:nvPr>
        </p:nvSpPr>
        <p:spPr>
          <a:xfrm>
            <a:off x="838200" y="572655"/>
            <a:ext cx="10515600" cy="5604308"/>
          </a:xfrm>
        </p:spPr>
        <p:txBody>
          <a:bodyPr>
            <a:normAutofit fontScale="92500" lnSpcReduction="10000"/>
          </a:bodyPr>
          <a:lstStyle/>
          <a:p>
            <a:pPr algn="just">
              <a:buFont typeface="Arial" panose="020B0604020202020204" pitchFamily="34" charset="0"/>
              <a:buChar char="•"/>
            </a:pPr>
            <a:r>
              <a:rPr lang="en-US" sz="2800" b="1" i="0" dirty="0">
                <a:solidFill>
                  <a:srgbClr val="212529"/>
                </a:solidFill>
                <a:effectLst/>
                <a:latin typeface="Times New Roman" panose="02020603050405020304" pitchFamily="18" charset="0"/>
                <a:cs typeface="Times New Roman" panose="02020603050405020304" pitchFamily="18" charset="0"/>
              </a:rPr>
              <a:t>Handling Small Data Sets-</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0" i="0" dirty="0">
                <a:solidFill>
                  <a:srgbClr val="FF0000"/>
                </a:solidFill>
                <a:effectLst/>
                <a:latin typeface="Times New Roman" panose="02020603050405020304" pitchFamily="18" charset="0"/>
                <a:cs typeface="Times New Roman" panose="02020603050405020304" pitchFamily="18" charset="0"/>
              </a:rPr>
              <a:t>Bayesian methods can be advantageous when data is insufficient. By incorporating prior beliefs, you can leverage existing knowledge to overcome the limitations of small datasets. </a:t>
            </a:r>
            <a:r>
              <a:rPr lang="en-US" sz="2800" b="0" i="0" dirty="0">
                <a:solidFill>
                  <a:srgbClr val="212529"/>
                </a:solidFill>
                <a:effectLst/>
                <a:latin typeface="Times New Roman" panose="02020603050405020304" pitchFamily="18" charset="0"/>
                <a:cs typeface="Times New Roman" panose="02020603050405020304" pitchFamily="18" charset="0"/>
              </a:rPr>
              <a:t>The prior probabilities act as a regularization term, helping to avoid overfitting and providing more stable predictions.</a:t>
            </a:r>
          </a:p>
          <a:p>
            <a:pPr algn="just">
              <a:buFont typeface="Arial" panose="020B0604020202020204" pitchFamily="34" charset="0"/>
              <a:buChar char="•"/>
            </a:pPr>
            <a:r>
              <a:rPr lang="en-US" sz="2800" b="1" i="0" dirty="0">
                <a:solidFill>
                  <a:srgbClr val="212529"/>
                </a:solidFill>
                <a:effectLst/>
                <a:latin typeface="Times New Roman" panose="02020603050405020304" pitchFamily="18" charset="0"/>
                <a:cs typeface="Times New Roman" panose="02020603050405020304" pitchFamily="18" charset="0"/>
              </a:rPr>
              <a:t>Transparent Decision Making-</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0" i="0" dirty="0">
                <a:solidFill>
                  <a:srgbClr val="FF0000"/>
                </a:solidFill>
                <a:effectLst/>
                <a:latin typeface="Times New Roman" panose="02020603050405020304" pitchFamily="18" charset="0"/>
                <a:cs typeface="Times New Roman" panose="02020603050405020304" pitchFamily="18" charset="0"/>
              </a:rPr>
              <a:t>Bayes Theorem provides a transparent framework for decision-making. It allows you to express and update your beliefs based on observed evidence. </a:t>
            </a:r>
            <a:r>
              <a:rPr lang="en-US" sz="2800" b="0" i="0" dirty="0">
                <a:solidFill>
                  <a:srgbClr val="212529"/>
                </a:solidFill>
                <a:effectLst/>
                <a:latin typeface="Times New Roman" panose="02020603050405020304" pitchFamily="18" charset="0"/>
                <a:cs typeface="Times New Roman" panose="02020603050405020304" pitchFamily="18" charset="0"/>
              </a:rPr>
              <a:t>This transparency is valuable for understanding model behavior, diagnosing issues, and explaining the reasoning behind predictions to stakeholders or end-users.</a:t>
            </a:r>
          </a:p>
          <a:p>
            <a:pPr algn="just">
              <a:buFont typeface="Arial" panose="020B0604020202020204" pitchFamily="34" charset="0"/>
              <a:buChar char="•"/>
            </a:pPr>
            <a:r>
              <a:rPr lang="en-US" sz="2800" b="1" i="0" dirty="0">
                <a:solidFill>
                  <a:srgbClr val="212529"/>
                </a:solidFill>
                <a:effectLst/>
                <a:latin typeface="Times New Roman" panose="02020603050405020304" pitchFamily="18" charset="0"/>
                <a:cs typeface="Times New Roman" panose="02020603050405020304" pitchFamily="18" charset="0"/>
              </a:rPr>
              <a:t>Flexibility in Model Selection-</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0" i="0" dirty="0">
                <a:solidFill>
                  <a:srgbClr val="FF0000"/>
                </a:solidFill>
                <a:effectLst/>
                <a:latin typeface="Times New Roman" panose="02020603050405020304" pitchFamily="18" charset="0"/>
                <a:cs typeface="Times New Roman" panose="02020603050405020304" pitchFamily="18" charset="0"/>
              </a:rPr>
              <a:t>Bayesian inference facilitates model comparison and selection. By evaluating the posterior probabilities of different models, you can quantify their relative performance and choose the most suitable one.</a:t>
            </a:r>
            <a:r>
              <a:rPr lang="en-US" sz="2800" b="0" i="0" dirty="0">
                <a:solidFill>
                  <a:srgbClr val="212529"/>
                </a:solidFill>
                <a:effectLst/>
                <a:latin typeface="Times New Roman" panose="02020603050405020304" pitchFamily="18" charset="0"/>
                <a:cs typeface="Times New Roman" panose="02020603050405020304" pitchFamily="18" charset="0"/>
              </a:rPr>
              <a:t> This flexibility allows you to compare complex models and select the one that best fits the data and problem.</a:t>
            </a:r>
          </a:p>
          <a:p>
            <a:endParaRPr lang="en-US" dirty="0"/>
          </a:p>
        </p:txBody>
      </p:sp>
    </p:spTree>
    <p:extLst>
      <p:ext uri="{BB962C8B-B14F-4D97-AF65-F5344CB8AC3E}">
        <p14:creationId xmlns:p14="http://schemas.microsoft.com/office/powerpoint/2010/main" val="314005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1CA7-87FB-8CE9-3927-8AD1659B347D}"/>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Bayesian Belief Network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ED5CC5-214A-9161-E405-526B851E2CC8}"/>
              </a:ext>
            </a:extLst>
          </p:cNvPr>
          <p:cNvSpPr>
            <a:spLocks noGrp="1"/>
          </p:cNvSpPr>
          <p:nvPr>
            <p:ph idx="1"/>
          </p:nvPr>
        </p:nvSpPr>
        <p:spPr/>
        <p:txBody>
          <a:bodyPr/>
          <a:lstStyle/>
          <a:p>
            <a:pPr algn="just"/>
            <a:r>
              <a:rPr lang="en-US" b="1" i="0" dirty="0">
                <a:solidFill>
                  <a:srgbClr val="273239"/>
                </a:solidFill>
                <a:effectLst/>
                <a:latin typeface="Times New Roman" panose="02020603050405020304" pitchFamily="18" charset="0"/>
                <a:cs typeface="Times New Roman" panose="02020603050405020304" pitchFamily="18" charset="0"/>
              </a:rPr>
              <a:t>Bayesian Belief Network </a:t>
            </a:r>
            <a:r>
              <a:rPr lang="en-US" b="0" i="0" dirty="0">
                <a:solidFill>
                  <a:srgbClr val="273239"/>
                </a:solidFill>
                <a:effectLst/>
                <a:latin typeface="Times New Roman" panose="02020603050405020304" pitchFamily="18" charset="0"/>
                <a:cs typeface="Times New Roman" panose="02020603050405020304" pitchFamily="18" charset="0"/>
              </a:rPr>
              <a:t>is a graphical representation of different probabilistic relationships among random variables in a particular set. </a:t>
            </a:r>
          </a:p>
          <a:p>
            <a:pPr algn="just"/>
            <a:r>
              <a:rPr lang="en-US" b="0" i="0" dirty="0">
                <a:solidFill>
                  <a:srgbClr val="273239"/>
                </a:solidFill>
                <a:effectLst/>
                <a:latin typeface="Times New Roman" panose="02020603050405020304" pitchFamily="18" charset="0"/>
                <a:cs typeface="Times New Roman" panose="02020603050405020304" pitchFamily="18" charset="0"/>
              </a:rPr>
              <a:t>It is a classifier with no dependency on attributes </a:t>
            </a:r>
            <a:r>
              <a:rPr lang="en-US" b="0" i="0" dirty="0" err="1">
                <a:solidFill>
                  <a:srgbClr val="273239"/>
                </a:solidFill>
                <a:effectLst/>
                <a:latin typeface="Times New Roman" panose="02020603050405020304" pitchFamily="18" charset="0"/>
                <a:cs typeface="Times New Roman" panose="02020603050405020304" pitchFamily="18" charset="0"/>
              </a:rPr>
              <a:t>i.e</a:t>
            </a:r>
            <a:r>
              <a:rPr lang="en-US" b="0" i="0" dirty="0">
                <a:solidFill>
                  <a:srgbClr val="273239"/>
                </a:solidFill>
                <a:effectLst/>
                <a:latin typeface="Times New Roman" panose="02020603050405020304" pitchFamily="18" charset="0"/>
                <a:cs typeface="Times New Roman" panose="02020603050405020304" pitchFamily="18" charset="0"/>
              </a:rPr>
              <a:t> it is condition independent. </a:t>
            </a:r>
          </a:p>
          <a:p>
            <a:pPr algn="just"/>
            <a:r>
              <a:rPr lang="en-US" b="0" i="0" dirty="0">
                <a:solidFill>
                  <a:srgbClr val="273239"/>
                </a:solidFill>
                <a:effectLst/>
                <a:latin typeface="Times New Roman" panose="02020603050405020304" pitchFamily="18" charset="0"/>
                <a:cs typeface="Times New Roman" panose="02020603050405020304" pitchFamily="18" charset="0"/>
              </a:rPr>
              <a:t>Due to its feature of joint probability, the probability in Bayesian Belief Network is derived, based on a condition — </a:t>
            </a:r>
            <a:r>
              <a:rPr lang="en-US" b="0" i="0" u="sng" dirty="0">
                <a:solidFill>
                  <a:srgbClr val="273239"/>
                </a:solidFill>
                <a:effectLst/>
                <a:latin typeface="Times New Roman" panose="02020603050405020304" pitchFamily="18" charset="0"/>
                <a:cs typeface="Times New Roman" panose="02020603050405020304" pitchFamily="18" charset="0"/>
              </a:rPr>
              <a:t>P(</a:t>
            </a:r>
            <a:r>
              <a:rPr lang="en-US" b="0" i="0" dirty="0">
                <a:solidFill>
                  <a:srgbClr val="273239"/>
                </a:solidFill>
                <a:effectLst/>
                <a:latin typeface="Times New Roman" panose="02020603050405020304" pitchFamily="18" charset="0"/>
                <a:cs typeface="Times New Roman" panose="02020603050405020304" pitchFamily="18" charset="0"/>
              </a:rPr>
              <a:t>attribute/parent) </a:t>
            </a:r>
            <a:r>
              <a:rPr lang="en-US" b="0" i="0" dirty="0" err="1">
                <a:solidFill>
                  <a:srgbClr val="273239"/>
                </a:solidFill>
                <a:effectLst/>
                <a:latin typeface="Times New Roman" panose="02020603050405020304" pitchFamily="18" charset="0"/>
                <a:cs typeface="Times New Roman" panose="02020603050405020304" pitchFamily="18" charset="0"/>
              </a:rPr>
              <a:t>i.e</a:t>
            </a:r>
            <a:r>
              <a:rPr lang="en-US" b="0" i="0" dirty="0">
                <a:solidFill>
                  <a:srgbClr val="273239"/>
                </a:solidFill>
                <a:effectLst/>
                <a:latin typeface="Times New Roman" panose="02020603050405020304" pitchFamily="18" charset="0"/>
                <a:cs typeface="Times New Roman" panose="02020603050405020304" pitchFamily="18" charset="0"/>
              </a:rPr>
              <a:t> probability of an attribute, true over parent attribute.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814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927ED-83A6-2A0D-7CFA-0AA54964523F}"/>
              </a:ext>
            </a:extLst>
          </p:cNvPr>
          <p:cNvSpPr>
            <a:spLocks noGrp="1"/>
          </p:cNvSpPr>
          <p:nvPr>
            <p:ph idx="1"/>
          </p:nvPr>
        </p:nvSpPr>
        <p:spPr>
          <a:xfrm>
            <a:off x="838200" y="397164"/>
            <a:ext cx="10515600" cy="5779799"/>
          </a:xfrm>
        </p:spPr>
        <p:txBody>
          <a:bodyPr/>
          <a:lstStyle/>
          <a:p>
            <a:r>
              <a:rPr lang="en-US" b="0" i="0" dirty="0">
                <a:solidFill>
                  <a:srgbClr val="333333"/>
                </a:solidFill>
                <a:effectLst/>
                <a:latin typeface="inter-regular"/>
              </a:rPr>
              <a:t>Bayesian Network can be used for building models from data and experts opinions, and it consists of two parts:</a:t>
            </a:r>
            <a:endParaRPr lang="en-US" dirty="0"/>
          </a:p>
        </p:txBody>
      </p:sp>
      <p:pic>
        <p:nvPicPr>
          <p:cNvPr id="7" name="Picture 6">
            <a:extLst>
              <a:ext uri="{FF2B5EF4-FFF2-40B4-BE49-F238E27FC236}">
                <a16:creationId xmlns:a16="http://schemas.microsoft.com/office/drawing/2014/main" id="{B07CD369-8021-4717-B77A-6F344393E3BC}"/>
              </a:ext>
            </a:extLst>
          </p:cNvPr>
          <p:cNvPicPr>
            <a:picLocks noChangeAspect="1"/>
          </p:cNvPicPr>
          <p:nvPr/>
        </p:nvPicPr>
        <p:blipFill>
          <a:blip r:embed="rId2"/>
          <a:stretch>
            <a:fillRect/>
          </a:stretch>
        </p:blipFill>
        <p:spPr>
          <a:xfrm>
            <a:off x="838200" y="1431636"/>
            <a:ext cx="10587182" cy="5426364"/>
          </a:xfrm>
          <a:prstGeom prst="rect">
            <a:avLst/>
          </a:prstGeom>
        </p:spPr>
      </p:pic>
    </p:spTree>
    <p:extLst>
      <p:ext uri="{BB962C8B-B14F-4D97-AF65-F5344CB8AC3E}">
        <p14:creationId xmlns:p14="http://schemas.microsoft.com/office/powerpoint/2010/main" val="135275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07A0B-92AF-427C-A201-3B562934180E}"/>
              </a:ext>
            </a:extLst>
          </p:cNvPr>
          <p:cNvSpPr>
            <a:spLocks noGrp="1"/>
          </p:cNvSpPr>
          <p:nvPr>
            <p:ph idx="1"/>
          </p:nvPr>
        </p:nvSpPr>
        <p:spPr>
          <a:xfrm>
            <a:off x="838200" y="369455"/>
            <a:ext cx="10515600" cy="5807508"/>
          </a:xfrm>
        </p:spPr>
        <p:txBody>
          <a:bodyPr/>
          <a:lstStyle/>
          <a:p>
            <a:pPr algn="just"/>
            <a:r>
              <a:rPr lang="en-US" dirty="0">
                <a:latin typeface="Times New Roman" panose="02020603050405020304" pitchFamily="18" charset="0"/>
                <a:cs typeface="Times New Roman" panose="02020603050405020304" pitchFamily="18" charset="0"/>
              </a:rPr>
              <a:t>Example: In the given figure, an alarm ‘A’ – a node, say installed in a house of a person ‘</a:t>
            </a:r>
            <a:r>
              <a:rPr lang="en-US" dirty="0" err="1">
                <a:latin typeface="Times New Roman" panose="02020603050405020304" pitchFamily="18" charset="0"/>
                <a:cs typeface="Times New Roman" panose="02020603050405020304" pitchFamily="18" charset="0"/>
              </a:rPr>
              <a:t>gfg</a:t>
            </a:r>
            <a:r>
              <a:rPr lang="en-US" dirty="0">
                <a:latin typeface="Times New Roman" panose="02020603050405020304" pitchFamily="18" charset="0"/>
                <a:cs typeface="Times New Roman" panose="02020603050405020304" pitchFamily="18" charset="0"/>
              </a:rPr>
              <a:t>’, which rings upon two probabilities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burglary ‘B’ and fire ‘F’, which are – parent nodes of the alarm node. The alarm is the parent node of two probabilities P1 calls  ‘P1’ &amp; P2 calls ‘P2’ person nodes.</a:t>
            </a:r>
          </a:p>
          <a:p>
            <a:pPr algn="just"/>
            <a:r>
              <a:rPr lang="en-US" b="0" i="0" dirty="0">
                <a:solidFill>
                  <a:srgbClr val="273239"/>
                </a:solidFill>
                <a:effectLst/>
                <a:latin typeface="Times New Roman" panose="02020603050405020304" pitchFamily="18" charset="0"/>
                <a:cs typeface="Times New Roman" panose="02020603050405020304" pitchFamily="18" charset="0"/>
              </a:rPr>
              <a:t>Upon the instance of burglary and fire, ‘P1’ and ‘P2’ call person ‘</a:t>
            </a:r>
            <a:r>
              <a:rPr lang="en-US" b="0" i="0" dirty="0" err="1">
                <a:solidFill>
                  <a:srgbClr val="273239"/>
                </a:solidFill>
                <a:effectLst/>
                <a:latin typeface="Times New Roman" panose="02020603050405020304" pitchFamily="18" charset="0"/>
                <a:cs typeface="Times New Roman" panose="02020603050405020304" pitchFamily="18" charset="0"/>
              </a:rPr>
              <a:t>gfg</a:t>
            </a:r>
            <a:r>
              <a:rPr lang="en-US" b="0" i="0" dirty="0">
                <a:solidFill>
                  <a:srgbClr val="273239"/>
                </a:solidFill>
                <a:effectLst/>
                <a:latin typeface="Times New Roman" panose="02020603050405020304" pitchFamily="18" charset="0"/>
                <a:cs typeface="Times New Roman" panose="02020603050405020304" pitchFamily="18" charset="0"/>
              </a:rPr>
              <a:t>’, respectively. But, sometimes ‘P1’ may forget to call even after hearing the alarm, Similarly, ‘P2’, sometimes fails to call the person.</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A7C6E6-47C5-72B6-54AB-320A029715B2}"/>
              </a:ext>
            </a:extLst>
          </p:cNvPr>
          <p:cNvPicPr>
            <a:picLocks noChangeAspect="1"/>
          </p:cNvPicPr>
          <p:nvPr/>
        </p:nvPicPr>
        <p:blipFill>
          <a:blip r:embed="rId2"/>
          <a:stretch>
            <a:fillRect/>
          </a:stretch>
        </p:blipFill>
        <p:spPr>
          <a:xfrm>
            <a:off x="3195782" y="3701256"/>
            <a:ext cx="6135255" cy="2616417"/>
          </a:xfrm>
          <a:prstGeom prst="rect">
            <a:avLst/>
          </a:prstGeom>
        </p:spPr>
      </p:pic>
    </p:spTree>
    <p:extLst>
      <p:ext uri="{BB962C8B-B14F-4D97-AF65-F5344CB8AC3E}">
        <p14:creationId xmlns:p14="http://schemas.microsoft.com/office/powerpoint/2010/main" val="2169448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5019B-A552-2DFF-EFF9-9C68051B01C7}"/>
              </a:ext>
            </a:extLst>
          </p:cNvPr>
          <p:cNvSpPr>
            <a:spLocks noGrp="1"/>
          </p:cNvSpPr>
          <p:nvPr>
            <p:ph idx="1"/>
          </p:nvPr>
        </p:nvSpPr>
        <p:spPr>
          <a:xfrm>
            <a:off x="838200" y="406400"/>
            <a:ext cx="10515600" cy="5770563"/>
          </a:xfrm>
        </p:spPr>
        <p:txBody>
          <a:bodyPr/>
          <a:lstStyle/>
          <a:p>
            <a:pPr marL="0" indent="0">
              <a:buNone/>
            </a:pPr>
            <a:r>
              <a:rPr lang="en-US" b="1" i="0" u="sng" dirty="0">
                <a:solidFill>
                  <a:srgbClr val="273239"/>
                </a:solidFill>
                <a:effectLst/>
                <a:latin typeface="Times New Roman" panose="02020603050405020304" pitchFamily="18" charset="0"/>
                <a:cs typeface="Times New Roman" panose="02020603050405020304" pitchFamily="18" charset="0"/>
              </a:rPr>
              <a:t>Q</a:t>
            </a:r>
            <a:r>
              <a:rPr lang="en-US" b="1" i="0" dirty="0">
                <a:solidFill>
                  <a:srgbClr val="273239"/>
                </a:solidFill>
                <a:effectLst/>
                <a:latin typeface="Times New Roman" panose="02020603050405020304" pitchFamily="18" charset="0"/>
                <a:cs typeface="Times New Roman" panose="02020603050405020304" pitchFamily="18" charset="0"/>
              </a:rPr>
              <a:t>)</a:t>
            </a:r>
            <a:r>
              <a:rPr lang="en-US" b="0" i="0" dirty="0">
                <a:solidFill>
                  <a:srgbClr val="273239"/>
                </a:solidFill>
                <a:effectLst/>
                <a:latin typeface="Times New Roman" panose="02020603050405020304" pitchFamily="18" charset="0"/>
                <a:cs typeface="Times New Roman" panose="02020603050405020304" pitchFamily="18" charset="0"/>
              </a:rPr>
              <a:t> Find the probability that ‘P1’ is true (P1 has called ‘</a:t>
            </a:r>
            <a:r>
              <a:rPr lang="en-US" b="0" i="0" dirty="0" err="1">
                <a:solidFill>
                  <a:srgbClr val="273239"/>
                </a:solidFill>
                <a:effectLst/>
                <a:latin typeface="Times New Roman" panose="02020603050405020304" pitchFamily="18" charset="0"/>
                <a:cs typeface="Times New Roman" panose="02020603050405020304" pitchFamily="18" charset="0"/>
              </a:rPr>
              <a:t>gfg</a:t>
            </a:r>
            <a:r>
              <a:rPr lang="en-US" b="0" i="0" dirty="0">
                <a:solidFill>
                  <a:srgbClr val="273239"/>
                </a:solidFill>
                <a:effectLst/>
                <a:latin typeface="Times New Roman" panose="02020603050405020304" pitchFamily="18" charset="0"/>
                <a:cs typeface="Times New Roman" panose="02020603050405020304" pitchFamily="18" charset="0"/>
              </a:rPr>
              <a:t>’), ‘P2’ is true (P2 has called ‘</a:t>
            </a:r>
            <a:r>
              <a:rPr lang="en-US" b="0" i="0" dirty="0" err="1">
                <a:solidFill>
                  <a:srgbClr val="273239"/>
                </a:solidFill>
                <a:effectLst/>
                <a:latin typeface="Times New Roman" panose="02020603050405020304" pitchFamily="18" charset="0"/>
                <a:cs typeface="Times New Roman" panose="02020603050405020304" pitchFamily="18" charset="0"/>
              </a:rPr>
              <a:t>gfg</a:t>
            </a:r>
            <a:r>
              <a:rPr lang="en-US" b="0" i="0" dirty="0">
                <a:solidFill>
                  <a:srgbClr val="273239"/>
                </a:solidFill>
                <a:effectLst/>
                <a:latin typeface="Times New Roman" panose="02020603050405020304" pitchFamily="18" charset="0"/>
                <a:cs typeface="Times New Roman" panose="02020603050405020304" pitchFamily="18" charset="0"/>
              </a:rPr>
              <a:t>’) when the alarm ‘A’ rang, but no burglary ‘B’ and fire ‘F’ has occurred.  </a:t>
            </a:r>
          </a:p>
          <a:p>
            <a:pPr marL="0" indent="0">
              <a:buNone/>
            </a:pPr>
            <a:r>
              <a:rPr lang="en-US" dirty="0">
                <a:solidFill>
                  <a:srgbClr val="273239"/>
                </a:solidFill>
                <a:latin typeface="Times New Roman" panose="02020603050405020304" pitchFamily="18" charset="0"/>
                <a:cs typeface="Times New Roman" panose="02020603050405020304" pitchFamily="18" charset="0"/>
              </a:rPr>
              <a:t>Given:</a:t>
            </a:r>
          </a:p>
        </p:txBody>
      </p:sp>
      <p:pic>
        <p:nvPicPr>
          <p:cNvPr id="5" name="Picture 4">
            <a:extLst>
              <a:ext uri="{FF2B5EF4-FFF2-40B4-BE49-F238E27FC236}">
                <a16:creationId xmlns:a16="http://schemas.microsoft.com/office/drawing/2014/main" id="{6495F266-C996-072C-270D-98F61AB3AC10}"/>
              </a:ext>
            </a:extLst>
          </p:cNvPr>
          <p:cNvPicPr>
            <a:picLocks noChangeAspect="1"/>
          </p:cNvPicPr>
          <p:nvPr/>
        </p:nvPicPr>
        <p:blipFill>
          <a:blip r:embed="rId2"/>
          <a:stretch>
            <a:fillRect/>
          </a:stretch>
        </p:blipFill>
        <p:spPr>
          <a:xfrm>
            <a:off x="1428750" y="2178916"/>
            <a:ext cx="9334500" cy="3867150"/>
          </a:xfrm>
          <a:prstGeom prst="rect">
            <a:avLst/>
          </a:prstGeom>
        </p:spPr>
      </p:pic>
    </p:spTree>
    <p:extLst>
      <p:ext uri="{BB962C8B-B14F-4D97-AF65-F5344CB8AC3E}">
        <p14:creationId xmlns:p14="http://schemas.microsoft.com/office/powerpoint/2010/main" val="279130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08BB8A-1787-52D2-6179-DD138D3808F4}"/>
              </a:ext>
            </a:extLst>
          </p:cNvPr>
          <p:cNvPicPr>
            <a:picLocks noChangeAspect="1"/>
          </p:cNvPicPr>
          <p:nvPr/>
        </p:nvPicPr>
        <p:blipFill>
          <a:blip r:embed="rId2"/>
          <a:stretch>
            <a:fillRect/>
          </a:stretch>
        </p:blipFill>
        <p:spPr>
          <a:xfrm>
            <a:off x="1614487" y="776287"/>
            <a:ext cx="8963025" cy="5305425"/>
          </a:xfrm>
          <a:prstGeom prst="rect">
            <a:avLst/>
          </a:prstGeom>
        </p:spPr>
      </p:pic>
    </p:spTree>
    <p:extLst>
      <p:ext uri="{BB962C8B-B14F-4D97-AF65-F5344CB8AC3E}">
        <p14:creationId xmlns:p14="http://schemas.microsoft.com/office/powerpoint/2010/main" val="3482880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4ABEA5-D074-2E18-7C41-A68AE5203C30}"/>
              </a:ext>
            </a:extLst>
          </p:cNvPr>
          <p:cNvPicPr>
            <a:picLocks noChangeAspect="1"/>
          </p:cNvPicPr>
          <p:nvPr/>
        </p:nvPicPr>
        <p:blipFill>
          <a:blip r:embed="rId2"/>
          <a:stretch>
            <a:fillRect/>
          </a:stretch>
        </p:blipFill>
        <p:spPr>
          <a:xfrm>
            <a:off x="1590675" y="1423987"/>
            <a:ext cx="9010650" cy="4010025"/>
          </a:xfrm>
          <a:prstGeom prst="rect">
            <a:avLst/>
          </a:prstGeom>
        </p:spPr>
      </p:pic>
    </p:spTree>
    <p:extLst>
      <p:ext uri="{BB962C8B-B14F-4D97-AF65-F5344CB8AC3E}">
        <p14:creationId xmlns:p14="http://schemas.microsoft.com/office/powerpoint/2010/main" val="3533881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92EBE-9FA7-FA04-484F-DD5A01C5B7B3}"/>
              </a:ext>
            </a:extLst>
          </p:cNvPr>
          <p:cNvPicPr>
            <a:picLocks noChangeAspect="1"/>
          </p:cNvPicPr>
          <p:nvPr/>
        </p:nvPicPr>
        <p:blipFill>
          <a:blip r:embed="rId2"/>
          <a:stretch>
            <a:fillRect/>
          </a:stretch>
        </p:blipFill>
        <p:spPr>
          <a:xfrm>
            <a:off x="1566862" y="1390650"/>
            <a:ext cx="9058275" cy="4076700"/>
          </a:xfrm>
          <a:prstGeom prst="rect">
            <a:avLst/>
          </a:prstGeom>
        </p:spPr>
      </p:pic>
    </p:spTree>
    <p:extLst>
      <p:ext uri="{BB962C8B-B14F-4D97-AF65-F5344CB8AC3E}">
        <p14:creationId xmlns:p14="http://schemas.microsoft.com/office/powerpoint/2010/main" val="768213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CAF38-E4F3-E55F-F330-63DC89650B89}"/>
              </a:ext>
            </a:extLst>
          </p:cNvPr>
          <p:cNvPicPr>
            <a:picLocks noChangeAspect="1"/>
          </p:cNvPicPr>
          <p:nvPr/>
        </p:nvPicPr>
        <p:blipFill>
          <a:blip r:embed="rId2"/>
          <a:stretch>
            <a:fillRect/>
          </a:stretch>
        </p:blipFill>
        <p:spPr>
          <a:xfrm>
            <a:off x="1476375" y="1038225"/>
            <a:ext cx="9239250" cy="4781550"/>
          </a:xfrm>
          <a:prstGeom prst="rect">
            <a:avLst/>
          </a:prstGeom>
        </p:spPr>
      </p:pic>
    </p:spTree>
    <p:extLst>
      <p:ext uri="{BB962C8B-B14F-4D97-AF65-F5344CB8AC3E}">
        <p14:creationId xmlns:p14="http://schemas.microsoft.com/office/powerpoint/2010/main" val="420242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F5066-1128-22BF-F17E-A81AE58DB58D}"/>
              </a:ext>
            </a:extLst>
          </p:cNvPr>
          <p:cNvSpPr>
            <a:spLocks noGrp="1"/>
          </p:cNvSpPr>
          <p:nvPr>
            <p:ph idx="1"/>
          </p:nvPr>
        </p:nvSpPr>
        <p:spPr>
          <a:xfrm>
            <a:off x="838200" y="424873"/>
            <a:ext cx="10515600" cy="5752090"/>
          </a:xfrm>
        </p:spPr>
        <p:txBody>
          <a:bodyPr>
            <a:normAutofit/>
          </a:bodyPr>
          <a:lstStyle/>
          <a:p>
            <a:pPr algn="just" fontAlgn="base"/>
            <a:r>
              <a:rPr lang="en-US" b="1" i="0" u="sng" dirty="0">
                <a:solidFill>
                  <a:srgbClr val="000000"/>
                </a:solidFill>
                <a:effectLst/>
                <a:latin typeface="Times New Roman" panose="02020603050405020304" pitchFamily="18" charset="0"/>
                <a:cs typeface="Times New Roman" panose="02020603050405020304" pitchFamily="18" charset="0"/>
              </a:rPr>
              <a:t>Motivation:</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There are instances where the accuracy of the entire model plays a huge role in the model is adopted or not.</a:t>
            </a:r>
            <a:r>
              <a:rPr lang="en-US" b="0" i="0" dirty="0">
                <a:solidFill>
                  <a:srgbClr val="000000"/>
                </a:solidFill>
                <a:effectLst/>
                <a:latin typeface="Times New Roman" panose="02020603050405020304" pitchFamily="18" charset="0"/>
                <a:cs typeface="Times New Roman" panose="02020603050405020304" pitchFamily="18" charset="0"/>
              </a:rPr>
              <a:t> For example, consider using a training model for </a:t>
            </a:r>
            <a:r>
              <a:rPr lang="en-US" b="0" i="0" dirty="0">
                <a:solidFill>
                  <a:srgbClr val="FF0000"/>
                </a:solidFill>
                <a:effectLst/>
                <a:latin typeface="Times New Roman" panose="02020603050405020304" pitchFamily="18" charset="0"/>
                <a:cs typeface="Times New Roman" panose="02020603050405020304" pitchFamily="18" charset="0"/>
              </a:rPr>
              <a:t>Medical treatment</a:t>
            </a:r>
            <a:r>
              <a:rPr lang="en-US" b="0" i="0" dirty="0">
                <a:solidFill>
                  <a:srgbClr val="000000"/>
                </a:solidFill>
                <a:effectLst/>
                <a:latin typeface="Times New Roman" panose="02020603050405020304" pitchFamily="18" charset="0"/>
                <a:cs typeface="Times New Roman" panose="02020603050405020304" pitchFamily="18" charset="0"/>
              </a:rPr>
              <a:t>. We need to have a high accuracy so as to depend on the information the model provides.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When we need to learn a hypothesis and estimate its future accuracy based on a small collection of data, </a:t>
            </a:r>
            <a:r>
              <a:rPr lang="en-US" b="1" i="0" dirty="0">
                <a:solidFill>
                  <a:srgbClr val="000000"/>
                </a:solidFill>
                <a:effectLst/>
                <a:latin typeface="Times New Roman" panose="02020603050405020304" pitchFamily="18" charset="0"/>
                <a:cs typeface="Times New Roman" panose="02020603050405020304" pitchFamily="18" charset="0"/>
              </a:rPr>
              <a:t>we face two major challenges:</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1. </a:t>
            </a:r>
            <a:r>
              <a:rPr lang="en-US" b="1" i="0" dirty="0">
                <a:solidFill>
                  <a:srgbClr val="000000"/>
                </a:solidFill>
                <a:effectLst/>
                <a:latin typeface="Times New Roman" panose="02020603050405020304" pitchFamily="18" charset="0"/>
                <a:cs typeface="Times New Roman" panose="02020603050405020304" pitchFamily="18" charset="0"/>
              </a:rPr>
              <a:t>Bias in the estimation:</a:t>
            </a:r>
            <a:r>
              <a:rPr lang="en-US" b="0" i="0" dirty="0">
                <a:solidFill>
                  <a:srgbClr val="000000"/>
                </a:solidFill>
                <a:effectLst/>
                <a:latin typeface="Times New Roman" panose="02020603050405020304" pitchFamily="18" charset="0"/>
                <a:cs typeface="Times New Roman" panose="02020603050405020304" pitchFamily="18" charset="0"/>
              </a:rPr>
              <a:t> Initially, the observed accuracy of the learned hypothesis over training instances is a poor predictor of its accuracy over future cases.</a:t>
            </a:r>
          </a:p>
          <a:p>
            <a:pPr marL="0" indent="0" algn="just" fontAlgn="base">
              <a:buNone/>
            </a:pPr>
            <a:r>
              <a:rPr lang="en-US" b="0" i="0" dirty="0">
                <a:solidFill>
                  <a:srgbClr val="000000"/>
                </a:solidFill>
                <a:effectLst/>
                <a:latin typeface="Times New Roman" panose="02020603050405020304" pitchFamily="18" charset="0"/>
                <a:cs typeface="Times New Roman" panose="02020603050405020304" pitchFamily="18" charset="0"/>
              </a:rPr>
              <a:t>Because the learned hypothesis was generated from previous instances, future examples will likely yield a skewed estimate of hypothesis correctness.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893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8CD3-3C8B-2190-914F-7F0FC8FBC623}"/>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Expectation-Maximization Algorithm </a:t>
            </a:r>
            <a:r>
              <a:rPr lang="en-US" b="1" dirty="0">
                <a:solidFill>
                  <a:srgbClr val="273239"/>
                </a:solidFill>
                <a:latin typeface="Times New Roman" panose="02020603050405020304" pitchFamily="18" charset="0"/>
                <a:cs typeface="Times New Roman" panose="02020603050405020304" pitchFamily="18" charset="0"/>
              </a:rPr>
              <a:t>(EM algorithm)</a:t>
            </a:r>
          </a:p>
        </p:txBody>
      </p:sp>
      <p:sp>
        <p:nvSpPr>
          <p:cNvPr id="3" name="Content Placeholder 2">
            <a:extLst>
              <a:ext uri="{FF2B5EF4-FFF2-40B4-BE49-F238E27FC236}">
                <a16:creationId xmlns:a16="http://schemas.microsoft.com/office/drawing/2014/main" id="{05B696A4-1418-7286-7E3A-9419F4DCA9BB}"/>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In real-world machine learning applications, it is common to have many relevant features, but only a subset of them may be observable. </a:t>
            </a:r>
          </a:p>
          <a:p>
            <a:pPr algn="just"/>
            <a:r>
              <a:rPr lang="en-US" dirty="0">
                <a:latin typeface="Times New Roman" panose="02020603050405020304" pitchFamily="18" charset="0"/>
                <a:cs typeface="Times New Roman" panose="02020603050405020304" pitchFamily="18" charset="0"/>
              </a:rPr>
              <a:t>When dealing with variables that are sometimes observable and sometimes not, it is indeed possible to utilize the instances when that variable is visible or observed in order to learn and make predictions for the instances where it is not observable. </a:t>
            </a:r>
          </a:p>
          <a:p>
            <a:pPr algn="just"/>
            <a:r>
              <a:rPr lang="en-US" dirty="0">
                <a:solidFill>
                  <a:srgbClr val="FF0000"/>
                </a:solidFill>
                <a:latin typeface="Times New Roman" panose="02020603050405020304" pitchFamily="18" charset="0"/>
                <a:cs typeface="Times New Roman" panose="02020603050405020304" pitchFamily="18" charset="0"/>
              </a:rPr>
              <a:t>This approach is often referred to as handling missing data</a:t>
            </a:r>
            <a:r>
              <a:rPr lang="en-US" dirty="0">
                <a:latin typeface="Times New Roman" panose="02020603050405020304" pitchFamily="18" charset="0"/>
                <a:cs typeface="Times New Roman" panose="02020603050405020304" pitchFamily="18" charset="0"/>
              </a:rPr>
              <a:t>. By using the available instances where the variable is observable, machine learning algorithms can learn patterns and relationships from the observed data. </a:t>
            </a:r>
          </a:p>
        </p:txBody>
      </p:sp>
    </p:spTree>
    <p:extLst>
      <p:ext uri="{BB962C8B-B14F-4D97-AF65-F5344CB8AC3E}">
        <p14:creationId xmlns:p14="http://schemas.microsoft.com/office/powerpoint/2010/main" val="1670491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7E44E-40F1-2289-9C69-7EB2C8A61CF4}"/>
              </a:ext>
            </a:extLst>
          </p:cNvPr>
          <p:cNvSpPr>
            <a:spLocks noGrp="1"/>
          </p:cNvSpPr>
          <p:nvPr>
            <p:ph idx="1"/>
          </p:nvPr>
        </p:nvSpPr>
        <p:spPr>
          <a:xfrm>
            <a:off x="838200" y="434109"/>
            <a:ext cx="10515600" cy="5742854"/>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These learned patterns can then be used to predict the values of the variable in instances where it is missing or not observable.</a:t>
            </a:r>
          </a:p>
          <a:p>
            <a:pPr algn="just"/>
            <a:r>
              <a:rPr lang="en-US" dirty="0">
                <a:latin typeface="Times New Roman" panose="02020603050405020304" pitchFamily="18" charset="0"/>
                <a:cs typeface="Times New Roman" panose="02020603050405020304" pitchFamily="18" charset="0"/>
              </a:rPr>
              <a:t>The expectation-Maximization algorithm can be used to handle situations where variables are partially observable. When certain variables are observable, we can use those instances to learn and estimate their values. Then, we can predict the values of these variables in instances when it is not observable. </a:t>
            </a:r>
          </a:p>
          <a:p>
            <a:pPr algn="just"/>
            <a:r>
              <a:rPr lang="en-US" dirty="0">
                <a:solidFill>
                  <a:srgbClr val="FF0000"/>
                </a:solidFill>
                <a:latin typeface="Times New Roman" panose="02020603050405020304" pitchFamily="18" charset="0"/>
                <a:cs typeface="Times New Roman" panose="02020603050405020304" pitchFamily="18" charset="0"/>
              </a:rPr>
              <a:t>EM algorithm is applicable to latent variables, which are variables that are not directly observable but are inferred from the values of other observed variables.</a:t>
            </a:r>
          </a:p>
          <a:p>
            <a:pPr algn="just"/>
            <a:r>
              <a:rPr lang="en-US" b="1" dirty="0">
                <a:latin typeface="Times New Roman" panose="02020603050405020304" pitchFamily="18" charset="0"/>
                <a:cs typeface="Times New Roman" panose="02020603050405020304" pitchFamily="18" charset="0"/>
              </a:rPr>
              <a:t>The EM algorithm serves as the foundation for many unsupervised clustering algorithms in the field of machine learning.</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It provides a framework to find the local maximum likelihood parameters of a statistical model and infer latent variables in cases where data is missing or incomplete.</a:t>
            </a:r>
          </a:p>
        </p:txBody>
      </p:sp>
    </p:spTree>
    <p:extLst>
      <p:ext uri="{BB962C8B-B14F-4D97-AF65-F5344CB8AC3E}">
        <p14:creationId xmlns:p14="http://schemas.microsoft.com/office/powerpoint/2010/main" val="21945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D1D85-E890-E5E5-D8B3-2E58A5FC6A54}"/>
              </a:ext>
            </a:extLst>
          </p:cNvPr>
          <p:cNvSpPr>
            <a:spLocks noGrp="1"/>
          </p:cNvSpPr>
          <p:nvPr>
            <p:ph idx="1"/>
          </p:nvPr>
        </p:nvSpPr>
        <p:spPr>
          <a:xfrm>
            <a:off x="441037" y="452581"/>
            <a:ext cx="5876636" cy="6022109"/>
          </a:xfrm>
        </p:spPr>
        <p:txBody>
          <a:bodyPr>
            <a:normAutofit fontScale="77500" lnSpcReduction="20000"/>
          </a:bodyPr>
          <a:lstStyle/>
          <a:p>
            <a:pPr algn="just" fontAlgn="base"/>
            <a:r>
              <a:rPr lang="en-US" b="0" i="0" dirty="0">
                <a:solidFill>
                  <a:srgbClr val="273239"/>
                </a:solidFill>
                <a:effectLst/>
                <a:latin typeface="Times New Roman" panose="02020603050405020304" pitchFamily="18" charset="0"/>
                <a:cs typeface="Times New Roman" panose="02020603050405020304" pitchFamily="18" charset="0"/>
              </a:rPr>
              <a:t>It consists of an estimation step (E-step) and a maximization step (M-step), forming an iterative process to improve model fit.</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 the </a:t>
            </a:r>
            <a:r>
              <a:rPr lang="en-US" b="0" i="0" dirty="0">
                <a:solidFill>
                  <a:srgbClr val="FF0000"/>
                </a:solidFill>
                <a:effectLst/>
                <a:latin typeface="Times New Roman" panose="02020603050405020304" pitchFamily="18" charset="0"/>
                <a:cs typeface="Times New Roman" panose="02020603050405020304" pitchFamily="18" charset="0"/>
              </a:rPr>
              <a:t>E step</a:t>
            </a:r>
            <a:r>
              <a:rPr lang="en-US" b="0" i="0" dirty="0">
                <a:solidFill>
                  <a:srgbClr val="273239"/>
                </a:solidFill>
                <a:effectLst/>
                <a:latin typeface="Times New Roman" panose="02020603050405020304" pitchFamily="18" charset="0"/>
                <a:cs typeface="Times New Roman" panose="02020603050405020304" pitchFamily="18" charset="0"/>
              </a:rPr>
              <a:t>, the algorithm computes the latent variables i.e. expectation of the log-likelihood using the current parameter estimates.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 the </a:t>
            </a:r>
            <a:r>
              <a:rPr lang="en-US" b="0" i="0" dirty="0">
                <a:solidFill>
                  <a:srgbClr val="FF0000"/>
                </a:solidFill>
                <a:effectLst/>
                <a:latin typeface="Times New Roman" panose="02020603050405020304" pitchFamily="18" charset="0"/>
                <a:cs typeface="Times New Roman" panose="02020603050405020304" pitchFamily="18" charset="0"/>
              </a:rPr>
              <a:t>M step</a:t>
            </a:r>
            <a:r>
              <a:rPr lang="en-US" b="0" i="0" dirty="0">
                <a:solidFill>
                  <a:srgbClr val="273239"/>
                </a:solidFill>
                <a:effectLst/>
                <a:latin typeface="Times New Roman" panose="02020603050405020304" pitchFamily="18" charset="0"/>
                <a:cs typeface="Times New Roman" panose="02020603050405020304" pitchFamily="18" charset="0"/>
              </a:rPr>
              <a:t>, the algorithm determines the parameters that maximize the expected log-likelihood obtained in the E step, and corresponding model parameters are updated based on the estimated latent variables. </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By iteratively repeating these steps, the EM algorithm seeks to maximize the likelihood of the observed data. </a:t>
            </a:r>
          </a:p>
          <a:p>
            <a:pPr algn="just"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It is commonly used for unsupervised learning tasks, such as clustering, where latent variables are inferred and </a:t>
            </a:r>
            <a:r>
              <a:rPr lang="en-US" dirty="0">
                <a:solidFill>
                  <a:srgbClr val="FF0000"/>
                </a:solidFill>
                <a:latin typeface="Times New Roman" panose="02020603050405020304" pitchFamily="18" charset="0"/>
                <a:cs typeface="Times New Roman" panose="02020603050405020304" pitchFamily="18" charset="0"/>
              </a:rPr>
              <a:t>has applications in various fields, including machine learning, computer vision, and natural language processing.</a:t>
            </a:r>
            <a:br>
              <a:rPr lang="en-US" dirty="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9467F2-DAC6-BE5B-CEFB-C2F4EE4417C3}"/>
              </a:ext>
            </a:extLst>
          </p:cNvPr>
          <p:cNvPicPr>
            <a:picLocks noChangeAspect="1"/>
          </p:cNvPicPr>
          <p:nvPr/>
        </p:nvPicPr>
        <p:blipFill>
          <a:blip r:embed="rId2"/>
          <a:stretch>
            <a:fillRect/>
          </a:stretch>
        </p:blipFill>
        <p:spPr>
          <a:xfrm>
            <a:off x="6899564" y="659390"/>
            <a:ext cx="4182918" cy="3746355"/>
          </a:xfrm>
          <a:prstGeom prst="rect">
            <a:avLst/>
          </a:prstGeom>
        </p:spPr>
      </p:pic>
    </p:spTree>
    <p:extLst>
      <p:ext uri="{BB962C8B-B14F-4D97-AF65-F5344CB8AC3E}">
        <p14:creationId xmlns:p14="http://schemas.microsoft.com/office/powerpoint/2010/main" val="2894095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FB9F-01B6-8F03-BC77-1B23BCD68AE4}"/>
              </a:ext>
            </a:extLst>
          </p:cNvPr>
          <p:cNvSpPr>
            <a:spLocks noGrp="1"/>
          </p:cNvSpPr>
          <p:nvPr>
            <p:ph type="title"/>
          </p:nvPr>
        </p:nvSpPr>
        <p:spPr/>
        <p:txBody>
          <a:bodyPr>
            <a:normAutofit/>
          </a:bodyPr>
          <a:lstStyle/>
          <a:p>
            <a:r>
              <a:rPr lang="en-US" b="1" i="0" dirty="0">
                <a:solidFill>
                  <a:srgbClr val="273239"/>
                </a:solidFill>
                <a:effectLst/>
                <a:latin typeface="Times New Roman" panose="02020603050405020304" pitchFamily="18" charset="0"/>
                <a:cs typeface="Times New Roman" panose="02020603050405020304" pitchFamily="18" charset="0"/>
              </a:rPr>
              <a:t>Key Terms in Expectation-Maximization (EM) Algorithm</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CFACEF0-D779-E493-92ED-1A4CCD50AE34}"/>
              </a:ext>
            </a:extLst>
          </p:cNvPr>
          <p:cNvPicPr>
            <a:picLocks noGrp="1" noChangeAspect="1"/>
          </p:cNvPicPr>
          <p:nvPr>
            <p:ph idx="1"/>
          </p:nvPr>
        </p:nvPicPr>
        <p:blipFill>
          <a:blip r:embed="rId2"/>
          <a:stretch>
            <a:fillRect/>
          </a:stretch>
        </p:blipFill>
        <p:spPr>
          <a:xfrm>
            <a:off x="838200" y="1825625"/>
            <a:ext cx="10430164" cy="4351338"/>
          </a:xfrm>
        </p:spPr>
      </p:pic>
    </p:spTree>
    <p:extLst>
      <p:ext uri="{BB962C8B-B14F-4D97-AF65-F5344CB8AC3E}">
        <p14:creationId xmlns:p14="http://schemas.microsoft.com/office/powerpoint/2010/main" val="1278389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4813AB-4704-E03F-679B-C9FCCE5FE4F6}"/>
              </a:ext>
            </a:extLst>
          </p:cNvPr>
          <p:cNvPicPr>
            <a:picLocks noChangeAspect="1"/>
          </p:cNvPicPr>
          <p:nvPr/>
        </p:nvPicPr>
        <p:blipFill>
          <a:blip r:embed="rId2"/>
          <a:stretch>
            <a:fillRect/>
          </a:stretch>
        </p:blipFill>
        <p:spPr>
          <a:xfrm>
            <a:off x="765753" y="424295"/>
            <a:ext cx="10881302" cy="3238500"/>
          </a:xfrm>
          <a:prstGeom prst="rect">
            <a:avLst/>
          </a:prstGeom>
        </p:spPr>
      </p:pic>
    </p:spTree>
    <p:extLst>
      <p:ext uri="{BB962C8B-B14F-4D97-AF65-F5344CB8AC3E}">
        <p14:creationId xmlns:p14="http://schemas.microsoft.com/office/powerpoint/2010/main" val="834694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939-EE2A-8498-757F-5DC0BDB8E01D}"/>
              </a:ext>
            </a:extLst>
          </p:cNvPr>
          <p:cNvSpPr>
            <a:spLocks noGrp="1"/>
          </p:cNvSpPr>
          <p:nvPr>
            <p:ph type="title"/>
          </p:nvPr>
        </p:nvSpPr>
        <p:spPr/>
        <p:txBody>
          <a:bodyPr>
            <a:normAutofit/>
          </a:bodyPr>
          <a:lstStyle/>
          <a:p>
            <a:r>
              <a:rPr lang="en-US" b="1" i="0" dirty="0">
                <a:solidFill>
                  <a:srgbClr val="273239"/>
                </a:solidFill>
                <a:effectLst/>
                <a:latin typeface="Times New Roman" panose="02020603050405020304" pitchFamily="18" charset="0"/>
                <a:cs typeface="Times New Roman" panose="02020603050405020304" pitchFamily="18" charset="0"/>
              </a:rPr>
              <a:t>How Expectation-Maximization (EM) Algorithm Works: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A85D2C-32CD-E974-6786-2930D3DB61B0}"/>
              </a:ext>
            </a:extLst>
          </p:cNvPr>
          <p:cNvSpPr>
            <a:spLocks noGrp="1"/>
          </p:cNvSpPr>
          <p:nvPr>
            <p:ph idx="1"/>
          </p:nvPr>
        </p:nvSpPr>
        <p:spPr>
          <a:xfrm>
            <a:off x="838200" y="1825625"/>
            <a:ext cx="4565073" cy="4351338"/>
          </a:xfrm>
        </p:spPr>
        <p:txBody>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The goal of the Expectation-Maximization algorithm is to use the available observed data of the dataset to estimate the missing data and then use that data to update the values of the parameters.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385CFC-25D1-17F7-A757-7C12B2135EE4}"/>
              </a:ext>
            </a:extLst>
          </p:cNvPr>
          <p:cNvPicPr>
            <a:picLocks noChangeAspect="1"/>
          </p:cNvPicPr>
          <p:nvPr/>
        </p:nvPicPr>
        <p:blipFill>
          <a:blip r:embed="rId2"/>
          <a:stretch>
            <a:fillRect/>
          </a:stretch>
        </p:blipFill>
        <p:spPr>
          <a:xfrm>
            <a:off x="6511635" y="1242724"/>
            <a:ext cx="5048827" cy="5250151"/>
          </a:xfrm>
          <a:prstGeom prst="rect">
            <a:avLst/>
          </a:prstGeom>
        </p:spPr>
      </p:pic>
    </p:spTree>
    <p:extLst>
      <p:ext uri="{BB962C8B-B14F-4D97-AF65-F5344CB8AC3E}">
        <p14:creationId xmlns:p14="http://schemas.microsoft.com/office/powerpoint/2010/main" val="3202393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066833-226D-9C65-0D23-9CF8F9931577}"/>
              </a:ext>
            </a:extLst>
          </p:cNvPr>
          <p:cNvPicPr>
            <a:picLocks noChangeAspect="1"/>
          </p:cNvPicPr>
          <p:nvPr/>
        </p:nvPicPr>
        <p:blipFill>
          <a:blip r:embed="rId2"/>
          <a:stretch>
            <a:fillRect/>
          </a:stretch>
        </p:blipFill>
        <p:spPr>
          <a:xfrm>
            <a:off x="707014" y="307398"/>
            <a:ext cx="10847677" cy="5844020"/>
          </a:xfrm>
          <a:prstGeom prst="rect">
            <a:avLst/>
          </a:prstGeom>
        </p:spPr>
      </p:pic>
    </p:spTree>
    <p:extLst>
      <p:ext uri="{BB962C8B-B14F-4D97-AF65-F5344CB8AC3E}">
        <p14:creationId xmlns:p14="http://schemas.microsoft.com/office/powerpoint/2010/main" val="3017455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68915-3E6E-3ABE-9B58-F6C4108887E5}"/>
              </a:ext>
            </a:extLst>
          </p:cNvPr>
          <p:cNvPicPr>
            <a:picLocks noChangeAspect="1"/>
          </p:cNvPicPr>
          <p:nvPr/>
        </p:nvPicPr>
        <p:blipFill>
          <a:blip r:embed="rId2"/>
          <a:stretch>
            <a:fillRect/>
          </a:stretch>
        </p:blipFill>
        <p:spPr>
          <a:xfrm>
            <a:off x="729673" y="298450"/>
            <a:ext cx="10658763" cy="5908386"/>
          </a:xfrm>
          <a:prstGeom prst="rect">
            <a:avLst/>
          </a:prstGeom>
        </p:spPr>
      </p:pic>
    </p:spTree>
    <p:extLst>
      <p:ext uri="{BB962C8B-B14F-4D97-AF65-F5344CB8AC3E}">
        <p14:creationId xmlns:p14="http://schemas.microsoft.com/office/powerpoint/2010/main" val="255783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0B81D-D230-3C0B-5F4A-B79989BD46EE}"/>
              </a:ext>
            </a:extLst>
          </p:cNvPr>
          <p:cNvSpPr>
            <a:spLocks noGrp="1"/>
          </p:cNvSpPr>
          <p:nvPr>
            <p:ph idx="1"/>
          </p:nvPr>
        </p:nvSpPr>
        <p:spPr>
          <a:xfrm>
            <a:off x="838200" y="415636"/>
            <a:ext cx="10515600" cy="5761327"/>
          </a:xfrm>
        </p:spPr>
        <p:txBody>
          <a:bodyPr>
            <a:normAutofit/>
          </a:bodyPr>
          <a:lstStyle/>
          <a:p>
            <a:pPr marL="0" indent="0" algn="just" fontAlgn="base">
              <a:buNone/>
            </a:pPr>
            <a:r>
              <a:rPr lang="en-US" b="1" i="0" dirty="0">
                <a:solidFill>
                  <a:srgbClr val="000000"/>
                </a:solidFill>
                <a:effectLst/>
                <a:latin typeface="Times New Roman" panose="02020603050405020304" pitchFamily="18" charset="0"/>
                <a:cs typeface="Times New Roman" panose="02020603050405020304" pitchFamily="18" charset="0"/>
              </a:rPr>
              <a:t>2. Estimation variability: </a:t>
            </a:r>
            <a:r>
              <a:rPr lang="en-US" i="0" dirty="0">
                <a:solidFill>
                  <a:srgbClr val="000000"/>
                </a:solidFill>
                <a:effectLst/>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epending on the nature of the particular set of test examples, even if the hypothesis accuracy is tested over an unbiased set of test instances independent of the training examples, the measurement accuracy can still differ from the true accuracy.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The anticipated variance increases as the number of test examples decreases.</a:t>
            </a:r>
          </a:p>
          <a:p>
            <a:pPr algn="just" fontAlgn="base"/>
            <a:endParaRPr lang="en-US" b="0" i="0" dirty="0">
              <a:solidFill>
                <a:srgbClr val="000000"/>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FF0000"/>
                </a:solidFill>
                <a:effectLst/>
                <a:latin typeface="Times New Roman" panose="02020603050405020304" pitchFamily="18" charset="0"/>
                <a:cs typeface="Times New Roman" panose="02020603050405020304" pitchFamily="18" charset="0"/>
              </a:rPr>
              <a:t>So, we need to address: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What is the best estimate of the accuracy of h over future instances taken from the same distribution, given a hypothesis h and a data sample containing n examples picked at random according to the distribution D?</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 What is the margin of error in this estimate of accuracy?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77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D579-B5DA-3BB0-4746-F988E60030F2}"/>
              </a:ext>
            </a:extLst>
          </p:cNvPr>
          <p:cNvSpPr>
            <a:spLocks noGrp="1"/>
          </p:cNvSpPr>
          <p:nvPr>
            <p:ph type="title"/>
          </p:nvPr>
        </p:nvSpPr>
        <p:spPr/>
        <p:txBody>
          <a:bodyPr>
            <a:normAutofit/>
          </a:bodyPr>
          <a:lstStyle/>
          <a:p>
            <a:r>
              <a:rPr lang="en-US" sz="3600" b="1" i="0" dirty="0">
                <a:solidFill>
                  <a:srgbClr val="000000"/>
                </a:solidFill>
                <a:effectLst/>
                <a:latin typeface="Times New Roman" panose="02020603050405020304" pitchFamily="18" charset="0"/>
                <a:cs typeface="Times New Roman" panose="02020603050405020304" pitchFamily="18" charset="0"/>
              </a:rPr>
              <a:t>True Error and Sample Error</a:t>
            </a:r>
            <a:br>
              <a:rPr lang="en-US" sz="3600" b="0" i="0" dirty="0">
                <a:solidFill>
                  <a:srgbClr val="000000"/>
                </a:solidFill>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DC9002-6012-7ED5-9EDF-DC3D967FAA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599A18-AE8C-AC5E-2990-55BED6ABE53C}"/>
              </a:ext>
            </a:extLst>
          </p:cNvPr>
          <p:cNvPicPr>
            <a:picLocks noChangeAspect="1"/>
          </p:cNvPicPr>
          <p:nvPr/>
        </p:nvPicPr>
        <p:blipFill>
          <a:blip r:embed="rId2"/>
          <a:stretch>
            <a:fillRect/>
          </a:stretch>
        </p:blipFill>
        <p:spPr>
          <a:xfrm>
            <a:off x="838200" y="1825624"/>
            <a:ext cx="10201275" cy="4418157"/>
          </a:xfrm>
          <a:prstGeom prst="rect">
            <a:avLst/>
          </a:prstGeom>
        </p:spPr>
      </p:pic>
    </p:spTree>
    <p:extLst>
      <p:ext uri="{BB962C8B-B14F-4D97-AF65-F5344CB8AC3E}">
        <p14:creationId xmlns:p14="http://schemas.microsoft.com/office/powerpoint/2010/main" val="338288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47C8E6-9818-393F-E536-95E65A6C4901}"/>
              </a:ext>
            </a:extLst>
          </p:cNvPr>
          <p:cNvPicPr>
            <a:picLocks noChangeAspect="1"/>
          </p:cNvPicPr>
          <p:nvPr/>
        </p:nvPicPr>
        <p:blipFill>
          <a:blip r:embed="rId2"/>
          <a:stretch>
            <a:fillRect/>
          </a:stretch>
        </p:blipFill>
        <p:spPr>
          <a:xfrm>
            <a:off x="1181100" y="646545"/>
            <a:ext cx="9829800" cy="4668405"/>
          </a:xfrm>
          <a:prstGeom prst="rect">
            <a:avLst/>
          </a:prstGeom>
        </p:spPr>
      </p:pic>
    </p:spTree>
    <p:extLst>
      <p:ext uri="{BB962C8B-B14F-4D97-AF65-F5344CB8AC3E}">
        <p14:creationId xmlns:p14="http://schemas.microsoft.com/office/powerpoint/2010/main" val="189983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B675-4B82-FFAD-9B0A-5921B704C2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Basics of Sampling Theory</a:t>
            </a:r>
          </a:p>
        </p:txBody>
      </p:sp>
      <p:pic>
        <p:nvPicPr>
          <p:cNvPr id="5" name="Content Placeholder 4">
            <a:extLst>
              <a:ext uri="{FF2B5EF4-FFF2-40B4-BE49-F238E27FC236}">
                <a16:creationId xmlns:a16="http://schemas.microsoft.com/office/drawing/2014/main" id="{7C89E5C2-AF98-9DA1-CFB1-DE8DA4E96E58}"/>
              </a:ext>
            </a:extLst>
          </p:cNvPr>
          <p:cNvPicPr>
            <a:picLocks noGrp="1" noChangeAspect="1"/>
          </p:cNvPicPr>
          <p:nvPr>
            <p:ph idx="1"/>
          </p:nvPr>
        </p:nvPicPr>
        <p:blipFill>
          <a:blip r:embed="rId2"/>
          <a:stretch>
            <a:fillRect/>
          </a:stretch>
        </p:blipFill>
        <p:spPr>
          <a:xfrm>
            <a:off x="295564" y="1825625"/>
            <a:ext cx="11480800" cy="4351338"/>
          </a:xfrm>
        </p:spPr>
      </p:pic>
    </p:spTree>
    <p:extLst>
      <p:ext uri="{BB962C8B-B14F-4D97-AF65-F5344CB8AC3E}">
        <p14:creationId xmlns:p14="http://schemas.microsoft.com/office/powerpoint/2010/main" val="248765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954C8-A330-1DD0-9CE1-5F89D6FC94FC}"/>
              </a:ext>
            </a:extLst>
          </p:cNvPr>
          <p:cNvPicPr>
            <a:picLocks noChangeAspect="1"/>
          </p:cNvPicPr>
          <p:nvPr/>
        </p:nvPicPr>
        <p:blipFill>
          <a:blip r:embed="rId2"/>
          <a:stretch>
            <a:fillRect/>
          </a:stretch>
        </p:blipFill>
        <p:spPr>
          <a:xfrm>
            <a:off x="535709" y="535709"/>
            <a:ext cx="10963563" cy="5160241"/>
          </a:xfrm>
          <a:prstGeom prst="rect">
            <a:avLst/>
          </a:prstGeom>
        </p:spPr>
      </p:pic>
    </p:spTree>
    <p:extLst>
      <p:ext uri="{BB962C8B-B14F-4D97-AF65-F5344CB8AC3E}">
        <p14:creationId xmlns:p14="http://schemas.microsoft.com/office/powerpoint/2010/main" val="1526934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2607</Words>
  <Application>Microsoft Office PowerPoint</Application>
  <PresentationFormat>Widescreen</PresentationFormat>
  <Paragraphs>113</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Calibri Light</vt:lpstr>
      <vt:lpstr>inter-regular</vt:lpstr>
      <vt:lpstr>sohne</vt:lpstr>
      <vt:lpstr>source-code-pro</vt:lpstr>
      <vt:lpstr>source-serif-pro</vt:lpstr>
      <vt:lpstr>Times New Roman</vt:lpstr>
      <vt:lpstr>Wingdings</vt:lpstr>
      <vt:lpstr>Office Theme</vt:lpstr>
      <vt:lpstr>Unit-3</vt:lpstr>
      <vt:lpstr>Evaluating Hypotheses: Estimating hypotheses Accuracy </vt:lpstr>
      <vt:lpstr>PowerPoint Presentation</vt:lpstr>
      <vt:lpstr>PowerPoint Presentation</vt:lpstr>
      <vt:lpstr>PowerPoint Presentation</vt:lpstr>
      <vt:lpstr>True Error and Sample Error </vt:lpstr>
      <vt:lpstr>PowerPoint Presentation</vt:lpstr>
      <vt:lpstr>Basics of Sampling Theory</vt:lpstr>
      <vt:lpstr>PowerPoint Presentation</vt:lpstr>
      <vt:lpstr>Types I &amp; Type II Errors in Hypothesis Testing </vt:lpstr>
      <vt:lpstr>PowerPoint Presentation</vt:lpstr>
      <vt:lpstr>PowerPoint Presentation</vt:lpstr>
      <vt:lpstr>Type II Error in Hypothesis Testing </vt:lpstr>
      <vt:lpstr>PowerPoint Presentation</vt:lpstr>
      <vt:lpstr>PowerPoint Presentation</vt:lpstr>
      <vt:lpstr>How to Compare Machine Learning Algorithms </vt:lpstr>
      <vt:lpstr>PowerPoint Presentation</vt:lpstr>
      <vt:lpstr>PowerPoint Presentation</vt:lpstr>
      <vt:lpstr>Bayes Theorem</vt:lpstr>
      <vt:lpstr>PowerPoint Presentation</vt:lpstr>
      <vt:lpstr>Bayes Theorem and Concept Learning </vt:lpstr>
      <vt:lpstr>PowerPoint Presentation</vt:lpstr>
      <vt:lpstr>PowerPoint Presentation</vt:lpstr>
      <vt:lpstr>PowerPoint Presentation</vt:lpstr>
      <vt:lpstr>Naïve Bayes Classifier Algorithm </vt:lpstr>
      <vt:lpstr>PowerPoint Presentation</vt:lpstr>
      <vt:lpstr>PowerPoint Presentation</vt:lpstr>
      <vt:lpstr>PowerPoint Presentation</vt:lpstr>
      <vt:lpstr>PowerPoint Presentation</vt:lpstr>
      <vt:lpstr>Advantages</vt:lpstr>
      <vt:lpstr>PowerPoint Presentation</vt:lpstr>
      <vt:lpstr>Bayesian Belief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Expectation-Maximization Algorithm (EM algorithm)</vt:lpstr>
      <vt:lpstr>PowerPoint Presentation</vt:lpstr>
      <vt:lpstr>PowerPoint Presentation</vt:lpstr>
      <vt:lpstr>Key Terms in Expectation-Maximization (EM) Algorithm</vt:lpstr>
      <vt:lpstr>PowerPoint Presentation</vt:lpstr>
      <vt:lpstr>How Expectation-Maximization (EM) Algorithm 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PC</dc:creator>
  <cp:lastModifiedBy>PC</cp:lastModifiedBy>
  <cp:revision>31</cp:revision>
  <dcterms:created xsi:type="dcterms:W3CDTF">2023-10-03T00:46:31Z</dcterms:created>
  <dcterms:modified xsi:type="dcterms:W3CDTF">2023-10-17T15:48:25Z</dcterms:modified>
</cp:coreProperties>
</file>