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4" r:id="rId7"/>
    <p:sldId id="285" r:id="rId8"/>
    <p:sldId id="286" r:id="rId9"/>
    <p:sldId id="287" r:id="rId10"/>
    <p:sldId id="288"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80" r:id="rId30"/>
    <p:sldId id="281" r:id="rId31"/>
    <p:sldId id="282"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1B5B-30BF-38E7-D917-D26D46F042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599B64-17B3-6769-7858-59025B2A5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E11E87-F1C1-69EA-C6BA-D80AEB4D89EE}"/>
              </a:ext>
            </a:extLst>
          </p:cNvPr>
          <p:cNvSpPr>
            <a:spLocks noGrp="1"/>
          </p:cNvSpPr>
          <p:nvPr>
            <p:ph type="dt" sz="half" idx="10"/>
          </p:nvPr>
        </p:nvSpPr>
        <p:spPr/>
        <p:txBody>
          <a:bodyPr/>
          <a:lstStyle/>
          <a:p>
            <a:fld id="{CDE543C6-6DF6-45C2-8594-D367903E001D}" type="datetimeFigureOut">
              <a:rPr lang="en-US" smtClean="0"/>
              <a:t>11/28/2023</a:t>
            </a:fld>
            <a:endParaRPr lang="en-US"/>
          </a:p>
        </p:txBody>
      </p:sp>
      <p:sp>
        <p:nvSpPr>
          <p:cNvPr id="5" name="Footer Placeholder 4">
            <a:extLst>
              <a:ext uri="{FF2B5EF4-FFF2-40B4-BE49-F238E27FC236}">
                <a16:creationId xmlns:a16="http://schemas.microsoft.com/office/drawing/2014/main" id="{CD73F4D3-3017-E898-E3B2-0388D8730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42AC9-CD4D-ADA5-72A7-AF39E72A2450}"/>
              </a:ext>
            </a:extLst>
          </p:cNvPr>
          <p:cNvSpPr>
            <a:spLocks noGrp="1"/>
          </p:cNvSpPr>
          <p:nvPr>
            <p:ph type="sldNum" sz="quarter" idx="12"/>
          </p:nvPr>
        </p:nvSpPr>
        <p:spPr/>
        <p:txBody>
          <a:bodyPr/>
          <a:lstStyle/>
          <a:p>
            <a:fld id="{D99129E2-A4D0-48D9-A56A-DAAEA0B3E4DF}" type="slidenum">
              <a:rPr lang="en-US" smtClean="0"/>
              <a:t>‹#›</a:t>
            </a:fld>
            <a:endParaRPr lang="en-US"/>
          </a:p>
        </p:txBody>
      </p:sp>
    </p:spTree>
    <p:extLst>
      <p:ext uri="{BB962C8B-B14F-4D97-AF65-F5344CB8AC3E}">
        <p14:creationId xmlns:p14="http://schemas.microsoft.com/office/powerpoint/2010/main" val="253806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3AF7-AE25-6C97-5C51-8A910D2C0F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0E480-B19A-CD3E-EED0-370FE5F6B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A1FE3-D4A1-4E17-B24B-4F7837D793CB}"/>
              </a:ext>
            </a:extLst>
          </p:cNvPr>
          <p:cNvSpPr>
            <a:spLocks noGrp="1"/>
          </p:cNvSpPr>
          <p:nvPr>
            <p:ph type="dt" sz="half" idx="10"/>
          </p:nvPr>
        </p:nvSpPr>
        <p:spPr/>
        <p:txBody>
          <a:bodyPr/>
          <a:lstStyle/>
          <a:p>
            <a:fld id="{CDE543C6-6DF6-45C2-8594-D367903E001D}" type="datetimeFigureOut">
              <a:rPr lang="en-US" smtClean="0"/>
              <a:t>11/28/2023</a:t>
            </a:fld>
            <a:endParaRPr lang="en-US"/>
          </a:p>
        </p:txBody>
      </p:sp>
      <p:sp>
        <p:nvSpPr>
          <p:cNvPr id="5" name="Footer Placeholder 4">
            <a:extLst>
              <a:ext uri="{FF2B5EF4-FFF2-40B4-BE49-F238E27FC236}">
                <a16:creationId xmlns:a16="http://schemas.microsoft.com/office/drawing/2014/main" id="{DF2C8418-C52D-AC9A-9CE7-D51D61C5C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2FEB6-A749-7237-3EF1-7BE4154F7203}"/>
              </a:ext>
            </a:extLst>
          </p:cNvPr>
          <p:cNvSpPr>
            <a:spLocks noGrp="1"/>
          </p:cNvSpPr>
          <p:nvPr>
            <p:ph type="sldNum" sz="quarter" idx="12"/>
          </p:nvPr>
        </p:nvSpPr>
        <p:spPr/>
        <p:txBody>
          <a:bodyPr/>
          <a:lstStyle/>
          <a:p>
            <a:fld id="{D99129E2-A4D0-48D9-A56A-DAAEA0B3E4DF}" type="slidenum">
              <a:rPr lang="en-US" smtClean="0"/>
              <a:t>‹#›</a:t>
            </a:fld>
            <a:endParaRPr lang="en-US"/>
          </a:p>
        </p:txBody>
      </p:sp>
    </p:spTree>
    <p:extLst>
      <p:ext uri="{BB962C8B-B14F-4D97-AF65-F5344CB8AC3E}">
        <p14:creationId xmlns:p14="http://schemas.microsoft.com/office/powerpoint/2010/main" val="2613357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7C3EE3-A644-62A3-67CA-4FB3293C8F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B77034-0BF5-3B75-EDE4-62613FAE85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E26A0-5D1F-9291-9F67-6FEB98CAE153}"/>
              </a:ext>
            </a:extLst>
          </p:cNvPr>
          <p:cNvSpPr>
            <a:spLocks noGrp="1"/>
          </p:cNvSpPr>
          <p:nvPr>
            <p:ph type="dt" sz="half" idx="10"/>
          </p:nvPr>
        </p:nvSpPr>
        <p:spPr/>
        <p:txBody>
          <a:bodyPr/>
          <a:lstStyle/>
          <a:p>
            <a:fld id="{CDE543C6-6DF6-45C2-8594-D367903E001D}" type="datetimeFigureOut">
              <a:rPr lang="en-US" smtClean="0"/>
              <a:t>11/28/2023</a:t>
            </a:fld>
            <a:endParaRPr lang="en-US"/>
          </a:p>
        </p:txBody>
      </p:sp>
      <p:sp>
        <p:nvSpPr>
          <p:cNvPr id="5" name="Footer Placeholder 4">
            <a:extLst>
              <a:ext uri="{FF2B5EF4-FFF2-40B4-BE49-F238E27FC236}">
                <a16:creationId xmlns:a16="http://schemas.microsoft.com/office/drawing/2014/main" id="{0FB15295-44C0-BD68-9C93-71728D631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01D6A-FE17-8C64-AEE0-AC3067608AE4}"/>
              </a:ext>
            </a:extLst>
          </p:cNvPr>
          <p:cNvSpPr>
            <a:spLocks noGrp="1"/>
          </p:cNvSpPr>
          <p:nvPr>
            <p:ph type="sldNum" sz="quarter" idx="12"/>
          </p:nvPr>
        </p:nvSpPr>
        <p:spPr/>
        <p:txBody>
          <a:bodyPr/>
          <a:lstStyle/>
          <a:p>
            <a:fld id="{D99129E2-A4D0-48D9-A56A-DAAEA0B3E4DF}" type="slidenum">
              <a:rPr lang="en-US" smtClean="0"/>
              <a:t>‹#›</a:t>
            </a:fld>
            <a:endParaRPr lang="en-US"/>
          </a:p>
        </p:txBody>
      </p:sp>
    </p:spTree>
    <p:extLst>
      <p:ext uri="{BB962C8B-B14F-4D97-AF65-F5344CB8AC3E}">
        <p14:creationId xmlns:p14="http://schemas.microsoft.com/office/powerpoint/2010/main" val="423865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1156E-8C76-361D-2D16-9B728C52A5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7A011-1D37-A3FF-04A6-871026F6D9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97E72-27A5-D6B8-FA07-C60E74840708}"/>
              </a:ext>
            </a:extLst>
          </p:cNvPr>
          <p:cNvSpPr>
            <a:spLocks noGrp="1"/>
          </p:cNvSpPr>
          <p:nvPr>
            <p:ph type="dt" sz="half" idx="10"/>
          </p:nvPr>
        </p:nvSpPr>
        <p:spPr/>
        <p:txBody>
          <a:bodyPr/>
          <a:lstStyle/>
          <a:p>
            <a:fld id="{CDE543C6-6DF6-45C2-8594-D367903E001D}" type="datetimeFigureOut">
              <a:rPr lang="en-US" smtClean="0"/>
              <a:t>11/28/2023</a:t>
            </a:fld>
            <a:endParaRPr lang="en-US"/>
          </a:p>
        </p:txBody>
      </p:sp>
      <p:sp>
        <p:nvSpPr>
          <p:cNvPr id="5" name="Footer Placeholder 4">
            <a:extLst>
              <a:ext uri="{FF2B5EF4-FFF2-40B4-BE49-F238E27FC236}">
                <a16:creationId xmlns:a16="http://schemas.microsoft.com/office/drawing/2014/main" id="{46224D66-23F1-4F7B-F9F9-F8FCB2583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14780-59E1-F53B-1698-8484743E1EA6}"/>
              </a:ext>
            </a:extLst>
          </p:cNvPr>
          <p:cNvSpPr>
            <a:spLocks noGrp="1"/>
          </p:cNvSpPr>
          <p:nvPr>
            <p:ph type="sldNum" sz="quarter" idx="12"/>
          </p:nvPr>
        </p:nvSpPr>
        <p:spPr/>
        <p:txBody>
          <a:bodyPr/>
          <a:lstStyle/>
          <a:p>
            <a:fld id="{D99129E2-A4D0-48D9-A56A-DAAEA0B3E4DF}" type="slidenum">
              <a:rPr lang="en-US" smtClean="0"/>
              <a:t>‹#›</a:t>
            </a:fld>
            <a:endParaRPr lang="en-US"/>
          </a:p>
        </p:txBody>
      </p:sp>
    </p:spTree>
    <p:extLst>
      <p:ext uri="{BB962C8B-B14F-4D97-AF65-F5344CB8AC3E}">
        <p14:creationId xmlns:p14="http://schemas.microsoft.com/office/powerpoint/2010/main" val="708333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F72B-2BFA-980F-20BC-2B5A5F8F50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EA586A-A74F-B03C-C343-2CA70D534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16C6D6-93CA-356F-2F76-C44644108A9F}"/>
              </a:ext>
            </a:extLst>
          </p:cNvPr>
          <p:cNvSpPr>
            <a:spLocks noGrp="1"/>
          </p:cNvSpPr>
          <p:nvPr>
            <p:ph type="dt" sz="half" idx="10"/>
          </p:nvPr>
        </p:nvSpPr>
        <p:spPr/>
        <p:txBody>
          <a:bodyPr/>
          <a:lstStyle/>
          <a:p>
            <a:fld id="{CDE543C6-6DF6-45C2-8594-D367903E001D}" type="datetimeFigureOut">
              <a:rPr lang="en-US" smtClean="0"/>
              <a:t>11/28/2023</a:t>
            </a:fld>
            <a:endParaRPr lang="en-US"/>
          </a:p>
        </p:txBody>
      </p:sp>
      <p:sp>
        <p:nvSpPr>
          <p:cNvPr id="5" name="Footer Placeholder 4">
            <a:extLst>
              <a:ext uri="{FF2B5EF4-FFF2-40B4-BE49-F238E27FC236}">
                <a16:creationId xmlns:a16="http://schemas.microsoft.com/office/drawing/2014/main" id="{F3DE9DC3-3E4B-2315-786A-81673DF73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AEB94-967C-E25F-7CA7-5003FE1AC9FF}"/>
              </a:ext>
            </a:extLst>
          </p:cNvPr>
          <p:cNvSpPr>
            <a:spLocks noGrp="1"/>
          </p:cNvSpPr>
          <p:nvPr>
            <p:ph type="sldNum" sz="quarter" idx="12"/>
          </p:nvPr>
        </p:nvSpPr>
        <p:spPr/>
        <p:txBody>
          <a:bodyPr/>
          <a:lstStyle/>
          <a:p>
            <a:fld id="{D99129E2-A4D0-48D9-A56A-DAAEA0B3E4DF}" type="slidenum">
              <a:rPr lang="en-US" smtClean="0"/>
              <a:t>‹#›</a:t>
            </a:fld>
            <a:endParaRPr lang="en-US"/>
          </a:p>
        </p:txBody>
      </p:sp>
    </p:spTree>
    <p:extLst>
      <p:ext uri="{BB962C8B-B14F-4D97-AF65-F5344CB8AC3E}">
        <p14:creationId xmlns:p14="http://schemas.microsoft.com/office/powerpoint/2010/main" val="2631927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2700-A5E3-215C-74DE-AD1E8E855C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FF6560-6EE9-BF7F-AC1A-F7B37EDAA6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660EF3-B210-3F9E-CD6A-5461308791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78DDFC-CCB2-2FDF-0D9F-F0DFD9ED8E8E}"/>
              </a:ext>
            </a:extLst>
          </p:cNvPr>
          <p:cNvSpPr>
            <a:spLocks noGrp="1"/>
          </p:cNvSpPr>
          <p:nvPr>
            <p:ph type="dt" sz="half" idx="10"/>
          </p:nvPr>
        </p:nvSpPr>
        <p:spPr/>
        <p:txBody>
          <a:bodyPr/>
          <a:lstStyle/>
          <a:p>
            <a:fld id="{CDE543C6-6DF6-45C2-8594-D367903E001D}" type="datetimeFigureOut">
              <a:rPr lang="en-US" smtClean="0"/>
              <a:t>11/28/2023</a:t>
            </a:fld>
            <a:endParaRPr lang="en-US"/>
          </a:p>
        </p:txBody>
      </p:sp>
      <p:sp>
        <p:nvSpPr>
          <p:cNvPr id="6" name="Footer Placeholder 5">
            <a:extLst>
              <a:ext uri="{FF2B5EF4-FFF2-40B4-BE49-F238E27FC236}">
                <a16:creationId xmlns:a16="http://schemas.microsoft.com/office/drawing/2014/main" id="{64A034BD-D1BC-3BD5-AE50-8227817EC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55812-6F36-90DD-F17D-CAFA5EB33EBF}"/>
              </a:ext>
            </a:extLst>
          </p:cNvPr>
          <p:cNvSpPr>
            <a:spLocks noGrp="1"/>
          </p:cNvSpPr>
          <p:nvPr>
            <p:ph type="sldNum" sz="quarter" idx="12"/>
          </p:nvPr>
        </p:nvSpPr>
        <p:spPr/>
        <p:txBody>
          <a:bodyPr/>
          <a:lstStyle/>
          <a:p>
            <a:fld id="{D99129E2-A4D0-48D9-A56A-DAAEA0B3E4DF}" type="slidenum">
              <a:rPr lang="en-US" smtClean="0"/>
              <a:t>‹#›</a:t>
            </a:fld>
            <a:endParaRPr lang="en-US"/>
          </a:p>
        </p:txBody>
      </p:sp>
    </p:spTree>
    <p:extLst>
      <p:ext uri="{BB962C8B-B14F-4D97-AF65-F5344CB8AC3E}">
        <p14:creationId xmlns:p14="http://schemas.microsoft.com/office/powerpoint/2010/main" val="3626820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C7BC-8454-829F-DAEE-FDBEB0314B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4C8B2F-4A0D-AB96-64A3-B39C2EA6BB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704224-45D8-2FB1-80B6-065547424D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9D6018-21B7-E5F5-217B-E582F8F11F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FA18A0-DF54-3E22-EF07-E15178C53F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E0E7B5-8088-CE59-062C-63D021995F2D}"/>
              </a:ext>
            </a:extLst>
          </p:cNvPr>
          <p:cNvSpPr>
            <a:spLocks noGrp="1"/>
          </p:cNvSpPr>
          <p:nvPr>
            <p:ph type="dt" sz="half" idx="10"/>
          </p:nvPr>
        </p:nvSpPr>
        <p:spPr/>
        <p:txBody>
          <a:bodyPr/>
          <a:lstStyle/>
          <a:p>
            <a:fld id="{CDE543C6-6DF6-45C2-8594-D367903E001D}" type="datetimeFigureOut">
              <a:rPr lang="en-US" smtClean="0"/>
              <a:t>11/28/2023</a:t>
            </a:fld>
            <a:endParaRPr lang="en-US"/>
          </a:p>
        </p:txBody>
      </p:sp>
      <p:sp>
        <p:nvSpPr>
          <p:cNvPr id="8" name="Footer Placeholder 7">
            <a:extLst>
              <a:ext uri="{FF2B5EF4-FFF2-40B4-BE49-F238E27FC236}">
                <a16:creationId xmlns:a16="http://schemas.microsoft.com/office/drawing/2014/main" id="{20337960-8B28-1342-DC15-5847DA1975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2E09B1-CC6E-875D-E85F-925AD8076AB0}"/>
              </a:ext>
            </a:extLst>
          </p:cNvPr>
          <p:cNvSpPr>
            <a:spLocks noGrp="1"/>
          </p:cNvSpPr>
          <p:nvPr>
            <p:ph type="sldNum" sz="quarter" idx="12"/>
          </p:nvPr>
        </p:nvSpPr>
        <p:spPr/>
        <p:txBody>
          <a:bodyPr/>
          <a:lstStyle/>
          <a:p>
            <a:fld id="{D99129E2-A4D0-48D9-A56A-DAAEA0B3E4DF}" type="slidenum">
              <a:rPr lang="en-US" smtClean="0"/>
              <a:t>‹#›</a:t>
            </a:fld>
            <a:endParaRPr lang="en-US"/>
          </a:p>
        </p:txBody>
      </p:sp>
    </p:spTree>
    <p:extLst>
      <p:ext uri="{BB962C8B-B14F-4D97-AF65-F5344CB8AC3E}">
        <p14:creationId xmlns:p14="http://schemas.microsoft.com/office/powerpoint/2010/main" val="228529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CBEA-082F-E032-9ED7-9010005BF3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C96F37-9A9F-BC95-3B13-2C7A1C748CE3}"/>
              </a:ext>
            </a:extLst>
          </p:cNvPr>
          <p:cNvSpPr>
            <a:spLocks noGrp="1"/>
          </p:cNvSpPr>
          <p:nvPr>
            <p:ph type="dt" sz="half" idx="10"/>
          </p:nvPr>
        </p:nvSpPr>
        <p:spPr/>
        <p:txBody>
          <a:bodyPr/>
          <a:lstStyle/>
          <a:p>
            <a:fld id="{CDE543C6-6DF6-45C2-8594-D367903E001D}" type="datetimeFigureOut">
              <a:rPr lang="en-US" smtClean="0"/>
              <a:t>11/28/2023</a:t>
            </a:fld>
            <a:endParaRPr lang="en-US"/>
          </a:p>
        </p:txBody>
      </p:sp>
      <p:sp>
        <p:nvSpPr>
          <p:cNvPr id="4" name="Footer Placeholder 3">
            <a:extLst>
              <a:ext uri="{FF2B5EF4-FFF2-40B4-BE49-F238E27FC236}">
                <a16:creationId xmlns:a16="http://schemas.microsoft.com/office/drawing/2014/main" id="{0FA9DA01-BF68-0790-67EF-BC74BF02D8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1B8A80-E93F-2AAB-2704-28653ADF92E4}"/>
              </a:ext>
            </a:extLst>
          </p:cNvPr>
          <p:cNvSpPr>
            <a:spLocks noGrp="1"/>
          </p:cNvSpPr>
          <p:nvPr>
            <p:ph type="sldNum" sz="quarter" idx="12"/>
          </p:nvPr>
        </p:nvSpPr>
        <p:spPr/>
        <p:txBody>
          <a:bodyPr/>
          <a:lstStyle/>
          <a:p>
            <a:fld id="{D99129E2-A4D0-48D9-A56A-DAAEA0B3E4DF}" type="slidenum">
              <a:rPr lang="en-US" smtClean="0"/>
              <a:t>‹#›</a:t>
            </a:fld>
            <a:endParaRPr lang="en-US"/>
          </a:p>
        </p:txBody>
      </p:sp>
    </p:spTree>
    <p:extLst>
      <p:ext uri="{BB962C8B-B14F-4D97-AF65-F5344CB8AC3E}">
        <p14:creationId xmlns:p14="http://schemas.microsoft.com/office/powerpoint/2010/main" val="185203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3BBE5-58DE-7DC9-F5A6-5098C96AAB51}"/>
              </a:ext>
            </a:extLst>
          </p:cNvPr>
          <p:cNvSpPr>
            <a:spLocks noGrp="1"/>
          </p:cNvSpPr>
          <p:nvPr>
            <p:ph type="dt" sz="half" idx="10"/>
          </p:nvPr>
        </p:nvSpPr>
        <p:spPr/>
        <p:txBody>
          <a:bodyPr/>
          <a:lstStyle/>
          <a:p>
            <a:fld id="{CDE543C6-6DF6-45C2-8594-D367903E001D}" type="datetimeFigureOut">
              <a:rPr lang="en-US" smtClean="0"/>
              <a:t>11/28/2023</a:t>
            </a:fld>
            <a:endParaRPr lang="en-US"/>
          </a:p>
        </p:txBody>
      </p:sp>
      <p:sp>
        <p:nvSpPr>
          <p:cNvPr id="3" name="Footer Placeholder 2">
            <a:extLst>
              <a:ext uri="{FF2B5EF4-FFF2-40B4-BE49-F238E27FC236}">
                <a16:creationId xmlns:a16="http://schemas.microsoft.com/office/drawing/2014/main" id="{75A6C5AE-2253-0F61-8A91-FE032E4B23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F7239E-09CB-F16D-C68E-87BFBFC0DB77}"/>
              </a:ext>
            </a:extLst>
          </p:cNvPr>
          <p:cNvSpPr>
            <a:spLocks noGrp="1"/>
          </p:cNvSpPr>
          <p:nvPr>
            <p:ph type="sldNum" sz="quarter" idx="12"/>
          </p:nvPr>
        </p:nvSpPr>
        <p:spPr/>
        <p:txBody>
          <a:bodyPr/>
          <a:lstStyle/>
          <a:p>
            <a:fld id="{D99129E2-A4D0-48D9-A56A-DAAEA0B3E4DF}" type="slidenum">
              <a:rPr lang="en-US" smtClean="0"/>
              <a:t>‹#›</a:t>
            </a:fld>
            <a:endParaRPr lang="en-US"/>
          </a:p>
        </p:txBody>
      </p:sp>
    </p:spTree>
    <p:extLst>
      <p:ext uri="{BB962C8B-B14F-4D97-AF65-F5344CB8AC3E}">
        <p14:creationId xmlns:p14="http://schemas.microsoft.com/office/powerpoint/2010/main" val="34711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9D7E-7D47-C5F0-AAFD-D3B8D8054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41862F-1C4E-C845-11F9-04FFA6C6C7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27E08-408D-1484-AAC2-0F7404690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3D1FE-DB58-9927-8BF7-325044DAB093}"/>
              </a:ext>
            </a:extLst>
          </p:cNvPr>
          <p:cNvSpPr>
            <a:spLocks noGrp="1"/>
          </p:cNvSpPr>
          <p:nvPr>
            <p:ph type="dt" sz="half" idx="10"/>
          </p:nvPr>
        </p:nvSpPr>
        <p:spPr/>
        <p:txBody>
          <a:bodyPr/>
          <a:lstStyle/>
          <a:p>
            <a:fld id="{CDE543C6-6DF6-45C2-8594-D367903E001D}" type="datetimeFigureOut">
              <a:rPr lang="en-US" smtClean="0"/>
              <a:t>11/28/2023</a:t>
            </a:fld>
            <a:endParaRPr lang="en-US"/>
          </a:p>
        </p:txBody>
      </p:sp>
      <p:sp>
        <p:nvSpPr>
          <p:cNvPr id="6" name="Footer Placeholder 5">
            <a:extLst>
              <a:ext uri="{FF2B5EF4-FFF2-40B4-BE49-F238E27FC236}">
                <a16:creationId xmlns:a16="http://schemas.microsoft.com/office/drawing/2014/main" id="{BF310ACC-8693-0089-DFA9-B91BB9DDF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43CA4E-2A88-0BC3-DEC7-96C9D0362A5E}"/>
              </a:ext>
            </a:extLst>
          </p:cNvPr>
          <p:cNvSpPr>
            <a:spLocks noGrp="1"/>
          </p:cNvSpPr>
          <p:nvPr>
            <p:ph type="sldNum" sz="quarter" idx="12"/>
          </p:nvPr>
        </p:nvSpPr>
        <p:spPr/>
        <p:txBody>
          <a:bodyPr/>
          <a:lstStyle/>
          <a:p>
            <a:fld id="{D99129E2-A4D0-48D9-A56A-DAAEA0B3E4DF}" type="slidenum">
              <a:rPr lang="en-US" smtClean="0"/>
              <a:t>‹#›</a:t>
            </a:fld>
            <a:endParaRPr lang="en-US"/>
          </a:p>
        </p:txBody>
      </p:sp>
    </p:spTree>
    <p:extLst>
      <p:ext uri="{BB962C8B-B14F-4D97-AF65-F5344CB8AC3E}">
        <p14:creationId xmlns:p14="http://schemas.microsoft.com/office/powerpoint/2010/main" val="267052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E5C7-F65B-AF54-3650-F7CDFB3B5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5A73E4-9F92-4949-AB47-9A5D7E52E3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D091F2-6C58-EE0F-CB3A-CC578DE9A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B18E15-1867-6B85-A52C-1B5443BE1C77}"/>
              </a:ext>
            </a:extLst>
          </p:cNvPr>
          <p:cNvSpPr>
            <a:spLocks noGrp="1"/>
          </p:cNvSpPr>
          <p:nvPr>
            <p:ph type="dt" sz="half" idx="10"/>
          </p:nvPr>
        </p:nvSpPr>
        <p:spPr/>
        <p:txBody>
          <a:bodyPr/>
          <a:lstStyle/>
          <a:p>
            <a:fld id="{CDE543C6-6DF6-45C2-8594-D367903E001D}" type="datetimeFigureOut">
              <a:rPr lang="en-US" smtClean="0"/>
              <a:t>11/28/2023</a:t>
            </a:fld>
            <a:endParaRPr lang="en-US"/>
          </a:p>
        </p:txBody>
      </p:sp>
      <p:sp>
        <p:nvSpPr>
          <p:cNvPr id="6" name="Footer Placeholder 5">
            <a:extLst>
              <a:ext uri="{FF2B5EF4-FFF2-40B4-BE49-F238E27FC236}">
                <a16:creationId xmlns:a16="http://schemas.microsoft.com/office/drawing/2014/main" id="{11346542-B256-6C22-08D1-A905A3C89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0CB43-DA62-8261-ADBB-58A4FBA1534E}"/>
              </a:ext>
            </a:extLst>
          </p:cNvPr>
          <p:cNvSpPr>
            <a:spLocks noGrp="1"/>
          </p:cNvSpPr>
          <p:nvPr>
            <p:ph type="sldNum" sz="quarter" idx="12"/>
          </p:nvPr>
        </p:nvSpPr>
        <p:spPr/>
        <p:txBody>
          <a:bodyPr/>
          <a:lstStyle/>
          <a:p>
            <a:fld id="{D99129E2-A4D0-48D9-A56A-DAAEA0B3E4DF}" type="slidenum">
              <a:rPr lang="en-US" smtClean="0"/>
              <a:t>‹#›</a:t>
            </a:fld>
            <a:endParaRPr lang="en-US"/>
          </a:p>
        </p:txBody>
      </p:sp>
    </p:spTree>
    <p:extLst>
      <p:ext uri="{BB962C8B-B14F-4D97-AF65-F5344CB8AC3E}">
        <p14:creationId xmlns:p14="http://schemas.microsoft.com/office/powerpoint/2010/main" val="328251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B2D79-3954-E537-64DC-1DB70750A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529730-5523-E7FB-AA53-B4ADFDA23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2EDF39-60E8-426A-C24B-A38401C4C5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543C6-6DF6-45C2-8594-D367903E001D}" type="datetimeFigureOut">
              <a:rPr lang="en-US" smtClean="0"/>
              <a:t>11/28/2023</a:t>
            </a:fld>
            <a:endParaRPr lang="en-US"/>
          </a:p>
        </p:txBody>
      </p:sp>
      <p:sp>
        <p:nvSpPr>
          <p:cNvPr id="5" name="Footer Placeholder 4">
            <a:extLst>
              <a:ext uri="{FF2B5EF4-FFF2-40B4-BE49-F238E27FC236}">
                <a16:creationId xmlns:a16="http://schemas.microsoft.com/office/drawing/2014/main" id="{193C3B7C-9C36-6C3B-E5D0-44CEDBA5DE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8E87A0-E242-19DB-6780-85FECDE7DB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129E2-A4D0-48D9-A56A-DAAEA0B3E4DF}" type="slidenum">
              <a:rPr lang="en-US" smtClean="0"/>
              <a:t>‹#›</a:t>
            </a:fld>
            <a:endParaRPr lang="en-US"/>
          </a:p>
        </p:txBody>
      </p:sp>
    </p:spTree>
    <p:extLst>
      <p:ext uri="{BB962C8B-B14F-4D97-AF65-F5344CB8AC3E}">
        <p14:creationId xmlns:p14="http://schemas.microsoft.com/office/powerpoint/2010/main" val="416938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A5F38-BAE3-C79A-1F7D-8B9EE25789E2}"/>
              </a:ext>
            </a:extLst>
          </p:cNvPr>
          <p:cNvSpPr>
            <a:spLocks noGrp="1"/>
          </p:cNvSpPr>
          <p:nvPr>
            <p:ph type="ctrTitle"/>
          </p:nvPr>
        </p:nvSpPr>
        <p:spPr/>
        <p:txBody>
          <a:bodyPr/>
          <a:lstStyle/>
          <a:p>
            <a:r>
              <a:rPr lang="en-US" dirty="0"/>
              <a:t>Unit-4</a:t>
            </a:r>
          </a:p>
        </p:txBody>
      </p:sp>
      <p:sp>
        <p:nvSpPr>
          <p:cNvPr id="3" name="Subtitle 2">
            <a:extLst>
              <a:ext uri="{FF2B5EF4-FFF2-40B4-BE49-F238E27FC236}">
                <a16:creationId xmlns:a16="http://schemas.microsoft.com/office/drawing/2014/main" id="{501899CB-AEE2-C445-EC0E-F113CEF99B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30883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B23E39-6A10-B4D4-D3FF-4643D2F13AA3}"/>
              </a:ext>
            </a:extLst>
          </p:cNvPr>
          <p:cNvPicPr>
            <a:picLocks noChangeAspect="1"/>
          </p:cNvPicPr>
          <p:nvPr/>
        </p:nvPicPr>
        <p:blipFill>
          <a:blip r:embed="rId2"/>
          <a:stretch>
            <a:fillRect/>
          </a:stretch>
        </p:blipFill>
        <p:spPr>
          <a:xfrm>
            <a:off x="660399" y="289790"/>
            <a:ext cx="10330873" cy="4383809"/>
          </a:xfrm>
          <a:prstGeom prst="rect">
            <a:avLst/>
          </a:prstGeom>
        </p:spPr>
      </p:pic>
    </p:spTree>
    <p:extLst>
      <p:ext uri="{BB962C8B-B14F-4D97-AF65-F5344CB8AC3E}">
        <p14:creationId xmlns:p14="http://schemas.microsoft.com/office/powerpoint/2010/main" val="1227788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53C9-B6B3-E12A-BC59-0D481E6ECBC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Instance-based learning</a:t>
            </a:r>
          </a:p>
        </p:txBody>
      </p:sp>
      <p:sp>
        <p:nvSpPr>
          <p:cNvPr id="3" name="Content Placeholder 2">
            <a:extLst>
              <a:ext uri="{FF2B5EF4-FFF2-40B4-BE49-F238E27FC236}">
                <a16:creationId xmlns:a16="http://schemas.microsoft.com/office/drawing/2014/main" id="{8BC4F0F9-14E3-4596-CF05-39B869DA853C}"/>
              </a:ext>
            </a:extLst>
          </p:cNvPr>
          <p:cNvSpPr>
            <a:spLocks noGrp="1"/>
          </p:cNvSpPr>
          <p:nvPr>
            <p:ph idx="1"/>
          </p:nvPr>
        </p:nvSpPr>
        <p:spPr>
          <a:xfrm>
            <a:off x="838200" y="1579418"/>
            <a:ext cx="10515600" cy="4597545"/>
          </a:xfrm>
        </p:spPr>
        <p:txBody>
          <a:bodyPr>
            <a:normAutofit lnSpcReduction="10000"/>
          </a:bodyPr>
          <a:lstStyle/>
          <a:p>
            <a:pPr algn="just"/>
            <a:r>
              <a:rPr lang="en-US" i="0" dirty="0">
                <a:solidFill>
                  <a:srgbClr val="273239"/>
                </a:solidFill>
                <a:effectLst/>
                <a:latin typeface="Times New Roman" panose="02020603050405020304" pitchFamily="18" charset="0"/>
                <a:cs typeface="Times New Roman" panose="02020603050405020304" pitchFamily="18" charset="0"/>
              </a:rPr>
              <a:t>The </a:t>
            </a:r>
            <a:r>
              <a:rPr lang="en-US" i="0" dirty="0">
                <a:effectLst/>
                <a:latin typeface="Times New Roman" panose="02020603050405020304" pitchFamily="18" charset="0"/>
                <a:cs typeface="Times New Roman" panose="02020603050405020304" pitchFamily="18" charset="0"/>
              </a:rPr>
              <a:t>Machine Learning</a:t>
            </a:r>
            <a:r>
              <a:rPr lang="en-US" i="0" dirty="0">
                <a:solidFill>
                  <a:srgbClr val="273239"/>
                </a:solidFill>
                <a:effectLst/>
                <a:latin typeface="Times New Roman" panose="02020603050405020304" pitchFamily="18" charset="0"/>
                <a:cs typeface="Times New Roman" panose="02020603050405020304" pitchFamily="18" charset="0"/>
              </a:rPr>
              <a:t> systems which are categorized as instance-based learning are </a:t>
            </a:r>
            <a:r>
              <a:rPr lang="en-US" i="0" dirty="0">
                <a:solidFill>
                  <a:srgbClr val="FF0000"/>
                </a:solidFill>
                <a:effectLst/>
                <a:latin typeface="Times New Roman" panose="02020603050405020304" pitchFamily="18" charset="0"/>
                <a:cs typeface="Times New Roman" panose="02020603050405020304" pitchFamily="18" charset="0"/>
              </a:rPr>
              <a:t>the systems that learn the training examples by heart and then </a:t>
            </a:r>
            <a:r>
              <a:rPr lang="en-US" b="0" i="0" dirty="0">
                <a:solidFill>
                  <a:srgbClr val="FF0000"/>
                </a:solidFill>
                <a:effectLst/>
                <a:latin typeface="Times New Roman" panose="02020603050405020304" pitchFamily="18" charset="0"/>
                <a:cs typeface="Times New Roman" panose="02020603050405020304" pitchFamily="18" charset="0"/>
              </a:rPr>
              <a:t>generalizes to new instances based on some similarity measure. </a:t>
            </a:r>
            <a:r>
              <a:rPr lang="en-US" b="1" i="0" dirty="0">
                <a:solidFill>
                  <a:srgbClr val="FF0000"/>
                </a:solidFill>
                <a:effectLst/>
                <a:latin typeface="Times New Roman" panose="02020603050405020304" pitchFamily="18" charset="0"/>
                <a:cs typeface="Times New Roman" panose="02020603050405020304" pitchFamily="18" charset="0"/>
              </a:rPr>
              <a:t>It is called instance-based because it builds the hypotheses from the training instances.</a:t>
            </a:r>
            <a:r>
              <a:rPr lang="en-US" b="1" i="0" dirty="0">
                <a:solidFill>
                  <a:srgbClr val="273239"/>
                </a:solidFill>
                <a:effectLst/>
                <a:latin typeface="Times New Roman" panose="02020603050405020304" pitchFamily="18" charset="0"/>
                <a:cs typeface="Times New Roman" panose="02020603050405020304" pitchFamily="18" charset="0"/>
              </a:rPr>
              <a:t> </a:t>
            </a:r>
          </a:p>
          <a:p>
            <a:pPr algn="just"/>
            <a:r>
              <a:rPr lang="en-US" b="0" i="0" dirty="0">
                <a:solidFill>
                  <a:srgbClr val="273239"/>
                </a:solidFill>
                <a:effectLst/>
                <a:latin typeface="Times New Roman" panose="02020603050405020304" pitchFamily="18" charset="0"/>
                <a:cs typeface="Times New Roman" panose="02020603050405020304" pitchFamily="18" charset="0"/>
              </a:rPr>
              <a:t>It is also known as </a:t>
            </a:r>
            <a:r>
              <a:rPr lang="en-US" b="1" i="0" dirty="0">
                <a:solidFill>
                  <a:srgbClr val="273239"/>
                </a:solidFill>
                <a:effectLst/>
                <a:latin typeface="Times New Roman" panose="02020603050405020304" pitchFamily="18" charset="0"/>
                <a:cs typeface="Times New Roman" panose="02020603050405020304" pitchFamily="18" charset="0"/>
              </a:rPr>
              <a:t>memory-based learning </a:t>
            </a:r>
            <a:r>
              <a:rPr lang="en-US" b="0" i="0" dirty="0">
                <a:solidFill>
                  <a:srgbClr val="273239"/>
                </a:solidFill>
                <a:effectLst/>
                <a:latin typeface="Times New Roman" panose="02020603050405020304" pitchFamily="18" charset="0"/>
                <a:cs typeface="Times New Roman" panose="02020603050405020304" pitchFamily="18" charset="0"/>
              </a:rPr>
              <a:t>or</a:t>
            </a:r>
            <a:r>
              <a:rPr lang="en-US" b="1" i="0" dirty="0">
                <a:solidFill>
                  <a:srgbClr val="273239"/>
                </a:solidFill>
                <a:effectLst/>
                <a:latin typeface="Times New Roman" panose="02020603050405020304" pitchFamily="18" charset="0"/>
                <a:cs typeface="Times New Roman" panose="02020603050405020304" pitchFamily="18" charset="0"/>
              </a:rPr>
              <a:t> lazy-learning</a:t>
            </a:r>
            <a:r>
              <a:rPr lang="en-US" b="0" i="0" dirty="0">
                <a:solidFill>
                  <a:srgbClr val="273239"/>
                </a:solidFill>
                <a:effectLst/>
                <a:latin typeface="Times New Roman" panose="02020603050405020304" pitchFamily="18" charset="0"/>
                <a:cs typeface="Times New Roman" panose="02020603050405020304" pitchFamily="18" charset="0"/>
              </a:rPr>
              <a:t> (because they delay processing until a new instance must be classified).</a:t>
            </a:r>
            <a:r>
              <a:rPr lang="en-US" b="1" i="0" dirty="0">
                <a:solidFill>
                  <a:srgbClr val="273239"/>
                </a:solidFill>
                <a:effectLst/>
                <a:latin typeface="Times New Roman" panose="02020603050405020304" pitchFamily="18" charset="0"/>
                <a:cs typeface="Times New Roman" panose="02020603050405020304" pitchFamily="18" charset="0"/>
              </a:rPr>
              <a:t> </a:t>
            </a:r>
          </a:p>
          <a:p>
            <a:pPr algn="just"/>
            <a:r>
              <a:rPr lang="en-US" b="0" i="0" dirty="0">
                <a:solidFill>
                  <a:srgbClr val="273239"/>
                </a:solidFill>
                <a:effectLst/>
                <a:latin typeface="Times New Roman" panose="02020603050405020304" pitchFamily="18" charset="0"/>
                <a:cs typeface="Times New Roman" panose="02020603050405020304" pitchFamily="18" charset="0"/>
              </a:rPr>
              <a:t>The time complexity of this algorithm depends upon the size of training data. Each time whenever a new query is encountered, its previously stores data is examined. And assign to a target function value for the new instance.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3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E8C8C-542E-6CE3-8501-2EAF19DC2B50}"/>
              </a:ext>
            </a:extLst>
          </p:cNvPr>
          <p:cNvSpPr>
            <a:spLocks noGrp="1"/>
          </p:cNvSpPr>
          <p:nvPr>
            <p:ph idx="1"/>
          </p:nvPr>
        </p:nvSpPr>
        <p:spPr>
          <a:xfrm>
            <a:off x="838200" y="314036"/>
            <a:ext cx="10515600" cy="5862927"/>
          </a:xfrm>
        </p:spPr>
        <p:txBody>
          <a:bodyPr>
            <a:normAutofit/>
          </a:bodyPr>
          <a:lstStyle/>
          <a:p>
            <a:pPr algn="just" fontAlgn="base"/>
            <a:r>
              <a:rPr lang="en-US" b="0" i="0" dirty="0">
                <a:solidFill>
                  <a:srgbClr val="273239"/>
                </a:solidFill>
                <a:effectLst/>
                <a:latin typeface="Times New Roman" panose="02020603050405020304" pitchFamily="18" charset="0"/>
                <a:cs typeface="Times New Roman" panose="02020603050405020304" pitchFamily="18" charset="0"/>
              </a:rPr>
              <a:t>For example, </a:t>
            </a:r>
            <a:r>
              <a:rPr lang="en-US" b="1" i="0" dirty="0">
                <a:solidFill>
                  <a:srgbClr val="273239"/>
                </a:solidFill>
                <a:effectLst/>
                <a:latin typeface="Times New Roman" panose="02020603050405020304" pitchFamily="18" charset="0"/>
                <a:cs typeface="Times New Roman" panose="02020603050405020304" pitchFamily="18" charset="0"/>
              </a:rPr>
              <a:t>If we were to create a spam filter with an instance-based learning algorithm, instead of just flagging emails that are already marked as spam emails, our spam filter would be programmed to also flag emails that are very similar to them. </a:t>
            </a:r>
            <a:r>
              <a:rPr lang="en-US" b="0" i="0" dirty="0">
                <a:solidFill>
                  <a:srgbClr val="273239"/>
                </a:solidFill>
                <a:effectLst/>
                <a:latin typeface="Times New Roman" panose="02020603050405020304" pitchFamily="18" charset="0"/>
                <a:cs typeface="Times New Roman" panose="02020603050405020304" pitchFamily="18" charset="0"/>
              </a:rPr>
              <a:t>This requires a measure of resemblance between two emails. A similarity measure between two emails could be the same sender or the repetitive use of the same keywords or something else. </a:t>
            </a: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Advantages:</a:t>
            </a:r>
            <a:endParaRPr lang="en-US"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Instead of estimating for the entire instance set, local approximations can be made to the target function.</a:t>
            </a:r>
          </a:p>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This algorithm can adapt to new data easily.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588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377B2B-E806-CD26-FDEC-C2F0A5DFBCD6}"/>
              </a:ext>
            </a:extLst>
          </p:cNvPr>
          <p:cNvSpPr>
            <a:spLocks noGrp="1"/>
          </p:cNvSpPr>
          <p:nvPr>
            <p:ph idx="1"/>
          </p:nvPr>
        </p:nvSpPr>
        <p:spPr>
          <a:xfrm>
            <a:off x="838200" y="258618"/>
            <a:ext cx="10515600" cy="5918345"/>
          </a:xfrm>
        </p:spPr>
        <p:txBody>
          <a:bodyPr>
            <a:normAutofit/>
          </a:bodyPr>
          <a:lstStyle/>
          <a:p>
            <a:pPr algn="just"/>
            <a:r>
              <a:rPr lang="en-US" b="1" i="0" dirty="0">
                <a:solidFill>
                  <a:srgbClr val="273239"/>
                </a:solidFill>
                <a:effectLst/>
                <a:latin typeface="Times New Roman" panose="02020603050405020304" pitchFamily="18" charset="0"/>
                <a:cs typeface="Times New Roman" panose="02020603050405020304" pitchFamily="18" charset="0"/>
              </a:rPr>
              <a:t>Disadvantages:</a:t>
            </a:r>
          </a:p>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Classification costs are high</a:t>
            </a:r>
          </a:p>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Large amount of memory required to store the data, and each query involves starting the identification of a local model from scratch.</a:t>
            </a:r>
          </a:p>
          <a:p>
            <a:pPr algn="just" fontAlgn="base"/>
            <a:endParaRPr lang="en-US" b="0"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Some of the instance-based learning algorithms are :</a:t>
            </a:r>
          </a:p>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K Nearest Neighbor (KNN)</a:t>
            </a:r>
          </a:p>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Self-Organizing Map (SOM)</a:t>
            </a:r>
          </a:p>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Learning Vector Quantization (LVQ)</a:t>
            </a:r>
          </a:p>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Locally Weighted Learning (LWL)</a:t>
            </a:r>
          </a:p>
          <a:p>
            <a:pPr algn="just" fontAlgn="base">
              <a:buFont typeface="+mj-lt"/>
              <a:buAutoNum type="arabicPeriod"/>
            </a:pPr>
            <a:r>
              <a:rPr lang="en-US" b="0" i="0" dirty="0">
                <a:solidFill>
                  <a:srgbClr val="273239"/>
                </a:solidFill>
                <a:effectLst/>
                <a:latin typeface="Times New Roman" panose="02020603050405020304" pitchFamily="18" charset="0"/>
                <a:cs typeface="Times New Roman" panose="02020603050405020304" pitchFamily="18" charset="0"/>
              </a:rPr>
              <a:t>Case-Based Reasoning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219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BC0E-BC5B-17EA-EEC5-32363E1DD6FC}"/>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K-Nearest Neighbor(KNN) Algorithm</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028889-F4E2-B8AB-65D7-4A2E28546CCD}"/>
              </a:ext>
            </a:extLst>
          </p:cNvPr>
          <p:cNvSpPr>
            <a:spLocks noGrp="1"/>
          </p:cNvSpPr>
          <p:nvPr>
            <p:ph idx="1"/>
          </p:nvPr>
        </p:nvSpPr>
        <p:spPr>
          <a:xfrm>
            <a:off x="838200" y="1505527"/>
            <a:ext cx="10515600" cy="4671436"/>
          </a:xfrm>
        </p:spPr>
        <p:txBody>
          <a:bodyPr>
            <a:normAutofit fontScale="77500" lnSpcReduction="20000"/>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KNN algorithms based on Supervised Learning technique.</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KNN algorithm assumes the similarity between the new case/data and available cases and put the new case into the category that is most similar to the available categories.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KNN algorithm stores all the available data and classifies a new data point based on the similarity. This means when new data appears then it can be easily classified into a well suite category by using K- NN algorithm.</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KNN algorithm can be used for Regression as well as for Classification but mostly it is used for the Classification problems.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KNN is a </a:t>
            </a:r>
            <a:r>
              <a:rPr lang="en-US" b="1" i="0" dirty="0">
                <a:solidFill>
                  <a:srgbClr val="000000"/>
                </a:solidFill>
                <a:effectLst/>
                <a:latin typeface="Times New Roman" panose="02020603050405020304" pitchFamily="18" charset="0"/>
                <a:cs typeface="Times New Roman" panose="02020603050405020304" pitchFamily="18" charset="0"/>
              </a:rPr>
              <a:t>non-parametric algorithm</a:t>
            </a:r>
            <a:r>
              <a:rPr lang="en-US" b="0" i="0" dirty="0">
                <a:solidFill>
                  <a:srgbClr val="000000"/>
                </a:solidFill>
                <a:effectLst/>
                <a:latin typeface="Times New Roman" panose="02020603050405020304" pitchFamily="18" charset="0"/>
                <a:cs typeface="Times New Roman" panose="02020603050405020304" pitchFamily="18" charset="0"/>
              </a:rPr>
              <a:t>, which means it does not make any assumption on underlying data.</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also called a </a:t>
            </a:r>
            <a:r>
              <a:rPr lang="en-US" b="1" i="0" dirty="0">
                <a:solidFill>
                  <a:srgbClr val="000000"/>
                </a:solidFill>
                <a:effectLst/>
                <a:latin typeface="Times New Roman" panose="02020603050405020304" pitchFamily="18" charset="0"/>
                <a:cs typeface="Times New Roman" panose="02020603050405020304" pitchFamily="18" charset="0"/>
              </a:rPr>
              <a:t>lazy learner algorithm</a:t>
            </a:r>
            <a:r>
              <a:rPr lang="en-US" b="0" i="0" dirty="0">
                <a:solidFill>
                  <a:srgbClr val="000000"/>
                </a:solidFill>
                <a:effectLst/>
                <a:latin typeface="Times New Roman" panose="02020603050405020304" pitchFamily="18" charset="0"/>
                <a:cs typeface="Times New Roman" panose="02020603050405020304" pitchFamily="18" charset="0"/>
              </a:rPr>
              <a:t> because it does not learn from the training set immediately instead it stores the dataset and at the time of classification, it performs an action on the dataset.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KNN algorithm at the training phase just stores the dataset and when it gets new data, then it classifies that data into a category that is much similar to the new data.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143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C71A2-C258-DECD-2016-EA0FDA067168}"/>
              </a:ext>
            </a:extLst>
          </p:cNvPr>
          <p:cNvPicPr>
            <a:picLocks noChangeAspect="1"/>
          </p:cNvPicPr>
          <p:nvPr/>
        </p:nvPicPr>
        <p:blipFill>
          <a:blip r:embed="rId2"/>
          <a:stretch>
            <a:fillRect/>
          </a:stretch>
        </p:blipFill>
        <p:spPr>
          <a:xfrm>
            <a:off x="947737" y="628072"/>
            <a:ext cx="10296525" cy="5366327"/>
          </a:xfrm>
          <a:prstGeom prst="rect">
            <a:avLst/>
          </a:prstGeom>
        </p:spPr>
      </p:pic>
    </p:spTree>
    <p:extLst>
      <p:ext uri="{BB962C8B-B14F-4D97-AF65-F5344CB8AC3E}">
        <p14:creationId xmlns:p14="http://schemas.microsoft.com/office/powerpoint/2010/main" val="1671370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04631B-7460-BD81-B9A9-3525DE17E823}"/>
              </a:ext>
            </a:extLst>
          </p:cNvPr>
          <p:cNvPicPr>
            <a:picLocks noChangeAspect="1"/>
          </p:cNvPicPr>
          <p:nvPr/>
        </p:nvPicPr>
        <p:blipFill>
          <a:blip r:embed="rId2"/>
          <a:stretch>
            <a:fillRect/>
          </a:stretch>
        </p:blipFill>
        <p:spPr>
          <a:xfrm>
            <a:off x="658379" y="392689"/>
            <a:ext cx="9582150" cy="3800475"/>
          </a:xfrm>
          <a:prstGeom prst="rect">
            <a:avLst/>
          </a:prstGeom>
        </p:spPr>
      </p:pic>
    </p:spTree>
    <p:extLst>
      <p:ext uri="{BB962C8B-B14F-4D97-AF65-F5344CB8AC3E}">
        <p14:creationId xmlns:p14="http://schemas.microsoft.com/office/powerpoint/2010/main" val="3292258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80EB6F-6BE3-58DB-B873-54EDB9E04A39}"/>
              </a:ext>
            </a:extLst>
          </p:cNvPr>
          <p:cNvPicPr>
            <a:picLocks noChangeAspect="1"/>
          </p:cNvPicPr>
          <p:nvPr/>
        </p:nvPicPr>
        <p:blipFill>
          <a:blip r:embed="rId2"/>
          <a:stretch>
            <a:fillRect/>
          </a:stretch>
        </p:blipFill>
        <p:spPr>
          <a:xfrm>
            <a:off x="976312" y="572655"/>
            <a:ext cx="10239375" cy="5763490"/>
          </a:xfrm>
          <a:prstGeom prst="rect">
            <a:avLst/>
          </a:prstGeom>
        </p:spPr>
      </p:pic>
      <p:pic>
        <p:nvPicPr>
          <p:cNvPr id="6" name="Picture 5">
            <a:extLst>
              <a:ext uri="{FF2B5EF4-FFF2-40B4-BE49-F238E27FC236}">
                <a16:creationId xmlns:a16="http://schemas.microsoft.com/office/drawing/2014/main" id="{EF9BB752-9872-1D5B-27D7-2BA470827BB5}"/>
              </a:ext>
            </a:extLst>
          </p:cNvPr>
          <p:cNvPicPr>
            <a:picLocks noChangeAspect="1"/>
          </p:cNvPicPr>
          <p:nvPr/>
        </p:nvPicPr>
        <p:blipFill>
          <a:blip r:embed="rId3"/>
          <a:stretch>
            <a:fillRect/>
          </a:stretch>
        </p:blipFill>
        <p:spPr>
          <a:xfrm>
            <a:off x="6742545" y="1163782"/>
            <a:ext cx="5150283" cy="3383396"/>
          </a:xfrm>
          <a:prstGeom prst="rect">
            <a:avLst/>
          </a:prstGeom>
        </p:spPr>
      </p:pic>
    </p:spTree>
    <p:extLst>
      <p:ext uri="{BB962C8B-B14F-4D97-AF65-F5344CB8AC3E}">
        <p14:creationId xmlns:p14="http://schemas.microsoft.com/office/powerpoint/2010/main" val="3363025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05666EF-2CDC-3619-A403-DD9A11D5C462}"/>
              </a:ext>
            </a:extLst>
          </p:cNvPr>
          <p:cNvPicPr>
            <a:picLocks noChangeAspect="1"/>
          </p:cNvPicPr>
          <p:nvPr/>
        </p:nvPicPr>
        <p:blipFill>
          <a:blip r:embed="rId2"/>
          <a:stretch>
            <a:fillRect/>
          </a:stretch>
        </p:blipFill>
        <p:spPr>
          <a:xfrm>
            <a:off x="971550" y="266700"/>
            <a:ext cx="10248900" cy="6324600"/>
          </a:xfrm>
          <a:prstGeom prst="rect">
            <a:avLst/>
          </a:prstGeom>
        </p:spPr>
      </p:pic>
    </p:spTree>
    <p:extLst>
      <p:ext uri="{BB962C8B-B14F-4D97-AF65-F5344CB8AC3E}">
        <p14:creationId xmlns:p14="http://schemas.microsoft.com/office/powerpoint/2010/main" val="1461189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78ED5-1A62-BA19-3D58-51D2AE60EDAB}"/>
              </a:ext>
            </a:extLst>
          </p:cNvPr>
          <p:cNvPicPr>
            <a:picLocks noChangeAspect="1"/>
          </p:cNvPicPr>
          <p:nvPr/>
        </p:nvPicPr>
        <p:blipFill>
          <a:blip r:embed="rId2"/>
          <a:stretch>
            <a:fillRect/>
          </a:stretch>
        </p:blipFill>
        <p:spPr>
          <a:xfrm>
            <a:off x="535709" y="452581"/>
            <a:ext cx="11203709" cy="6376843"/>
          </a:xfrm>
          <a:prstGeom prst="rect">
            <a:avLst/>
          </a:prstGeom>
        </p:spPr>
      </p:pic>
    </p:spTree>
    <p:extLst>
      <p:ext uri="{BB962C8B-B14F-4D97-AF65-F5344CB8AC3E}">
        <p14:creationId xmlns:p14="http://schemas.microsoft.com/office/powerpoint/2010/main" val="7672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FF54-DF93-4B47-A0CC-599C2F1BBAD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Computational Learning Theory</a:t>
            </a:r>
          </a:p>
        </p:txBody>
      </p:sp>
      <p:sp>
        <p:nvSpPr>
          <p:cNvPr id="3" name="Content Placeholder 2">
            <a:extLst>
              <a:ext uri="{FF2B5EF4-FFF2-40B4-BE49-F238E27FC236}">
                <a16:creationId xmlns:a16="http://schemas.microsoft.com/office/drawing/2014/main" id="{AB422856-BC8A-F566-4CAB-3BE3FF499EE2}"/>
              </a:ext>
            </a:extLst>
          </p:cNvPr>
          <p:cNvSpPr>
            <a:spLocks noGrp="1"/>
          </p:cNvSpPr>
          <p:nvPr>
            <p:ph idx="1"/>
          </p:nvPr>
        </p:nvSpPr>
        <p:spPr/>
        <p:txBody>
          <a:bodyPr/>
          <a:lstStyle/>
          <a:p>
            <a:pPr algn="just"/>
            <a:r>
              <a:rPr lang="en-US" b="0" i="0" u="sng" dirty="0">
                <a:effectLst/>
                <a:latin typeface="Times New Roman" panose="02020603050405020304" pitchFamily="18" charset="0"/>
                <a:cs typeface="Times New Roman" panose="02020603050405020304" pitchFamily="18" charset="0"/>
              </a:rPr>
              <a:t>Computational learning theory</a:t>
            </a:r>
            <a:r>
              <a:rPr lang="en-US" b="0" i="0" dirty="0">
                <a:effectLst/>
                <a:latin typeface="Times New Roman" panose="02020603050405020304" pitchFamily="18" charset="0"/>
                <a:cs typeface="Times New Roman" panose="02020603050405020304" pitchFamily="18" charset="0"/>
              </a:rPr>
              <a:t>, or </a:t>
            </a:r>
            <a:r>
              <a:rPr lang="en-US" b="0" i="1" dirty="0" err="1">
                <a:effectLst/>
                <a:latin typeface="Times New Roman" panose="02020603050405020304" pitchFamily="18" charset="0"/>
                <a:cs typeface="Times New Roman" panose="02020603050405020304" pitchFamily="18" charset="0"/>
              </a:rPr>
              <a:t>CoLT</a:t>
            </a:r>
            <a:r>
              <a:rPr lang="en-US" b="0" i="0" dirty="0">
                <a:effectLst/>
                <a:latin typeface="Times New Roman" panose="02020603050405020304" pitchFamily="18" charset="0"/>
                <a:cs typeface="Times New Roman" panose="02020603050405020304" pitchFamily="18" charset="0"/>
              </a:rPr>
              <a:t> for short, is a field of study concerned with the use of formal mathematical methods applied to learning systems.</a:t>
            </a:r>
          </a:p>
          <a:p>
            <a:pPr algn="just" fontAlgn="base"/>
            <a:r>
              <a:rPr lang="en-US" b="0" dirty="0">
                <a:effectLst/>
                <a:latin typeface="Times New Roman" panose="02020603050405020304" pitchFamily="18" charset="0"/>
                <a:cs typeface="Times New Roman" panose="02020603050405020304" pitchFamily="18" charset="0"/>
              </a:rPr>
              <a:t>Computational learning theory may be thought of as an extension or sibling of </a:t>
            </a:r>
            <a:r>
              <a:rPr lang="en-US" b="0" u="none" strike="noStrike" dirty="0">
                <a:effectLst/>
                <a:latin typeface="Times New Roman" panose="02020603050405020304" pitchFamily="18" charset="0"/>
                <a:cs typeface="Times New Roman" panose="02020603050405020304" pitchFamily="18" charset="0"/>
              </a:rPr>
              <a:t>statistical learning theory</a:t>
            </a:r>
            <a:r>
              <a:rPr lang="en-US" b="0" dirty="0">
                <a:effectLst/>
                <a:latin typeface="Times New Roman" panose="02020603050405020304" pitchFamily="18" charset="0"/>
                <a:cs typeface="Times New Roman" panose="02020603050405020304" pitchFamily="18" charset="0"/>
              </a:rPr>
              <a:t>, or </a:t>
            </a:r>
            <a:r>
              <a:rPr lang="en-US" b="0" i="1" dirty="0">
                <a:effectLst/>
                <a:latin typeface="Times New Roman" panose="02020603050405020304" pitchFamily="18" charset="0"/>
                <a:cs typeface="Times New Roman" panose="02020603050405020304" pitchFamily="18" charset="0"/>
              </a:rPr>
              <a:t>SLT</a:t>
            </a:r>
            <a:r>
              <a:rPr lang="en-US" b="0" dirty="0">
                <a:effectLst/>
                <a:latin typeface="Times New Roman" panose="02020603050405020304" pitchFamily="18" charset="0"/>
                <a:cs typeface="Times New Roman" panose="02020603050405020304" pitchFamily="18" charset="0"/>
              </a:rPr>
              <a:t> for short, that uses formal methods to quantify learning algorithms.</a:t>
            </a:r>
          </a:p>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Computational Learning Theory</a:t>
            </a:r>
            <a:r>
              <a:rPr lang="en-US" b="0" i="0" dirty="0">
                <a:effectLst/>
                <a:latin typeface="Times New Roman" panose="02020603050405020304" pitchFamily="18" charset="0"/>
                <a:cs typeface="Times New Roman" panose="02020603050405020304" pitchFamily="18" charset="0"/>
              </a:rPr>
              <a:t> (</a:t>
            </a:r>
            <a:r>
              <a:rPr lang="en-US" b="0" i="1" dirty="0" err="1">
                <a:effectLst/>
                <a:latin typeface="Times New Roman" panose="02020603050405020304" pitchFamily="18" charset="0"/>
                <a:cs typeface="Times New Roman" panose="02020603050405020304" pitchFamily="18" charset="0"/>
              </a:rPr>
              <a:t>CoLT</a:t>
            </a:r>
            <a:r>
              <a:rPr lang="en-US" b="0" i="0" dirty="0">
                <a:effectLst/>
                <a:latin typeface="Times New Roman" panose="02020603050405020304" pitchFamily="18" charset="0"/>
                <a:cs typeface="Times New Roman" panose="02020603050405020304" pitchFamily="18" charset="0"/>
              </a:rPr>
              <a:t>): Formal study of learning tasks.</a:t>
            </a:r>
          </a:p>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Statistical Learning Theory</a:t>
            </a:r>
            <a:r>
              <a:rPr lang="en-US" b="0" i="0" dirty="0">
                <a:effectLst/>
                <a:latin typeface="Times New Roman" panose="02020603050405020304" pitchFamily="18" charset="0"/>
                <a:cs typeface="Times New Roman" panose="02020603050405020304" pitchFamily="18" charset="0"/>
              </a:rPr>
              <a:t> (</a:t>
            </a:r>
            <a:r>
              <a:rPr lang="en-US" b="0" i="1" dirty="0">
                <a:effectLst/>
                <a:latin typeface="Times New Roman" panose="02020603050405020304" pitchFamily="18" charset="0"/>
                <a:cs typeface="Times New Roman" panose="02020603050405020304" pitchFamily="18" charset="0"/>
              </a:rPr>
              <a:t>SLT</a:t>
            </a:r>
            <a:r>
              <a:rPr lang="en-US" b="0" i="0" dirty="0">
                <a:effectLst/>
                <a:latin typeface="Times New Roman" panose="02020603050405020304" pitchFamily="18" charset="0"/>
                <a:cs typeface="Times New Roman" panose="02020603050405020304" pitchFamily="18" charset="0"/>
              </a:rPr>
              <a:t>): Formal study of learning algorithms.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79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F36C-5AF3-348A-47E7-41AAA188851B}"/>
              </a:ext>
            </a:extLst>
          </p:cNvPr>
          <p:cNvSpPr>
            <a:spLocks noGrp="1"/>
          </p:cNvSpPr>
          <p:nvPr>
            <p:ph type="title"/>
          </p:nvPr>
        </p:nvSpPr>
        <p:spPr>
          <a:xfrm>
            <a:off x="838200" y="365125"/>
            <a:ext cx="10515600" cy="641639"/>
          </a:xfrm>
        </p:spPr>
        <p:txBody>
          <a:bodyPr>
            <a:normAutofit fontScale="90000"/>
          </a:bodyPr>
          <a:lstStyle/>
          <a:p>
            <a:r>
              <a:rPr lang="en-US" dirty="0"/>
              <a:t>Example:</a:t>
            </a:r>
          </a:p>
        </p:txBody>
      </p:sp>
      <p:pic>
        <p:nvPicPr>
          <p:cNvPr id="5" name="Picture 4">
            <a:extLst>
              <a:ext uri="{FF2B5EF4-FFF2-40B4-BE49-F238E27FC236}">
                <a16:creationId xmlns:a16="http://schemas.microsoft.com/office/drawing/2014/main" id="{6D8F82B9-EED2-4B47-537B-566A5D947C8F}"/>
              </a:ext>
            </a:extLst>
          </p:cNvPr>
          <p:cNvPicPr>
            <a:picLocks noChangeAspect="1"/>
          </p:cNvPicPr>
          <p:nvPr/>
        </p:nvPicPr>
        <p:blipFill>
          <a:blip r:embed="rId2"/>
          <a:stretch>
            <a:fillRect/>
          </a:stretch>
        </p:blipFill>
        <p:spPr>
          <a:xfrm>
            <a:off x="960582" y="1173018"/>
            <a:ext cx="10515600" cy="5684981"/>
          </a:xfrm>
          <a:prstGeom prst="rect">
            <a:avLst/>
          </a:prstGeom>
        </p:spPr>
      </p:pic>
    </p:spTree>
    <p:extLst>
      <p:ext uri="{BB962C8B-B14F-4D97-AF65-F5344CB8AC3E}">
        <p14:creationId xmlns:p14="http://schemas.microsoft.com/office/powerpoint/2010/main" val="1268637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B350D1-1C6B-BBED-1574-0601A5ADA423}"/>
              </a:ext>
            </a:extLst>
          </p:cNvPr>
          <p:cNvPicPr>
            <a:picLocks noChangeAspect="1"/>
          </p:cNvPicPr>
          <p:nvPr/>
        </p:nvPicPr>
        <p:blipFill>
          <a:blip r:embed="rId2"/>
          <a:stretch>
            <a:fillRect/>
          </a:stretch>
        </p:blipFill>
        <p:spPr>
          <a:xfrm>
            <a:off x="766619" y="535565"/>
            <a:ext cx="7823200" cy="5606617"/>
          </a:xfrm>
          <a:prstGeom prst="rect">
            <a:avLst/>
          </a:prstGeom>
        </p:spPr>
      </p:pic>
      <p:pic>
        <p:nvPicPr>
          <p:cNvPr id="7" name="Picture 6">
            <a:extLst>
              <a:ext uri="{FF2B5EF4-FFF2-40B4-BE49-F238E27FC236}">
                <a16:creationId xmlns:a16="http://schemas.microsoft.com/office/drawing/2014/main" id="{F1B791C6-56E8-7B2D-B09D-455B9CA36A73}"/>
              </a:ext>
            </a:extLst>
          </p:cNvPr>
          <p:cNvPicPr>
            <a:picLocks noChangeAspect="1"/>
          </p:cNvPicPr>
          <p:nvPr/>
        </p:nvPicPr>
        <p:blipFill>
          <a:blip r:embed="rId3"/>
          <a:stretch>
            <a:fillRect/>
          </a:stretch>
        </p:blipFill>
        <p:spPr>
          <a:xfrm>
            <a:off x="7355898" y="257175"/>
            <a:ext cx="4629150" cy="3171825"/>
          </a:xfrm>
          <a:prstGeom prst="rect">
            <a:avLst/>
          </a:prstGeom>
        </p:spPr>
      </p:pic>
    </p:spTree>
    <p:extLst>
      <p:ext uri="{BB962C8B-B14F-4D97-AF65-F5344CB8AC3E}">
        <p14:creationId xmlns:p14="http://schemas.microsoft.com/office/powerpoint/2010/main" val="2204700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8D1BE6-5C00-FD67-4FB3-D0A9D04DF5C8}"/>
              </a:ext>
            </a:extLst>
          </p:cNvPr>
          <p:cNvPicPr>
            <a:picLocks noChangeAspect="1"/>
          </p:cNvPicPr>
          <p:nvPr/>
        </p:nvPicPr>
        <p:blipFill>
          <a:blip r:embed="rId2"/>
          <a:stretch>
            <a:fillRect/>
          </a:stretch>
        </p:blipFill>
        <p:spPr>
          <a:xfrm>
            <a:off x="819728" y="337416"/>
            <a:ext cx="6615545" cy="5811838"/>
          </a:xfrm>
          <a:prstGeom prst="rect">
            <a:avLst/>
          </a:prstGeom>
        </p:spPr>
      </p:pic>
      <p:pic>
        <p:nvPicPr>
          <p:cNvPr id="7" name="Picture 6">
            <a:extLst>
              <a:ext uri="{FF2B5EF4-FFF2-40B4-BE49-F238E27FC236}">
                <a16:creationId xmlns:a16="http://schemas.microsoft.com/office/drawing/2014/main" id="{06BE374E-F1E6-0CA6-6170-8C76F42E8D4D}"/>
              </a:ext>
            </a:extLst>
          </p:cNvPr>
          <p:cNvPicPr>
            <a:picLocks noChangeAspect="1"/>
          </p:cNvPicPr>
          <p:nvPr/>
        </p:nvPicPr>
        <p:blipFill>
          <a:blip r:embed="rId3"/>
          <a:stretch>
            <a:fillRect/>
          </a:stretch>
        </p:blipFill>
        <p:spPr>
          <a:xfrm>
            <a:off x="7435273" y="183717"/>
            <a:ext cx="4410075" cy="6336867"/>
          </a:xfrm>
          <a:prstGeom prst="rect">
            <a:avLst/>
          </a:prstGeom>
        </p:spPr>
      </p:pic>
    </p:spTree>
    <p:extLst>
      <p:ext uri="{BB962C8B-B14F-4D97-AF65-F5344CB8AC3E}">
        <p14:creationId xmlns:p14="http://schemas.microsoft.com/office/powerpoint/2010/main" val="3697084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43DD08-3C12-B76C-72C9-8035C9372181}"/>
              </a:ext>
            </a:extLst>
          </p:cNvPr>
          <p:cNvPicPr>
            <a:picLocks noChangeAspect="1"/>
          </p:cNvPicPr>
          <p:nvPr/>
        </p:nvPicPr>
        <p:blipFill>
          <a:blip r:embed="rId2"/>
          <a:stretch>
            <a:fillRect/>
          </a:stretch>
        </p:blipFill>
        <p:spPr>
          <a:xfrm>
            <a:off x="905164" y="309562"/>
            <a:ext cx="9477086" cy="6238875"/>
          </a:xfrm>
          <a:prstGeom prst="rect">
            <a:avLst/>
          </a:prstGeom>
        </p:spPr>
      </p:pic>
    </p:spTree>
    <p:extLst>
      <p:ext uri="{BB962C8B-B14F-4D97-AF65-F5344CB8AC3E}">
        <p14:creationId xmlns:p14="http://schemas.microsoft.com/office/powerpoint/2010/main" val="3246010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6254-FFF6-0D50-AB28-A0165933AB10}"/>
              </a:ext>
            </a:extLst>
          </p:cNvPr>
          <p:cNvSpPr>
            <a:spLocks noGrp="1"/>
          </p:cNvSpPr>
          <p:nvPr>
            <p:ph type="title"/>
          </p:nvPr>
        </p:nvSpPr>
        <p:spPr>
          <a:xfrm>
            <a:off x="838200" y="365126"/>
            <a:ext cx="10515600" cy="780184"/>
          </a:xfrm>
        </p:spPr>
        <p:txBody>
          <a:bodyPr/>
          <a:lstStyle/>
          <a:p>
            <a:r>
              <a:rPr lang="en-US" b="1" i="0" dirty="0">
                <a:effectLst/>
                <a:latin typeface="Times New Roman" panose="02020603050405020304" pitchFamily="18" charset="0"/>
                <a:cs typeface="Times New Roman" panose="02020603050405020304" pitchFamily="18" charset="0"/>
              </a:rPr>
              <a:t>Regression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BADF84-7F2E-083A-65E8-6B7E713432D1}"/>
              </a:ext>
            </a:extLst>
          </p:cNvPr>
          <p:cNvSpPr>
            <a:spLocks noGrp="1"/>
          </p:cNvSpPr>
          <p:nvPr>
            <p:ph idx="1"/>
          </p:nvPr>
        </p:nvSpPr>
        <p:spPr>
          <a:xfrm>
            <a:off x="838200" y="1145310"/>
            <a:ext cx="10515600" cy="5031653"/>
          </a:xfrm>
        </p:spPr>
        <p:txBody>
          <a:bodyPr>
            <a:normAutofit fontScale="92500"/>
          </a:bodyPr>
          <a:lstStyle/>
          <a:p>
            <a:pPr algn="just"/>
            <a:r>
              <a:rPr lang="en-US" b="0" i="0" dirty="0">
                <a:solidFill>
                  <a:srgbClr val="444444"/>
                </a:solidFill>
                <a:effectLst/>
                <a:latin typeface="Times New Roman" panose="02020603050405020304" pitchFamily="18" charset="0"/>
                <a:cs typeface="Times New Roman" panose="02020603050405020304" pitchFamily="18" charset="0"/>
              </a:rPr>
              <a:t>Regression is defined as a statistical method that helps us to analyze and understand the relationship between two or more variables of interest. </a:t>
            </a:r>
          </a:p>
          <a:p>
            <a:pPr algn="just"/>
            <a:r>
              <a:rPr lang="en-US" b="0" i="0" dirty="0">
                <a:solidFill>
                  <a:srgbClr val="444444"/>
                </a:solidFill>
                <a:effectLst/>
                <a:latin typeface="Times New Roman" panose="02020603050405020304" pitchFamily="18" charset="0"/>
                <a:cs typeface="Times New Roman" panose="02020603050405020304" pitchFamily="18" charset="0"/>
              </a:rPr>
              <a:t>The process that is adapted to perform regression analysis helps to understand which factors are important, which factors can be ignored, and how they are influencing each other.</a:t>
            </a:r>
          </a:p>
          <a:p>
            <a:pPr algn="just"/>
            <a:r>
              <a:rPr lang="en-US" b="1" dirty="0">
                <a:latin typeface="Times New Roman" panose="02020603050405020304" pitchFamily="18" charset="0"/>
                <a:cs typeface="Times New Roman" panose="02020603050405020304" pitchFamily="18" charset="0"/>
              </a:rPr>
              <a:t>For the regression analysis is be a successful method two variables used:</a:t>
            </a:r>
          </a:p>
          <a:p>
            <a:pPr marL="0" indent="0" algn="just">
              <a:buNone/>
            </a:pPr>
            <a:r>
              <a:rPr lang="en-US" dirty="0">
                <a:latin typeface="Times New Roman" panose="02020603050405020304" pitchFamily="18" charset="0"/>
                <a:cs typeface="Times New Roman" panose="02020603050405020304" pitchFamily="18" charset="0"/>
              </a:rPr>
              <a:t>1. Dependent Variable: This is the variable that we are trying to understand or forecast.</a:t>
            </a:r>
          </a:p>
          <a:p>
            <a:pPr marL="0" indent="0" algn="just">
              <a:buNone/>
            </a:pPr>
            <a:r>
              <a:rPr lang="en-US" dirty="0">
                <a:latin typeface="Times New Roman" panose="02020603050405020304" pitchFamily="18" charset="0"/>
                <a:cs typeface="Times New Roman" panose="02020603050405020304" pitchFamily="18" charset="0"/>
              </a:rPr>
              <a:t>2. Independent Variable: These are factors that influence the analysis or target variable and provide us with information regarding the relationship of the variables with the target variable.</a:t>
            </a:r>
          </a:p>
        </p:txBody>
      </p:sp>
    </p:spTree>
    <p:extLst>
      <p:ext uri="{BB962C8B-B14F-4D97-AF65-F5344CB8AC3E}">
        <p14:creationId xmlns:p14="http://schemas.microsoft.com/office/powerpoint/2010/main" val="2922542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E161-0CEB-F080-A32A-79722805D8BE}"/>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Linear Regression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F96464-4083-E2AE-137F-AB6E06765D64}"/>
              </a:ext>
            </a:extLst>
          </p:cNvPr>
          <p:cNvSpPr>
            <a:spLocks noGrp="1"/>
          </p:cNvSpPr>
          <p:nvPr>
            <p:ph idx="1"/>
          </p:nvPr>
        </p:nvSpPr>
        <p:spPr>
          <a:xfrm>
            <a:off x="838200" y="1459345"/>
            <a:ext cx="10515600" cy="4717618"/>
          </a:xfrm>
        </p:spPr>
        <p:txBody>
          <a:bodyPr/>
          <a:lstStyle/>
          <a:p>
            <a:pPr algn="just"/>
            <a:r>
              <a:rPr lang="en-US" b="0" i="0" dirty="0">
                <a:solidFill>
                  <a:srgbClr val="444444"/>
                </a:solidFill>
                <a:effectLst/>
                <a:latin typeface="Times New Roman" panose="02020603050405020304" pitchFamily="18" charset="0"/>
                <a:cs typeface="Times New Roman" panose="02020603050405020304" pitchFamily="18" charset="0"/>
              </a:rPr>
              <a:t>The simplest of all regression types is Linear Regression which tries to establish relationships between Independent and Dependent variables.</a:t>
            </a:r>
          </a:p>
          <a:p>
            <a:pPr algn="just"/>
            <a:r>
              <a:rPr lang="en-US" b="0" i="0" dirty="0">
                <a:solidFill>
                  <a:srgbClr val="444444"/>
                </a:solidFill>
                <a:effectLst/>
                <a:latin typeface="Times New Roman" panose="02020603050405020304" pitchFamily="18" charset="0"/>
                <a:cs typeface="Times New Roman" panose="02020603050405020304" pitchFamily="18" charset="0"/>
              </a:rPr>
              <a:t>Linear Regression is a predictive model used for finding the linear relationship between a dependent variable and one or more independent variables.</a:t>
            </a:r>
          </a:p>
          <a:p>
            <a:pPr algn="just"/>
            <a:r>
              <a:rPr lang="en-US" dirty="0">
                <a:solidFill>
                  <a:srgbClr val="444444"/>
                </a:solidFill>
                <a:latin typeface="Times New Roman" panose="02020603050405020304" pitchFamily="18" charset="0"/>
                <a:cs typeface="Times New Roman" panose="02020603050405020304" pitchFamily="18" charset="0"/>
              </a:rPr>
              <a:t>This regression works well when we are having linearly separable data.</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5EFE80-6389-5C94-CA46-9270DD6DEE38}"/>
              </a:ext>
            </a:extLst>
          </p:cNvPr>
          <p:cNvPicPr>
            <a:picLocks noChangeAspect="1"/>
          </p:cNvPicPr>
          <p:nvPr/>
        </p:nvPicPr>
        <p:blipFill>
          <a:blip r:embed="rId2"/>
          <a:stretch>
            <a:fillRect/>
          </a:stretch>
        </p:blipFill>
        <p:spPr>
          <a:xfrm>
            <a:off x="3657601" y="4130675"/>
            <a:ext cx="4692072" cy="2362200"/>
          </a:xfrm>
          <a:prstGeom prst="rect">
            <a:avLst/>
          </a:prstGeom>
        </p:spPr>
      </p:pic>
      <p:pic>
        <p:nvPicPr>
          <p:cNvPr id="7" name="Picture 6">
            <a:extLst>
              <a:ext uri="{FF2B5EF4-FFF2-40B4-BE49-F238E27FC236}">
                <a16:creationId xmlns:a16="http://schemas.microsoft.com/office/drawing/2014/main" id="{5734B619-E264-C512-46FA-10B4ABC555E7}"/>
              </a:ext>
            </a:extLst>
          </p:cNvPr>
          <p:cNvPicPr>
            <a:picLocks noChangeAspect="1"/>
          </p:cNvPicPr>
          <p:nvPr/>
        </p:nvPicPr>
        <p:blipFill>
          <a:blip r:embed="rId3"/>
          <a:stretch>
            <a:fillRect/>
          </a:stretch>
        </p:blipFill>
        <p:spPr>
          <a:xfrm>
            <a:off x="1123372" y="4662488"/>
            <a:ext cx="2057400" cy="1514475"/>
          </a:xfrm>
          <a:prstGeom prst="rect">
            <a:avLst/>
          </a:prstGeom>
        </p:spPr>
      </p:pic>
    </p:spTree>
    <p:extLst>
      <p:ext uri="{BB962C8B-B14F-4D97-AF65-F5344CB8AC3E}">
        <p14:creationId xmlns:p14="http://schemas.microsoft.com/office/powerpoint/2010/main" val="866314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24E4-7D16-E925-3FC8-1F9C90B85E30}"/>
              </a:ext>
            </a:extLst>
          </p:cNvPr>
          <p:cNvSpPr>
            <a:spLocks noGrp="1"/>
          </p:cNvSpPr>
          <p:nvPr>
            <p:ph type="title"/>
          </p:nvPr>
        </p:nvSpPr>
        <p:spPr/>
        <p:txBody>
          <a:bodyPr/>
          <a:lstStyle/>
          <a:p>
            <a:pPr algn="just"/>
            <a:r>
              <a:rPr lang="en-US" b="1" i="0" dirty="0">
                <a:effectLst/>
                <a:latin typeface="Times New Roman" panose="02020603050405020304" pitchFamily="18" charset="0"/>
                <a:cs typeface="Times New Roman" panose="02020603050405020304" pitchFamily="18" charset="0"/>
              </a:rPr>
              <a:t>Locally Weighted Linear Regression (LWLR)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9D574D-AE57-769B-C50A-5D49F9AF5A48}"/>
              </a:ext>
            </a:extLst>
          </p:cNvPr>
          <p:cNvSpPr>
            <a:spLocks noGrp="1"/>
          </p:cNvSpPr>
          <p:nvPr>
            <p:ph idx="1"/>
          </p:nvPr>
        </p:nvSpPr>
        <p:spPr/>
        <p:txBody>
          <a:bodyPr>
            <a:normAutofit/>
          </a:bodyPr>
          <a:lstStyle/>
          <a:p>
            <a:pPr algn="just"/>
            <a:r>
              <a:rPr lang="en-US" b="0" i="0" dirty="0">
                <a:solidFill>
                  <a:srgbClr val="36393E"/>
                </a:solidFill>
                <a:effectLst/>
                <a:latin typeface="Times New Roman" panose="02020603050405020304" pitchFamily="18" charset="0"/>
                <a:cs typeface="Times New Roman" panose="02020603050405020304" pitchFamily="18" charset="0"/>
              </a:rPr>
              <a:t>It is a non-parametric algorithm, unlike a typical linear regression algorithm which is a parametric algorithm. A parametric algorithm is an algorithm that doesn’t need to retain the training data when we need to make predictions.</a:t>
            </a:r>
          </a:p>
          <a:p>
            <a:pPr algn="just"/>
            <a:r>
              <a:rPr lang="en-US" dirty="0">
                <a:solidFill>
                  <a:srgbClr val="444444"/>
                </a:solidFill>
                <a:latin typeface="Times New Roman" panose="02020603050405020304" pitchFamily="18" charset="0"/>
                <a:cs typeface="Times New Roman" panose="02020603050405020304" pitchFamily="18" charset="0"/>
              </a:rPr>
              <a:t>This regression works well when we are having non linearly separable data.</a:t>
            </a:r>
          </a:p>
          <a:p>
            <a:pPr algn="just"/>
            <a:endParaRPr lang="en-US" b="0" i="0" dirty="0">
              <a:solidFill>
                <a:srgbClr val="36393E"/>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8B7E2A-ABC6-F293-1FBE-DBF9CF2DBA94}"/>
              </a:ext>
            </a:extLst>
          </p:cNvPr>
          <p:cNvPicPr>
            <a:picLocks noChangeAspect="1"/>
          </p:cNvPicPr>
          <p:nvPr/>
        </p:nvPicPr>
        <p:blipFill>
          <a:blip r:embed="rId2"/>
          <a:stretch>
            <a:fillRect/>
          </a:stretch>
        </p:blipFill>
        <p:spPr>
          <a:xfrm>
            <a:off x="4044228" y="4167188"/>
            <a:ext cx="3575772" cy="2325687"/>
          </a:xfrm>
          <a:prstGeom prst="rect">
            <a:avLst/>
          </a:prstGeom>
        </p:spPr>
      </p:pic>
    </p:spTree>
    <p:extLst>
      <p:ext uri="{BB962C8B-B14F-4D97-AF65-F5344CB8AC3E}">
        <p14:creationId xmlns:p14="http://schemas.microsoft.com/office/powerpoint/2010/main" val="3034250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B4279-9D90-5829-DD27-29AACC331979}"/>
              </a:ext>
            </a:extLst>
          </p:cNvPr>
          <p:cNvSpPr>
            <a:spLocks noGrp="1"/>
          </p:cNvSpPr>
          <p:nvPr>
            <p:ph idx="1"/>
          </p:nvPr>
        </p:nvSpPr>
        <p:spPr>
          <a:xfrm>
            <a:off x="838200" y="572655"/>
            <a:ext cx="10515600" cy="5994400"/>
          </a:xfrm>
        </p:spPr>
        <p:txBody>
          <a:bodyPr>
            <a:noAutofit/>
          </a:bodyPr>
          <a:lstStyle/>
          <a:p>
            <a:pPr marL="0" indent="0" algn="just">
              <a:buNone/>
            </a:pPr>
            <a:r>
              <a:rPr lang="en-US" sz="2400" b="1" i="0" dirty="0">
                <a:solidFill>
                  <a:srgbClr val="000000"/>
                </a:solidFill>
                <a:effectLst/>
                <a:latin typeface="Times New Roman" panose="02020603050405020304" pitchFamily="18" charset="0"/>
                <a:cs typeface="Times New Roman" panose="02020603050405020304" pitchFamily="18" charset="0"/>
              </a:rPr>
              <a:t>Important Points:</a:t>
            </a:r>
          </a:p>
          <a:p>
            <a:pPr>
              <a:lnSpc>
                <a:spcPct val="12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LWLR is a non-parametric regression technique that fits a linear regression model to a dataset by giving more weight to nearby data points.</a:t>
            </a:r>
            <a:endParaRPr lang="en-US" sz="2400" dirty="0">
              <a:solidFill>
                <a:srgbClr val="36393E"/>
              </a:solidFill>
              <a:latin typeface="Times New Roman" panose="02020603050405020304" pitchFamily="18" charset="0"/>
              <a:cs typeface="Times New Roman" panose="02020603050405020304" pitchFamily="18" charset="0"/>
            </a:endParaRPr>
          </a:p>
          <a:p>
            <a:pPr>
              <a:lnSpc>
                <a:spcPct val="12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LWLR fits a separate linear regression model for each query point based on the weights assigned to the training data points.</a:t>
            </a:r>
            <a:endParaRPr lang="en-US" sz="2400" dirty="0">
              <a:solidFill>
                <a:srgbClr val="36393E"/>
              </a:solidFill>
              <a:latin typeface="Times New Roman" panose="02020603050405020304" pitchFamily="18" charset="0"/>
              <a:cs typeface="Times New Roman" panose="02020603050405020304" pitchFamily="18" charset="0"/>
            </a:endParaRPr>
          </a:p>
          <a:p>
            <a:pPr>
              <a:lnSpc>
                <a:spcPct val="12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weights assigned to each training data point are inversely proportional to their distance from the query point.</a:t>
            </a:r>
            <a:endParaRPr lang="en-US" sz="2400" dirty="0">
              <a:solidFill>
                <a:srgbClr val="36393E"/>
              </a:solidFill>
              <a:latin typeface="Times New Roman" panose="02020603050405020304" pitchFamily="18" charset="0"/>
              <a:cs typeface="Times New Roman" panose="02020603050405020304" pitchFamily="18" charset="0"/>
            </a:endParaRPr>
          </a:p>
          <a:p>
            <a:pPr>
              <a:lnSpc>
                <a:spcPct val="12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Training data points that are closer to the query point will have a higher weight and contribute more to the linear regression model.</a:t>
            </a:r>
            <a:endParaRPr lang="en-US" sz="2400" dirty="0">
              <a:solidFill>
                <a:srgbClr val="36393E"/>
              </a:solidFill>
              <a:latin typeface="Times New Roman" panose="02020603050405020304" pitchFamily="18" charset="0"/>
              <a:cs typeface="Times New Roman" panose="02020603050405020304" pitchFamily="18" charset="0"/>
            </a:endParaRPr>
          </a:p>
          <a:p>
            <a:pPr>
              <a:lnSpc>
                <a:spcPct val="12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LWLR is useful when a global linear model does not well-capture the relationship between the input and output variables. The goal is to capture local patterns in the data.</a:t>
            </a:r>
            <a:endParaRPr lang="en-US" sz="2400" b="0" i="0" dirty="0">
              <a:solidFill>
                <a:srgbClr val="36393E"/>
              </a:solidFill>
              <a:effectLst/>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035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90CA4-5450-F56B-8A4C-976BC23E1ABC}"/>
              </a:ext>
            </a:extLst>
          </p:cNvPr>
          <p:cNvSpPr>
            <a:spLocks noGrp="1"/>
          </p:cNvSpPr>
          <p:nvPr>
            <p:ph idx="1"/>
          </p:nvPr>
        </p:nvSpPr>
        <p:spPr>
          <a:xfrm>
            <a:off x="838200" y="526473"/>
            <a:ext cx="5257800" cy="5650490"/>
          </a:xfrm>
        </p:spPr>
        <p:txBody>
          <a:bodyPr/>
          <a:lstStyle/>
          <a:p>
            <a:r>
              <a:rPr lang="en-US" b="1" i="0" dirty="0">
                <a:solidFill>
                  <a:srgbClr val="000000"/>
                </a:solidFill>
                <a:effectLst/>
                <a:latin typeface="Times New Roman" panose="02020603050405020304" pitchFamily="18" charset="0"/>
                <a:cs typeface="Times New Roman" panose="02020603050405020304" pitchFamily="18" charset="0"/>
              </a:rPr>
              <a:t>Assigning weights to a line- known as Kernel smoothing</a:t>
            </a:r>
          </a:p>
          <a:p>
            <a:r>
              <a:rPr lang="en-US" dirty="0">
                <a:solidFill>
                  <a:srgbClr val="000000"/>
                </a:solidFill>
                <a:latin typeface="Times New Roman" panose="02020603050405020304" pitchFamily="18" charset="0"/>
                <a:cs typeface="Times New Roman" panose="02020603050405020304" pitchFamily="18" charset="0"/>
              </a:rPr>
              <a:t>A</a:t>
            </a:r>
            <a:r>
              <a:rPr lang="en-US" i="0" dirty="0">
                <a:solidFill>
                  <a:srgbClr val="000000"/>
                </a:solidFill>
                <a:effectLst/>
                <a:latin typeface="Times New Roman" panose="02020603050405020304" pitchFamily="18" charset="0"/>
                <a:cs typeface="Times New Roman" panose="02020603050405020304" pitchFamily="18" charset="0"/>
              </a:rPr>
              <a:t> weight function which is given as:</a:t>
            </a:r>
          </a:p>
          <a:p>
            <a:pPr algn="just"/>
            <a:r>
              <a:rPr lang="en-US" i="0" dirty="0">
                <a:solidFill>
                  <a:srgbClr val="000000"/>
                </a:solidFill>
                <a:effectLst/>
                <a:latin typeface="Times New Roman" panose="02020603050405020304" pitchFamily="18" charset="0"/>
                <a:cs typeface="Times New Roman" panose="02020603050405020304" pitchFamily="18" charset="0"/>
              </a:rPr>
              <a:t>The bandwidth parameter controls how quickly the weight should fall with the distance of the point with the training point. In simpler terms, it controls the width of how varied the data is. </a:t>
            </a:r>
            <a:endParaRPr lang="en-US" b="1" i="0" dirty="0">
              <a:solidFill>
                <a:srgbClr val="343434"/>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5AA4854-00CE-45E7-9FF3-45F7217DFA51}"/>
              </a:ext>
            </a:extLst>
          </p:cNvPr>
          <p:cNvPicPr>
            <a:picLocks noChangeAspect="1"/>
          </p:cNvPicPr>
          <p:nvPr/>
        </p:nvPicPr>
        <p:blipFill>
          <a:blip r:embed="rId2"/>
          <a:stretch>
            <a:fillRect/>
          </a:stretch>
        </p:blipFill>
        <p:spPr>
          <a:xfrm>
            <a:off x="6271491" y="526472"/>
            <a:ext cx="5686425" cy="4913745"/>
          </a:xfrm>
          <a:prstGeom prst="rect">
            <a:avLst/>
          </a:prstGeom>
        </p:spPr>
      </p:pic>
    </p:spTree>
    <p:extLst>
      <p:ext uri="{BB962C8B-B14F-4D97-AF65-F5344CB8AC3E}">
        <p14:creationId xmlns:p14="http://schemas.microsoft.com/office/powerpoint/2010/main" val="4247815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605E52-1A4B-C46F-55EA-C646F02E573F}"/>
              </a:ext>
            </a:extLst>
          </p:cNvPr>
          <p:cNvSpPr>
            <a:spLocks noGrp="1"/>
          </p:cNvSpPr>
          <p:nvPr>
            <p:ph idx="1"/>
          </p:nvPr>
        </p:nvSpPr>
        <p:spPr>
          <a:xfrm>
            <a:off x="838200" y="461818"/>
            <a:ext cx="10515600" cy="5715145"/>
          </a:xfrm>
        </p:spPr>
        <p:txBody>
          <a:bodyPr/>
          <a:lstStyle/>
          <a:p>
            <a:pPr algn="just"/>
            <a:r>
              <a:rPr lang="en-US" b="1" i="0" dirty="0">
                <a:solidFill>
                  <a:srgbClr val="000000"/>
                </a:solidFill>
                <a:effectLst/>
                <a:latin typeface="Times New Roman" panose="02020603050405020304" pitchFamily="18" charset="0"/>
                <a:cs typeface="Times New Roman" panose="02020603050405020304" pitchFamily="18" charset="0"/>
              </a:rPr>
              <a:t>Advantages of Locally Weighted Linear Regression</a:t>
            </a:r>
            <a:endParaRPr lang="en-US" b="1" i="0" dirty="0">
              <a:solidFill>
                <a:srgbClr val="343434"/>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a simple algorithm.</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can give excellent results when we have non-linear data points, and features are less.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Disadvantages: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Need to evaluate whole dataset every time a new data comes.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Computation cost is high.</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Memory requirement is more.</a:t>
            </a:r>
          </a:p>
          <a:p>
            <a:pPr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44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1EEB79-9BE6-9D6A-4813-6E03F521604D}"/>
              </a:ext>
            </a:extLst>
          </p:cNvPr>
          <p:cNvSpPr>
            <a:spLocks noGrp="1"/>
          </p:cNvSpPr>
          <p:nvPr>
            <p:ph idx="1"/>
          </p:nvPr>
        </p:nvSpPr>
        <p:spPr>
          <a:xfrm>
            <a:off x="838200" y="406400"/>
            <a:ext cx="10515600" cy="5770563"/>
          </a:xfrm>
        </p:spPr>
        <p:txBody>
          <a:bodyPr>
            <a:normAutofit lnSpcReduction="10000"/>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Computational learning theory is essentially a sub-field of artificial intelligence (AI) that focuses on studying the design and analysis of </a:t>
            </a:r>
            <a:r>
              <a:rPr lang="en-US" b="0" i="0" u="none" strike="noStrike" dirty="0">
                <a:solidFill>
                  <a:srgbClr val="AE1536"/>
                </a:solidFill>
                <a:effectLst/>
                <a:latin typeface="Times New Roman" panose="02020603050405020304" pitchFamily="18" charset="0"/>
                <a:cs typeface="Times New Roman" panose="02020603050405020304" pitchFamily="18" charset="0"/>
              </a:rPr>
              <a:t>machine learning algorithms</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r>
              <a:rPr lang="en-US" b="1" i="0" dirty="0">
                <a:solidFill>
                  <a:srgbClr val="000000"/>
                </a:solidFill>
                <a:effectLst/>
                <a:latin typeface="Times New Roman" panose="02020603050405020304" pitchFamily="18" charset="0"/>
                <a:cs typeface="Times New Roman" panose="02020603050405020304" pitchFamily="18" charset="0"/>
              </a:rPr>
              <a:t>How important is computational learning theory?</a:t>
            </a:r>
          </a:p>
          <a:p>
            <a:pPr algn="just"/>
            <a:r>
              <a:rPr lang="en-US" b="0" i="0" dirty="0">
                <a:solidFill>
                  <a:srgbClr val="000000"/>
                </a:solidFill>
                <a:effectLst/>
                <a:latin typeface="Times New Roman" panose="02020603050405020304" pitchFamily="18" charset="0"/>
                <a:cs typeface="Times New Roman" panose="02020603050405020304" pitchFamily="18" charset="0"/>
              </a:rPr>
              <a:t>Computational learning theory provides a formal framework in which it is possible to precisely formulate and address questions regarding </a:t>
            </a:r>
            <a:r>
              <a:rPr lang="en-US" b="0" i="0" dirty="0">
                <a:solidFill>
                  <a:srgbClr val="FF0000"/>
                </a:solidFill>
                <a:effectLst/>
                <a:latin typeface="Times New Roman" panose="02020603050405020304" pitchFamily="18" charset="0"/>
                <a:cs typeface="Times New Roman" panose="02020603050405020304" pitchFamily="18" charset="0"/>
              </a:rPr>
              <a:t>the performance of different learning algorithms</a:t>
            </a:r>
            <a:r>
              <a:rPr lang="en-US" b="0" i="0" dirty="0">
                <a:solidFill>
                  <a:srgbClr val="000000"/>
                </a:solidFill>
                <a:effectLst/>
                <a:latin typeface="Times New Roman" panose="02020603050405020304" pitchFamily="18" charset="0"/>
                <a:cs typeface="Times New Roman" panose="02020603050405020304" pitchFamily="18" charset="0"/>
              </a:rPr>
              <a:t>. Thus, careful comparisons of both the predictive power and the computational efficiency of competing learning algorithms can be made. </a:t>
            </a:r>
            <a:r>
              <a:rPr lang="en-US" b="0" i="0" dirty="0">
                <a:solidFill>
                  <a:srgbClr val="FF0000"/>
                </a:solidFill>
                <a:effectLst/>
                <a:latin typeface="Times New Roman" panose="02020603050405020304" pitchFamily="18" charset="0"/>
                <a:cs typeface="Times New Roman" panose="02020603050405020304" pitchFamily="18" charset="0"/>
              </a:rPr>
              <a:t>Three key aspects that must be formalized are:</a:t>
            </a:r>
          </a:p>
          <a:p>
            <a:pPr marL="514350" indent="-514350"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The way in which the learner interacts with its environment,</a:t>
            </a:r>
          </a:p>
          <a:p>
            <a:pPr marL="514350" indent="-514350"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The definition of success in completing the learning task,</a:t>
            </a:r>
          </a:p>
          <a:p>
            <a:pPr marL="514350" indent="-514350"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A formal definition of efficiency of both data usage (sample complexity) and processing time (time complexity).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137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217D-65A6-EDF9-3143-09C3C31C477A}"/>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Radial Basis Function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012E3E-E1B4-393E-3771-1757DA92E763}"/>
              </a:ext>
            </a:extLst>
          </p:cNvPr>
          <p:cNvSpPr>
            <a:spLocks noGrp="1"/>
          </p:cNvSpPr>
          <p:nvPr>
            <p:ph idx="1"/>
          </p:nvPr>
        </p:nvSpPr>
        <p:spPr/>
        <p:txBody>
          <a:bodyPr/>
          <a:lstStyle/>
          <a:p>
            <a:pPr algn="just" fontAlgn="base"/>
            <a:r>
              <a:rPr lang="en-US" b="1" i="0" dirty="0">
                <a:solidFill>
                  <a:srgbClr val="273239"/>
                </a:solidFill>
                <a:effectLst/>
                <a:latin typeface="Times New Roman" panose="02020603050405020304" pitchFamily="18" charset="0"/>
                <a:cs typeface="Times New Roman" panose="02020603050405020304" pitchFamily="18" charset="0"/>
              </a:rPr>
              <a:t>Radial Basis Kernel</a:t>
            </a:r>
            <a:r>
              <a:rPr lang="en-US" b="0" i="0" dirty="0">
                <a:solidFill>
                  <a:srgbClr val="273239"/>
                </a:solidFill>
                <a:effectLst/>
                <a:latin typeface="Times New Roman" panose="02020603050405020304" pitchFamily="18" charset="0"/>
                <a:cs typeface="Times New Roman" panose="02020603050405020304" pitchFamily="18" charset="0"/>
              </a:rPr>
              <a:t> is a kernel function that is used in machine learning to find a non-linear classifier or regression line.</a:t>
            </a: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Kernel Function:</a:t>
            </a: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Kernel Function is used to transform n-dimensional input to m-dimensional input, where m is much higher than n then find the dot product in higher dimensional efficiently</a:t>
            </a:r>
            <a:r>
              <a:rPr lang="en-US" b="0" i="0" dirty="0">
                <a:solidFill>
                  <a:srgbClr val="273239"/>
                </a:solidFill>
                <a:effectLst/>
                <a:latin typeface="Times New Roman" panose="02020603050405020304" pitchFamily="18" charset="0"/>
                <a:cs typeface="Times New Roman" panose="02020603050405020304" pitchFamily="18" charset="0"/>
              </a:rPr>
              <a:t>. </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The main idea to use kernel is: A linear classifier or regression curve in higher dimensions becomes a Non-linear classifier or regression curve in lower dimensions.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8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BF72-67F4-B7DC-8B3E-CD3AAF1AA0CA}"/>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 Case Based Reasoning (CBR) Classifier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647BB2-AFB7-24E4-ADD3-20C89FAACDA9}"/>
              </a:ext>
            </a:extLst>
          </p:cNvPr>
          <p:cNvSpPr>
            <a:spLocks noGrp="1"/>
          </p:cNvSpPr>
          <p:nvPr>
            <p:ph idx="1"/>
          </p:nvPr>
        </p:nvSpPr>
        <p:spPr/>
        <p:txBody>
          <a:bodyPr>
            <a:normAutofit lnSpcReduction="10000"/>
          </a:bodyPr>
          <a:lstStyle/>
          <a:p>
            <a:pPr algn="just"/>
            <a:r>
              <a:rPr lang="en-US" b="1" i="0" dirty="0">
                <a:solidFill>
                  <a:srgbClr val="273239"/>
                </a:solidFill>
                <a:effectLst/>
                <a:latin typeface="Times New Roman" panose="02020603050405020304" pitchFamily="18" charset="0"/>
                <a:cs typeface="Times New Roman" panose="02020603050405020304" pitchFamily="18" charset="0"/>
              </a:rPr>
              <a:t>Case-Based Reasoning classifiers (CBR)</a:t>
            </a:r>
            <a:r>
              <a:rPr lang="en-US" b="0" i="0" dirty="0">
                <a:solidFill>
                  <a:srgbClr val="273239"/>
                </a:solidFill>
                <a:effectLst/>
                <a:latin typeface="Times New Roman" panose="02020603050405020304" pitchFamily="18" charset="0"/>
                <a:cs typeface="Times New Roman" panose="02020603050405020304" pitchFamily="18" charset="0"/>
              </a:rPr>
              <a:t> use a database of problem solutions to solve new problems. It stores the tuples or cases for problem-solving as complex symbolic descriptions.</a:t>
            </a:r>
          </a:p>
          <a:p>
            <a:pPr algn="just"/>
            <a:r>
              <a:rPr lang="en-US" b="0" i="0" dirty="0">
                <a:solidFill>
                  <a:srgbClr val="273239"/>
                </a:solidFill>
                <a:effectLst/>
                <a:latin typeface="Times New Roman" panose="02020603050405020304" pitchFamily="18" charset="0"/>
                <a:cs typeface="Times New Roman" panose="02020603050405020304" pitchFamily="18" charset="0"/>
              </a:rPr>
              <a:t>When a new case arises to classify, a Case-based Reasoner(CBR) will first check if an identical training case exists. If one is found, then the accompanying solution to that case is returned. </a:t>
            </a:r>
          </a:p>
          <a:p>
            <a:pPr algn="just"/>
            <a:r>
              <a:rPr lang="en-US" b="0" i="0" dirty="0">
                <a:solidFill>
                  <a:srgbClr val="273239"/>
                </a:solidFill>
                <a:effectLst/>
                <a:latin typeface="Times New Roman" panose="02020603050405020304" pitchFamily="18" charset="0"/>
                <a:cs typeface="Times New Roman" panose="02020603050405020304" pitchFamily="18" charset="0"/>
              </a:rPr>
              <a:t>If no identical case is found, then the CBR will search for training cases having components that are similar to those of the new case. Conceptually, these training cases may be considered as neighbors of the new case. The CBR tries to combine the solutions of the neighboring training cases to propose a solution for the new case.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310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215731-1A9E-7702-80F6-2A664BC8D564}"/>
              </a:ext>
            </a:extLst>
          </p:cNvPr>
          <p:cNvSpPr>
            <a:spLocks noGrp="1"/>
          </p:cNvSpPr>
          <p:nvPr>
            <p:ph idx="1"/>
          </p:nvPr>
        </p:nvSpPr>
        <p:spPr>
          <a:xfrm>
            <a:off x="838200" y="600364"/>
            <a:ext cx="10515600" cy="5576599"/>
          </a:xfrm>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Applications of CBR includes: </a:t>
            </a:r>
          </a:p>
          <a:p>
            <a:pPr algn="just"/>
            <a:r>
              <a:rPr lang="en-US" dirty="0">
                <a:latin typeface="Times New Roman" panose="02020603050405020304" pitchFamily="18" charset="0"/>
                <a:cs typeface="Times New Roman" panose="02020603050405020304" pitchFamily="18" charset="0"/>
              </a:rPr>
              <a:t>Problem resolution for customer service help desks, where cases describe product-related diagnostic problems.</a:t>
            </a:r>
          </a:p>
          <a:p>
            <a:pPr algn="just"/>
            <a:r>
              <a:rPr lang="en-US" dirty="0">
                <a:latin typeface="Times New Roman" panose="02020603050405020304" pitchFamily="18" charset="0"/>
                <a:cs typeface="Times New Roman" panose="02020603050405020304" pitchFamily="18" charset="0"/>
              </a:rPr>
              <a:t>It is also applied to areas such as engineering and law, where cases are either technical designs or legal rulings, respectively.</a:t>
            </a:r>
          </a:p>
          <a:p>
            <a:pPr algn="just"/>
            <a:r>
              <a:rPr lang="en-US" dirty="0">
                <a:latin typeface="Times New Roman" panose="02020603050405020304" pitchFamily="18" charset="0"/>
                <a:cs typeface="Times New Roman" panose="02020603050405020304" pitchFamily="18" charset="0"/>
              </a:rPr>
              <a:t>Medical educations, where patient case histories and treatments are used to help diagnose and treat new patients.</a:t>
            </a:r>
          </a:p>
          <a:p>
            <a:pPr algn="just"/>
            <a:r>
              <a:rPr lang="en-US" b="1" dirty="0">
                <a:latin typeface="Times New Roman" panose="02020603050405020304" pitchFamily="18" charset="0"/>
                <a:cs typeface="Times New Roman" panose="02020603050405020304" pitchFamily="18" charset="0"/>
              </a:rPr>
              <a:t>Challenges with CBR</a:t>
            </a:r>
          </a:p>
          <a:p>
            <a:pPr algn="just"/>
            <a:r>
              <a:rPr lang="en-US" dirty="0">
                <a:latin typeface="Times New Roman" panose="02020603050405020304" pitchFamily="18" charset="0"/>
                <a:cs typeface="Times New Roman" panose="02020603050405020304" pitchFamily="18" charset="0"/>
              </a:rPr>
              <a:t>Finding a good similarity metric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for matching subgraphs) and suitable methods for combining solutions.</a:t>
            </a:r>
          </a:p>
          <a:p>
            <a:pPr algn="just"/>
            <a:r>
              <a:rPr lang="en-US" dirty="0">
                <a:latin typeface="Times New Roman" panose="02020603050405020304" pitchFamily="18" charset="0"/>
                <a:cs typeface="Times New Roman" panose="02020603050405020304" pitchFamily="18" charset="0"/>
              </a:rPr>
              <a:t>Selecting salient features for indexing training cases and the development of efficient indexing techniques.</a:t>
            </a:r>
          </a:p>
        </p:txBody>
      </p:sp>
    </p:spTree>
    <p:extLst>
      <p:ext uri="{BB962C8B-B14F-4D97-AF65-F5344CB8AC3E}">
        <p14:creationId xmlns:p14="http://schemas.microsoft.com/office/powerpoint/2010/main" val="427343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229F-3983-A6FE-2E06-193AC4EBDC95}"/>
              </a:ext>
            </a:extLst>
          </p:cNvPr>
          <p:cNvSpPr>
            <a:spLocks noGrp="1"/>
          </p:cNvSpPr>
          <p:nvPr>
            <p:ph type="title"/>
          </p:nvPr>
        </p:nvSpPr>
        <p:spPr/>
        <p:txBody>
          <a:bodyPr>
            <a:normAutofit/>
          </a:bodyPr>
          <a:lstStyle/>
          <a:p>
            <a:r>
              <a:rPr lang="en-US" sz="3200" b="1" kern="0" dirty="0">
                <a:effectLst/>
                <a:latin typeface="Times New Roman" panose="02020603050405020304" pitchFamily="18" charset="0"/>
                <a:ea typeface="Times New Roman" panose="02020603050405020304" pitchFamily="18" charset="0"/>
              </a:rPr>
              <a:t>Sample Complexity for Finite Hypothesis spaces</a:t>
            </a:r>
            <a:endParaRPr lang="en-US" sz="3200" b="1" dirty="0"/>
          </a:p>
        </p:txBody>
      </p:sp>
      <p:pic>
        <p:nvPicPr>
          <p:cNvPr id="5" name="Content Placeholder 4">
            <a:extLst>
              <a:ext uri="{FF2B5EF4-FFF2-40B4-BE49-F238E27FC236}">
                <a16:creationId xmlns:a16="http://schemas.microsoft.com/office/drawing/2014/main" id="{B91FF44F-CB16-54EA-3CCE-75EC0CE15036}"/>
              </a:ext>
            </a:extLst>
          </p:cNvPr>
          <p:cNvPicPr>
            <a:picLocks noGrp="1" noChangeAspect="1"/>
          </p:cNvPicPr>
          <p:nvPr>
            <p:ph idx="1"/>
          </p:nvPr>
        </p:nvPicPr>
        <p:blipFill>
          <a:blip r:embed="rId2"/>
          <a:stretch>
            <a:fillRect/>
          </a:stretch>
        </p:blipFill>
        <p:spPr>
          <a:xfrm>
            <a:off x="838200" y="1584702"/>
            <a:ext cx="10515600" cy="4705262"/>
          </a:xfrm>
        </p:spPr>
      </p:pic>
    </p:spTree>
    <p:extLst>
      <p:ext uri="{BB962C8B-B14F-4D97-AF65-F5344CB8AC3E}">
        <p14:creationId xmlns:p14="http://schemas.microsoft.com/office/powerpoint/2010/main" val="19577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BDA5-5F79-7E5F-54CA-E7D48946A8C6}"/>
              </a:ext>
            </a:extLst>
          </p:cNvPr>
          <p:cNvSpPr>
            <a:spLocks noGrp="1"/>
          </p:cNvSpPr>
          <p:nvPr>
            <p:ph type="title"/>
          </p:nvPr>
        </p:nvSpPr>
        <p:spPr/>
        <p:txBody>
          <a:bodyPr/>
          <a:lstStyle/>
          <a:p>
            <a:r>
              <a:rPr lang="en-US" sz="4400" b="1" kern="0" dirty="0">
                <a:effectLst/>
                <a:latin typeface="Times New Roman" panose="02020603050405020304" pitchFamily="18" charset="0"/>
                <a:ea typeface="Times New Roman" panose="02020603050405020304" pitchFamily="18" charset="0"/>
              </a:rPr>
              <a:t>Sample Complexity for Infinite Hypothesis spaces</a:t>
            </a:r>
            <a:endParaRPr lang="en-US" dirty="0"/>
          </a:p>
        </p:txBody>
      </p:sp>
      <p:sp>
        <p:nvSpPr>
          <p:cNvPr id="3" name="Content Placeholder 2">
            <a:extLst>
              <a:ext uri="{FF2B5EF4-FFF2-40B4-BE49-F238E27FC236}">
                <a16:creationId xmlns:a16="http://schemas.microsoft.com/office/drawing/2014/main" id="{813C98BA-1A7B-DA09-2151-5C76567544E0}"/>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DFB11CA6-AE50-70C1-84E9-8B03E7D88B26}"/>
              </a:ext>
            </a:extLst>
          </p:cNvPr>
          <p:cNvPicPr>
            <a:picLocks noChangeAspect="1"/>
          </p:cNvPicPr>
          <p:nvPr/>
        </p:nvPicPr>
        <p:blipFill>
          <a:blip r:embed="rId2"/>
          <a:stretch>
            <a:fillRect/>
          </a:stretch>
        </p:blipFill>
        <p:spPr>
          <a:xfrm>
            <a:off x="838200" y="1825625"/>
            <a:ext cx="10277475" cy="4267200"/>
          </a:xfrm>
          <a:prstGeom prst="rect">
            <a:avLst/>
          </a:prstGeom>
        </p:spPr>
      </p:pic>
    </p:spTree>
    <p:extLst>
      <p:ext uri="{BB962C8B-B14F-4D97-AF65-F5344CB8AC3E}">
        <p14:creationId xmlns:p14="http://schemas.microsoft.com/office/powerpoint/2010/main" val="347679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E14E-4882-3411-1096-96127C18ECFD}"/>
              </a:ext>
            </a:extLst>
          </p:cNvPr>
          <p:cNvSpPr>
            <a:spLocks noGrp="1"/>
          </p:cNvSpPr>
          <p:nvPr>
            <p:ph type="title"/>
          </p:nvPr>
        </p:nvSpPr>
        <p:spPr>
          <a:xfrm>
            <a:off x="449118" y="88322"/>
            <a:ext cx="10515600" cy="650587"/>
          </a:xfrm>
        </p:spPr>
        <p:txBody>
          <a:bodyPr>
            <a:normAutofit/>
          </a:bodyPr>
          <a:lstStyle/>
          <a:p>
            <a:r>
              <a:rPr lang="en-US" sz="4000" b="1" kern="0" dirty="0">
                <a:effectLst/>
                <a:latin typeface="Times New Roman" panose="02020603050405020304" pitchFamily="18" charset="0"/>
                <a:ea typeface="Times New Roman" panose="02020603050405020304" pitchFamily="18" charset="0"/>
              </a:rPr>
              <a:t>The Mistake Bound Model of Learning</a:t>
            </a:r>
            <a:endParaRPr lang="en-US" sz="4000" b="1" dirty="0"/>
          </a:p>
        </p:txBody>
      </p:sp>
      <p:pic>
        <p:nvPicPr>
          <p:cNvPr id="5" name="Content Placeholder 4">
            <a:extLst>
              <a:ext uri="{FF2B5EF4-FFF2-40B4-BE49-F238E27FC236}">
                <a16:creationId xmlns:a16="http://schemas.microsoft.com/office/drawing/2014/main" id="{F9859A9B-BA73-06E4-55F9-B90D097A6776}"/>
              </a:ext>
            </a:extLst>
          </p:cNvPr>
          <p:cNvPicPr>
            <a:picLocks noGrp="1" noChangeAspect="1"/>
          </p:cNvPicPr>
          <p:nvPr>
            <p:ph idx="1"/>
          </p:nvPr>
        </p:nvPicPr>
        <p:blipFill>
          <a:blip r:embed="rId2"/>
          <a:stretch>
            <a:fillRect/>
          </a:stretch>
        </p:blipFill>
        <p:spPr>
          <a:xfrm>
            <a:off x="543791" y="803565"/>
            <a:ext cx="10420927" cy="4165600"/>
          </a:xfrm>
        </p:spPr>
      </p:pic>
      <p:pic>
        <p:nvPicPr>
          <p:cNvPr id="7" name="Picture 6">
            <a:extLst>
              <a:ext uri="{FF2B5EF4-FFF2-40B4-BE49-F238E27FC236}">
                <a16:creationId xmlns:a16="http://schemas.microsoft.com/office/drawing/2014/main" id="{4C791696-B177-A70A-F183-FB6B1818F0E3}"/>
              </a:ext>
            </a:extLst>
          </p:cNvPr>
          <p:cNvPicPr>
            <a:picLocks noChangeAspect="1"/>
          </p:cNvPicPr>
          <p:nvPr/>
        </p:nvPicPr>
        <p:blipFill>
          <a:blip r:embed="rId3"/>
          <a:stretch>
            <a:fillRect/>
          </a:stretch>
        </p:blipFill>
        <p:spPr>
          <a:xfrm>
            <a:off x="543791" y="5033821"/>
            <a:ext cx="11104418" cy="1805705"/>
          </a:xfrm>
          <a:prstGeom prst="rect">
            <a:avLst/>
          </a:prstGeom>
        </p:spPr>
      </p:pic>
    </p:spTree>
    <p:extLst>
      <p:ext uri="{BB962C8B-B14F-4D97-AF65-F5344CB8AC3E}">
        <p14:creationId xmlns:p14="http://schemas.microsoft.com/office/powerpoint/2010/main" val="386890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485F55-1D2B-B44D-0A10-7BCDF17B0EA6}"/>
              </a:ext>
            </a:extLst>
          </p:cNvPr>
          <p:cNvPicPr>
            <a:picLocks noChangeAspect="1"/>
          </p:cNvPicPr>
          <p:nvPr/>
        </p:nvPicPr>
        <p:blipFill>
          <a:blip r:embed="rId2"/>
          <a:stretch>
            <a:fillRect/>
          </a:stretch>
        </p:blipFill>
        <p:spPr>
          <a:xfrm>
            <a:off x="678223" y="507566"/>
            <a:ext cx="10835554" cy="4143375"/>
          </a:xfrm>
          <a:prstGeom prst="rect">
            <a:avLst/>
          </a:prstGeom>
        </p:spPr>
      </p:pic>
    </p:spTree>
    <p:extLst>
      <p:ext uri="{BB962C8B-B14F-4D97-AF65-F5344CB8AC3E}">
        <p14:creationId xmlns:p14="http://schemas.microsoft.com/office/powerpoint/2010/main" val="413467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FF773C-DD8F-B38E-743F-A89080260F4F}"/>
              </a:ext>
            </a:extLst>
          </p:cNvPr>
          <p:cNvPicPr>
            <a:picLocks noChangeAspect="1"/>
          </p:cNvPicPr>
          <p:nvPr/>
        </p:nvPicPr>
        <p:blipFill>
          <a:blip r:embed="rId2"/>
          <a:stretch>
            <a:fillRect/>
          </a:stretch>
        </p:blipFill>
        <p:spPr>
          <a:xfrm>
            <a:off x="406399" y="166687"/>
            <a:ext cx="11111345" cy="6524625"/>
          </a:xfrm>
          <a:prstGeom prst="rect">
            <a:avLst/>
          </a:prstGeom>
        </p:spPr>
      </p:pic>
    </p:spTree>
    <p:extLst>
      <p:ext uri="{BB962C8B-B14F-4D97-AF65-F5344CB8AC3E}">
        <p14:creationId xmlns:p14="http://schemas.microsoft.com/office/powerpoint/2010/main" val="420595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DB697-ADE8-9EC8-3213-77EC7CDF5E6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4811981-5189-93F0-5061-2C3A3A17427B}"/>
              </a:ext>
            </a:extLst>
          </p:cNvPr>
          <p:cNvPicPr>
            <a:picLocks noChangeAspect="1"/>
          </p:cNvPicPr>
          <p:nvPr/>
        </p:nvPicPr>
        <p:blipFill>
          <a:blip r:embed="rId2"/>
          <a:stretch>
            <a:fillRect/>
          </a:stretch>
        </p:blipFill>
        <p:spPr>
          <a:xfrm>
            <a:off x="480291" y="633412"/>
            <a:ext cx="11074399" cy="5785861"/>
          </a:xfrm>
          <a:prstGeom prst="rect">
            <a:avLst/>
          </a:prstGeom>
        </p:spPr>
      </p:pic>
    </p:spTree>
    <p:extLst>
      <p:ext uri="{BB962C8B-B14F-4D97-AF65-F5344CB8AC3E}">
        <p14:creationId xmlns:p14="http://schemas.microsoft.com/office/powerpoint/2010/main" val="216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2582</TotalTime>
  <Words>1506</Words>
  <Application>Microsoft Office PowerPoint</Application>
  <PresentationFormat>Widescreen</PresentationFormat>
  <Paragraphs>88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Unit-4</vt:lpstr>
      <vt:lpstr>Computational Learning Theory</vt:lpstr>
      <vt:lpstr>PowerPoint Presentation</vt:lpstr>
      <vt:lpstr>Sample Complexity for Finite Hypothesis spaces</vt:lpstr>
      <vt:lpstr>Sample Complexity for Infinite Hypothesis spaces</vt:lpstr>
      <vt:lpstr>The Mistake Bound Model of Learning</vt:lpstr>
      <vt:lpstr>PowerPoint Presentation</vt:lpstr>
      <vt:lpstr>PowerPoint Presentation</vt:lpstr>
      <vt:lpstr>PowerPoint Presentation</vt:lpstr>
      <vt:lpstr>PowerPoint Presentation</vt:lpstr>
      <vt:lpstr>Instance-based learning</vt:lpstr>
      <vt:lpstr>PowerPoint Presentation</vt:lpstr>
      <vt:lpstr>PowerPoint Presentation</vt:lpstr>
      <vt:lpstr>K-Nearest Neighbor(KNN) Algorithm</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Regression</vt:lpstr>
      <vt:lpstr>Linear Regression</vt:lpstr>
      <vt:lpstr>Locally Weighted Linear Regression (LWLR)</vt:lpstr>
      <vt:lpstr>PowerPoint Presentation</vt:lpstr>
      <vt:lpstr>PowerPoint Presentation</vt:lpstr>
      <vt:lpstr>PowerPoint Presentation</vt:lpstr>
      <vt:lpstr>Radial Basis Function</vt:lpstr>
      <vt:lpstr> Case Based Reasoning (CBR) Classifier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PC</dc:creator>
  <cp:lastModifiedBy>PC</cp:lastModifiedBy>
  <cp:revision>23</cp:revision>
  <dcterms:created xsi:type="dcterms:W3CDTF">2023-10-18T09:11:34Z</dcterms:created>
  <dcterms:modified xsi:type="dcterms:W3CDTF">2023-11-28T06:32:34Z</dcterms:modified>
</cp:coreProperties>
</file>