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4" r:id="rId37"/>
    <p:sldId id="291" r:id="rId38"/>
    <p:sldId id="292" r:id="rId39"/>
    <p:sldId id="293" r:id="rId40"/>
    <p:sldId id="295" r:id="rId41"/>
    <p:sldId id="296" r:id="rId42"/>
    <p:sldId id="297" r:id="rId43"/>
    <p:sldId id="298" r:id="rId44"/>
    <p:sldId id="299" r:id="rId45"/>
    <p:sldId id="302" r:id="rId46"/>
    <p:sldId id="300" r:id="rId47"/>
    <p:sldId id="301"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1442-8E5C-B5AD-1AC0-51941A25D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68A1E-6361-8FD0-0FF8-525F08F84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484D3-FDAD-5BB6-5928-C14C3E9B251B}"/>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A0211BF7-F1EA-57E0-E0E8-E2A835EC3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91D7B-819E-5DB0-31D5-2853E372E2DA}"/>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77500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7B0E-1128-D134-8737-C58265381F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3D187-FC3B-89B0-459E-C2E1EE4FC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E25A3-D049-263A-EA86-22E34EF92467}"/>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56499AFE-3CA7-9BAA-D344-AC8AA4572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D4BE6-573D-08D6-8434-40D944BB0E71}"/>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6771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447D9-742A-A907-7D5F-6B17443D7E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EB2BB-2DBD-7C27-A13D-DDFA6EE4D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69411-53DF-5D9A-C8EA-2351AEDD0E6D}"/>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EAF36951-C838-6230-C813-660F3167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0FE8-A78D-2F19-A41E-A789BC7CD8C1}"/>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343579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69EB-B4F0-6896-4A09-63AC203E8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38CE8-612C-56B0-7447-FF191C1EB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8D53D-5508-4F6D-F0A0-45713F2B451B}"/>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6197B40C-A83C-95AD-0B82-642056BD1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A1F25-D274-923A-2749-C04C60D0AF3E}"/>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460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6D9D-37F3-5D23-6D98-BF1264695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4D57F-98CF-D33C-898B-853923B78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54FB2-B713-6303-F1DF-01BD5EA71695}"/>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538DB941-FAB8-78D1-8870-C55323B35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26064-1FB0-E18E-800A-34F7C823CBDE}"/>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339104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4E11-F6D1-D3EA-0709-43FCAB774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09BBC-66FF-58EA-2834-7A82186C08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EAC37-F623-6F76-9DFE-84AE48ED0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1D60A-A995-2A32-236A-5FE5DBD3E361}"/>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6" name="Footer Placeholder 5">
            <a:extLst>
              <a:ext uri="{FF2B5EF4-FFF2-40B4-BE49-F238E27FC236}">
                <a16:creationId xmlns:a16="http://schemas.microsoft.com/office/drawing/2014/main" id="{9391E302-6172-4EFD-745A-69E34645A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0389F-65E6-B79B-E1FC-B2C0BC2B8037}"/>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144515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72E6-75FE-68D0-24EA-D3A7487FCF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0E3EE-6D8D-4AC0-DFFC-8FADF1D16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1D9C7F-82A6-5855-BDFE-AB231CD1BE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33E89-326D-0FF6-5032-1248E2AC9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BC9DF-3EDA-AE56-8803-A9618BC97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A935C-8977-C1B4-4E6D-20B6689400A2}"/>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8" name="Footer Placeholder 7">
            <a:extLst>
              <a:ext uri="{FF2B5EF4-FFF2-40B4-BE49-F238E27FC236}">
                <a16:creationId xmlns:a16="http://schemas.microsoft.com/office/drawing/2014/main" id="{354DBDAF-0FC7-ADD9-7CA0-566AD7AA0B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6D808D-8FFA-D9BA-8F99-2673A0BD3BB8}"/>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41551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1E7D-D693-300D-D3A2-48214F576D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E62C4D-31F7-EA53-2DF6-86BAC70229CE}"/>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4" name="Footer Placeholder 3">
            <a:extLst>
              <a:ext uri="{FF2B5EF4-FFF2-40B4-BE49-F238E27FC236}">
                <a16:creationId xmlns:a16="http://schemas.microsoft.com/office/drawing/2014/main" id="{21EB5B87-7EED-1B35-FE8F-6AC4C0D3E2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A00D3-B27A-195D-F555-70666D8BA4ED}"/>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86719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87F7C-11B5-2161-2FBD-315707D70C3D}"/>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3" name="Footer Placeholder 2">
            <a:extLst>
              <a:ext uri="{FF2B5EF4-FFF2-40B4-BE49-F238E27FC236}">
                <a16:creationId xmlns:a16="http://schemas.microsoft.com/office/drawing/2014/main" id="{06ABD72B-3C62-6800-9990-367586959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E9499E-010D-CAB1-ED8F-EB4038773613}"/>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31209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1573-A94B-0287-8438-507D137A8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A745E-6C0A-B843-0960-FF59F7223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1A636-50CD-4F0D-07B4-244922F66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E1600-3798-138C-CDB0-CBA173F706FF}"/>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6" name="Footer Placeholder 5">
            <a:extLst>
              <a:ext uri="{FF2B5EF4-FFF2-40B4-BE49-F238E27FC236}">
                <a16:creationId xmlns:a16="http://schemas.microsoft.com/office/drawing/2014/main" id="{BEBA45A4-FDD7-F875-1D1D-0F40AEAC8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198CD-3230-690A-0357-8992A163FD55}"/>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50660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A89C-ADC4-3D16-9E55-A6451537A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988B7-6175-7D4D-52C3-F90444BA5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D9DC12-A24B-DC0B-A037-BD9EBDC83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76B78-E698-0C78-1934-82A431730530}"/>
              </a:ext>
            </a:extLst>
          </p:cNvPr>
          <p:cNvSpPr>
            <a:spLocks noGrp="1"/>
          </p:cNvSpPr>
          <p:nvPr>
            <p:ph type="dt" sz="half" idx="10"/>
          </p:nvPr>
        </p:nvSpPr>
        <p:spPr/>
        <p:txBody>
          <a:bodyPr/>
          <a:lstStyle/>
          <a:p>
            <a:fld id="{ED552ED9-0990-4525-BA1F-65461B8F3605}" type="datetimeFigureOut">
              <a:rPr lang="en-US" smtClean="0"/>
              <a:t>11/23/2023</a:t>
            </a:fld>
            <a:endParaRPr lang="en-US"/>
          </a:p>
        </p:txBody>
      </p:sp>
      <p:sp>
        <p:nvSpPr>
          <p:cNvPr id="6" name="Footer Placeholder 5">
            <a:extLst>
              <a:ext uri="{FF2B5EF4-FFF2-40B4-BE49-F238E27FC236}">
                <a16:creationId xmlns:a16="http://schemas.microsoft.com/office/drawing/2014/main" id="{B877FC1B-D7D6-5B0E-0267-052EBCAC7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5D0CE-4A34-F666-50E8-92D1FD69AE65}"/>
              </a:ext>
            </a:extLst>
          </p:cNvPr>
          <p:cNvSpPr>
            <a:spLocks noGrp="1"/>
          </p:cNvSpPr>
          <p:nvPr>
            <p:ph type="sldNum" sz="quarter" idx="12"/>
          </p:nvPr>
        </p:nvSpPr>
        <p:spPr/>
        <p:txBody>
          <a:bodyPr/>
          <a:lstStyle/>
          <a:p>
            <a:fld id="{29E66BA2-AA0B-4D50-B018-B80FF12AA532}" type="slidenum">
              <a:rPr lang="en-US" smtClean="0"/>
              <a:t>‹#›</a:t>
            </a:fld>
            <a:endParaRPr lang="en-US"/>
          </a:p>
        </p:txBody>
      </p:sp>
    </p:spTree>
    <p:extLst>
      <p:ext uri="{BB962C8B-B14F-4D97-AF65-F5344CB8AC3E}">
        <p14:creationId xmlns:p14="http://schemas.microsoft.com/office/powerpoint/2010/main" val="253111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1F0E2-D75F-CF8B-B094-EA2E1D879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F2C385-CD04-02DE-94C9-0F3150755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6C2EF-0F8E-918B-873D-8CE3BBB4C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52ED9-0990-4525-BA1F-65461B8F3605}" type="datetimeFigureOut">
              <a:rPr lang="en-US" smtClean="0"/>
              <a:t>11/23/2023</a:t>
            </a:fld>
            <a:endParaRPr lang="en-US"/>
          </a:p>
        </p:txBody>
      </p:sp>
      <p:sp>
        <p:nvSpPr>
          <p:cNvPr id="5" name="Footer Placeholder 4">
            <a:extLst>
              <a:ext uri="{FF2B5EF4-FFF2-40B4-BE49-F238E27FC236}">
                <a16:creationId xmlns:a16="http://schemas.microsoft.com/office/drawing/2014/main" id="{76F714F1-6893-B727-38E3-78A7B11FA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D7E49-7109-04C4-9536-EF1CF90CB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66BA2-AA0B-4D50-B018-B80FF12AA532}" type="slidenum">
              <a:rPr lang="en-US" smtClean="0"/>
              <a:t>‹#›</a:t>
            </a:fld>
            <a:endParaRPr lang="en-US"/>
          </a:p>
        </p:txBody>
      </p:sp>
    </p:spTree>
    <p:extLst>
      <p:ext uri="{BB962C8B-B14F-4D97-AF65-F5344CB8AC3E}">
        <p14:creationId xmlns:p14="http://schemas.microsoft.com/office/powerpoint/2010/main" val="369910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8901-9C46-6695-F834-54A3ABF4DE3D}"/>
              </a:ext>
            </a:extLst>
          </p:cNvPr>
          <p:cNvSpPr>
            <a:spLocks noGrp="1"/>
          </p:cNvSpPr>
          <p:nvPr>
            <p:ph type="ctrTitle"/>
          </p:nvPr>
        </p:nvSpPr>
        <p:spPr/>
        <p:txBody>
          <a:bodyPr/>
          <a:lstStyle/>
          <a:p>
            <a:r>
              <a:rPr lang="en-US" dirty="0"/>
              <a:t>Unit-5</a:t>
            </a:r>
          </a:p>
        </p:txBody>
      </p:sp>
      <p:sp>
        <p:nvSpPr>
          <p:cNvPr id="3" name="Subtitle 2">
            <a:extLst>
              <a:ext uri="{FF2B5EF4-FFF2-40B4-BE49-F238E27FC236}">
                <a16:creationId xmlns:a16="http://schemas.microsoft.com/office/drawing/2014/main" id="{BD903C76-2E87-F656-E73D-597A2841B26C}"/>
              </a:ext>
            </a:extLst>
          </p:cNvPr>
          <p:cNvSpPr>
            <a:spLocks noGrp="1"/>
          </p:cNvSpPr>
          <p:nvPr>
            <p:ph type="subTitle" idx="1"/>
          </p:nvPr>
        </p:nvSpPr>
        <p:spPr/>
        <p:txBody>
          <a:bodyPr/>
          <a:lstStyle/>
          <a:p>
            <a:r>
              <a:rPr lang="en-US" dirty="0"/>
              <a:t>Machine Learning (KOE073)</a:t>
            </a:r>
          </a:p>
        </p:txBody>
      </p:sp>
    </p:spTree>
    <p:extLst>
      <p:ext uri="{BB962C8B-B14F-4D97-AF65-F5344CB8AC3E}">
        <p14:creationId xmlns:p14="http://schemas.microsoft.com/office/powerpoint/2010/main" val="90003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262-D784-2ADF-3248-FB4CD7C7AE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23FF97-C9CC-943D-A07F-F4D63FA42F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C0F570-2355-EBCA-ACDC-F88E2D58F6D9}"/>
              </a:ext>
            </a:extLst>
          </p:cNvPr>
          <p:cNvPicPr>
            <a:picLocks noChangeAspect="1"/>
          </p:cNvPicPr>
          <p:nvPr/>
        </p:nvPicPr>
        <p:blipFill>
          <a:blip r:embed="rId2"/>
          <a:stretch>
            <a:fillRect/>
          </a:stretch>
        </p:blipFill>
        <p:spPr>
          <a:xfrm>
            <a:off x="838199" y="365124"/>
            <a:ext cx="10818091" cy="6492875"/>
          </a:xfrm>
          <a:prstGeom prst="rect">
            <a:avLst/>
          </a:prstGeom>
        </p:spPr>
      </p:pic>
    </p:spTree>
    <p:extLst>
      <p:ext uri="{BB962C8B-B14F-4D97-AF65-F5344CB8AC3E}">
        <p14:creationId xmlns:p14="http://schemas.microsoft.com/office/powerpoint/2010/main" val="91338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E15-9455-56A9-4DB3-C0E8FFE72F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F18531-44AC-C4AF-3E46-6C83F58C1D90}"/>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6BE47BF-A512-28FB-040D-5E981E900E66}"/>
              </a:ext>
            </a:extLst>
          </p:cNvPr>
          <p:cNvPicPr>
            <a:picLocks noChangeAspect="1"/>
          </p:cNvPicPr>
          <p:nvPr/>
        </p:nvPicPr>
        <p:blipFill>
          <a:blip r:embed="rId2"/>
          <a:stretch>
            <a:fillRect/>
          </a:stretch>
        </p:blipFill>
        <p:spPr>
          <a:xfrm>
            <a:off x="905164" y="434109"/>
            <a:ext cx="10448635" cy="5837382"/>
          </a:xfrm>
          <a:prstGeom prst="rect">
            <a:avLst/>
          </a:prstGeom>
        </p:spPr>
      </p:pic>
    </p:spTree>
    <p:extLst>
      <p:ext uri="{BB962C8B-B14F-4D97-AF65-F5344CB8AC3E}">
        <p14:creationId xmlns:p14="http://schemas.microsoft.com/office/powerpoint/2010/main" val="343400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3CD0-34BD-7A59-C6EB-34816C7E5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3B642-8F3F-55BE-5ED6-CB94990A7BF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52FBB99-518B-D37B-0A6D-CE8D412A7736}"/>
              </a:ext>
            </a:extLst>
          </p:cNvPr>
          <p:cNvPicPr>
            <a:picLocks noChangeAspect="1"/>
          </p:cNvPicPr>
          <p:nvPr/>
        </p:nvPicPr>
        <p:blipFill>
          <a:blip r:embed="rId2"/>
          <a:stretch>
            <a:fillRect/>
          </a:stretch>
        </p:blipFill>
        <p:spPr>
          <a:xfrm>
            <a:off x="766618" y="526472"/>
            <a:ext cx="10587181" cy="5650491"/>
          </a:xfrm>
          <a:prstGeom prst="rect">
            <a:avLst/>
          </a:prstGeom>
        </p:spPr>
      </p:pic>
    </p:spTree>
    <p:extLst>
      <p:ext uri="{BB962C8B-B14F-4D97-AF65-F5344CB8AC3E}">
        <p14:creationId xmlns:p14="http://schemas.microsoft.com/office/powerpoint/2010/main" val="105460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4302-4243-4EDA-2ED1-77FD335E77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703640-79D7-BE19-9002-A1DD33DD00B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2A758D3-FE9A-9B5C-C017-84A2AD8E88EF}"/>
              </a:ext>
            </a:extLst>
          </p:cNvPr>
          <p:cNvPicPr>
            <a:picLocks noChangeAspect="1"/>
          </p:cNvPicPr>
          <p:nvPr/>
        </p:nvPicPr>
        <p:blipFill>
          <a:blip r:embed="rId2"/>
          <a:stretch>
            <a:fillRect/>
          </a:stretch>
        </p:blipFill>
        <p:spPr>
          <a:xfrm>
            <a:off x="838200" y="365125"/>
            <a:ext cx="10515600" cy="5811837"/>
          </a:xfrm>
          <a:prstGeom prst="rect">
            <a:avLst/>
          </a:prstGeom>
        </p:spPr>
      </p:pic>
    </p:spTree>
    <p:extLst>
      <p:ext uri="{BB962C8B-B14F-4D97-AF65-F5344CB8AC3E}">
        <p14:creationId xmlns:p14="http://schemas.microsoft.com/office/powerpoint/2010/main" val="122941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A3D9-1691-BE13-F6A3-C656DACC1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26F064-FDBF-3C5C-288D-2FFFA012233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FD2A99-8F06-14E8-9A5D-827A6CC87BE4}"/>
              </a:ext>
            </a:extLst>
          </p:cNvPr>
          <p:cNvPicPr>
            <a:picLocks noChangeAspect="1"/>
          </p:cNvPicPr>
          <p:nvPr/>
        </p:nvPicPr>
        <p:blipFill>
          <a:blip r:embed="rId2"/>
          <a:stretch>
            <a:fillRect/>
          </a:stretch>
        </p:blipFill>
        <p:spPr>
          <a:xfrm>
            <a:off x="729673" y="371475"/>
            <a:ext cx="10972800" cy="6115050"/>
          </a:xfrm>
          <a:prstGeom prst="rect">
            <a:avLst/>
          </a:prstGeom>
        </p:spPr>
      </p:pic>
    </p:spTree>
    <p:extLst>
      <p:ext uri="{BB962C8B-B14F-4D97-AF65-F5344CB8AC3E}">
        <p14:creationId xmlns:p14="http://schemas.microsoft.com/office/powerpoint/2010/main" val="256650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378A-3BB2-C087-AD44-53EEF5F78400}"/>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Genetic algorithm: Hypothesis space search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55809-59D8-DDE7-C48D-53524B492A20}"/>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Genetic algorithms employ a randomized search method to seek maximally fit hypotheses. </a:t>
            </a:r>
          </a:p>
          <a:p>
            <a:pPr algn="just"/>
            <a:r>
              <a:rPr lang="en-US" b="0" i="0" dirty="0">
                <a:solidFill>
                  <a:srgbClr val="000000"/>
                </a:solidFill>
                <a:effectLst/>
                <a:latin typeface="Times New Roman" panose="02020603050405020304" pitchFamily="18" charset="0"/>
                <a:cs typeface="Times New Roman" panose="02020603050405020304" pitchFamily="18" charset="0"/>
              </a:rPr>
              <a:t>It replaces the parent hypotheses with an offspring that can be very different from the parent. Due to this reason, genetic algorithm search has lower chances of it falling into the same kind of local minima.</a:t>
            </a:r>
          </a:p>
          <a:p>
            <a:pPr algn="just"/>
            <a:r>
              <a:rPr lang="en-US" dirty="0">
                <a:latin typeface="Times New Roman" panose="02020603050405020304" pitchFamily="18" charset="0"/>
                <a:cs typeface="Times New Roman" panose="02020603050405020304" pitchFamily="18" charset="0"/>
              </a:rPr>
              <a:t>There is one practical difficulty that is often encountered in genetic algorithms, it is </a:t>
            </a:r>
            <a:r>
              <a:rPr lang="en-US" dirty="0">
                <a:solidFill>
                  <a:srgbClr val="FF0000"/>
                </a:solidFill>
                <a:latin typeface="Times New Roman" panose="02020603050405020304" pitchFamily="18" charset="0"/>
                <a:cs typeface="Times New Roman" panose="02020603050405020304" pitchFamily="18" charset="0"/>
              </a:rPr>
              <a:t>crowding.</a:t>
            </a:r>
          </a:p>
        </p:txBody>
      </p:sp>
    </p:spTree>
    <p:extLst>
      <p:ext uri="{BB962C8B-B14F-4D97-AF65-F5344CB8AC3E}">
        <p14:creationId xmlns:p14="http://schemas.microsoft.com/office/powerpoint/2010/main" val="379736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F83F5-CB34-591A-B135-7D8A8BC3B24D}"/>
              </a:ext>
            </a:extLst>
          </p:cNvPr>
          <p:cNvSpPr>
            <a:spLocks noGrp="1"/>
          </p:cNvSpPr>
          <p:nvPr>
            <p:ph idx="1"/>
          </p:nvPr>
        </p:nvSpPr>
        <p:spPr>
          <a:xfrm>
            <a:off x="838200" y="609600"/>
            <a:ext cx="10515600" cy="5567363"/>
          </a:xfrm>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Crowding can be defined as the phenomenon in which some individuals that are more fit in comparison to others, reproduce quickly, therefore the copies of this individual take over a larger fraction of the population. </a:t>
            </a:r>
          </a:p>
          <a:p>
            <a:pPr algn="just"/>
            <a:r>
              <a:rPr lang="en-US" b="0" i="0" dirty="0">
                <a:solidFill>
                  <a:srgbClr val="000000"/>
                </a:solidFill>
                <a:effectLst/>
                <a:latin typeface="Times New Roman" panose="02020603050405020304" pitchFamily="18" charset="0"/>
                <a:cs typeface="Times New Roman" panose="02020603050405020304" pitchFamily="18" charset="0"/>
              </a:rPr>
              <a:t>The negative impact of crowding is that it reduces the diversity of the population, thereby slowing further progress by the GA. </a:t>
            </a:r>
          </a:p>
        </p:txBody>
      </p:sp>
    </p:spTree>
    <p:extLst>
      <p:ext uri="{BB962C8B-B14F-4D97-AF65-F5344CB8AC3E}">
        <p14:creationId xmlns:p14="http://schemas.microsoft.com/office/powerpoint/2010/main" val="328405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96C5-3683-3884-155A-9F512F5E23B4}"/>
              </a:ext>
            </a:extLst>
          </p:cNvPr>
          <p:cNvSpPr>
            <a:spLocks noGrp="1"/>
          </p:cNvSpPr>
          <p:nvPr>
            <p:ph type="title"/>
          </p:nvPr>
        </p:nvSpPr>
        <p:spPr/>
        <p:txBody>
          <a:bodyPr>
            <a:normAutofit/>
          </a:bodyPr>
          <a:lstStyle/>
          <a:p>
            <a:r>
              <a:rPr lang="en-US" sz="4000" b="1" i="0" u="none" strike="noStrike" baseline="0" dirty="0">
                <a:latin typeface="Times New Roman" panose="02020603050405020304" pitchFamily="18" charset="0"/>
              </a:rPr>
              <a:t>Genetic Programming</a:t>
            </a:r>
            <a:endParaRPr lang="en-US" sz="4000" dirty="0"/>
          </a:p>
        </p:txBody>
      </p:sp>
      <p:sp>
        <p:nvSpPr>
          <p:cNvPr id="3" name="Content Placeholder 2">
            <a:extLst>
              <a:ext uri="{FF2B5EF4-FFF2-40B4-BE49-F238E27FC236}">
                <a16:creationId xmlns:a16="http://schemas.microsoft.com/office/drawing/2014/main" id="{0DEF6982-C6F6-CCE3-1466-2A036A6B49E2}"/>
              </a:ext>
            </a:extLst>
          </p:cNvPr>
          <p:cNvSpPr>
            <a:spLocks noGrp="1"/>
          </p:cNvSpPr>
          <p:nvPr>
            <p:ph idx="1"/>
          </p:nvPr>
        </p:nvSpPr>
        <p:spPr/>
        <p:txBody>
          <a:bodyPr>
            <a:normAutofit/>
          </a:bodyPr>
          <a:lstStyle/>
          <a:p>
            <a:pPr algn="just"/>
            <a:r>
              <a:rPr lang="en-US" sz="2400" b="0" i="0" u="none" strike="noStrike" baseline="0" dirty="0">
                <a:latin typeface="Times New Roman" panose="02020603050405020304" pitchFamily="18" charset="0"/>
              </a:rPr>
              <a:t>Genetic programming (GP) is a form of evolutionary computation in which the individuals in the evolving population are computer programs rather than bit strings.</a:t>
            </a:r>
          </a:p>
          <a:p>
            <a:pPr algn="just"/>
            <a:r>
              <a:rPr lang="en-US" sz="2400" b="0" i="0" u="none" strike="noStrike" baseline="0" dirty="0" err="1">
                <a:latin typeface="Times New Roman" panose="02020603050405020304" pitchFamily="18" charset="0"/>
              </a:rPr>
              <a:t>Koza</a:t>
            </a:r>
            <a:r>
              <a:rPr lang="en-US" sz="2400" b="0" i="0" u="none" strike="noStrike" baseline="0" dirty="0">
                <a:latin typeface="Times New Roman" panose="02020603050405020304" pitchFamily="18" charset="0"/>
              </a:rPr>
              <a:t> (1992) describes the basic genetic programming approach and presents a broad range of simple programs that can be successfully learned by GP.</a:t>
            </a:r>
          </a:p>
          <a:p>
            <a:pPr algn="just"/>
            <a:r>
              <a:rPr lang="en-US" sz="2400" dirty="0">
                <a:latin typeface="Times New Roman" panose="02020603050405020304" pitchFamily="18" charset="0"/>
                <a:cs typeface="Times New Roman" panose="02020603050405020304" pitchFamily="18" charset="0"/>
              </a:rPr>
              <a:t>Programs manipulated by a GP are typically represented by trees corresponding to the parse tree of the program. Each function call is represented by a node in the tree, and the arguments to the function are given by its descendant nodes.</a:t>
            </a:r>
          </a:p>
        </p:txBody>
      </p:sp>
    </p:spTree>
    <p:extLst>
      <p:ext uri="{BB962C8B-B14F-4D97-AF65-F5344CB8AC3E}">
        <p14:creationId xmlns:p14="http://schemas.microsoft.com/office/powerpoint/2010/main" val="76566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0D122-17D9-9415-90BE-25ECBFD1397F}"/>
              </a:ext>
            </a:extLst>
          </p:cNvPr>
          <p:cNvSpPr>
            <a:spLocks noGrp="1"/>
          </p:cNvSpPr>
          <p:nvPr>
            <p:ph idx="1"/>
          </p:nvPr>
        </p:nvSpPr>
        <p:spPr>
          <a:xfrm>
            <a:off x="838200" y="369455"/>
            <a:ext cx="10515600" cy="5807508"/>
          </a:xfrm>
        </p:spPr>
        <p:txBody>
          <a:bodyPr>
            <a:normAutofit/>
          </a:bodyPr>
          <a:lstStyle/>
          <a:p>
            <a:r>
              <a:rPr lang="en-US" dirty="0">
                <a:latin typeface="Times New Roman" panose="02020603050405020304" pitchFamily="18" charset="0"/>
                <a:cs typeface="Times New Roman" panose="02020603050405020304" pitchFamily="18" charset="0"/>
              </a:rPr>
              <a:t>For Example: Tree representation for the function </a:t>
            </a:r>
          </a:p>
          <a:p>
            <a:r>
              <a:rPr lang="en-US" dirty="0">
                <a:latin typeface="Times New Roman" panose="02020603050405020304" pitchFamily="18" charset="0"/>
                <a:cs typeface="Times New Roman" panose="02020603050405020304" pitchFamily="18" charset="0"/>
              </a:rPr>
              <a:t>To apply genetic programming to a particular domain, the user must define the primitive functions to be considered. </a:t>
            </a:r>
          </a:p>
          <a:p>
            <a:pPr algn="just"/>
            <a:r>
              <a:rPr lang="en-US" b="0" i="0" u="none" strike="noStrike" baseline="0" dirty="0">
                <a:latin typeface="Times New Roman" panose="02020603050405020304" pitchFamily="18" charset="0"/>
                <a:cs typeface="Times New Roman" panose="02020603050405020304" pitchFamily="18" charset="0"/>
              </a:rPr>
              <a:t>As in a genetic algorithm, the prototypical genetic programming algorithm maintains a population of individuals (in this case, program trees). </a:t>
            </a:r>
          </a:p>
          <a:p>
            <a:pPr algn="just"/>
            <a:r>
              <a:rPr lang="en-US" b="0" i="0" u="none" strike="noStrike" baseline="0" dirty="0">
                <a:latin typeface="Times New Roman" panose="02020603050405020304" pitchFamily="18" charset="0"/>
                <a:cs typeface="Times New Roman" panose="02020603050405020304" pitchFamily="18" charset="0"/>
              </a:rPr>
              <a:t>On each iteration, it produces a new generation of individuals using selection, crossover, and mutation.</a:t>
            </a:r>
          </a:p>
          <a:p>
            <a:pPr algn="just"/>
            <a:r>
              <a:rPr lang="en-US" b="0" i="0" u="none" strike="noStrike" baseline="0" dirty="0">
                <a:latin typeface="Times New Roman" panose="02020603050405020304" pitchFamily="18" charset="0"/>
                <a:cs typeface="Times New Roman" panose="02020603050405020304" pitchFamily="18" charset="0"/>
              </a:rPr>
              <a:t>The fitness of a given individual program in the population is typically determined by executing the program on a set of training data.</a:t>
            </a:r>
          </a:p>
          <a:p>
            <a:pPr algn="just"/>
            <a:r>
              <a:rPr lang="en-US" b="0" i="0" u="none" strike="noStrike" baseline="0" dirty="0">
                <a:latin typeface="Times New Roman" panose="02020603050405020304" pitchFamily="18" charset="0"/>
              </a:rPr>
              <a:t>Crossover operations are performed by replacing a randomly chosen subtree of one parent program by a subtree from the other parent program. </a:t>
            </a:r>
          </a:p>
        </p:txBody>
      </p:sp>
      <p:pic>
        <p:nvPicPr>
          <p:cNvPr id="5" name="Picture 4">
            <a:extLst>
              <a:ext uri="{FF2B5EF4-FFF2-40B4-BE49-F238E27FC236}">
                <a16:creationId xmlns:a16="http://schemas.microsoft.com/office/drawing/2014/main" id="{2021E018-6AA1-F696-C603-7D05758D69BF}"/>
              </a:ext>
            </a:extLst>
          </p:cNvPr>
          <p:cNvPicPr>
            <a:picLocks noChangeAspect="1"/>
          </p:cNvPicPr>
          <p:nvPr/>
        </p:nvPicPr>
        <p:blipFill>
          <a:blip r:embed="rId2"/>
          <a:stretch>
            <a:fillRect/>
          </a:stretch>
        </p:blipFill>
        <p:spPr>
          <a:xfrm>
            <a:off x="8405523" y="369455"/>
            <a:ext cx="2105025" cy="419100"/>
          </a:xfrm>
          <a:prstGeom prst="rect">
            <a:avLst/>
          </a:prstGeom>
        </p:spPr>
      </p:pic>
    </p:spTree>
    <p:extLst>
      <p:ext uri="{BB962C8B-B14F-4D97-AF65-F5344CB8AC3E}">
        <p14:creationId xmlns:p14="http://schemas.microsoft.com/office/powerpoint/2010/main" val="160171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1632-0612-BC2C-157E-68238DDAF8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40B18B-20D7-AC1F-05AA-DBEE8B9CE2E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022016-4C8F-E60C-7B6E-7DC284F48A7A}"/>
              </a:ext>
            </a:extLst>
          </p:cNvPr>
          <p:cNvPicPr>
            <a:picLocks noChangeAspect="1"/>
          </p:cNvPicPr>
          <p:nvPr/>
        </p:nvPicPr>
        <p:blipFill>
          <a:blip r:embed="rId2"/>
          <a:stretch>
            <a:fillRect/>
          </a:stretch>
        </p:blipFill>
        <p:spPr>
          <a:xfrm>
            <a:off x="838200" y="365126"/>
            <a:ext cx="10818091" cy="6127749"/>
          </a:xfrm>
          <a:prstGeom prst="rect">
            <a:avLst/>
          </a:prstGeom>
        </p:spPr>
      </p:pic>
    </p:spTree>
    <p:extLst>
      <p:ext uri="{BB962C8B-B14F-4D97-AF65-F5344CB8AC3E}">
        <p14:creationId xmlns:p14="http://schemas.microsoft.com/office/powerpoint/2010/main" val="211844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944E-82AD-0A48-AC80-B4DA32ADE15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 </a:t>
            </a:r>
          </a:p>
        </p:txBody>
      </p:sp>
      <p:sp>
        <p:nvSpPr>
          <p:cNvPr id="3" name="Content Placeholder 2">
            <a:extLst>
              <a:ext uri="{FF2B5EF4-FFF2-40B4-BE49-F238E27FC236}">
                <a16:creationId xmlns:a16="http://schemas.microsoft.com/office/drawing/2014/main" id="{0F41C948-2B73-0E1B-FD4E-D1ECFFB8E698}"/>
              </a:ext>
            </a:extLst>
          </p:cNvPr>
          <p:cNvSpPr>
            <a:spLocks noGrp="1"/>
          </p:cNvSpPr>
          <p:nvPr>
            <p:ph idx="1"/>
          </p:nvPr>
        </p:nvSpPr>
        <p:spPr/>
        <p:txBody>
          <a:bodyPr/>
          <a:lstStyle/>
          <a:p>
            <a:pPr algn="just"/>
            <a:r>
              <a:rPr lang="en-US" b="1" i="1" dirty="0">
                <a:solidFill>
                  <a:srgbClr val="333333"/>
                </a:solidFill>
                <a:effectLst/>
                <a:latin typeface="Times New Roman" panose="02020603050405020304" pitchFamily="18" charset="0"/>
                <a:cs typeface="Times New Roman" panose="02020603050405020304" pitchFamily="18" charset="0"/>
              </a:rPr>
              <a:t>A genetic algorithm is an adaptive heuristic search algorithm</a:t>
            </a:r>
            <a:r>
              <a:rPr lang="en-US" b="0" i="0" dirty="0">
                <a:solidFill>
                  <a:srgbClr val="333333"/>
                </a:solidFill>
                <a:effectLst/>
                <a:latin typeface="Times New Roman" panose="02020603050405020304" pitchFamily="18" charset="0"/>
                <a:cs typeface="Times New Roman" panose="02020603050405020304" pitchFamily="18" charset="0"/>
              </a:rPr>
              <a:t>. It is used to solve optimization problems in machine learning. </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one of the important algorithms as it helps solve complex problems that would take a long time to solve.</a:t>
            </a:r>
          </a:p>
          <a:p>
            <a:pPr algn="just"/>
            <a:r>
              <a:rPr lang="en-US" dirty="0">
                <a:latin typeface="Times New Roman" panose="02020603050405020304" pitchFamily="18" charset="0"/>
                <a:cs typeface="Times New Roman" panose="02020603050405020304" pitchFamily="18" charset="0"/>
              </a:rPr>
              <a:t>Genetic Algorithms are being widely used in different real-world applications, for example, Designing electronic circuits, image processing, and artificial creativity etc.</a:t>
            </a:r>
          </a:p>
        </p:txBody>
      </p:sp>
    </p:spTree>
    <p:extLst>
      <p:ext uri="{BB962C8B-B14F-4D97-AF65-F5344CB8AC3E}">
        <p14:creationId xmlns:p14="http://schemas.microsoft.com/office/powerpoint/2010/main" val="97466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3EB0-03E7-F431-1DF7-7CD78A6DB6D3}"/>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rPr>
              <a:t>Models of Evolution And Learning</a:t>
            </a:r>
            <a:endParaRPr lang="en-US" sz="3600" dirty="0"/>
          </a:p>
        </p:txBody>
      </p:sp>
      <p:sp>
        <p:nvSpPr>
          <p:cNvPr id="3" name="Content Placeholder 2">
            <a:extLst>
              <a:ext uri="{FF2B5EF4-FFF2-40B4-BE49-F238E27FC236}">
                <a16:creationId xmlns:a16="http://schemas.microsoft.com/office/drawing/2014/main" id="{3F2D85A4-14D5-B5CB-1D71-C9D48D32D2AE}"/>
              </a:ext>
            </a:extLst>
          </p:cNvPr>
          <p:cNvSpPr>
            <a:spLocks noGrp="1"/>
          </p:cNvSpPr>
          <p:nvPr>
            <p:ph idx="1"/>
          </p:nvPr>
        </p:nvSpPr>
        <p:spPr/>
        <p:txBody>
          <a:bodyPr>
            <a:normAutofit/>
          </a:bodyPr>
          <a:lstStyle/>
          <a:p>
            <a:pPr algn="just"/>
            <a:r>
              <a:rPr lang="en-US" sz="2400" b="0" i="0" u="none" strike="noStrike" baseline="0" dirty="0">
                <a:latin typeface="Times New Roman" panose="02020603050405020304" pitchFamily="18" charset="0"/>
              </a:rPr>
              <a:t>In many natural systems, individual organisms learn to adapt significantly during their lifetime. At the same time, biological and social processes allow their species to adapt over a time frame of many generations. One interesting question regarding evolutionary systems is "</a:t>
            </a:r>
            <a:r>
              <a:rPr lang="en-US" sz="2400" b="0" i="0" u="none" strike="noStrike" baseline="0" dirty="0">
                <a:solidFill>
                  <a:srgbClr val="FF0000"/>
                </a:solidFill>
                <a:latin typeface="Times New Roman" panose="02020603050405020304" pitchFamily="18" charset="0"/>
              </a:rPr>
              <a:t>What is the relationship between learning during the lifetime of a single individual, and the longer time frame species-level learning afforded by evolution?</a:t>
            </a:r>
            <a:r>
              <a:rPr lang="en-US" sz="2400" b="0" i="0" u="none" strike="noStrike" baseline="0" dirty="0">
                <a:latin typeface="Times New Roman" panose="02020603050405020304" pitchFamily="18" charset="0"/>
              </a:rPr>
              <a:t>’</a:t>
            </a:r>
          </a:p>
          <a:p>
            <a:pPr algn="just"/>
            <a:r>
              <a:rPr lang="en-US" sz="2400" b="1" i="0" u="none" strike="noStrike" baseline="0" dirty="0">
                <a:latin typeface="Times New Roman" panose="02020603050405020304" pitchFamily="18" charset="0"/>
              </a:rPr>
              <a:t>Lamarckian Evolution</a:t>
            </a:r>
            <a:endParaRPr lang="en-US" sz="2400" dirty="0">
              <a:latin typeface="Times New Roman" panose="02020603050405020304" pitchFamily="18" charset="0"/>
            </a:endParaRPr>
          </a:p>
          <a:p>
            <a:pPr algn="just"/>
            <a:r>
              <a:rPr lang="en-US" sz="2400" b="1" i="0" u="none" strike="noStrike" baseline="0" dirty="0">
                <a:latin typeface="Times New Roman" panose="02020603050405020304" pitchFamily="18" charset="0"/>
              </a:rPr>
              <a:t>Baldwin Effect</a:t>
            </a:r>
            <a:endParaRPr lang="en-US" sz="2400" b="0" i="0" u="none" strike="noStrike" baseline="0" dirty="0">
              <a:latin typeface="Times New Roman" panose="02020603050405020304" pitchFamily="18" charset="0"/>
            </a:endParaRPr>
          </a:p>
          <a:p>
            <a:pPr algn="just"/>
            <a:endParaRPr lang="en-US" sz="2400" b="0" i="0" u="none" strike="noStrike" baseline="0" dirty="0">
              <a:latin typeface="Times New Roman" panose="02020603050405020304" pitchFamily="18" charset="0"/>
            </a:endParaRPr>
          </a:p>
          <a:p>
            <a:pPr algn="l"/>
            <a:endParaRPr lang="en-US" sz="2400" dirty="0"/>
          </a:p>
        </p:txBody>
      </p:sp>
    </p:spTree>
    <p:extLst>
      <p:ext uri="{BB962C8B-B14F-4D97-AF65-F5344CB8AC3E}">
        <p14:creationId xmlns:p14="http://schemas.microsoft.com/office/powerpoint/2010/main" val="49259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AE4C-7AA5-225E-D6F6-9A633835A51E}"/>
              </a:ext>
            </a:extLst>
          </p:cNvPr>
          <p:cNvSpPr>
            <a:spLocks noGrp="1"/>
          </p:cNvSpPr>
          <p:nvPr>
            <p:ph type="title"/>
          </p:nvPr>
        </p:nvSpPr>
        <p:spPr/>
        <p:txBody>
          <a:bodyPr>
            <a:normAutofit/>
          </a:bodyPr>
          <a:lstStyle/>
          <a:p>
            <a:r>
              <a:rPr lang="en-US" b="1" dirty="0">
                <a:latin typeface="Times New Roman" panose="02020603050405020304" pitchFamily="18" charset="0"/>
              </a:rPr>
              <a:t>Lamarckian Evolution</a:t>
            </a:r>
          </a:p>
        </p:txBody>
      </p:sp>
      <p:sp>
        <p:nvSpPr>
          <p:cNvPr id="3" name="Content Placeholder 2">
            <a:extLst>
              <a:ext uri="{FF2B5EF4-FFF2-40B4-BE49-F238E27FC236}">
                <a16:creationId xmlns:a16="http://schemas.microsoft.com/office/drawing/2014/main" id="{2C38DA62-63CF-14C8-7F78-1F0A8F986DED}"/>
              </a:ext>
            </a:extLst>
          </p:cNvPr>
          <p:cNvSpPr>
            <a:spLocks noGrp="1"/>
          </p:cNvSpPr>
          <p:nvPr>
            <p:ph idx="1"/>
          </p:nvPr>
        </p:nvSpPr>
        <p:spPr>
          <a:xfrm>
            <a:off x="838200" y="1514764"/>
            <a:ext cx="10515600" cy="4662199"/>
          </a:xfrm>
        </p:spPr>
        <p:txBody>
          <a:bodyPr>
            <a:noAutofit/>
          </a:bodyPr>
          <a:lstStyle/>
          <a:p>
            <a:pPr algn="just">
              <a:lnSpc>
                <a:spcPct val="170000"/>
              </a:lnSpc>
            </a:pPr>
            <a:r>
              <a:rPr lang="en-US" sz="2400" b="0" i="0" u="none" strike="noStrike" baseline="0" dirty="0">
                <a:latin typeface="Times New Roman" panose="02020603050405020304" pitchFamily="18" charset="0"/>
                <a:cs typeface="Times New Roman" panose="02020603050405020304" pitchFamily="18" charset="0"/>
              </a:rPr>
              <a:t>Lamarck was a scientist who, in the late nineteenth century, proposed that evolution over many generations was directly influenced by the experiences of individual organisms during their lifetime. </a:t>
            </a:r>
          </a:p>
          <a:p>
            <a:pPr algn="just">
              <a:lnSpc>
                <a:spcPct val="170000"/>
              </a:lnSpc>
            </a:pPr>
            <a:r>
              <a:rPr lang="en-US" sz="2400" b="0" i="0" u="none" strike="noStrike" baseline="0" dirty="0">
                <a:latin typeface="Times New Roman" panose="02020603050405020304" pitchFamily="18" charset="0"/>
                <a:cs typeface="Times New Roman" panose="02020603050405020304" pitchFamily="18" charset="0"/>
              </a:rPr>
              <a:t>In particular, he proposed that experiences of a single organism directly affected the genetic makeup of their offspring.</a:t>
            </a:r>
          </a:p>
          <a:p>
            <a:pPr algn="just">
              <a:lnSpc>
                <a:spcPct val="170000"/>
              </a:lnSpc>
            </a:pPr>
            <a:r>
              <a:rPr lang="en-US" sz="2400" b="0" i="0" u="none" strike="noStrike" baseline="0" dirty="0">
                <a:latin typeface="Times New Roman" panose="02020603050405020304" pitchFamily="18" charset="0"/>
                <a:cs typeface="Times New Roman" panose="02020603050405020304" pitchFamily="18" charset="0"/>
              </a:rPr>
              <a:t>If an individual learned during its lifetime to avoid some toxic food, it could pass this trait on genetically to its offspring, which therefore would not need to learn the trait. </a:t>
            </a:r>
          </a:p>
        </p:txBody>
      </p:sp>
    </p:spTree>
    <p:extLst>
      <p:ext uri="{BB962C8B-B14F-4D97-AF65-F5344CB8AC3E}">
        <p14:creationId xmlns:p14="http://schemas.microsoft.com/office/powerpoint/2010/main" val="144383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7A46-92AD-3605-F072-875CA1C9581D}"/>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Baldwin Effect</a:t>
            </a:r>
            <a:endParaRPr lang="en-US" dirty="0"/>
          </a:p>
        </p:txBody>
      </p:sp>
      <p:sp>
        <p:nvSpPr>
          <p:cNvPr id="3" name="Content Placeholder 2">
            <a:extLst>
              <a:ext uri="{FF2B5EF4-FFF2-40B4-BE49-F238E27FC236}">
                <a16:creationId xmlns:a16="http://schemas.microsoft.com/office/drawing/2014/main" id="{D43AC33C-8503-4E12-C779-27B79C0406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explains about the learning behavior.</a:t>
            </a:r>
          </a:p>
          <a:p>
            <a:pPr algn="just"/>
            <a:r>
              <a:rPr lang="en-US" b="0" i="0" dirty="0">
                <a:solidFill>
                  <a:srgbClr val="000000"/>
                </a:solidFill>
                <a:effectLst/>
                <a:latin typeface="Times New Roman" panose="02020603050405020304" pitchFamily="18" charset="0"/>
                <a:cs typeface="Times New Roman" panose="02020603050405020304" pitchFamily="18" charset="0"/>
              </a:rPr>
              <a:t>Baldwin proposed that individual learning can explain evolutionary phenomena that appear to require Lamarckian inheritance of acquired characteristics. </a:t>
            </a:r>
          </a:p>
          <a:p>
            <a:pPr algn="just"/>
            <a:r>
              <a:rPr lang="en-US" b="0" i="0" dirty="0">
                <a:solidFill>
                  <a:srgbClr val="000000"/>
                </a:solidFill>
                <a:effectLst/>
                <a:latin typeface="Times New Roman" panose="02020603050405020304" pitchFamily="18" charset="0"/>
                <a:cs typeface="Times New Roman" panose="02020603050405020304" pitchFamily="18" charset="0"/>
              </a:rPr>
              <a:t>The ability of individuals to learn can guide the evolutionary process.</a:t>
            </a:r>
          </a:p>
          <a:p>
            <a:pPr algn="just"/>
            <a:r>
              <a:rPr lang="en-US" dirty="0">
                <a:solidFill>
                  <a:srgbClr val="000000"/>
                </a:solidFill>
                <a:latin typeface="Times New Roman" panose="02020603050405020304" pitchFamily="18" charset="0"/>
                <a:cs typeface="Times New Roman" panose="02020603050405020304" pitchFamily="18" charset="0"/>
              </a:rPr>
              <a:t>He focused on two things:</a:t>
            </a:r>
          </a:p>
          <a:p>
            <a:pPr algn="just"/>
            <a:r>
              <a:rPr lang="en-US" dirty="0">
                <a:solidFill>
                  <a:srgbClr val="000000"/>
                </a:solidFill>
                <a:latin typeface="Times New Roman" panose="02020603050405020304" pitchFamily="18" charset="0"/>
                <a:cs typeface="Times New Roman" panose="02020603050405020304" pitchFamily="18" charset="0"/>
              </a:rPr>
              <a:t>Genotype: genetic code (DNA)</a:t>
            </a:r>
          </a:p>
          <a:p>
            <a:pPr algn="just"/>
            <a:r>
              <a:rPr lang="en-US" dirty="0">
                <a:solidFill>
                  <a:srgbClr val="000000"/>
                </a:solidFill>
                <a:latin typeface="Times New Roman" panose="02020603050405020304" pitchFamily="18" charset="0"/>
                <a:cs typeface="Times New Roman" panose="02020603050405020304" pitchFamily="18" charset="0"/>
              </a:rPr>
              <a:t>Phenotype: characteristics (behavior)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59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CA3C-F22A-56B9-D83C-DB9F7A8C21EC}"/>
              </a:ext>
            </a:extLst>
          </p:cNvPr>
          <p:cNvSpPr>
            <a:spLocks noGrp="1"/>
          </p:cNvSpPr>
          <p:nvPr>
            <p:ph type="title"/>
          </p:nvPr>
        </p:nvSpPr>
        <p:spPr>
          <a:xfrm>
            <a:off x="773545" y="226579"/>
            <a:ext cx="10515600" cy="1325563"/>
          </a:xfrm>
        </p:spPr>
        <p:txBody>
          <a:bodyPr>
            <a:normAutofit/>
          </a:bodyPr>
          <a:lstStyle/>
          <a:p>
            <a:r>
              <a:rPr lang="en-US" sz="3200" b="1" i="0" u="none" strike="noStrike" baseline="0" dirty="0">
                <a:latin typeface="Times New Roman" panose="02020603050405020304" pitchFamily="18" charset="0"/>
              </a:rPr>
              <a:t>Parallelizing Genetic Algorithms</a:t>
            </a:r>
            <a:endParaRPr lang="en-US" sz="3200" dirty="0"/>
          </a:p>
        </p:txBody>
      </p:sp>
      <p:sp>
        <p:nvSpPr>
          <p:cNvPr id="3" name="Content Placeholder 2">
            <a:extLst>
              <a:ext uri="{FF2B5EF4-FFF2-40B4-BE49-F238E27FC236}">
                <a16:creationId xmlns:a16="http://schemas.microsoft.com/office/drawing/2014/main" id="{4BABF5A2-411A-41D9-430C-E2CB58DE4B77}"/>
              </a:ext>
            </a:extLst>
          </p:cNvPr>
          <p:cNvSpPr>
            <a:spLocks noGrp="1"/>
          </p:cNvSpPr>
          <p:nvPr>
            <p:ph idx="1"/>
          </p:nvPr>
        </p:nvSpPr>
        <p:spPr>
          <a:xfrm>
            <a:off x="838200" y="1450109"/>
            <a:ext cx="10515600" cy="4726854"/>
          </a:xfrm>
        </p:spPr>
        <p:txBody>
          <a:bodyPr>
            <a:noAutofit/>
          </a:bodyPr>
          <a:lstStyle/>
          <a:p>
            <a:pPr algn="just"/>
            <a:r>
              <a:rPr lang="en-US" sz="2400" b="0" i="0" u="none" strike="noStrike" baseline="0" dirty="0">
                <a:latin typeface="Times New Roman" panose="02020603050405020304" pitchFamily="18" charset="0"/>
              </a:rPr>
              <a:t>GAS are naturally suited to parallel implementation, and a number of approaches to parallelization have been explored. </a:t>
            </a:r>
          </a:p>
          <a:p>
            <a:pPr algn="just"/>
            <a:r>
              <a:rPr lang="en-US" sz="2400" b="1" i="1" u="none" strike="noStrike" baseline="0" dirty="0">
                <a:latin typeface="Times New Roman" panose="02020603050405020304" pitchFamily="18" charset="0"/>
              </a:rPr>
              <a:t>Coarse grain </a:t>
            </a:r>
            <a:r>
              <a:rPr lang="en-US" sz="2400" b="0" i="0" u="none" strike="noStrike" baseline="0" dirty="0">
                <a:latin typeface="Times New Roman" panose="02020603050405020304" pitchFamily="18" charset="0"/>
              </a:rPr>
              <a:t>approaches to parallelization subdivide the population into somewhat distinct groups of individuals, called </a:t>
            </a:r>
            <a:r>
              <a:rPr lang="en-US" sz="2400" b="1" i="1" u="none" strike="noStrike" baseline="0" dirty="0">
                <a:latin typeface="Times New Roman" panose="02020603050405020304" pitchFamily="18" charset="0"/>
              </a:rPr>
              <a:t>demes. (divided into fewer components)</a:t>
            </a:r>
          </a:p>
          <a:p>
            <a:pPr algn="just"/>
            <a:r>
              <a:rPr lang="en-US" sz="2400" b="0" i="0" u="none" strike="noStrike" baseline="0" dirty="0">
                <a:latin typeface="Times New Roman" panose="02020603050405020304" pitchFamily="18" charset="0"/>
              </a:rPr>
              <a:t>Each deme is assigned to a different computational node, and a standard GA search is performed at each node. Communication and cross-fertilization between demes occurs on a less frequent basis than within demes. </a:t>
            </a:r>
          </a:p>
          <a:p>
            <a:pPr algn="just"/>
            <a:r>
              <a:rPr lang="en-US" sz="2400" b="0" i="0" u="none" strike="noStrike" baseline="0" dirty="0">
                <a:latin typeface="Times New Roman" panose="02020603050405020304" pitchFamily="18" charset="0"/>
              </a:rPr>
              <a:t>Transfer between demes occurs by a </a:t>
            </a:r>
            <a:r>
              <a:rPr lang="en-US" sz="2400" b="1" i="1" u="none" strike="noStrike" baseline="0" dirty="0">
                <a:latin typeface="Times New Roman" panose="02020603050405020304" pitchFamily="18" charset="0"/>
              </a:rPr>
              <a:t>migration </a:t>
            </a:r>
            <a:r>
              <a:rPr lang="en-US" sz="2400" b="0" i="0" u="none" strike="noStrike" baseline="0" dirty="0">
                <a:latin typeface="Times New Roman" panose="02020603050405020304" pitchFamily="18" charset="0"/>
              </a:rPr>
              <a:t>process, in which individuals from one deme are copied or transferred to other demes. </a:t>
            </a:r>
          </a:p>
          <a:p>
            <a:pPr algn="just"/>
            <a:r>
              <a:rPr lang="en-US" sz="2400" b="0" i="0" u="none" strike="noStrike" baseline="0" dirty="0">
                <a:latin typeface="Times New Roman" panose="02020603050405020304" pitchFamily="18" charset="0"/>
              </a:rPr>
              <a:t>One benefit of such approaches is that it reduces the crowding problem often encountered in nonparallel GAS, in which the system falls into a local optimum due to the early appearance of a genotype that comes to dominate the entire population.</a:t>
            </a:r>
            <a:endParaRPr lang="en-US" sz="2400" dirty="0"/>
          </a:p>
        </p:txBody>
      </p:sp>
    </p:spTree>
    <p:extLst>
      <p:ext uri="{BB962C8B-B14F-4D97-AF65-F5344CB8AC3E}">
        <p14:creationId xmlns:p14="http://schemas.microsoft.com/office/powerpoint/2010/main" val="329100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8D914-300F-1183-8B22-51AC16B6C80B}"/>
              </a:ext>
            </a:extLst>
          </p:cNvPr>
          <p:cNvSpPr>
            <a:spLocks noGrp="1"/>
          </p:cNvSpPr>
          <p:nvPr>
            <p:ph idx="1"/>
          </p:nvPr>
        </p:nvSpPr>
        <p:spPr>
          <a:xfrm>
            <a:off x="838200" y="729673"/>
            <a:ext cx="10515600" cy="5447290"/>
          </a:xfrm>
        </p:spPr>
        <p:txBody>
          <a:bodyPr>
            <a:normAutofit/>
          </a:bodyPr>
          <a:lstStyle/>
          <a:p>
            <a:pPr algn="just"/>
            <a:r>
              <a:rPr lang="en-US" sz="2400" b="1" i="1" u="none" strike="noStrike" baseline="0" dirty="0">
                <a:latin typeface="Times New Roman" panose="02020603050405020304" pitchFamily="18" charset="0"/>
              </a:rPr>
              <a:t>Fine grain </a:t>
            </a:r>
            <a:r>
              <a:rPr lang="en-US" sz="2400" b="0" i="0" u="none" strike="noStrike" baseline="0" dirty="0">
                <a:latin typeface="Times New Roman" panose="02020603050405020304" pitchFamily="18" charset="0"/>
              </a:rPr>
              <a:t>approaches </a:t>
            </a:r>
          </a:p>
          <a:p>
            <a:pPr algn="just"/>
            <a:r>
              <a:rPr lang="en-US" sz="2400" b="0" i="0" u="none" strike="noStrike" baseline="0" dirty="0">
                <a:latin typeface="Times New Roman" panose="02020603050405020304" pitchFamily="18" charset="0"/>
              </a:rPr>
              <a:t>In contrast to coarse-grained parallel implementations of GAS, fine-grained implementations typically assign one processor per individual in the population. </a:t>
            </a:r>
          </a:p>
          <a:p>
            <a:pPr algn="just"/>
            <a:r>
              <a:rPr lang="en-US" sz="2400" dirty="0">
                <a:latin typeface="Times New Roman" panose="02020603050405020304" pitchFamily="18" charset="0"/>
              </a:rPr>
              <a:t>Detailed description which deals with much smaller components.</a:t>
            </a:r>
            <a:endParaRPr lang="en-US" sz="24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45379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C97C-2FDF-3D30-19F9-48B760EB74EE}"/>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Learning Sets of Rules</a:t>
            </a:r>
            <a:endParaRPr lang="en-US" dirty="0"/>
          </a:p>
        </p:txBody>
      </p:sp>
      <p:sp>
        <p:nvSpPr>
          <p:cNvPr id="3" name="Content Placeholder 2">
            <a:extLst>
              <a:ext uri="{FF2B5EF4-FFF2-40B4-BE49-F238E27FC236}">
                <a16:creationId xmlns:a16="http://schemas.microsoft.com/office/drawing/2014/main" id="{39E872F7-AE8C-B118-67D5-14DE3822AFC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useful to learn the target function represented as a set of if-then rules that jointly define the function. </a:t>
            </a:r>
          </a:p>
          <a:p>
            <a:pPr algn="just"/>
            <a:r>
              <a:rPr lang="en-US" dirty="0">
                <a:latin typeface="Times New Roman" panose="02020603050405020304" pitchFamily="18" charset="0"/>
                <a:cs typeface="Times New Roman" panose="02020603050405020304" pitchFamily="18" charset="0"/>
              </a:rPr>
              <a:t>Many algorithms are there that directly learn rule sets defining two parameters:</a:t>
            </a:r>
          </a:p>
          <a:p>
            <a:pPr marL="514350" indent="-514350" algn="just">
              <a:buAutoNum type="arabicPeriod"/>
            </a:pPr>
            <a:r>
              <a:rPr lang="en-US" dirty="0">
                <a:latin typeface="Times New Roman" panose="02020603050405020304" pitchFamily="18" charset="0"/>
                <a:cs typeface="Times New Roman" panose="02020603050405020304" pitchFamily="18" charset="0"/>
              </a:rPr>
              <a:t>They are designed to learn first order rules that contain variables.</a:t>
            </a:r>
          </a:p>
          <a:p>
            <a:pPr marL="514350" indent="-514350" algn="just">
              <a:buAutoNum type="arabicPeriod"/>
            </a:pPr>
            <a:r>
              <a:rPr lang="en-US" dirty="0">
                <a:latin typeface="Times New Roman" panose="02020603050405020304" pitchFamily="18" charset="0"/>
                <a:cs typeface="Times New Roman" panose="02020603050405020304" pitchFamily="18" charset="0"/>
              </a:rPr>
              <a:t>The algorithm uses sequential covering algorithms that learn one rule at a time to incrementally grow the final set of rules. </a:t>
            </a:r>
          </a:p>
        </p:txBody>
      </p:sp>
    </p:spTree>
    <p:extLst>
      <p:ext uri="{BB962C8B-B14F-4D97-AF65-F5344CB8AC3E}">
        <p14:creationId xmlns:p14="http://schemas.microsoft.com/office/powerpoint/2010/main" val="459146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E6C0-075A-757E-D4E8-1C4F3A23AAB8}"/>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Sequential Covering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955F59-D13D-B0BA-178C-35C0806D4289}"/>
              </a:ext>
            </a:extLst>
          </p:cNvPr>
          <p:cNvSpPr>
            <a:spLocks noGrp="1"/>
          </p:cNvSpPr>
          <p:nvPr>
            <p:ph idx="1"/>
          </p:nvPr>
        </p:nvSpPr>
        <p:spPr/>
        <p:txBody>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Sequential Covering is a popular algorithm based on Rule-Based Classification used for learning a disjunctive set of rules. </a:t>
            </a:r>
          </a:p>
          <a:p>
            <a:pPr algn="just"/>
            <a:r>
              <a:rPr lang="en-US" b="0" i="0" dirty="0">
                <a:solidFill>
                  <a:srgbClr val="273239"/>
                </a:solidFill>
                <a:effectLst/>
                <a:latin typeface="Times New Roman" panose="02020603050405020304" pitchFamily="18" charset="0"/>
                <a:cs typeface="Times New Roman" panose="02020603050405020304" pitchFamily="18" charset="0"/>
              </a:rPr>
              <a:t>The basic idea here is to learn one rule, remove the data that it covers, then repeat the same process. </a:t>
            </a:r>
          </a:p>
          <a:p>
            <a:pPr algn="just"/>
            <a:r>
              <a:rPr lang="en-US" b="0" i="0" dirty="0">
                <a:solidFill>
                  <a:srgbClr val="273239"/>
                </a:solidFill>
                <a:effectLst/>
                <a:latin typeface="Times New Roman" panose="02020603050405020304" pitchFamily="18" charset="0"/>
                <a:cs typeface="Times New Roman" panose="02020603050405020304" pitchFamily="18" charset="0"/>
              </a:rPr>
              <a:t>In this way, it covers all the rules involved with it in a sequential manner during the training phase.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12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1E44-3961-E3EB-ECC2-6A631B7CFC23}"/>
              </a:ext>
            </a:extLst>
          </p:cNvPr>
          <p:cNvSpPr>
            <a:spLocks noGrp="1"/>
          </p:cNvSpPr>
          <p:nvPr>
            <p:ph type="title"/>
          </p:nvPr>
        </p:nvSpPr>
        <p:spPr>
          <a:xfrm>
            <a:off x="838200" y="365125"/>
            <a:ext cx="10515600" cy="650875"/>
          </a:xfrm>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Working on the Algorithm:</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3662688-D194-118D-2830-33DC4BFFBAC1}"/>
              </a:ext>
            </a:extLst>
          </p:cNvPr>
          <p:cNvPicPr>
            <a:picLocks noGrp="1" noChangeAspect="1"/>
          </p:cNvPicPr>
          <p:nvPr>
            <p:ph idx="1"/>
          </p:nvPr>
        </p:nvPicPr>
        <p:blipFill>
          <a:blip r:embed="rId2"/>
          <a:stretch>
            <a:fillRect/>
          </a:stretch>
        </p:blipFill>
        <p:spPr>
          <a:xfrm>
            <a:off x="219364" y="1145886"/>
            <a:ext cx="10273145" cy="5040313"/>
          </a:xfrm>
        </p:spPr>
      </p:pic>
      <p:sp>
        <p:nvSpPr>
          <p:cNvPr id="6" name="TextBox 5">
            <a:extLst>
              <a:ext uri="{FF2B5EF4-FFF2-40B4-BE49-F238E27FC236}">
                <a16:creationId xmlns:a16="http://schemas.microsoft.com/office/drawing/2014/main" id="{B9B44D4C-1055-F515-6C54-4FE36D70E68D}"/>
              </a:ext>
            </a:extLst>
          </p:cNvPr>
          <p:cNvSpPr txBox="1"/>
          <p:nvPr/>
        </p:nvSpPr>
        <p:spPr>
          <a:xfrm>
            <a:off x="8451273" y="5707114"/>
            <a:ext cx="923636" cy="369332"/>
          </a:xfrm>
          <a:prstGeom prst="rect">
            <a:avLst/>
          </a:prstGeom>
          <a:solidFill>
            <a:schemeClr val="bg1">
              <a:lumMod val="95000"/>
            </a:schemeClr>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74ACCBBD-76FB-CABA-1A88-D610BE70D8AE}"/>
              </a:ext>
            </a:extLst>
          </p:cNvPr>
          <p:cNvPicPr>
            <a:picLocks noChangeAspect="1"/>
          </p:cNvPicPr>
          <p:nvPr/>
        </p:nvPicPr>
        <p:blipFill>
          <a:blip r:embed="rId3"/>
          <a:stretch>
            <a:fillRect/>
          </a:stretch>
        </p:blipFill>
        <p:spPr>
          <a:xfrm>
            <a:off x="9966036" y="0"/>
            <a:ext cx="2225964" cy="3981450"/>
          </a:xfrm>
          <a:prstGeom prst="rect">
            <a:avLst/>
          </a:prstGeom>
        </p:spPr>
      </p:pic>
    </p:spTree>
    <p:extLst>
      <p:ext uri="{BB962C8B-B14F-4D97-AF65-F5344CB8AC3E}">
        <p14:creationId xmlns:p14="http://schemas.microsoft.com/office/powerpoint/2010/main" val="286954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1346-2D53-E38F-2931-B5C1C432FA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3E6F1-B316-BA76-E834-C69BC337DA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1C9B5B5-3D97-A496-5171-C1B37157BF48}"/>
              </a:ext>
            </a:extLst>
          </p:cNvPr>
          <p:cNvPicPr>
            <a:picLocks noChangeAspect="1"/>
          </p:cNvPicPr>
          <p:nvPr/>
        </p:nvPicPr>
        <p:blipFill>
          <a:blip r:embed="rId2"/>
          <a:stretch>
            <a:fillRect/>
          </a:stretch>
        </p:blipFill>
        <p:spPr>
          <a:xfrm>
            <a:off x="838201" y="365126"/>
            <a:ext cx="10605654" cy="5934074"/>
          </a:xfrm>
          <a:prstGeom prst="rect">
            <a:avLst/>
          </a:prstGeom>
        </p:spPr>
      </p:pic>
    </p:spTree>
    <p:extLst>
      <p:ext uri="{BB962C8B-B14F-4D97-AF65-F5344CB8AC3E}">
        <p14:creationId xmlns:p14="http://schemas.microsoft.com/office/powerpoint/2010/main" val="2833471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0C85-A9C6-0ABA-BF5E-A9BB8F8B5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5A2D4C-1A50-417C-29D2-AF785CA3380E}"/>
              </a:ext>
            </a:extLst>
          </p:cNvPr>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solidFill>
                  <a:srgbClr val="273239"/>
                </a:solidFill>
                <a:effectLst/>
                <a:latin typeface="Times New Roman" panose="02020603050405020304" pitchFamily="18" charset="0"/>
                <a:cs typeface="Times New Roman" panose="02020603050405020304" pitchFamily="18" charset="0"/>
              </a:rPr>
              <a:t>Sequential Learning is a powerful algorithm for generating rule-based classifiers in Machine Learning. It uses ‘Learn-One-Rule’ algorithm as its base to learn a sequence of disjunctive rules.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865862-8C46-AB3C-1868-724A0AB66BA6}"/>
              </a:ext>
            </a:extLst>
          </p:cNvPr>
          <p:cNvPicPr>
            <a:picLocks noChangeAspect="1"/>
          </p:cNvPicPr>
          <p:nvPr/>
        </p:nvPicPr>
        <p:blipFill>
          <a:blip r:embed="rId2"/>
          <a:stretch>
            <a:fillRect/>
          </a:stretch>
        </p:blipFill>
        <p:spPr>
          <a:xfrm>
            <a:off x="838200" y="365124"/>
            <a:ext cx="10515600" cy="3541857"/>
          </a:xfrm>
          <a:prstGeom prst="rect">
            <a:avLst/>
          </a:prstGeom>
        </p:spPr>
      </p:pic>
      <p:sp>
        <p:nvSpPr>
          <p:cNvPr id="6" name="TextBox 5">
            <a:extLst>
              <a:ext uri="{FF2B5EF4-FFF2-40B4-BE49-F238E27FC236}">
                <a16:creationId xmlns:a16="http://schemas.microsoft.com/office/drawing/2014/main" id="{C6C4E828-78BD-0833-580A-A048801D376C}"/>
              </a:ext>
            </a:extLst>
          </p:cNvPr>
          <p:cNvSpPr txBox="1"/>
          <p:nvPr/>
        </p:nvSpPr>
        <p:spPr>
          <a:xfrm>
            <a:off x="8229600" y="496371"/>
            <a:ext cx="794327"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4DE2DA93-FEDA-9539-CE73-6FB712BF065E}"/>
              </a:ext>
            </a:extLst>
          </p:cNvPr>
          <p:cNvSpPr txBox="1"/>
          <p:nvPr/>
        </p:nvSpPr>
        <p:spPr>
          <a:xfrm>
            <a:off x="1196108" y="1573491"/>
            <a:ext cx="794327"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63C1725E-D8DA-57F3-6F73-14EAC15E0E97}"/>
              </a:ext>
            </a:extLst>
          </p:cNvPr>
          <p:cNvSpPr txBox="1"/>
          <p:nvPr/>
        </p:nvSpPr>
        <p:spPr>
          <a:xfrm>
            <a:off x="7042727" y="2375971"/>
            <a:ext cx="794327" cy="36933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39D09F16-D7EF-CE08-BFA4-99A47764F934}"/>
              </a:ext>
            </a:extLst>
          </p:cNvPr>
          <p:cNvSpPr txBox="1"/>
          <p:nvPr/>
        </p:nvSpPr>
        <p:spPr>
          <a:xfrm>
            <a:off x="7550727" y="2798206"/>
            <a:ext cx="678873"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366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36E8-8FA7-87F9-56DE-D47FCDA98965}"/>
              </a:ext>
            </a:extLst>
          </p:cNvPr>
          <p:cNvSpPr>
            <a:spLocks noGrp="1"/>
          </p:cNvSpPr>
          <p:nvPr>
            <p:ph type="title"/>
          </p:nvPr>
        </p:nvSpPr>
        <p:spPr/>
        <p:txBody>
          <a:bodyPr/>
          <a:lstStyle/>
          <a:p>
            <a:r>
              <a:rPr lang="en-US" b="1" dirty="0">
                <a:solidFill>
                  <a:srgbClr val="333333"/>
                </a:solidFill>
                <a:latin typeface="Times New Roman" panose="02020603050405020304" pitchFamily="18" charset="0"/>
                <a:cs typeface="Times New Roman" panose="02020603050405020304" pitchFamily="18" charset="0"/>
              </a:rPr>
              <a:t>B</a:t>
            </a:r>
            <a:r>
              <a:rPr lang="en-US" b="1" i="0" dirty="0">
                <a:solidFill>
                  <a:srgbClr val="333333"/>
                </a:solidFill>
                <a:effectLst/>
                <a:latin typeface="Times New Roman" panose="02020603050405020304" pitchFamily="18" charset="0"/>
                <a:cs typeface="Times New Roman" panose="02020603050405020304" pitchFamily="18" charset="0"/>
              </a:rPr>
              <a:t>asic </a:t>
            </a:r>
            <a:r>
              <a:rPr lang="en-US" b="1" dirty="0">
                <a:solidFill>
                  <a:srgbClr val="333333"/>
                </a:solidFill>
                <a:latin typeface="Times New Roman" panose="02020603050405020304" pitchFamily="18" charset="0"/>
                <a:cs typeface="Times New Roman" panose="02020603050405020304" pitchFamily="18" charset="0"/>
              </a:rPr>
              <a:t>T</a:t>
            </a:r>
            <a:r>
              <a:rPr lang="en-US" b="1" i="0" dirty="0">
                <a:solidFill>
                  <a:srgbClr val="333333"/>
                </a:solidFill>
                <a:effectLst/>
                <a:latin typeface="Times New Roman" panose="02020603050405020304" pitchFamily="18" charset="0"/>
                <a:cs typeface="Times New Roman" panose="02020603050405020304" pitchFamily="18" charset="0"/>
              </a:rPr>
              <a:t>erminologies Used</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46144A-DF98-8351-BF3F-26983E6803C4}"/>
              </a:ext>
            </a:extLst>
          </p:cNvPr>
          <p:cNvSpPr>
            <a:spLocks noGrp="1"/>
          </p:cNvSpPr>
          <p:nvPr>
            <p:ph idx="1"/>
          </p:nvPr>
        </p:nvSpPr>
        <p:spPr>
          <a:xfrm>
            <a:off x="838200" y="1496290"/>
            <a:ext cx="10515600" cy="5061527"/>
          </a:xfrm>
        </p:spPr>
        <p:txBody>
          <a:bodyPr>
            <a:noAutofit/>
          </a:bodyPr>
          <a:lstStyle/>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Population:</a:t>
            </a:r>
            <a:r>
              <a:rPr lang="en-US" sz="1800" b="0" i="0" dirty="0">
                <a:solidFill>
                  <a:srgbClr val="000000"/>
                </a:solidFill>
                <a:effectLst/>
                <a:latin typeface="Times New Roman" panose="02020603050405020304" pitchFamily="18" charset="0"/>
                <a:cs typeface="Times New Roman" panose="02020603050405020304" pitchFamily="18" charset="0"/>
              </a:rPr>
              <a:t> Population is the subset of all possible or probable solutions, which can solve the given problem.</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Chromosomes:</a:t>
            </a:r>
            <a:r>
              <a:rPr lang="en-US" sz="1800" b="0" i="0" dirty="0">
                <a:solidFill>
                  <a:srgbClr val="000000"/>
                </a:solidFill>
                <a:effectLst/>
                <a:latin typeface="Times New Roman" panose="02020603050405020304" pitchFamily="18" charset="0"/>
                <a:cs typeface="Times New Roman" panose="02020603050405020304" pitchFamily="18" charset="0"/>
              </a:rPr>
              <a:t> A chromosome is one of the solutions in the population for the given problem, and the collection of gene generate a chromosome.</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Gene:</a:t>
            </a:r>
            <a:r>
              <a:rPr lang="en-US" sz="1800" b="0" i="0" dirty="0">
                <a:solidFill>
                  <a:srgbClr val="000000"/>
                </a:solidFill>
                <a:effectLst/>
                <a:latin typeface="Times New Roman" panose="02020603050405020304" pitchFamily="18" charset="0"/>
                <a:cs typeface="Times New Roman" panose="02020603050405020304" pitchFamily="18" charset="0"/>
              </a:rPr>
              <a:t> A chromosome is divided into a different gene, or it is an element of the chromosome.</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Allele:</a:t>
            </a:r>
            <a:r>
              <a:rPr lang="en-US" sz="1800" b="0" i="0" dirty="0">
                <a:solidFill>
                  <a:srgbClr val="000000"/>
                </a:solidFill>
                <a:effectLst/>
                <a:latin typeface="Times New Roman" panose="02020603050405020304" pitchFamily="18" charset="0"/>
                <a:cs typeface="Times New Roman" panose="02020603050405020304" pitchFamily="18" charset="0"/>
              </a:rPr>
              <a:t> Allele is the value provided to the gene within a particular chromosome.</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Fitness Function:</a:t>
            </a:r>
            <a:r>
              <a:rPr lang="en-US" sz="1800" b="0" i="0" dirty="0">
                <a:solidFill>
                  <a:srgbClr val="000000"/>
                </a:solidFill>
                <a:effectLst/>
                <a:latin typeface="Times New Roman" panose="02020603050405020304" pitchFamily="18" charset="0"/>
                <a:cs typeface="Times New Roman" panose="02020603050405020304" pitchFamily="18" charset="0"/>
              </a:rPr>
              <a:t> The fitness function is used to determine the individual's fitness level in the population. It means the ability of an individual to compete with other individuals. In every iteration, individuals are evaluated based on their fitness function.</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Genetic Operators:</a:t>
            </a:r>
            <a:r>
              <a:rPr lang="en-US" sz="1800" b="0" i="0" dirty="0">
                <a:solidFill>
                  <a:srgbClr val="000000"/>
                </a:solidFill>
                <a:effectLst/>
                <a:latin typeface="Times New Roman" panose="02020603050405020304" pitchFamily="18" charset="0"/>
                <a:cs typeface="Times New Roman" panose="02020603050405020304" pitchFamily="18" charset="0"/>
              </a:rPr>
              <a:t> In a genetic algorithm, the best individual mate to regenerate offspring better than parents. Here genetic operators play a role in changing the genetic composition of the next generation.</a:t>
            </a:r>
          </a:p>
          <a:p>
            <a:pPr algn="just">
              <a:lnSpc>
                <a:spcPct val="100000"/>
              </a:lnSpc>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Selection</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After calculating the fitness of every existent in the population, a selection process is used to determine which of the individualities in the population will get to reproduce and produce the seed that will form the coming generation.</a:t>
            </a:r>
          </a:p>
          <a:p>
            <a:pPr marL="0" indent="0" algn="just">
              <a:lnSpc>
                <a:spcPct val="100000"/>
              </a:lnSpc>
              <a:buNone/>
            </a:pPr>
            <a:r>
              <a:rPr lang="en-US" sz="1800" b="1" i="0" dirty="0">
                <a:solidFill>
                  <a:srgbClr val="FF0000"/>
                </a:solidFill>
                <a:effectLst/>
                <a:latin typeface="Times New Roman" panose="02020603050405020304" pitchFamily="18" charset="0"/>
                <a:cs typeface="Times New Roman" panose="02020603050405020304" pitchFamily="18" charset="0"/>
              </a:rPr>
              <a:t>A genetic algorithm uses genetic and natural selection concepts to solve optimization problems.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86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93EA8-A1AB-18F2-25BC-2B742D31803B}"/>
              </a:ext>
            </a:extLst>
          </p:cNvPr>
          <p:cNvSpPr>
            <a:spLocks noGrp="1"/>
          </p:cNvSpPr>
          <p:nvPr>
            <p:ph idx="1"/>
          </p:nvPr>
        </p:nvSpPr>
        <p:spPr>
          <a:xfrm>
            <a:off x="838200" y="377371"/>
            <a:ext cx="10515600" cy="5799592"/>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General to Specific Beam Search</a:t>
            </a:r>
          </a:p>
          <a:p>
            <a:pPr algn="just"/>
            <a:r>
              <a:rPr lang="en-US" dirty="0">
                <a:latin typeface="Times New Roman" panose="02020603050405020304" pitchFamily="18" charset="0"/>
                <a:cs typeface="Times New Roman" panose="02020603050405020304" pitchFamily="18" charset="0"/>
              </a:rPr>
              <a:t>One effective approach to implement LEARN-ONE-RULE is to organize the hypothesis space search in the same general fashion as the ID3 algorithm, but to follow only the most promising branch in the tree at each step.</a:t>
            </a:r>
          </a:p>
          <a:p>
            <a:pPr algn="just"/>
            <a:r>
              <a:rPr lang="en-US" dirty="0">
                <a:latin typeface="Times New Roman" panose="02020603050405020304" pitchFamily="18" charset="0"/>
                <a:cs typeface="Times New Roman" panose="02020603050405020304" pitchFamily="18" charset="0"/>
              </a:rPr>
              <a:t>The search begins by considering the most general rule precondition possible (the empty test that matches every instance), then greedily adding the attribute test that most improves rule performance measured over the training examples.</a:t>
            </a:r>
          </a:p>
          <a:p>
            <a:pPr algn="just"/>
            <a:r>
              <a:rPr lang="en-US" dirty="0">
                <a:latin typeface="Times New Roman" panose="02020603050405020304" pitchFamily="18" charset="0"/>
                <a:cs typeface="Times New Roman" panose="02020603050405020304" pitchFamily="18" charset="0"/>
              </a:rPr>
              <a:t>Once this test has been added, the process is repeated by greedily adding a second attribute test and so on.</a:t>
            </a:r>
          </a:p>
          <a:p>
            <a:pPr algn="just"/>
            <a:r>
              <a:rPr lang="en-US" dirty="0">
                <a:latin typeface="Times New Roman" panose="02020603050405020304" pitchFamily="18" charset="0"/>
                <a:cs typeface="Times New Roman" panose="02020603050405020304" pitchFamily="18" charset="0"/>
              </a:rPr>
              <a:t>This way this process grows the hypothesis by greedily adding new attributes tests until the hypothesis reaches an acceptable level of performance.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735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72C7-C26B-30E1-C1FF-ECB32D783F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45A59B-A8CE-11EF-64B2-05196AE4846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4412D04-82F3-528B-0126-87645C9DD8B0}"/>
              </a:ext>
            </a:extLst>
          </p:cNvPr>
          <p:cNvPicPr>
            <a:picLocks noChangeAspect="1"/>
          </p:cNvPicPr>
          <p:nvPr/>
        </p:nvPicPr>
        <p:blipFill>
          <a:blip r:embed="rId2"/>
          <a:stretch>
            <a:fillRect/>
          </a:stretch>
        </p:blipFill>
        <p:spPr>
          <a:xfrm>
            <a:off x="838200" y="365125"/>
            <a:ext cx="10515600" cy="5797550"/>
          </a:xfrm>
          <a:prstGeom prst="rect">
            <a:avLst/>
          </a:prstGeom>
        </p:spPr>
      </p:pic>
    </p:spTree>
    <p:extLst>
      <p:ext uri="{BB962C8B-B14F-4D97-AF65-F5344CB8AC3E}">
        <p14:creationId xmlns:p14="http://schemas.microsoft.com/office/powerpoint/2010/main" val="150420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9EDC-3640-78EB-CBBB-6C488C0C246D}"/>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First-Order Logic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B30FF4-0256-0D7C-4EF9-6598960C7A68}"/>
              </a:ext>
            </a:extLst>
          </p:cNvPr>
          <p:cNvSpPr>
            <a:spLocks noGrp="1"/>
          </p:cNvSpPr>
          <p:nvPr>
            <p:ph idx="1"/>
          </p:nvPr>
        </p:nvSpPr>
        <p:spPr/>
        <p:txBody>
          <a:bodyPr/>
          <a:lstStyle/>
          <a:p>
            <a:pPr algn="just" fontAlgn="base"/>
            <a:r>
              <a:rPr lang="en-US" b="0" i="0" dirty="0">
                <a:solidFill>
                  <a:srgbClr val="273239"/>
                </a:solidFill>
                <a:effectLst/>
                <a:latin typeface="Times New Roman" panose="02020603050405020304" pitchFamily="18" charset="0"/>
                <a:cs typeface="Times New Roman" panose="02020603050405020304" pitchFamily="18" charset="0"/>
              </a:rPr>
              <a:t>All expressions in first-order logic are composed of the following attributes: </a:t>
            </a:r>
          </a:p>
          <a:p>
            <a:pPr marL="0" indent="0" algn="just" fontAlgn="base">
              <a:buNone/>
            </a:pPr>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65BA9CE-B286-BB8C-0CA2-10F866ADBCDB}"/>
              </a:ext>
            </a:extLst>
          </p:cNvPr>
          <p:cNvPicPr>
            <a:picLocks noChangeAspect="1"/>
          </p:cNvPicPr>
          <p:nvPr/>
        </p:nvPicPr>
        <p:blipFill>
          <a:blip r:embed="rId2"/>
          <a:stretch>
            <a:fillRect/>
          </a:stretch>
        </p:blipFill>
        <p:spPr>
          <a:xfrm>
            <a:off x="951344" y="2720181"/>
            <a:ext cx="10584873" cy="2562225"/>
          </a:xfrm>
          <a:prstGeom prst="rect">
            <a:avLst/>
          </a:prstGeom>
        </p:spPr>
      </p:pic>
    </p:spTree>
    <p:extLst>
      <p:ext uri="{BB962C8B-B14F-4D97-AF65-F5344CB8AC3E}">
        <p14:creationId xmlns:p14="http://schemas.microsoft.com/office/powerpoint/2010/main" val="937878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C4C8-8AB5-7838-4475-0ACCBE719467}"/>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First Order Inductive Learner (FOIL)</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5A6BDB-9C06-261F-003C-11300A5BA41A}"/>
              </a:ext>
            </a:extLst>
          </p:cNvPr>
          <p:cNvPicPr>
            <a:picLocks noGrp="1" noChangeAspect="1"/>
          </p:cNvPicPr>
          <p:nvPr>
            <p:ph idx="1"/>
          </p:nvPr>
        </p:nvPicPr>
        <p:blipFill>
          <a:blip r:embed="rId2"/>
          <a:stretch>
            <a:fillRect/>
          </a:stretch>
        </p:blipFill>
        <p:spPr>
          <a:xfrm>
            <a:off x="914400" y="1825625"/>
            <a:ext cx="10515600" cy="4351338"/>
          </a:xfrm>
        </p:spPr>
      </p:pic>
    </p:spTree>
    <p:extLst>
      <p:ext uri="{BB962C8B-B14F-4D97-AF65-F5344CB8AC3E}">
        <p14:creationId xmlns:p14="http://schemas.microsoft.com/office/powerpoint/2010/main" val="226743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3AF5-87BF-6A83-E9D7-84FBA11720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6F6F3F-86C5-00C0-378B-C13AEED6ED0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A2ED785-99E5-E7DF-5FD9-9EA14145ED32}"/>
              </a:ext>
            </a:extLst>
          </p:cNvPr>
          <p:cNvPicPr>
            <a:picLocks noChangeAspect="1"/>
          </p:cNvPicPr>
          <p:nvPr/>
        </p:nvPicPr>
        <p:blipFill>
          <a:blip r:embed="rId2"/>
          <a:stretch>
            <a:fillRect/>
          </a:stretch>
        </p:blipFill>
        <p:spPr>
          <a:xfrm>
            <a:off x="838199" y="438150"/>
            <a:ext cx="10515599" cy="5981700"/>
          </a:xfrm>
          <a:prstGeom prst="rect">
            <a:avLst/>
          </a:prstGeom>
        </p:spPr>
      </p:pic>
    </p:spTree>
    <p:extLst>
      <p:ext uri="{BB962C8B-B14F-4D97-AF65-F5344CB8AC3E}">
        <p14:creationId xmlns:p14="http://schemas.microsoft.com/office/powerpoint/2010/main" val="1711602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D530-7FC5-1C17-B1FD-0D6FE0CFD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EF4086-7281-DA85-46A1-0E53F480BE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333671-92F8-F2BE-EE84-7E1530AFA747}"/>
              </a:ext>
            </a:extLst>
          </p:cNvPr>
          <p:cNvPicPr>
            <a:picLocks noChangeAspect="1"/>
          </p:cNvPicPr>
          <p:nvPr/>
        </p:nvPicPr>
        <p:blipFill>
          <a:blip r:embed="rId2"/>
          <a:stretch>
            <a:fillRect/>
          </a:stretch>
        </p:blipFill>
        <p:spPr>
          <a:xfrm>
            <a:off x="618836" y="246063"/>
            <a:ext cx="10734964" cy="6134100"/>
          </a:xfrm>
          <a:prstGeom prst="rect">
            <a:avLst/>
          </a:prstGeom>
        </p:spPr>
      </p:pic>
    </p:spTree>
    <p:extLst>
      <p:ext uri="{BB962C8B-B14F-4D97-AF65-F5344CB8AC3E}">
        <p14:creationId xmlns:p14="http://schemas.microsoft.com/office/powerpoint/2010/main" val="3539553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BB87-D64F-6BBF-C0A6-4FCE3AE96F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E5440-2A16-7801-751E-B80A8857B8D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75C173C-7E33-17A4-A753-5B104BF95DE5}"/>
              </a:ext>
            </a:extLst>
          </p:cNvPr>
          <p:cNvPicPr>
            <a:picLocks noChangeAspect="1"/>
          </p:cNvPicPr>
          <p:nvPr/>
        </p:nvPicPr>
        <p:blipFill>
          <a:blip r:embed="rId2"/>
          <a:stretch>
            <a:fillRect/>
          </a:stretch>
        </p:blipFill>
        <p:spPr>
          <a:xfrm>
            <a:off x="637310" y="295564"/>
            <a:ext cx="11139054" cy="6197311"/>
          </a:xfrm>
          <a:prstGeom prst="rect">
            <a:avLst/>
          </a:prstGeom>
        </p:spPr>
      </p:pic>
    </p:spTree>
    <p:extLst>
      <p:ext uri="{BB962C8B-B14F-4D97-AF65-F5344CB8AC3E}">
        <p14:creationId xmlns:p14="http://schemas.microsoft.com/office/powerpoint/2010/main" val="1352670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1BA3-FBDA-D962-14AC-CAA3D0FB42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82C0D5-E101-6766-2E65-669CA8A8C3BD}"/>
              </a:ext>
            </a:extLst>
          </p:cNvPr>
          <p:cNvSpPr>
            <a:spLocks noGrp="1"/>
          </p:cNvSpPr>
          <p:nvPr>
            <p:ph idx="1"/>
          </p:nvPr>
        </p:nvSpPr>
        <p:spPr>
          <a:xfrm>
            <a:off x="838200" y="1825624"/>
            <a:ext cx="10515600" cy="4732193"/>
          </a:xfrm>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pPr algn="just"/>
            <a:r>
              <a:rPr lang="en-US" b="0" i="0" dirty="0">
                <a:solidFill>
                  <a:srgbClr val="273239"/>
                </a:solidFill>
                <a:effectLst/>
                <a:latin typeface="Times New Roman" panose="02020603050405020304" pitchFamily="18" charset="0"/>
                <a:cs typeface="Times New Roman" panose="02020603050405020304" pitchFamily="18" charset="0"/>
              </a:rPr>
              <a:t>FOIL Algorithm is another rule-based learning algorithm that extends on the  Sequential Covering + Learn-One-Rule algorithms and uses a different Performance metrics (other than entropy/information gain) to determine the best rule possible.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80A1E2-24CE-6715-8D88-862F1A3D0719}"/>
              </a:ext>
            </a:extLst>
          </p:cNvPr>
          <p:cNvPicPr>
            <a:picLocks noChangeAspect="1"/>
          </p:cNvPicPr>
          <p:nvPr/>
        </p:nvPicPr>
        <p:blipFill>
          <a:blip r:embed="rId2"/>
          <a:stretch>
            <a:fillRect/>
          </a:stretch>
        </p:blipFill>
        <p:spPr>
          <a:xfrm>
            <a:off x="838200" y="365125"/>
            <a:ext cx="10515600" cy="4622511"/>
          </a:xfrm>
          <a:prstGeom prst="rect">
            <a:avLst/>
          </a:prstGeom>
        </p:spPr>
      </p:pic>
    </p:spTree>
    <p:extLst>
      <p:ext uri="{BB962C8B-B14F-4D97-AF65-F5344CB8AC3E}">
        <p14:creationId xmlns:p14="http://schemas.microsoft.com/office/powerpoint/2010/main" val="350228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22FC-647D-F4A4-9BB0-B93A588C0D1F}"/>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0C8E8-22CE-394A-96C8-CCAC6BE76AE2}"/>
              </a:ext>
            </a:extLst>
          </p:cNvPr>
          <p:cNvSpPr>
            <a:spLocks noGrp="1"/>
          </p:cNvSpPr>
          <p:nvPr>
            <p:ph idx="1"/>
          </p:nvPr>
        </p:nvSpPr>
        <p:spPr>
          <a:xfrm>
            <a:off x="838200" y="1579418"/>
            <a:ext cx="10515600" cy="4597545"/>
          </a:xfrm>
        </p:spPr>
        <p:txBody>
          <a:bodyPr>
            <a:normAutofit/>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Reinforcement learning differs from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a:t>
            </a:r>
          </a:p>
          <a:p>
            <a:pPr algn="just"/>
            <a:r>
              <a:rPr lang="en-US" b="0" i="0" dirty="0">
                <a:solidFill>
                  <a:srgbClr val="273239"/>
                </a:solidFill>
                <a:effectLst/>
                <a:latin typeface="Times New Roman" panose="02020603050405020304" pitchFamily="18" charset="0"/>
                <a:cs typeface="Times New Roman" panose="02020603050405020304" pitchFamily="18" charset="0"/>
              </a:rPr>
              <a:t>In the absence of a training dataset, it is bound to learn from its experience. </a:t>
            </a:r>
          </a:p>
          <a:p>
            <a:pPr algn="just"/>
            <a:r>
              <a:rPr lang="en-US" dirty="0">
                <a:latin typeface="Times New Roman" panose="02020603050405020304" pitchFamily="18" charset="0"/>
                <a:cs typeface="Times New Roman" panose="02020603050405020304" pitchFamily="18" charset="0"/>
              </a:rPr>
              <a:t>Reinforcement Learning (RL) is the science of decision making. It is about learning the optimal behavior in an environment to obtain maximum reward. </a:t>
            </a:r>
          </a:p>
        </p:txBody>
      </p:sp>
    </p:spTree>
    <p:extLst>
      <p:ext uri="{BB962C8B-B14F-4D97-AF65-F5344CB8AC3E}">
        <p14:creationId xmlns:p14="http://schemas.microsoft.com/office/powerpoint/2010/main" val="1590867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27DC2-609E-D466-DBFA-D97F2ECD2DD3}"/>
              </a:ext>
            </a:extLst>
          </p:cNvPr>
          <p:cNvSpPr>
            <a:spLocks noGrp="1"/>
          </p:cNvSpPr>
          <p:nvPr>
            <p:ph idx="1"/>
          </p:nvPr>
        </p:nvSpPr>
        <p:spPr>
          <a:xfrm>
            <a:off x="838200" y="332509"/>
            <a:ext cx="10515600" cy="5844454"/>
          </a:xfrm>
        </p:spPr>
        <p:txBody>
          <a:bodyPr>
            <a:normAutofit/>
          </a:bodyPr>
          <a:lstStyle/>
          <a:p>
            <a:pPr algn="just"/>
            <a:r>
              <a:rPr lang="en-US" dirty="0">
                <a:latin typeface="Times New Roman" panose="02020603050405020304" pitchFamily="18" charset="0"/>
                <a:cs typeface="Times New Roman" panose="02020603050405020304" pitchFamily="18" charset="0"/>
              </a:rPr>
              <a:t>In RL, the data is accumulated from machine learning systems that use a trial-and-error method. Data is not part of the input that we would find in supervised or unsupervised machine learning.</a:t>
            </a:r>
          </a:p>
          <a:p>
            <a:pPr algn="just"/>
            <a:r>
              <a:rPr lang="en-US" dirty="0">
                <a:solidFill>
                  <a:srgbClr val="FF0000"/>
                </a:solidFill>
                <a:latin typeface="Times New Roman" panose="02020603050405020304" pitchFamily="18" charset="0"/>
                <a:cs typeface="Times New Roman" panose="02020603050405020304" pitchFamily="18" charset="0"/>
              </a:rPr>
              <a:t>Reinforcement learning uses algorithms that learn from outcomes and decide which action to take next. After each action, the algorithm receives feedback that helps it determine whether the choice it made was correct, neutral or incorrect. </a:t>
            </a:r>
          </a:p>
          <a:p>
            <a:pPr algn="just"/>
            <a:r>
              <a:rPr lang="en-US" dirty="0">
                <a:latin typeface="Times New Roman" panose="02020603050405020304" pitchFamily="18" charset="0"/>
                <a:cs typeface="Times New Roman" panose="02020603050405020304" pitchFamily="18" charset="0"/>
              </a:rPr>
              <a:t>It is a good technique to use for automated systems that have to make a lot of small decisions without human guidance.</a:t>
            </a:r>
          </a:p>
          <a:p>
            <a:pPr algn="just"/>
            <a:r>
              <a:rPr lang="en-US" dirty="0">
                <a:latin typeface="Times New Roman" panose="02020603050405020304" pitchFamily="18" charset="0"/>
                <a:cs typeface="Times New Roman" panose="02020603050405020304" pitchFamily="18" charset="0"/>
              </a:rPr>
              <a:t>Reinforcement learning is an autonomous, self-teaching system that essentially learns by trial and error. It performs actions with the aim of maximizing rewards, or in other words, it is learning by doing in order to achieve the best outcomes.</a:t>
            </a:r>
          </a:p>
          <a:p>
            <a:pPr algn="just"/>
            <a:endParaRPr lang="en-US" dirty="0"/>
          </a:p>
        </p:txBody>
      </p:sp>
    </p:spTree>
    <p:extLst>
      <p:ext uri="{BB962C8B-B14F-4D97-AF65-F5344CB8AC3E}">
        <p14:creationId xmlns:p14="http://schemas.microsoft.com/office/powerpoint/2010/main" val="167001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DB79-887C-4A33-237E-CC414729ABC1}"/>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How Genetic Algorithm Work?</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1FAAD1-F614-1081-D73A-418844EBCCB9}"/>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genetic algorithm works on the evolutionary generational cycle to generate high-quality solutions. These algorithms use different operations that either enhance or replace the population to give an improved fit solution.</a:t>
            </a:r>
          </a:p>
          <a:p>
            <a:pPr algn="just"/>
            <a:r>
              <a:rPr lang="en-US" b="0" i="0" dirty="0">
                <a:solidFill>
                  <a:srgbClr val="333333"/>
                </a:solidFill>
                <a:effectLst/>
                <a:latin typeface="Times New Roman" panose="02020603050405020304" pitchFamily="18" charset="0"/>
                <a:cs typeface="Times New Roman" panose="02020603050405020304" pitchFamily="18" charset="0"/>
              </a:rPr>
              <a:t>It basically involves five phases to solve the complex optimization problems, which are given as below:</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Initialization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Fitness Assignment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Selection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Reproduction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Termination</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708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DF188-980D-3C77-38A8-78B375F741B5}"/>
              </a:ext>
            </a:extLst>
          </p:cNvPr>
          <p:cNvSpPr>
            <a:spLocks noGrp="1"/>
          </p:cNvSpPr>
          <p:nvPr>
            <p:ph idx="1"/>
          </p:nvPr>
        </p:nvSpPr>
        <p:spPr>
          <a:xfrm>
            <a:off x="838200" y="323273"/>
            <a:ext cx="10515600" cy="5853690"/>
          </a:xfrm>
        </p:spPr>
        <p:txBody>
          <a:bodyPr/>
          <a:lstStyle/>
          <a:p>
            <a:pPr marL="0" indent="0" algn="just" fontAlgn="base">
              <a:buNone/>
            </a:pPr>
            <a:r>
              <a:rPr lang="en-US" b="1" i="0" dirty="0">
                <a:solidFill>
                  <a:srgbClr val="273239"/>
                </a:solidFill>
                <a:effectLst/>
                <a:latin typeface="Times New Roman" panose="02020603050405020304" pitchFamily="18" charset="0"/>
                <a:cs typeface="Times New Roman" panose="02020603050405020304" pitchFamily="18" charset="0"/>
              </a:rPr>
              <a:t>Main Points</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Input: The input should be an initial state from which the model will start</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Output: There are many possible outputs as there are a variety of solutions to a particular problem</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Training: The training is based upon the input, The model will return a state and the user will decide to reward or punish the model based on its output.</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model keeps continues to learn.</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best solution is decided based on the maximum reward.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139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7EEE-ED87-DD1D-E079-23EE5AFBB7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701BD1-7DBA-8314-8741-B8A8F781D5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9F6E97-4F85-4B35-CF40-04DC834D7A73}"/>
              </a:ext>
            </a:extLst>
          </p:cNvPr>
          <p:cNvPicPr>
            <a:picLocks noChangeAspect="1"/>
          </p:cNvPicPr>
          <p:nvPr/>
        </p:nvPicPr>
        <p:blipFill>
          <a:blip r:embed="rId2"/>
          <a:stretch>
            <a:fillRect/>
          </a:stretch>
        </p:blipFill>
        <p:spPr>
          <a:xfrm>
            <a:off x="766618" y="365125"/>
            <a:ext cx="10704946" cy="5811838"/>
          </a:xfrm>
          <a:prstGeom prst="rect">
            <a:avLst/>
          </a:prstGeom>
        </p:spPr>
      </p:pic>
    </p:spTree>
    <p:extLst>
      <p:ext uri="{BB962C8B-B14F-4D97-AF65-F5344CB8AC3E}">
        <p14:creationId xmlns:p14="http://schemas.microsoft.com/office/powerpoint/2010/main" val="3296753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1911-5CDD-A3A2-73E5-80DC439BC6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9B63F-DEED-8979-B119-5894F5347F5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5FDF774-AD77-99B3-5B30-F34B31E00F48}"/>
              </a:ext>
            </a:extLst>
          </p:cNvPr>
          <p:cNvPicPr>
            <a:picLocks noChangeAspect="1"/>
          </p:cNvPicPr>
          <p:nvPr/>
        </p:nvPicPr>
        <p:blipFill>
          <a:blip r:embed="rId2"/>
          <a:stretch>
            <a:fillRect/>
          </a:stretch>
        </p:blipFill>
        <p:spPr>
          <a:xfrm>
            <a:off x="729672" y="365125"/>
            <a:ext cx="10624127" cy="5811838"/>
          </a:xfrm>
          <a:prstGeom prst="rect">
            <a:avLst/>
          </a:prstGeom>
        </p:spPr>
      </p:pic>
    </p:spTree>
    <p:extLst>
      <p:ext uri="{BB962C8B-B14F-4D97-AF65-F5344CB8AC3E}">
        <p14:creationId xmlns:p14="http://schemas.microsoft.com/office/powerpoint/2010/main" val="3110248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249F-60A0-B452-C9ED-10E85BB9AFE6}"/>
              </a:ext>
            </a:extLst>
          </p:cNvPr>
          <p:cNvPicPr>
            <a:picLocks noChangeAspect="1"/>
          </p:cNvPicPr>
          <p:nvPr/>
        </p:nvPicPr>
        <p:blipFill>
          <a:blip r:embed="rId2"/>
          <a:stretch>
            <a:fillRect/>
          </a:stretch>
        </p:blipFill>
        <p:spPr>
          <a:xfrm>
            <a:off x="884382" y="472209"/>
            <a:ext cx="10042236" cy="1559791"/>
          </a:xfrm>
          <a:prstGeom prst="rect">
            <a:avLst/>
          </a:prstGeom>
        </p:spPr>
      </p:pic>
      <p:pic>
        <p:nvPicPr>
          <p:cNvPr id="7" name="Picture 6">
            <a:extLst>
              <a:ext uri="{FF2B5EF4-FFF2-40B4-BE49-F238E27FC236}">
                <a16:creationId xmlns:a16="http://schemas.microsoft.com/office/drawing/2014/main" id="{EDBB7035-537A-3879-9870-A521D62E0828}"/>
              </a:ext>
            </a:extLst>
          </p:cNvPr>
          <p:cNvPicPr>
            <a:picLocks noChangeAspect="1"/>
          </p:cNvPicPr>
          <p:nvPr/>
        </p:nvPicPr>
        <p:blipFill>
          <a:blip r:embed="rId3"/>
          <a:stretch>
            <a:fillRect/>
          </a:stretch>
        </p:blipFill>
        <p:spPr>
          <a:xfrm>
            <a:off x="740063" y="2272145"/>
            <a:ext cx="10971645" cy="4304868"/>
          </a:xfrm>
          <a:prstGeom prst="rect">
            <a:avLst/>
          </a:prstGeom>
        </p:spPr>
      </p:pic>
    </p:spTree>
    <p:extLst>
      <p:ext uri="{BB962C8B-B14F-4D97-AF65-F5344CB8AC3E}">
        <p14:creationId xmlns:p14="http://schemas.microsoft.com/office/powerpoint/2010/main" val="54914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F6BB-ECAA-3B44-C084-B2990887B169}"/>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Q-Learning Reinforcement learning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4F0A1E-188B-51CA-8D93-B1FB14B89601}"/>
              </a:ext>
            </a:extLst>
          </p:cNvPr>
          <p:cNvSpPr>
            <a:spLocks noGrp="1"/>
          </p:cNvSpPr>
          <p:nvPr>
            <p:ph idx="1"/>
          </p:nvPr>
        </p:nvSpPr>
        <p:spPr/>
        <p:txBody>
          <a:bodyPr/>
          <a:lstStyle/>
          <a:p>
            <a:pPr algn="just"/>
            <a:r>
              <a:rPr lang="en-US" b="0" i="0" dirty="0">
                <a:solidFill>
                  <a:srgbClr val="273239"/>
                </a:solidFill>
                <a:effectLst/>
                <a:latin typeface="Nunito" pitchFamily="2" charset="0"/>
              </a:rPr>
              <a:t> </a:t>
            </a:r>
            <a:r>
              <a:rPr lang="en-US" b="0" i="0" dirty="0">
                <a:solidFill>
                  <a:srgbClr val="273239"/>
                </a:solidFill>
                <a:effectLst/>
                <a:latin typeface="Times New Roman" panose="02020603050405020304" pitchFamily="18" charset="0"/>
                <a:cs typeface="Times New Roman" panose="02020603050405020304" pitchFamily="18" charset="0"/>
              </a:rPr>
              <a:t>I</a:t>
            </a:r>
            <a:r>
              <a:rPr lang="en-US" dirty="0">
                <a:solidFill>
                  <a:srgbClr val="273239"/>
                </a:solidFill>
                <a:latin typeface="Times New Roman" panose="02020603050405020304" pitchFamily="18" charset="0"/>
                <a:cs typeface="Times New Roman" panose="02020603050405020304" pitchFamily="18" charset="0"/>
              </a:rPr>
              <a:t>ts </a:t>
            </a:r>
            <a:r>
              <a:rPr lang="en-US" b="0" i="0" dirty="0">
                <a:solidFill>
                  <a:srgbClr val="273239"/>
                </a:solidFill>
                <a:effectLst/>
                <a:latin typeface="Times New Roman" panose="02020603050405020304" pitchFamily="18" charset="0"/>
                <a:cs typeface="Times New Roman" panose="02020603050405020304" pitchFamily="18" charset="0"/>
              </a:rPr>
              <a:t>a basic form of Reinforcement Learning which uses Q-values (also called action values) to iteratively improve the behavior of the learning agent.</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733F4D-E704-1F9E-A50C-F90B0AD11B56}"/>
              </a:ext>
            </a:extLst>
          </p:cNvPr>
          <p:cNvPicPr>
            <a:picLocks noChangeAspect="1"/>
          </p:cNvPicPr>
          <p:nvPr/>
        </p:nvPicPr>
        <p:blipFill>
          <a:blip r:embed="rId2"/>
          <a:stretch>
            <a:fillRect/>
          </a:stretch>
        </p:blipFill>
        <p:spPr>
          <a:xfrm>
            <a:off x="2000250" y="2752437"/>
            <a:ext cx="8191500" cy="3920114"/>
          </a:xfrm>
          <a:prstGeom prst="rect">
            <a:avLst/>
          </a:prstGeom>
        </p:spPr>
      </p:pic>
    </p:spTree>
    <p:extLst>
      <p:ext uri="{BB962C8B-B14F-4D97-AF65-F5344CB8AC3E}">
        <p14:creationId xmlns:p14="http://schemas.microsoft.com/office/powerpoint/2010/main" val="1567734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4AC69-44FB-3693-B780-554A1415DDB8}"/>
              </a:ext>
            </a:extLst>
          </p:cNvPr>
          <p:cNvSpPr>
            <a:spLocks noGrp="1"/>
          </p:cNvSpPr>
          <p:nvPr>
            <p:ph idx="1"/>
          </p:nvPr>
        </p:nvSpPr>
        <p:spPr>
          <a:xfrm>
            <a:off x="838200" y="628073"/>
            <a:ext cx="10515600" cy="5548890"/>
          </a:xfrm>
        </p:spPr>
        <p:txBody>
          <a:bodyPr/>
          <a:lstStyle/>
          <a:p>
            <a:pPr algn="just"/>
            <a:r>
              <a:rPr lang="en-US" b="0" i="0" dirty="0">
                <a:solidFill>
                  <a:srgbClr val="05192D"/>
                </a:solidFill>
                <a:effectLst/>
                <a:latin typeface="Times New Roman" panose="02020603050405020304" pitchFamily="18" charset="0"/>
                <a:cs typeface="Times New Roman" panose="02020603050405020304" pitchFamily="18" charset="0"/>
              </a:rPr>
              <a:t>We can break down reinforcement learning into five simple steps:</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The agent is at state zero in an environment.</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It will take an action based on a specific strategy.</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It will receive a reward or punishment based on that action.</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By learning from previous moves and optimizing the strategy. </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The process will repeat until an optimal strategy is found.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544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1E01A-F0B3-26AE-22DF-E23B10C8C3E3}"/>
              </a:ext>
            </a:extLst>
          </p:cNvPr>
          <p:cNvSpPr>
            <a:spLocks noGrp="1"/>
          </p:cNvSpPr>
          <p:nvPr>
            <p:ph idx="1"/>
          </p:nvPr>
        </p:nvSpPr>
        <p:spPr>
          <a:xfrm>
            <a:off x="838200" y="471055"/>
            <a:ext cx="5553364" cy="5966690"/>
          </a:xfrm>
        </p:spPr>
        <p:txBody>
          <a:bodyPr>
            <a:normAutofit/>
          </a:bodyPr>
          <a:lstStyle/>
          <a:p>
            <a:pPr algn="just"/>
            <a:r>
              <a:rPr lang="en-US" b="0" i="0" dirty="0">
                <a:solidFill>
                  <a:srgbClr val="05192D"/>
                </a:solidFill>
                <a:effectLst/>
                <a:latin typeface="Times New Roman" panose="02020603050405020304" pitchFamily="18" charset="0"/>
                <a:cs typeface="Times New Roman" panose="02020603050405020304" pitchFamily="18" charset="0"/>
              </a:rPr>
              <a:t>For example, in the Mario video game, if a character takes a random action (e.g. moving left), based on that action, it may receive a reward. After taking the action, the agent (Mario) is in a new state, and the process repeats until the game character reaches the end of the stage or dies. </a:t>
            </a:r>
          </a:p>
          <a:p>
            <a:pPr algn="just"/>
            <a:r>
              <a:rPr lang="en-US" b="0" i="0" dirty="0">
                <a:solidFill>
                  <a:srgbClr val="05192D"/>
                </a:solidFill>
                <a:effectLst/>
                <a:latin typeface="Times New Roman" panose="02020603050405020304" pitchFamily="18" charset="0"/>
                <a:cs typeface="Times New Roman" panose="02020603050405020304" pitchFamily="18" charset="0"/>
              </a:rPr>
              <a:t>This episode will repeat multiple times until Mario learns to navigate the environment by maximizing the rewards. </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A2CDDC-81BD-B623-9E73-222B5A064352}"/>
              </a:ext>
            </a:extLst>
          </p:cNvPr>
          <p:cNvPicPr>
            <a:picLocks noChangeAspect="1"/>
          </p:cNvPicPr>
          <p:nvPr/>
        </p:nvPicPr>
        <p:blipFill>
          <a:blip r:embed="rId2"/>
          <a:stretch>
            <a:fillRect/>
          </a:stretch>
        </p:blipFill>
        <p:spPr>
          <a:xfrm>
            <a:off x="6816436" y="802409"/>
            <a:ext cx="5144655" cy="5210175"/>
          </a:xfrm>
          <a:prstGeom prst="rect">
            <a:avLst/>
          </a:prstGeom>
        </p:spPr>
      </p:pic>
    </p:spTree>
    <p:extLst>
      <p:ext uri="{BB962C8B-B14F-4D97-AF65-F5344CB8AC3E}">
        <p14:creationId xmlns:p14="http://schemas.microsoft.com/office/powerpoint/2010/main" val="413638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9788-E447-0DDE-4F04-0A77C8E0511F}"/>
              </a:ext>
            </a:extLst>
          </p:cNvPr>
          <p:cNvSpPr>
            <a:spLocks noGrp="1"/>
          </p:cNvSpPr>
          <p:nvPr>
            <p:ph type="title"/>
          </p:nvPr>
        </p:nvSpPr>
        <p:spPr/>
        <p:txBody>
          <a:bodyPr/>
          <a:lstStyle/>
          <a:p>
            <a:r>
              <a:rPr lang="en-US" b="1" i="0" dirty="0">
                <a:solidFill>
                  <a:srgbClr val="05192D"/>
                </a:solidFill>
                <a:effectLst/>
                <a:latin typeface="Times New Roman" panose="02020603050405020304" pitchFamily="18" charset="0"/>
                <a:cs typeface="Times New Roman" panose="02020603050405020304" pitchFamily="18" charset="0"/>
              </a:rPr>
              <a:t>What is Q-Learning?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5A899F-1BEA-3C63-0A19-3ABCF607B979}"/>
              </a:ext>
            </a:extLst>
          </p:cNvPr>
          <p:cNvSpPr>
            <a:spLocks noGrp="1"/>
          </p:cNvSpPr>
          <p:nvPr>
            <p:ph idx="1"/>
          </p:nvPr>
        </p:nvSpPr>
        <p:spPr/>
        <p:txBody>
          <a:bodyPr>
            <a:normAutofit fontScale="85000" lnSpcReduction="10000"/>
          </a:bodyPr>
          <a:lstStyle/>
          <a:p>
            <a:pPr algn="just"/>
            <a:r>
              <a:rPr lang="en-US" b="0" i="0" dirty="0">
                <a:solidFill>
                  <a:srgbClr val="05192D"/>
                </a:solidFill>
                <a:effectLst/>
                <a:latin typeface="Times New Roman" panose="02020603050405020304" pitchFamily="18" charset="0"/>
                <a:cs typeface="Times New Roman" panose="02020603050405020304" pitchFamily="18" charset="0"/>
              </a:rPr>
              <a:t>Q-learning is a model-free, value-based, off-policy algorithm that will find the best series of actions based on the agent's current state. The “Q” stands for quality. Quality represents how valuable the action is in maximizing future rewards.  </a:t>
            </a:r>
          </a:p>
          <a:p>
            <a:pPr algn="just"/>
            <a:r>
              <a:rPr lang="en-US" b="0" i="0" dirty="0">
                <a:solidFill>
                  <a:srgbClr val="05192D"/>
                </a:solidFill>
                <a:effectLst/>
                <a:latin typeface="Times New Roman" panose="02020603050405020304" pitchFamily="18" charset="0"/>
                <a:cs typeface="Times New Roman" panose="02020603050405020304" pitchFamily="18" charset="0"/>
              </a:rPr>
              <a:t>The </a:t>
            </a:r>
            <a:r>
              <a:rPr lang="en-US" b="1" i="0" dirty="0">
                <a:solidFill>
                  <a:srgbClr val="05192D"/>
                </a:solidFill>
                <a:effectLst/>
                <a:latin typeface="Times New Roman" panose="02020603050405020304" pitchFamily="18" charset="0"/>
                <a:cs typeface="Times New Roman" panose="02020603050405020304" pitchFamily="18" charset="0"/>
              </a:rPr>
              <a:t>model-based</a:t>
            </a:r>
            <a:r>
              <a:rPr lang="en-US" b="0" i="0" dirty="0">
                <a:solidFill>
                  <a:srgbClr val="05192D"/>
                </a:solidFill>
                <a:effectLst/>
                <a:latin typeface="Times New Roman" panose="02020603050405020304" pitchFamily="18" charset="0"/>
                <a:cs typeface="Times New Roman" panose="02020603050405020304" pitchFamily="18" charset="0"/>
              </a:rPr>
              <a:t> algorithms use transition and reward functions to estimate the optimal policy and create the model. In contrast, </a:t>
            </a:r>
            <a:r>
              <a:rPr lang="en-US" b="1" i="0" dirty="0">
                <a:solidFill>
                  <a:srgbClr val="05192D"/>
                </a:solidFill>
                <a:effectLst/>
                <a:latin typeface="Times New Roman" panose="02020603050405020304" pitchFamily="18" charset="0"/>
                <a:cs typeface="Times New Roman" panose="02020603050405020304" pitchFamily="18" charset="0"/>
              </a:rPr>
              <a:t>model-free</a:t>
            </a:r>
            <a:r>
              <a:rPr lang="en-US" b="0" i="0" dirty="0">
                <a:solidFill>
                  <a:srgbClr val="05192D"/>
                </a:solidFill>
                <a:effectLst/>
                <a:latin typeface="Times New Roman" panose="02020603050405020304" pitchFamily="18" charset="0"/>
                <a:cs typeface="Times New Roman" panose="02020603050405020304" pitchFamily="18" charset="0"/>
              </a:rPr>
              <a:t> algorithms learn the consequences of their actions through the experience without transition and reward function. </a:t>
            </a:r>
          </a:p>
          <a:p>
            <a:pPr algn="just"/>
            <a:r>
              <a:rPr lang="en-US" b="0" i="0" dirty="0">
                <a:solidFill>
                  <a:srgbClr val="05192D"/>
                </a:solidFill>
                <a:effectLst/>
                <a:latin typeface="Times New Roman" panose="02020603050405020304" pitchFamily="18" charset="0"/>
                <a:cs typeface="Times New Roman" panose="02020603050405020304" pitchFamily="18" charset="0"/>
              </a:rPr>
              <a:t>The </a:t>
            </a:r>
            <a:r>
              <a:rPr lang="en-US" b="1" i="0" dirty="0">
                <a:solidFill>
                  <a:srgbClr val="05192D"/>
                </a:solidFill>
                <a:effectLst/>
                <a:latin typeface="Times New Roman" panose="02020603050405020304" pitchFamily="18" charset="0"/>
                <a:cs typeface="Times New Roman" panose="02020603050405020304" pitchFamily="18" charset="0"/>
              </a:rPr>
              <a:t>value-based</a:t>
            </a:r>
            <a:r>
              <a:rPr lang="en-US" b="0" i="0" dirty="0">
                <a:solidFill>
                  <a:srgbClr val="05192D"/>
                </a:solidFill>
                <a:effectLst/>
                <a:latin typeface="Times New Roman" panose="02020603050405020304" pitchFamily="18" charset="0"/>
                <a:cs typeface="Times New Roman" panose="02020603050405020304" pitchFamily="18" charset="0"/>
              </a:rPr>
              <a:t> method trains the value function to learn which state is more valuable and take action. On the other hand, </a:t>
            </a:r>
            <a:r>
              <a:rPr lang="en-US" b="1" i="0" dirty="0">
                <a:solidFill>
                  <a:srgbClr val="05192D"/>
                </a:solidFill>
                <a:effectLst/>
                <a:latin typeface="Times New Roman" panose="02020603050405020304" pitchFamily="18" charset="0"/>
                <a:cs typeface="Times New Roman" panose="02020603050405020304" pitchFamily="18" charset="0"/>
              </a:rPr>
              <a:t>policy-based</a:t>
            </a:r>
            <a:r>
              <a:rPr lang="en-US" b="0" i="0" dirty="0">
                <a:solidFill>
                  <a:srgbClr val="05192D"/>
                </a:solidFill>
                <a:effectLst/>
                <a:latin typeface="Times New Roman" panose="02020603050405020304" pitchFamily="18" charset="0"/>
                <a:cs typeface="Times New Roman" panose="02020603050405020304" pitchFamily="18" charset="0"/>
              </a:rPr>
              <a:t> methods train the policy directly to learn which action to take in a given state.</a:t>
            </a:r>
          </a:p>
          <a:p>
            <a:pPr algn="just"/>
            <a:r>
              <a:rPr lang="en-US" b="0" i="0" dirty="0">
                <a:solidFill>
                  <a:srgbClr val="05192D"/>
                </a:solidFill>
                <a:effectLst/>
                <a:latin typeface="Times New Roman" panose="02020603050405020304" pitchFamily="18" charset="0"/>
                <a:cs typeface="Times New Roman" panose="02020603050405020304" pitchFamily="18" charset="0"/>
              </a:rPr>
              <a:t>In the </a:t>
            </a:r>
            <a:r>
              <a:rPr lang="en-US" b="1" i="0" dirty="0">
                <a:solidFill>
                  <a:srgbClr val="05192D"/>
                </a:solidFill>
                <a:effectLst/>
                <a:latin typeface="Times New Roman" panose="02020603050405020304" pitchFamily="18" charset="0"/>
                <a:cs typeface="Times New Roman" panose="02020603050405020304" pitchFamily="18" charset="0"/>
              </a:rPr>
              <a:t>off-policy</a:t>
            </a:r>
            <a:r>
              <a:rPr lang="en-US" b="0" i="0" dirty="0">
                <a:solidFill>
                  <a:srgbClr val="05192D"/>
                </a:solidFill>
                <a:effectLst/>
                <a:latin typeface="Times New Roman" panose="02020603050405020304" pitchFamily="18" charset="0"/>
                <a:cs typeface="Times New Roman" panose="02020603050405020304" pitchFamily="18" charset="0"/>
              </a:rPr>
              <a:t>, the algorithm evaluates and updates a policy that differs from the policy used to take an action. Conversely, the </a:t>
            </a:r>
            <a:r>
              <a:rPr lang="en-US" b="1" i="0" dirty="0">
                <a:solidFill>
                  <a:srgbClr val="05192D"/>
                </a:solidFill>
                <a:effectLst/>
                <a:latin typeface="Times New Roman" panose="02020603050405020304" pitchFamily="18" charset="0"/>
                <a:cs typeface="Times New Roman" panose="02020603050405020304" pitchFamily="18" charset="0"/>
              </a:rPr>
              <a:t>on-policy</a:t>
            </a:r>
            <a:r>
              <a:rPr lang="en-US" b="0" i="0" dirty="0">
                <a:solidFill>
                  <a:srgbClr val="05192D"/>
                </a:solidFill>
                <a:effectLst/>
                <a:latin typeface="Times New Roman" panose="02020603050405020304" pitchFamily="18" charset="0"/>
                <a:cs typeface="Times New Roman" panose="02020603050405020304" pitchFamily="18" charset="0"/>
              </a:rPr>
              <a:t> algorithm evaluates and improves the same policy used to take an action.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70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B0AB-B652-D924-29D1-3322C340537F}"/>
              </a:ext>
            </a:extLst>
          </p:cNvPr>
          <p:cNvSpPr>
            <a:spLocks noGrp="1"/>
          </p:cNvSpPr>
          <p:nvPr>
            <p:ph type="title"/>
          </p:nvPr>
        </p:nvSpPr>
        <p:spPr/>
        <p:txBody>
          <a:bodyPr/>
          <a:lstStyle/>
          <a:p>
            <a:r>
              <a:rPr lang="en-US" b="1" i="0" dirty="0">
                <a:solidFill>
                  <a:srgbClr val="05192D"/>
                </a:solidFill>
                <a:effectLst/>
                <a:latin typeface="Times New Roman" panose="02020603050405020304" pitchFamily="18" charset="0"/>
                <a:cs typeface="Times New Roman" panose="02020603050405020304" pitchFamily="18" charset="0"/>
              </a:rPr>
              <a:t>Key Terminologies in Q-learning</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89864D3-200B-654A-2817-7DAFCD357A9C}"/>
              </a:ext>
            </a:extLst>
          </p:cNvPr>
          <p:cNvPicPr>
            <a:picLocks noGrp="1" noChangeAspect="1"/>
          </p:cNvPicPr>
          <p:nvPr>
            <p:ph idx="1"/>
          </p:nvPr>
        </p:nvPicPr>
        <p:blipFill>
          <a:blip r:embed="rId2"/>
          <a:stretch>
            <a:fillRect/>
          </a:stretch>
        </p:blipFill>
        <p:spPr>
          <a:xfrm>
            <a:off x="914400" y="1920081"/>
            <a:ext cx="10224655" cy="4162425"/>
          </a:xfrm>
        </p:spPr>
      </p:pic>
    </p:spTree>
    <p:extLst>
      <p:ext uri="{BB962C8B-B14F-4D97-AF65-F5344CB8AC3E}">
        <p14:creationId xmlns:p14="http://schemas.microsoft.com/office/powerpoint/2010/main" val="361824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33EE-E188-D5F3-D560-0E3F9827CBC5}"/>
              </a:ext>
            </a:extLst>
          </p:cNvPr>
          <p:cNvSpPr>
            <a:spLocks noGrp="1"/>
          </p:cNvSpPr>
          <p:nvPr>
            <p:ph type="title"/>
          </p:nvPr>
        </p:nvSpPr>
        <p:spPr/>
        <p:txBody>
          <a:bodyPr/>
          <a:lstStyle/>
          <a:p>
            <a:r>
              <a:rPr lang="en-US" b="1" i="0" dirty="0">
                <a:solidFill>
                  <a:srgbClr val="05192D"/>
                </a:solidFill>
                <a:effectLst/>
                <a:latin typeface="Times New Roman" panose="02020603050405020304" pitchFamily="18" charset="0"/>
                <a:cs typeface="Times New Roman" panose="02020603050405020304" pitchFamily="18" charset="0"/>
              </a:rPr>
              <a:t>How Does Q-Learning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95F-2900-C303-6A82-3993D2077949}"/>
              </a:ext>
            </a:extLst>
          </p:cNvPr>
          <p:cNvSpPr>
            <a:spLocks noGrp="1"/>
          </p:cNvSpPr>
          <p:nvPr>
            <p:ph idx="1"/>
          </p:nvPr>
        </p:nvSpPr>
        <p:spPr/>
        <p:txBody>
          <a:bodyPr/>
          <a:lstStyle/>
          <a:p>
            <a:pPr algn="just"/>
            <a:r>
              <a:rPr lang="en-US" b="0" i="0" dirty="0">
                <a:solidFill>
                  <a:srgbClr val="05192D"/>
                </a:solidFill>
                <a:effectLst/>
                <a:latin typeface="Times New Roman" panose="02020603050405020304" pitchFamily="18" charset="0"/>
                <a:cs typeface="Times New Roman" panose="02020603050405020304" pitchFamily="18" charset="0"/>
              </a:rPr>
              <a:t>Lets take an example of a frozen lake. In this environment, the agent must cross the frozen lake from the start to the goal, without falling into the holes. The best strategy is to reach goals by taking the shortest path. </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C52557-1DC3-039B-C432-9198F816ABEB}"/>
              </a:ext>
            </a:extLst>
          </p:cNvPr>
          <p:cNvPicPr>
            <a:picLocks noChangeAspect="1"/>
          </p:cNvPicPr>
          <p:nvPr/>
        </p:nvPicPr>
        <p:blipFill>
          <a:blip r:embed="rId2"/>
          <a:stretch>
            <a:fillRect/>
          </a:stretch>
        </p:blipFill>
        <p:spPr>
          <a:xfrm>
            <a:off x="3982315" y="3073400"/>
            <a:ext cx="3562350" cy="3419475"/>
          </a:xfrm>
          <a:prstGeom prst="rect">
            <a:avLst/>
          </a:prstGeom>
        </p:spPr>
      </p:pic>
    </p:spTree>
    <p:extLst>
      <p:ext uri="{BB962C8B-B14F-4D97-AF65-F5344CB8AC3E}">
        <p14:creationId xmlns:p14="http://schemas.microsoft.com/office/powerpoint/2010/main" val="82897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8F7-73D0-C141-0509-070A7025E0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8F8138-518E-473B-EA25-149C26F8CCE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74CA7D9-7E77-B46E-106B-BF393EDDA8CF}"/>
              </a:ext>
            </a:extLst>
          </p:cNvPr>
          <p:cNvPicPr>
            <a:picLocks noChangeAspect="1"/>
          </p:cNvPicPr>
          <p:nvPr/>
        </p:nvPicPr>
        <p:blipFill>
          <a:blip r:embed="rId2"/>
          <a:stretch>
            <a:fillRect/>
          </a:stretch>
        </p:blipFill>
        <p:spPr>
          <a:xfrm>
            <a:off x="838200" y="442912"/>
            <a:ext cx="10515600" cy="5972175"/>
          </a:xfrm>
          <a:prstGeom prst="rect">
            <a:avLst/>
          </a:prstGeom>
        </p:spPr>
      </p:pic>
    </p:spTree>
    <p:extLst>
      <p:ext uri="{BB962C8B-B14F-4D97-AF65-F5344CB8AC3E}">
        <p14:creationId xmlns:p14="http://schemas.microsoft.com/office/powerpoint/2010/main" val="818063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0C613-4F95-865A-64D1-CFD1CCC437AD}"/>
              </a:ext>
            </a:extLst>
          </p:cNvPr>
          <p:cNvPicPr>
            <a:picLocks noChangeAspect="1"/>
          </p:cNvPicPr>
          <p:nvPr/>
        </p:nvPicPr>
        <p:blipFill>
          <a:blip r:embed="rId2"/>
          <a:stretch>
            <a:fillRect/>
          </a:stretch>
        </p:blipFill>
        <p:spPr>
          <a:xfrm>
            <a:off x="979055" y="523875"/>
            <a:ext cx="10390909" cy="5810250"/>
          </a:xfrm>
          <a:prstGeom prst="rect">
            <a:avLst/>
          </a:prstGeom>
        </p:spPr>
      </p:pic>
    </p:spTree>
    <p:extLst>
      <p:ext uri="{BB962C8B-B14F-4D97-AF65-F5344CB8AC3E}">
        <p14:creationId xmlns:p14="http://schemas.microsoft.com/office/powerpoint/2010/main" val="282899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D560-8DF4-E7A7-3EDC-0EB1F7B53A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87735-F56B-44B2-8963-BEA8FE2DF84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72EEEAC-206D-E6D2-D1BC-3BB94921EFF2}"/>
              </a:ext>
            </a:extLst>
          </p:cNvPr>
          <p:cNvPicPr>
            <a:picLocks noChangeAspect="1"/>
          </p:cNvPicPr>
          <p:nvPr/>
        </p:nvPicPr>
        <p:blipFill>
          <a:blip r:embed="rId2"/>
          <a:stretch>
            <a:fillRect/>
          </a:stretch>
        </p:blipFill>
        <p:spPr>
          <a:xfrm>
            <a:off x="838200" y="442912"/>
            <a:ext cx="10661073" cy="5972175"/>
          </a:xfrm>
          <a:prstGeom prst="rect">
            <a:avLst/>
          </a:prstGeom>
        </p:spPr>
      </p:pic>
    </p:spTree>
    <p:extLst>
      <p:ext uri="{BB962C8B-B14F-4D97-AF65-F5344CB8AC3E}">
        <p14:creationId xmlns:p14="http://schemas.microsoft.com/office/powerpoint/2010/main" val="2883090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D9AAF-6E9F-1332-475A-C1EF8FDAE77B}"/>
              </a:ext>
            </a:extLst>
          </p:cNvPr>
          <p:cNvPicPr>
            <a:picLocks noChangeAspect="1"/>
          </p:cNvPicPr>
          <p:nvPr/>
        </p:nvPicPr>
        <p:blipFill>
          <a:blip r:embed="rId2"/>
          <a:stretch>
            <a:fillRect/>
          </a:stretch>
        </p:blipFill>
        <p:spPr>
          <a:xfrm>
            <a:off x="777875" y="363682"/>
            <a:ext cx="10980016" cy="2362200"/>
          </a:xfrm>
          <a:prstGeom prst="rect">
            <a:avLst/>
          </a:prstGeom>
        </p:spPr>
      </p:pic>
      <p:pic>
        <p:nvPicPr>
          <p:cNvPr id="7" name="Picture 6">
            <a:extLst>
              <a:ext uri="{FF2B5EF4-FFF2-40B4-BE49-F238E27FC236}">
                <a16:creationId xmlns:a16="http://schemas.microsoft.com/office/drawing/2014/main" id="{7A40F1D8-44BC-D2E4-CFAE-639F64B045FD}"/>
              </a:ext>
            </a:extLst>
          </p:cNvPr>
          <p:cNvPicPr>
            <a:picLocks noChangeAspect="1"/>
          </p:cNvPicPr>
          <p:nvPr/>
        </p:nvPicPr>
        <p:blipFill>
          <a:blip r:embed="rId3"/>
          <a:stretch>
            <a:fillRect/>
          </a:stretch>
        </p:blipFill>
        <p:spPr>
          <a:xfrm>
            <a:off x="2045710" y="2725882"/>
            <a:ext cx="7934325" cy="4013632"/>
          </a:xfrm>
          <a:prstGeom prst="rect">
            <a:avLst/>
          </a:prstGeom>
        </p:spPr>
      </p:pic>
    </p:spTree>
    <p:extLst>
      <p:ext uri="{BB962C8B-B14F-4D97-AF65-F5344CB8AC3E}">
        <p14:creationId xmlns:p14="http://schemas.microsoft.com/office/powerpoint/2010/main" val="307642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A13B-442B-9BE6-D169-47B5C5227D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77B52C-21AF-6A86-336A-F5F5573D69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90E3AB1-529C-C3C8-58EC-62588A1446F5}"/>
              </a:ext>
            </a:extLst>
          </p:cNvPr>
          <p:cNvPicPr>
            <a:picLocks noChangeAspect="1"/>
          </p:cNvPicPr>
          <p:nvPr/>
        </p:nvPicPr>
        <p:blipFill>
          <a:blip r:embed="rId2"/>
          <a:stretch>
            <a:fillRect/>
          </a:stretch>
        </p:blipFill>
        <p:spPr>
          <a:xfrm>
            <a:off x="447964" y="365125"/>
            <a:ext cx="11296071" cy="6123709"/>
          </a:xfrm>
          <a:prstGeom prst="rect">
            <a:avLst/>
          </a:prstGeom>
        </p:spPr>
      </p:pic>
    </p:spTree>
    <p:extLst>
      <p:ext uri="{BB962C8B-B14F-4D97-AF65-F5344CB8AC3E}">
        <p14:creationId xmlns:p14="http://schemas.microsoft.com/office/powerpoint/2010/main" val="163317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5C1233-E186-DA59-BFDF-16F7526AFE5F}"/>
              </a:ext>
            </a:extLst>
          </p:cNvPr>
          <p:cNvPicPr>
            <a:picLocks noChangeAspect="1"/>
          </p:cNvPicPr>
          <p:nvPr/>
        </p:nvPicPr>
        <p:blipFill>
          <a:blip r:embed="rId2"/>
          <a:stretch>
            <a:fillRect/>
          </a:stretch>
        </p:blipFill>
        <p:spPr>
          <a:xfrm>
            <a:off x="2124941" y="245918"/>
            <a:ext cx="7942118" cy="3183082"/>
          </a:xfrm>
          <a:prstGeom prst="rect">
            <a:avLst/>
          </a:prstGeom>
        </p:spPr>
      </p:pic>
      <p:pic>
        <p:nvPicPr>
          <p:cNvPr id="7" name="Picture 6">
            <a:extLst>
              <a:ext uri="{FF2B5EF4-FFF2-40B4-BE49-F238E27FC236}">
                <a16:creationId xmlns:a16="http://schemas.microsoft.com/office/drawing/2014/main" id="{09D302BE-70CC-AADF-C7BA-314AA179587F}"/>
              </a:ext>
            </a:extLst>
          </p:cNvPr>
          <p:cNvPicPr>
            <a:picLocks noChangeAspect="1"/>
          </p:cNvPicPr>
          <p:nvPr/>
        </p:nvPicPr>
        <p:blipFill>
          <a:blip r:embed="rId3"/>
          <a:stretch>
            <a:fillRect/>
          </a:stretch>
        </p:blipFill>
        <p:spPr>
          <a:xfrm>
            <a:off x="515216" y="3685309"/>
            <a:ext cx="10245148" cy="2990273"/>
          </a:xfrm>
          <a:prstGeom prst="rect">
            <a:avLst/>
          </a:prstGeom>
        </p:spPr>
      </p:pic>
    </p:spTree>
    <p:extLst>
      <p:ext uri="{BB962C8B-B14F-4D97-AF65-F5344CB8AC3E}">
        <p14:creationId xmlns:p14="http://schemas.microsoft.com/office/powerpoint/2010/main" val="3022182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4ECFD2-48DE-E7FD-2DC7-C7A8D77B8C40}"/>
              </a:ext>
            </a:extLst>
          </p:cNvPr>
          <p:cNvPicPr>
            <a:picLocks noChangeAspect="1"/>
          </p:cNvPicPr>
          <p:nvPr/>
        </p:nvPicPr>
        <p:blipFill>
          <a:blip r:embed="rId2"/>
          <a:stretch>
            <a:fillRect/>
          </a:stretch>
        </p:blipFill>
        <p:spPr>
          <a:xfrm>
            <a:off x="759835" y="436274"/>
            <a:ext cx="10674783" cy="2085253"/>
          </a:xfrm>
          <a:prstGeom prst="rect">
            <a:avLst/>
          </a:prstGeom>
        </p:spPr>
      </p:pic>
      <p:pic>
        <p:nvPicPr>
          <p:cNvPr id="9" name="Picture 8">
            <a:extLst>
              <a:ext uri="{FF2B5EF4-FFF2-40B4-BE49-F238E27FC236}">
                <a16:creationId xmlns:a16="http://schemas.microsoft.com/office/drawing/2014/main" id="{2E35FE57-EFF9-8ABF-ABC4-1E2410CF12AA}"/>
              </a:ext>
            </a:extLst>
          </p:cNvPr>
          <p:cNvPicPr>
            <a:picLocks noChangeAspect="1"/>
          </p:cNvPicPr>
          <p:nvPr/>
        </p:nvPicPr>
        <p:blipFill>
          <a:blip r:embed="rId3"/>
          <a:stretch>
            <a:fillRect/>
          </a:stretch>
        </p:blipFill>
        <p:spPr>
          <a:xfrm>
            <a:off x="757383" y="2401455"/>
            <a:ext cx="10954326" cy="3620654"/>
          </a:xfrm>
          <a:prstGeom prst="rect">
            <a:avLst/>
          </a:prstGeom>
        </p:spPr>
      </p:pic>
      <p:pic>
        <p:nvPicPr>
          <p:cNvPr id="11" name="Picture 10">
            <a:extLst>
              <a:ext uri="{FF2B5EF4-FFF2-40B4-BE49-F238E27FC236}">
                <a16:creationId xmlns:a16="http://schemas.microsoft.com/office/drawing/2014/main" id="{835EF51D-D21F-97A0-A447-159CA389639F}"/>
              </a:ext>
            </a:extLst>
          </p:cNvPr>
          <p:cNvPicPr>
            <a:picLocks noChangeAspect="1"/>
          </p:cNvPicPr>
          <p:nvPr/>
        </p:nvPicPr>
        <p:blipFill>
          <a:blip r:embed="rId4"/>
          <a:stretch>
            <a:fillRect/>
          </a:stretch>
        </p:blipFill>
        <p:spPr>
          <a:xfrm>
            <a:off x="842384" y="6042891"/>
            <a:ext cx="10684598" cy="666750"/>
          </a:xfrm>
          <a:prstGeom prst="rect">
            <a:avLst/>
          </a:prstGeom>
        </p:spPr>
      </p:pic>
    </p:spTree>
    <p:extLst>
      <p:ext uri="{BB962C8B-B14F-4D97-AF65-F5344CB8AC3E}">
        <p14:creationId xmlns:p14="http://schemas.microsoft.com/office/powerpoint/2010/main" val="1492596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20B0-0D72-C984-2CD5-F97571C715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B02969-2160-EA5D-945D-9DE4EBBFAE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088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4F67-F568-90CC-C164-232363B18B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C25946-EF9B-ECD3-E3BA-FFD8B35D71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C76DDCD-824F-2B52-1956-359C2B9E4005}"/>
              </a:ext>
            </a:extLst>
          </p:cNvPr>
          <p:cNvPicPr>
            <a:picLocks noChangeAspect="1"/>
          </p:cNvPicPr>
          <p:nvPr/>
        </p:nvPicPr>
        <p:blipFill>
          <a:blip r:embed="rId2"/>
          <a:stretch>
            <a:fillRect/>
          </a:stretch>
        </p:blipFill>
        <p:spPr>
          <a:xfrm>
            <a:off x="838200" y="365125"/>
            <a:ext cx="10624127" cy="5988050"/>
          </a:xfrm>
          <a:prstGeom prst="rect">
            <a:avLst/>
          </a:prstGeom>
        </p:spPr>
      </p:pic>
    </p:spTree>
    <p:extLst>
      <p:ext uri="{BB962C8B-B14F-4D97-AF65-F5344CB8AC3E}">
        <p14:creationId xmlns:p14="http://schemas.microsoft.com/office/powerpoint/2010/main" val="290118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6697-4B65-CBDE-B55D-76B04B58D2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6D7886-E4E3-DA45-6797-18DDCB0784C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9B0DFD-1281-614D-3638-8991E0C2CE3A}"/>
              </a:ext>
            </a:extLst>
          </p:cNvPr>
          <p:cNvPicPr>
            <a:picLocks noChangeAspect="1"/>
          </p:cNvPicPr>
          <p:nvPr/>
        </p:nvPicPr>
        <p:blipFill>
          <a:blip r:embed="rId2"/>
          <a:stretch>
            <a:fillRect/>
          </a:stretch>
        </p:blipFill>
        <p:spPr>
          <a:xfrm>
            <a:off x="838200" y="292965"/>
            <a:ext cx="10515600" cy="4630016"/>
          </a:xfrm>
          <a:prstGeom prst="rect">
            <a:avLst/>
          </a:prstGeom>
        </p:spPr>
      </p:pic>
    </p:spTree>
    <p:extLst>
      <p:ext uri="{BB962C8B-B14F-4D97-AF65-F5344CB8AC3E}">
        <p14:creationId xmlns:p14="http://schemas.microsoft.com/office/powerpoint/2010/main" val="340785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8328-D5E4-334C-5B03-2E025CDF0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B0BDD-5AD7-2C4C-B41C-9F504EE1C2E4}"/>
              </a:ext>
            </a:extLst>
          </p:cNvPr>
          <p:cNvSpPr>
            <a:spLocks noGrp="1"/>
          </p:cNvSpPr>
          <p:nvPr>
            <p:ph idx="1"/>
          </p:nvPr>
        </p:nvSpPr>
        <p:spPr>
          <a:xfrm>
            <a:off x="838200" y="4716463"/>
            <a:ext cx="10515600" cy="1460499"/>
          </a:xfrm>
        </p:spPr>
        <p:txBody>
          <a:bodyPr>
            <a:normAutofit fontScale="85000" lnSpcReduction="10000"/>
          </a:bodyPr>
          <a:lstStyle/>
          <a:p>
            <a:pPr marL="0" indent="0" algn="just">
              <a:buNone/>
            </a:pPr>
            <a:r>
              <a:rPr lang="en-US" b="0" i="0" dirty="0">
                <a:solidFill>
                  <a:srgbClr val="610B4B"/>
                </a:solidFill>
                <a:effectLst/>
                <a:latin typeface="erdana"/>
              </a:rPr>
              <a:t>5. Termination</a:t>
            </a:r>
          </a:p>
          <a:p>
            <a:pPr algn="just"/>
            <a:r>
              <a:rPr lang="en-US" b="0" i="0" dirty="0">
                <a:solidFill>
                  <a:srgbClr val="333333"/>
                </a:solidFill>
                <a:effectLst/>
                <a:latin typeface="Times New Roman" panose="02020603050405020304" pitchFamily="18" charset="0"/>
                <a:cs typeface="Times New Roman" panose="02020603050405020304" pitchFamily="18" charset="0"/>
              </a:rPr>
              <a:t>After the reproduction phase, a stopping criterion is applied as a base for termination. The algorithm terminates after the threshold fitness solution is reached. It will identify the final solution as the best solution in the population.</a:t>
            </a:r>
          </a:p>
          <a:p>
            <a:endParaRPr lang="en-US" dirty="0"/>
          </a:p>
        </p:txBody>
      </p:sp>
      <p:pic>
        <p:nvPicPr>
          <p:cNvPr id="5" name="Picture 4">
            <a:extLst>
              <a:ext uri="{FF2B5EF4-FFF2-40B4-BE49-F238E27FC236}">
                <a16:creationId xmlns:a16="http://schemas.microsoft.com/office/drawing/2014/main" id="{EB780069-3314-C2B7-CDAB-C35A15BD21E8}"/>
              </a:ext>
            </a:extLst>
          </p:cNvPr>
          <p:cNvPicPr>
            <a:picLocks noChangeAspect="1"/>
          </p:cNvPicPr>
          <p:nvPr/>
        </p:nvPicPr>
        <p:blipFill>
          <a:blip r:embed="rId2"/>
          <a:stretch>
            <a:fillRect/>
          </a:stretch>
        </p:blipFill>
        <p:spPr>
          <a:xfrm>
            <a:off x="838200" y="339725"/>
            <a:ext cx="10077450" cy="4351339"/>
          </a:xfrm>
          <a:prstGeom prst="rect">
            <a:avLst/>
          </a:prstGeom>
        </p:spPr>
      </p:pic>
    </p:spTree>
    <p:extLst>
      <p:ext uri="{BB962C8B-B14F-4D97-AF65-F5344CB8AC3E}">
        <p14:creationId xmlns:p14="http://schemas.microsoft.com/office/powerpoint/2010/main" val="150274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DC77-001D-0751-1043-45AC74EEBE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CF160-2C9E-C83F-20A9-EBD88C4235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620C3D-F5BD-FE21-FCC1-4F922D489560}"/>
              </a:ext>
            </a:extLst>
          </p:cNvPr>
          <p:cNvPicPr>
            <a:picLocks noChangeAspect="1"/>
          </p:cNvPicPr>
          <p:nvPr/>
        </p:nvPicPr>
        <p:blipFill>
          <a:blip r:embed="rId2"/>
          <a:stretch>
            <a:fillRect/>
          </a:stretch>
        </p:blipFill>
        <p:spPr>
          <a:xfrm>
            <a:off x="719138" y="230188"/>
            <a:ext cx="10634662" cy="5946775"/>
          </a:xfrm>
          <a:prstGeom prst="rect">
            <a:avLst/>
          </a:prstGeom>
        </p:spPr>
      </p:pic>
    </p:spTree>
    <p:extLst>
      <p:ext uri="{BB962C8B-B14F-4D97-AF65-F5344CB8AC3E}">
        <p14:creationId xmlns:p14="http://schemas.microsoft.com/office/powerpoint/2010/main" val="341397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2247</Words>
  <Application>Microsoft Office PowerPoint</Application>
  <PresentationFormat>Widescreen</PresentationFormat>
  <Paragraphs>132</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erdana</vt:lpstr>
      <vt:lpstr>Nunito</vt:lpstr>
      <vt:lpstr>Times New Roman</vt:lpstr>
      <vt:lpstr>Office Theme</vt:lpstr>
      <vt:lpstr>Unit-5</vt:lpstr>
      <vt:lpstr>Genetic Algorithm </vt:lpstr>
      <vt:lpstr>Basic Terminologies Used</vt:lpstr>
      <vt:lpstr>How Genetic Algorithm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Genetic algorithm: Hypothesis space search</vt:lpstr>
      <vt:lpstr>PowerPoint Presentation</vt:lpstr>
      <vt:lpstr>Genetic Programming</vt:lpstr>
      <vt:lpstr>PowerPoint Presentation</vt:lpstr>
      <vt:lpstr>PowerPoint Presentation</vt:lpstr>
      <vt:lpstr>Models of Evolution And Learning</vt:lpstr>
      <vt:lpstr>Lamarckian Evolution</vt:lpstr>
      <vt:lpstr>Baldwin Effect</vt:lpstr>
      <vt:lpstr>Parallelizing Genetic Algorithms</vt:lpstr>
      <vt:lpstr>PowerPoint Presentation</vt:lpstr>
      <vt:lpstr>Learning Sets of Rules</vt:lpstr>
      <vt:lpstr>Sequential Covering Algorithm</vt:lpstr>
      <vt:lpstr>Working on the Algorithm:</vt:lpstr>
      <vt:lpstr>PowerPoint Presentation</vt:lpstr>
      <vt:lpstr>PowerPoint Presentation</vt:lpstr>
      <vt:lpstr>PowerPoint Presentation</vt:lpstr>
      <vt:lpstr>PowerPoint Presentation</vt:lpstr>
      <vt:lpstr>First-Order Logic</vt:lpstr>
      <vt:lpstr>First Order Inductive Learner (FOIL)</vt:lpstr>
      <vt:lpstr>PowerPoint Presentation</vt:lpstr>
      <vt:lpstr>PowerPoint Presentation</vt:lpstr>
      <vt:lpstr>PowerPoint Presentation</vt:lpstr>
      <vt:lpstr>PowerPoint Presentation</vt:lpstr>
      <vt:lpstr>Reinforcement learning</vt:lpstr>
      <vt:lpstr>PowerPoint Presentation</vt:lpstr>
      <vt:lpstr>PowerPoint Presentation</vt:lpstr>
      <vt:lpstr>PowerPoint Presentation</vt:lpstr>
      <vt:lpstr>PowerPoint Presentation</vt:lpstr>
      <vt:lpstr>PowerPoint Presentation</vt:lpstr>
      <vt:lpstr>Q-Learning Reinforcement learning </vt:lpstr>
      <vt:lpstr>PowerPoint Presentation</vt:lpstr>
      <vt:lpstr>PowerPoint Presentation</vt:lpstr>
      <vt:lpstr>What is Q-Learning?</vt:lpstr>
      <vt:lpstr>Key Terminologies in Q-learning</vt:lpstr>
      <vt:lpstr>How Does Q-Learning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PC</dc:creator>
  <cp:lastModifiedBy>PC</cp:lastModifiedBy>
  <cp:revision>45</cp:revision>
  <dcterms:created xsi:type="dcterms:W3CDTF">2023-11-06T06:14:46Z</dcterms:created>
  <dcterms:modified xsi:type="dcterms:W3CDTF">2023-11-23T08:44:39Z</dcterms:modified>
</cp:coreProperties>
</file>