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0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158D15-BBA2-4A9D-83F9-568F13A11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9393A5C-AB5E-4CA6-B3D0-2B7811D73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1F86BF-B792-462B-B8C0-C8D4345D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8167-EA3A-4706-B39E-6B4F5403852E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8F87BC-C17C-40FB-A249-8A6A88E77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7170F2-6BB6-4191-8A91-C853E1D0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6EA0-F5AB-4A0D-94B0-97E809035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29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E042DA-532D-4F48-8AAB-BF8C8C5A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54B9C43-359C-41AC-9EB3-8EAE8C2BC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211205-A288-4F16-BEAA-BEC264865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8167-EA3A-4706-B39E-6B4F5403852E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0B8877-4661-445F-BFE9-91D0EBD20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BB68A1-C26D-430C-8157-1C0151B8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6EA0-F5AB-4A0D-94B0-97E809035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82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DAF6FFC-51B2-4261-8F96-65D2FF77B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0EC95B-DF50-49F2-9E06-A7F7CFDB6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E0B648-BD81-4DA6-B968-431D7CEC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8167-EA3A-4706-B39E-6B4F5403852E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FB09DE-655A-45D3-B572-A75C1FA88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CDA0FB-04B3-49C8-B82C-C5B66328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6EA0-F5AB-4A0D-94B0-97E809035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35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1AB9E0-88DA-48CB-ADC1-9029F03C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5D51D4-D118-4FCC-8548-2A110D750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461B42-9635-4EDD-A1B6-4A60E298C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8167-EA3A-4706-B39E-6B4F5403852E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09598B-8168-4241-983D-4580FE79F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9DE688-CBFC-4D9B-9781-E85808E80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6EA0-F5AB-4A0D-94B0-97E809035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02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5AFFE5-C987-461F-9F35-E41298D83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3D99B0-CFC9-43C6-A6DC-02481E3A5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DE912D-646D-4E7F-A545-30124B09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8167-EA3A-4706-B39E-6B4F5403852E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BDB61F-99CD-4C8D-A27C-732F00AC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F89A65-5A2A-4767-8028-CCF9D610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6EA0-F5AB-4A0D-94B0-97E809035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36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851782-680F-4D60-99BD-ECF835C5B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775AEE-B1C9-4979-8C4B-DC2BD3B7A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199D00-42C0-4EE5-9FD2-2D136B066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459D1A-2B2D-4CCA-8AF9-5560AD95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8167-EA3A-4706-B39E-6B4F5403852E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5376459-FBB7-45CC-9F82-97908593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9CBB50-DC2D-490B-9857-5F9861A0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6EA0-F5AB-4A0D-94B0-97E809035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53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07DE7E-8923-488D-9ED6-B9AD0AD74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D1B198-C198-44CF-A1D3-3DA6B43CE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650DCE-3DF1-4D48-BD06-0BF0DAE0C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97CADBA-7174-484D-BE18-2FA2010A0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C10CC74-3DE1-4237-98EC-6853987A33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E430155-BA3E-431A-ADCD-76A922EF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8167-EA3A-4706-B39E-6B4F5403852E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8267C66-86D8-49B3-9622-C42C066A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C3AFF1C-820C-493A-85FD-D11661B1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6EA0-F5AB-4A0D-94B0-97E809035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13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E25F38-61A6-425C-9D6F-383C927E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AECF56-EF11-4E1D-8D7E-AC17F48A7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8167-EA3A-4706-B39E-6B4F5403852E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FDF00C0-540E-4135-AB10-E4FDDA67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A4EA66-C2B2-41BA-9871-96AE3A9A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6EA0-F5AB-4A0D-94B0-97E809035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21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0B4415E-49A4-4F45-A1C1-F6B27B5AF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8167-EA3A-4706-B39E-6B4F5403852E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6F8D76D-52B9-43D3-9EFD-E232C46C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B12AE5-49FB-49E8-B636-204B1E97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6EA0-F5AB-4A0D-94B0-97E809035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85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B6E177-E48B-4781-B180-415BA82B0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A45D0F-36B5-4BBC-AAF0-4F730854A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26D7E1-59CB-43F4-BFAE-0B7EF7901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69C6EC8-6889-4F7F-AFD3-DBD6540C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8167-EA3A-4706-B39E-6B4F5403852E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2E4D9C-9A52-40AC-B3CD-5662AD41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6F1739-F2F6-4AF0-8D5F-D560B46BF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6EA0-F5AB-4A0D-94B0-97E809035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29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6BD2F2-6410-4FC8-B7C4-8A44123FB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53DF882-68C8-4610-B456-0CD0DBBBF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744C52D-BCE4-4DBA-98C3-A32DD6DFC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86470A-A370-4F09-8349-30DCCA5D7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8167-EA3A-4706-B39E-6B4F5403852E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489620-1B66-493E-B40F-BF346882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9792295-4635-4AF2-BAED-A0320431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6EA0-F5AB-4A0D-94B0-97E809035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35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B40BB60-E9F4-4D9C-AD3E-37E74D9CF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E2B06E-A498-4D4B-A187-DE6611841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A14FCE-D749-4CCB-9003-6BBEBA7E8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E8167-EA3A-4706-B39E-6B4F5403852E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69BC0C-01D7-41D3-ADC8-B0C19CA7D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F200F2-143C-4A21-BA1C-F36CA883D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E6EA0-F5AB-4A0D-94B0-97E809035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62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EA783F-2C05-4265-90C7-AE158BFBF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超速學習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A2960A8-CA65-4D6F-AE0E-285C41F118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458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FA5F37-869C-417C-B0A5-3EE4B11BA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培養直覺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7FD99B-B0F8-4220-A630-26A8E7370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4000" dirty="0"/>
              <a:t>1.</a:t>
            </a:r>
            <a:r>
              <a:rPr lang="zh-TW" altLang="en-US" sz="4000" dirty="0"/>
              <a:t>別輕易看詳解來放棄困難題目</a:t>
            </a:r>
            <a:endParaRPr lang="en-US" altLang="zh-TW" sz="4000" dirty="0"/>
          </a:p>
          <a:p>
            <a:r>
              <a:rPr lang="en-US" altLang="zh-TW" sz="4000" dirty="0"/>
              <a:t>2.</a:t>
            </a:r>
            <a:r>
              <a:rPr lang="zh-TW" altLang="en-US" sz="4000" dirty="0"/>
              <a:t>利用證明過程來理解</a:t>
            </a:r>
            <a:endParaRPr lang="en-US" altLang="zh-TW" sz="4000" dirty="0"/>
          </a:p>
          <a:p>
            <a:r>
              <a:rPr lang="en-US" altLang="zh-TW" sz="4000" dirty="0"/>
              <a:t>3.</a:t>
            </a:r>
            <a:r>
              <a:rPr lang="zh-TW" altLang="en-US" sz="4000" dirty="0"/>
              <a:t>利用具體例子來學習</a:t>
            </a:r>
            <a:r>
              <a:rPr lang="en-US" altLang="zh-TW" sz="4000" dirty="0"/>
              <a:t>(</a:t>
            </a:r>
            <a:r>
              <a:rPr lang="zh-TW" altLang="en-US" sz="4000" dirty="0"/>
              <a:t>比喻</a:t>
            </a:r>
            <a:r>
              <a:rPr lang="en-US" altLang="zh-TW" sz="4000" dirty="0"/>
              <a:t>)</a:t>
            </a:r>
            <a:r>
              <a:rPr lang="zh-TW" altLang="en-US" sz="4000" dirty="0">
                <a:solidFill>
                  <a:srgbClr val="00B0F0"/>
                </a:solidFill>
              </a:rPr>
              <a:t>你如何思考它</a:t>
            </a:r>
            <a:endParaRPr lang="en-US" altLang="zh-TW" sz="4000" dirty="0"/>
          </a:p>
          <a:p>
            <a:endParaRPr lang="en-US" altLang="zh-TW" sz="4000" dirty="0"/>
          </a:p>
          <a:p>
            <a:endParaRPr lang="en-US" altLang="zh-TW" sz="4000" dirty="0"/>
          </a:p>
          <a:p>
            <a:r>
              <a:rPr lang="zh-TW" altLang="en-US" sz="4000"/>
              <a:t>本章補充說明：</a:t>
            </a:r>
            <a:endParaRPr lang="en-US" altLang="zh-TW" sz="4000"/>
          </a:p>
          <a:p>
            <a:r>
              <a:rPr lang="en-US" altLang="zh-TW" sz="4000" dirty="0"/>
              <a:t>1.</a:t>
            </a:r>
            <a:r>
              <a:rPr lang="zh-TW" altLang="en-US" sz="4000" dirty="0"/>
              <a:t>看待天才</a:t>
            </a:r>
            <a:r>
              <a:rPr lang="en-US" altLang="zh-TW" sz="4000" dirty="0"/>
              <a:t>-</a:t>
            </a:r>
            <a:r>
              <a:rPr lang="zh-TW" altLang="en-US" sz="4000" dirty="0"/>
              <a:t>世人過多聚焦在結果，而非過程</a:t>
            </a:r>
            <a:endParaRPr lang="en-US" altLang="zh-TW" sz="4000" dirty="0"/>
          </a:p>
          <a:p>
            <a:r>
              <a:rPr lang="en-US" altLang="zh-TW" sz="4000" dirty="0"/>
              <a:t>2.</a:t>
            </a:r>
            <a:r>
              <a:rPr lang="zh-TW" altLang="en-US" sz="4000" dirty="0">
                <a:solidFill>
                  <a:srgbClr val="00B050"/>
                </a:solidFill>
              </a:rPr>
              <a:t>直覺是大量</a:t>
            </a:r>
            <a:r>
              <a:rPr lang="zh-TW" altLang="en-US" sz="4000" dirty="0">
                <a:solidFill>
                  <a:srgbClr val="7030A0"/>
                </a:solidFill>
              </a:rPr>
              <a:t>有條理處理問題經驗的產物</a:t>
            </a:r>
            <a:endParaRPr lang="en-US" altLang="zh-TW" sz="4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601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2E719B-E7D1-4E45-B035-B8C9CED4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勇於實驗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67CC34-EFCF-4B09-8D75-5ADBA9DE9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先模仿再創造</a:t>
            </a:r>
            <a:r>
              <a:rPr lang="en-US" altLang="zh-TW" dirty="0"/>
              <a:t>(</a:t>
            </a:r>
            <a:r>
              <a:rPr lang="zh-TW" altLang="en-US" dirty="0"/>
              <a:t>藝術家為例</a:t>
            </a:r>
            <a:r>
              <a:rPr lang="en-US" altLang="zh-TW" dirty="0"/>
              <a:t>)</a:t>
            </a:r>
            <a:r>
              <a:rPr lang="zh-TW" altLang="en-US" dirty="0"/>
              <a:t>自身例子：汲取他人的優點於一身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把各種方法放在一起比較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採用新的限制</a:t>
            </a:r>
            <a:r>
              <a:rPr lang="en-US" altLang="zh-TW" dirty="0"/>
              <a:t>(</a:t>
            </a:r>
            <a:r>
              <a:rPr lang="zh-TW" altLang="en-US" dirty="0"/>
              <a:t>學到後面跳脫習慣做事</a:t>
            </a:r>
            <a:r>
              <a:rPr lang="en-US" altLang="zh-TW" dirty="0"/>
              <a:t>)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10650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98D038-87EE-4F10-BF8F-ADD62FFA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補充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0C9E87-CD1F-41E8-9C62-630742C0F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500" dirty="0"/>
              <a:t>1.</a:t>
            </a:r>
            <a:r>
              <a:rPr lang="zh-TW" altLang="en-US" sz="3500" dirty="0"/>
              <a:t>第一資訊飲食法</a:t>
            </a:r>
            <a:endParaRPr lang="en-US" altLang="zh-TW" sz="3500" dirty="0"/>
          </a:p>
          <a:p>
            <a:r>
              <a:rPr lang="en-US" altLang="zh-TW" sz="3500" dirty="0"/>
              <a:t>2.</a:t>
            </a:r>
            <a:r>
              <a:rPr lang="zh-TW" altLang="en-US" sz="3500" dirty="0"/>
              <a:t>愉悅來自於擅長某一件事</a:t>
            </a:r>
            <a:endParaRPr lang="en-US" altLang="zh-TW" sz="3500" dirty="0"/>
          </a:p>
          <a:p>
            <a:r>
              <a:rPr lang="en-US" altLang="zh-TW" sz="3500" dirty="0"/>
              <a:t>3.</a:t>
            </a:r>
            <a:r>
              <a:rPr lang="zh-TW" altLang="en-US" sz="3500" dirty="0"/>
              <a:t>自發性追求，非外在責任</a:t>
            </a:r>
            <a:endParaRPr lang="en-US" altLang="zh-TW" sz="3500" dirty="0"/>
          </a:p>
          <a:p>
            <a:r>
              <a:rPr lang="en-US" altLang="zh-TW" sz="3500" dirty="0"/>
              <a:t>4.</a:t>
            </a:r>
            <a:r>
              <a:rPr lang="zh-TW" altLang="en-US" sz="3500" dirty="0"/>
              <a:t>完成學習的終點會看到更多可能性</a:t>
            </a:r>
            <a:endParaRPr lang="en-US" altLang="zh-TW" sz="3500" dirty="0"/>
          </a:p>
          <a:p>
            <a:r>
              <a:rPr lang="zh-TW" altLang="en-US" sz="3500" dirty="0"/>
              <a:t>到了夢想，就會有更大的夢想</a:t>
            </a:r>
            <a:endParaRPr lang="en-US" altLang="zh-TW" sz="3500" dirty="0"/>
          </a:p>
          <a:p>
            <a:r>
              <a:rPr lang="en-US" altLang="zh-TW" sz="3500" dirty="0"/>
              <a:t>5.</a:t>
            </a:r>
            <a:r>
              <a:rPr lang="zh-TW" altLang="en-US" sz="3500" dirty="0"/>
              <a:t>我的夢想</a:t>
            </a:r>
            <a:endParaRPr lang="en-US" altLang="zh-TW" sz="3500" dirty="0"/>
          </a:p>
        </p:txBody>
      </p:sp>
    </p:spTree>
    <p:extLst>
      <p:ext uri="{BB962C8B-B14F-4D97-AF65-F5344CB8AC3E}">
        <p14:creationId xmlns:p14="http://schemas.microsoft.com/office/powerpoint/2010/main" val="1286251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AF4AA5-93FE-4821-B1A9-94AA547B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BE37BF-E241-4AD5-B454-F4BE366D1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0CC23B7-087B-482E-BC84-3E3BBAA8A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03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43F7E4-A2A6-4C3D-9B89-515DE0EDE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資工課程尋找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8E01FC-81E5-4750-AA68-AC8597247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1.youtube</a:t>
            </a:r>
          </a:p>
          <a:p>
            <a:r>
              <a:rPr lang="en-US" altLang="zh-TW" dirty="0"/>
              <a:t>2.ocw</a:t>
            </a:r>
          </a:p>
          <a:p>
            <a:r>
              <a:rPr lang="en-US" altLang="zh-TW" dirty="0"/>
              <a:t>3.MIT</a:t>
            </a:r>
          </a:p>
          <a:p>
            <a:r>
              <a:rPr lang="en-US" altLang="zh-TW" dirty="0"/>
              <a:t>4.MOOCS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077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9F03E1-0727-4465-8831-9F7B000E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尋找高手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BDED05-1663-4A8B-A3AB-62C64AF8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詢問學姊</a:t>
            </a:r>
            <a:r>
              <a:rPr lang="en-US" altLang="zh-TW" dirty="0"/>
              <a:t>&gt;&gt;</a:t>
            </a:r>
            <a:r>
              <a:rPr lang="zh-TW" altLang="en-US" dirty="0"/>
              <a:t>推薦</a:t>
            </a:r>
            <a:r>
              <a:rPr lang="en-US" altLang="zh-TW" dirty="0"/>
              <a:t>MIT</a:t>
            </a:r>
            <a:r>
              <a:rPr lang="zh-TW" altLang="en-US" dirty="0"/>
              <a:t>課程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不會問同學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先做再說</a:t>
            </a:r>
            <a:r>
              <a:rPr lang="en-US" altLang="zh-TW" dirty="0"/>
              <a:t>(</a:t>
            </a:r>
            <a:r>
              <a:rPr lang="zh-TW" altLang="en-US" dirty="0"/>
              <a:t>先學</a:t>
            </a:r>
            <a:r>
              <a:rPr lang="en-US" altLang="zh-TW" dirty="0"/>
              <a:t>C++)</a:t>
            </a:r>
            <a:r>
              <a:rPr lang="zh-TW" altLang="en-US" dirty="0"/>
              <a:t>後來發現要先學</a:t>
            </a:r>
            <a:r>
              <a:rPr lang="en-US" altLang="zh-TW" dirty="0"/>
              <a:t>C</a:t>
            </a:r>
          </a:p>
          <a:p>
            <a:r>
              <a:rPr lang="en-US" altLang="zh-TW" dirty="0"/>
              <a:t>4.</a:t>
            </a:r>
            <a:r>
              <a:rPr lang="zh-TW" altLang="en-US" dirty="0"/>
              <a:t>打電話問在業界工作的親戚</a:t>
            </a:r>
            <a:r>
              <a:rPr lang="en-US" altLang="zh-TW" dirty="0"/>
              <a:t>(</a:t>
            </a:r>
            <a:r>
              <a:rPr lang="zh-TW" altLang="en-US" dirty="0"/>
              <a:t>推薦買書看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2575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11A0CE-1D0E-481E-9BAC-856EDB0C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083266-0CFE-4A33-993A-1BB592A42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看玩</a:t>
            </a:r>
            <a:r>
              <a:rPr lang="en-US" altLang="zh-TW" dirty="0"/>
              <a:t>C++</a:t>
            </a:r>
            <a:r>
              <a:rPr lang="zh-TW" altLang="en-US" dirty="0"/>
              <a:t> </a:t>
            </a:r>
            <a:r>
              <a:rPr lang="en-US" altLang="zh-TW" dirty="0"/>
              <a:t>JAVA PYTHON </a:t>
            </a:r>
            <a:r>
              <a:rPr lang="zh-TW" altLang="en-US" dirty="0"/>
              <a:t>面試題庫</a:t>
            </a:r>
            <a:endParaRPr lang="en-US" altLang="zh-TW" dirty="0"/>
          </a:p>
          <a:p>
            <a:r>
              <a:rPr lang="zh-TW" altLang="en-US"/>
              <a:t>演算法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811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90C22B-BEEC-4E4A-897B-0E8D822F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EXAMPLES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79B36C-52DA-4667-A6B2-4A406BFF0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000" dirty="0"/>
              <a:t>1.SCOTT H.YOUNG</a:t>
            </a:r>
            <a:r>
              <a:rPr lang="zh-TW" altLang="en-US" sz="3000" dirty="0"/>
              <a:t>本人</a:t>
            </a:r>
            <a:r>
              <a:rPr lang="en-US" altLang="zh-TW" sz="3000" dirty="0"/>
              <a:t>1</a:t>
            </a:r>
            <a:r>
              <a:rPr lang="zh-TW" altLang="en-US" sz="3000" dirty="0"/>
              <a:t>年學完</a:t>
            </a:r>
            <a:r>
              <a:rPr lang="en-US" altLang="zh-TW" sz="3000" dirty="0"/>
              <a:t>4</a:t>
            </a:r>
            <a:r>
              <a:rPr lang="zh-TW" altLang="en-US" sz="3000" dirty="0"/>
              <a:t>種語言</a:t>
            </a:r>
            <a:r>
              <a:rPr lang="en-US" altLang="zh-TW" sz="3000" dirty="0"/>
              <a:t>/1</a:t>
            </a:r>
            <a:r>
              <a:rPr lang="zh-TW" altLang="en-US" sz="3000" dirty="0"/>
              <a:t>年學完</a:t>
            </a:r>
            <a:r>
              <a:rPr lang="en-US" altLang="zh-TW" sz="3000" dirty="0"/>
              <a:t>MIT</a:t>
            </a:r>
            <a:r>
              <a:rPr lang="zh-TW" altLang="en-US" sz="3000" dirty="0"/>
              <a:t>資訊課程</a:t>
            </a:r>
            <a:endParaRPr lang="en-US" altLang="zh-TW" sz="3000" dirty="0"/>
          </a:p>
          <a:p>
            <a:pPr algn="ctr"/>
            <a:r>
              <a:rPr lang="en-US" altLang="zh-TW" sz="3000" dirty="0"/>
              <a:t>2.</a:t>
            </a:r>
            <a:r>
              <a:rPr lang="zh-TW" altLang="en-US" sz="3000" dirty="0"/>
              <a:t>超速學習的白老鼠</a:t>
            </a:r>
            <a:r>
              <a:rPr lang="en-US" altLang="zh-TW" sz="3000" dirty="0"/>
              <a:t>-</a:t>
            </a:r>
            <a:r>
              <a:rPr lang="zh-TW" altLang="en-US" sz="3000" dirty="0"/>
              <a:t>蒙特貝洛</a:t>
            </a:r>
            <a:endParaRPr lang="en-US" altLang="zh-TW" sz="3000" dirty="0"/>
          </a:p>
          <a:p>
            <a:pPr algn="ctr"/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3878284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868023-25ED-46D3-A32B-3F2522088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24" y="114113"/>
            <a:ext cx="10515600" cy="6492875"/>
          </a:xfrm>
        </p:spPr>
        <p:txBody>
          <a:bodyPr>
            <a:normAutofit/>
          </a:bodyPr>
          <a:lstStyle/>
          <a:p>
            <a:pPr algn="ctr"/>
            <a:r>
              <a:rPr lang="zh-TW" altLang="en-US" sz="8000" dirty="0"/>
              <a:t>教育制度下的</a:t>
            </a:r>
            <a:br>
              <a:rPr lang="en-US" altLang="zh-TW" sz="8000" dirty="0"/>
            </a:br>
            <a:r>
              <a:rPr lang="zh-TW" altLang="en-US" sz="8000" dirty="0"/>
              <a:t>學習遷移</a:t>
            </a:r>
          </a:p>
        </p:txBody>
      </p:sp>
    </p:spTree>
    <p:extLst>
      <p:ext uri="{BB962C8B-B14F-4D97-AF65-F5344CB8AC3E}">
        <p14:creationId xmlns:p14="http://schemas.microsoft.com/office/powerpoint/2010/main" val="25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46632084-51CF-4DFF-A03B-58FB08BF7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-160083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0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B07FB3-CC28-46E3-8B84-BAA4047FA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65125"/>
            <a:ext cx="10982325" cy="1325563"/>
          </a:xfrm>
        </p:spPr>
        <p:txBody>
          <a:bodyPr/>
          <a:lstStyle/>
          <a:p>
            <a:pPr algn="ctr"/>
            <a:r>
              <a:rPr lang="zh-TW" altLang="en-US" dirty="0"/>
              <a:t>後設學習</a:t>
            </a:r>
            <a:r>
              <a:rPr lang="en-US" altLang="zh-TW" dirty="0"/>
              <a:t>=</a:t>
            </a:r>
            <a:r>
              <a:rPr lang="zh-TW" altLang="en-US" dirty="0"/>
              <a:t>學習地圖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百分之十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省下白工時間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F2A4D7-4609-4E1F-A5F0-105A11903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3500" dirty="0"/>
              <a:t>1.Why What  How&gt;&gt;</a:t>
            </a:r>
            <a:r>
              <a:rPr lang="zh-TW" altLang="en-US" sz="3500" dirty="0"/>
              <a:t>功能性與本質性的區分目的</a:t>
            </a:r>
            <a:endParaRPr lang="en-US" altLang="zh-TW" sz="3500" dirty="0"/>
          </a:p>
          <a:p>
            <a:pPr algn="ctr"/>
            <a:r>
              <a:rPr lang="zh-TW" altLang="en-US" sz="3500" dirty="0"/>
              <a:t>避免學習錯誤</a:t>
            </a:r>
            <a:endParaRPr lang="en-US" altLang="zh-TW" sz="3500" dirty="0"/>
          </a:p>
          <a:p>
            <a:pPr algn="ctr"/>
            <a:r>
              <a:rPr lang="en-US" altLang="zh-TW" sz="3500" dirty="0"/>
              <a:t>2.</a:t>
            </a:r>
            <a:r>
              <a:rPr lang="zh-TW" altLang="en-US" sz="3500" dirty="0"/>
              <a:t>專家訪談法</a:t>
            </a:r>
            <a:r>
              <a:rPr lang="en-US" altLang="zh-TW" sz="3500" dirty="0"/>
              <a:t>&gt;&gt;</a:t>
            </a:r>
            <a:r>
              <a:rPr lang="zh-TW" altLang="en-US" sz="3500" dirty="0"/>
              <a:t>看專家如何達成</a:t>
            </a:r>
            <a:r>
              <a:rPr lang="en-US" altLang="zh-TW" sz="3500" dirty="0">
                <a:solidFill>
                  <a:srgbClr val="FF0000"/>
                </a:solidFill>
              </a:rPr>
              <a:t>(</a:t>
            </a:r>
            <a:r>
              <a:rPr lang="zh-TW" altLang="en-US" sz="3500" dirty="0">
                <a:solidFill>
                  <a:srgbClr val="FF0000"/>
                </a:solidFill>
              </a:rPr>
              <a:t>標竿</a:t>
            </a:r>
            <a:r>
              <a:rPr lang="en-US" altLang="zh-TW" sz="3500" dirty="0">
                <a:solidFill>
                  <a:srgbClr val="FF0000"/>
                </a:solidFill>
              </a:rPr>
              <a:t>)</a:t>
            </a:r>
            <a:r>
              <a:rPr lang="zh-TW" altLang="en-US" sz="3500" dirty="0"/>
              <a:t>以及請專家看你的學習計畫</a:t>
            </a:r>
            <a:endParaRPr lang="en-US" altLang="zh-TW" sz="3500" dirty="0"/>
          </a:p>
          <a:p>
            <a:pPr algn="ctr"/>
            <a:r>
              <a:rPr lang="en-US" altLang="zh-TW" sz="3500" dirty="0"/>
              <a:t>3.</a:t>
            </a:r>
            <a:r>
              <a:rPr lang="zh-TW" altLang="en-US" sz="3500" dirty="0"/>
              <a:t>列出</a:t>
            </a:r>
            <a:r>
              <a:rPr lang="zh-TW" altLang="en-US" sz="3500" dirty="0">
                <a:solidFill>
                  <a:srgbClr val="00B0F0"/>
                </a:solidFill>
              </a:rPr>
              <a:t>需要理解的事 需要記憶的事 需要練習的事</a:t>
            </a:r>
            <a:endParaRPr lang="en-US" altLang="zh-TW" sz="3500" dirty="0">
              <a:solidFill>
                <a:srgbClr val="00B0F0"/>
              </a:solidFill>
            </a:endParaRPr>
          </a:p>
          <a:p>
            <a:r>
              <a:rPr lang="zh-TW" altLang="en-US" sz="3500" dirty="0">
                <a:solidFill>
                  <a:srgbClr val="00B0F0"/>
                </a:solidFill>
              </a:rPr>
              <a:t>                       </a:t>
            </a:r>
            <a:r>
              <a:rPr lang="zh-TW" altLang="en-US" sz="3500" dirty="0">
                <a:solidFill>
                  <a:srgbClr val="7030A0"/>
                </a:solidFill>
              </a:rPr>
              <a:t>   牌                       規則                  題庫</a:t>
            </a:r>
            <a:endParaRPr lang="en-US" altLang="zh-TW" sz="3500" dirty="0">
              <a:solidFill>
                <a:srgbClr val="7030A0"/>
              </a:solidFill>
            </a:endParaRPr>
          </a:p>
          <a:p>
            <a:r>
              <a:rPr lang="en-US" altLang="zh-TW" sz="3500" dirty="0"/>
              <a:t>4.</a:t>
            </a:r>
            <a:r>
              <a:rPr lang="zh-TW" altLang="en-US" sz="3500" dirty="0"/>
              <a:t>發現效益遞減時，在後設學習一次</a:t>
            </a:r>
            <a:endParaRPr lang="en-US" altLang="zh-TW" sz="3500" dirty="0"/>
          </a:p>
        </p:txBody>
      </p:sp>
    </p:spTree>
    <p:extLst>
      <p:ext uri="{BB962C8B-B14F-4D97-AF65-F5344CB8AC3E}">
        <p14:creationId xmlns:p14="http://schemas.microsoft.com/office/powerpoint/2010/main" val="250482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6D495-5ACF-4A95-B4DE-575BC7F3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直截了當</a:t>
            </a:r>
            <a:r>
              <a:rPr lang="en-US" altLang="zh-TW" dirty="0"/>
              <a:t>(</a:t>
            </a:r>
            <a:r>
              <a:rPr lang="zh-TW" altLang="en-US" dirty="0"/>
              <a:t>走最短的路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00E4D3-7DBF-4A5F-AEA9-D3F92B603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dirty="0"/>
              <a:t>直接學習與你要用的技能有關的能力</a:t>
            </a:r>
            <a:r>
              <a:rPr lang="en-US" altLang="zh-TW" sz="4000" dirty="0"/>
              <a:t>(</a:t>
            </a:r>
            <a:r>
              <a:rPr lang="zh-TW" altLang="en-US" sz="4000" dirty="0"/>
              <a:t>與環境有關</a:t>
            </a:r>
            <a:r>
              <a:rPr lang="en-US" altLang="zh-TW" sz="4000" dirty="0"/>
              <a:t>)</a:t>
            </a:r>
          </a:p>
          <a:p>
            <a:pPr algn="ctr"/>
            <a:endParaRPr lang="en-US" altLang="zh-TW" sz="4000" dirty="0"/>
          </a:p>
          <a:p>
            <a:pPr algn="ctr"/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4257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AFB83B-0B11-418A-924D-D763A1E54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反覆操練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041C54-505A-4812-B0BC-A4E734953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1.</a:t>
            </a:r>
            <a:r>
              <a:rPr lang="zh-TW" altLang="en-US" sz="4000" dirty="0"/>
              <a:t>奧運選手</a:t>
            </a:r>
            <a:endParaRPr lang="en-US" altLang="zh-TW" sz="4000" dirty="0"/>
          </a:p>
          <a:p>
            <a:r>
              <a:rPr lang="en-US" altLang="zh-TW" sz="4000" dirty="0"/>
              <a:t>2.</a:t>
            </a:r>
            <a:r>
              <a:rPr lang="zh-TW" altLang="en-US" sz="4000" dirty="0"/>
              <a:t>程式達人</a:t>
            </a:r>
            <a:r>
              <a:rPr lang="en-US" altLang="zh-TW" sz="4000" dirty="0"/>
              <a:t>William Lin</a:t>
            </a:r>
          </a:p>
          <a:p>
            <a:pPr marL="0" indent="0">
              <a:buNone/>
            </a:pPr>
            <a:endParaRPr lang="en-US" altLang="zh-TW" sz="4000" dirty="0"/>
          </a:p>
          <a:p>
            <a:pPr marL="0" indent="0">
              <a:buNone/>
            </a:pPr>
            <a:r>
              <a:rPr lang="zh-TW" altLang="en-US" sz="4000" dirty="0"/>
              <a:t>作者建議：先直接學習再反覆操練</a:t>
            </a:r>
            <a:endParaRPr lang="en-US" altLang="zh-TW" sz="4000" dirty="0"/>
          </a:p>
          <a:p>
            <a:pPr marL="0" indent="0">
              <a:buNone/>
            </a:pPr>
            <a:r>
              <a:rPr lang="zh-TW" altLang="en-US" sz="4000" dirty="0">
                <a:solidFill>
                  <a:srgbClr val="00B050"/>
                </a:solidFill>
              </a:rPr>
              <a:t>在心理上感到費力的事，比感到輕鬆的事還能為學習帶來更多好處。</a:t>
            </a:r>
            <a:endParaRPr lang="en-US" altLang="zh-TW" sz="4000" dirty="0">
              <a:solidFill>
                <a:srgbClr val="00B050"/>
              </a:solidFill>
            </a:endParaRPr>
          </a:p>
          <a:p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140623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59A3F-4618-4340-8C21-64914E875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提取記憶</a:t>
            </a:r>
            <a:r>
              <a:rPr lang="en-US" altLang="zh-TW" dirty="0"/>
              <a:t>-</a:t>
            </a:r>
            <a:r>
              <a:rPr lang="zh-TW" altLang="en-US" dirty="0"/>
              <a:t>利用測驗來學習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0A3C32-F211-46D1-A849-E508D056D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500" dirty="0"/>
              <a:t>錦堂：</a:t>
            </a:r>
            <a:r>
              <a:rPr lang="zh-TW" altLang="en-US" sz="3500" dirty="0">
                <a:solidFill>
                  <a:schemeClr val="accent2">
                    <a:lumMod val="75000"/>
                  </a:schemeClr>
                </a:solidFill>
              </a:rPr>
              <a:t>複習式筆記</a:t>
            </a:r>
            <a:r>
              <a:rPr lang="en-US" altLang="zh-TW" sz="35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zh-TW" altLang="en-US" sz="3500" dirty="0">
                <a:solidFill>
                  <a:schemeClr val="accent2">
                    <a:lumMod val="75000"/>
                  </a:schemeClr>
                </a:solidFill>
              </a:rPr>
              <a:t>費曼學習法</a:t>
            </a:r>
            <a:r>
              <a:rPr lang="en-US" altLang="zh-TW" sz="3500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zh-TW" altLang="en-US" sz="3500" dirty="0">
                <a:solidFill>
                  <a:schemeClr val="accent2">
                    <a:lumMod val="75000"/>
                  </a:schemeClr>
                </a:solidFill>
              </a:rPr>
              <a:t>，錯誤式筆記</a:t>
            </a:r>
            <a:endParaRPr lang="en-US" altLang="zh-TW" sz="35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TW" altLang="en-US" sz="3500" dirty="0">
                <a:solidFill>
                  <a:schemeClr val="accent6">
                    <a:lumMod val="75000"/>
                  </a:schemeClr>
                </a:solidFill>
              </a:rPr>
              <a:t>建議：有些事若無法精通，只要知道要怎麼學會它就好</a:t>
            </a:r>
            <a:endParaRPr lang="en-US" altLang="zh-TW" sz="35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TW" sz="35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86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9C671-9B89-430E-9089-F31403DD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意見回饋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341C68-22DB-41B8-85B6-E997BCD27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1.</a:t>
            </a:r>
            <a:r>
              <a:rPr lang="zh-TW" altLang="en-US" sz="4000" dirty="0"/>
              <a:t>質量比數量重要</a:t>
            </a:r>
            <a:endParaRPr lang="en-US" altLang="zh-TW" sz="4000" dirty="0"/>
          </a:p>
          <a:p>
            <a:r>
              <a:rPr lang="en-US" altLang="zh-TW" sz="4000" dirty="0"/>
              <a:t>2.</a:t>
            </a:r>
            <a:r>
              <a:rPr lang="zh-TW" altLang="en-US" sz="4000" dirty="0"/>
              <a:t>挑戰要難，但不能太難</a:t>
            </a:r>
            <a:r>
              <a:rPr lang="en-US" altLang="zh-TW" sz="4000"/>
              <a:t>  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298057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480</Words>
  <Application>Microsoft Office PowerPoint</Application>
  <PresentationFormat>寬螢幕</PresentationFormat>
  <Paragraphs>58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佈景主題</vt:lpstr>
      <vt:lpstr>超速學習</vt:lpstr>
      <vt:lpstr>EXAMPLES</vt:lpstr>
      <vt:lpstr>教育制度下的 學習遷移</vt:lpstr>
      <vt:lpstr>PowerPoint 簡報</vt:lpstr>
      <vt:lpstr>後設學習=學習地圖(百分之十)省下白工時間</vt:lpstr>
      <vt:lpstr>直截了當(走最短的路)</vt:lpstr>
      <vt:lpstr>反覆操練</vt:lpstr>
      <vt:lpstr>提取記憶-利用測驗來學習</vt:lpstr>
      <vt:lpstr>意見回饋</vt:lpstr>
      <vt:lpstr>培養直覺</vt:lpstr>
      <vt:lpstr>勇於實驗</vt:lpstr>
      <vt:lpstr>補充</vt:lpstr>
      <vt:lpstr>PowerPoint 簡報</vt:lpstr>
      <vt:lpstr>資工課程尋找</vt:lpstr>
      <vt:lpstr>尋找高手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超速學習</dc:title>
  <dc:creator>翰儒 陳</dc:creator>
  <cp:lastModifiedBy>翰儒 陳</cp:lastModifiedBy>
  <cp:revision>7</cp:revision>
  <dcterms:created xsi:type="dcterms:W3CDTF">2020-08-09T01:52:49Z</dcterms:created>
  <dcterms:modified xsi:type="dcterms:W3CDTF">2021-02-24T14:31:57Z</dcterms:modified>
</cp:coreProperties>
</file>