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session, we’re going to talk about clickjacking; perhaps the most widely exploited vulnerability today.</a:t>
            </a:r>
            <a:r>
              <a:rPr lang="en">
                <a:solidFill>
                  <a:schemeClr val="dk1"/>
                </a:solidFill>
              </a:rPr>
              <a:t>  If you’ve ever seen your friends on Facebook liking things out of character on Facebook, this is a pretty decent reason for why.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idx="1" type="subTitle"/>
          </p:nvPr>
        </p:nvSpPr>
        <p:spPr>
          <a:xfrm>
            <a:off x="685800" y="3093357"/>
            <a:ext cx="7772400" cy="712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Clickjacking</a:t>
            </a:r>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39" name="Shape 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Probably the most common form of this attack is “likejacking”.  This generally takes the form of an ad-covered page with what looks like a video player in the middle.</a:t>
            </a:r>
            <a:endParaRPr sz="2400"/>
          </a:p>
          <a:p>
            <a:pPr indent="0" lvl="0" marL="0">
              <a:spcBef>
                <a:spcPts val="600"/>
              </a:spcBef>
              <a:spcAft>
                <a:spcPts val="0"/>
              </a:spcAft>
              <a:buNone/>
            </a:pPr>
            <a:r>
              <a:rPr lang="en" sz="2400"/>
              <a:t>When the user clicks the play button on the player, nothing happens.  That’s because they really just clicked a Facebook ‘Like’ button, posting the video site to their wall and spreading this to their friends, all without their knowledge.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It Works</a:t>
            </a:r>
            <a:endParaRPr/>
          </a:p>
        </p:txBody>
      </p:sp>
      <p:sp>
        <p:nvSpPr>
          <p:cNvPr id="45" name="Shape 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page you want to surreptitiously control is placed into an IFrame, laid over the page you control, made transparent by CSS.</a:t>
            </a:r>
            <a:endParaRPr/>
          </a:p>
          <a:p>
            <a:pPr indent="0" lvl="0" marL="0" rtl="0">
              <a:spcBef>
                <a:spcPts val="600"/>
              </a:spcBef>
              <a:spcAft>
                <a:spcPts val="0"/>
              </a:spcAft>
              <a:buNone/>
            </a:pPr>
            <a:r>
              <a:rPr lang="en"/>
              <a:t>By enticing a user to click an element on the page you control, you’re really causing them to click on an element of the victim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Variations</a:t>
            </a:r>
            <a:endParaRPr/>
          </a:p>
        </p:txBody>
      </p:sp>
      <p:sp>
        <p:nvSpPr>
          <p:cNvPr id="51" name="Shape 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Obviously this can be used for many, many situations, not just likejacking.</a:t>
            </a:r>
            <a:endParaRPr sz="2600"/>
          </a:p>
          <a:p>
            <a:pPr indent="0" lvl="0" marL="0">
              <a:spcBef>
                <a:spcPts val="600"/>
              </a:spcBef>
              <a:spcAft>
                <a:spcPts val="0"/>
              </a:spcAft>
              <a:buNone/>
            </a:pPr>
            <a:r>
              <a:rPr lang="en" sz="2600"/>
              <a:t>One of the most interesting clickjacking techniques involved duplicating your mouse cursor, a fixed distance away from the original, then hiding the original.  The victim then would click on safe elements with the new cursor, when in reality they’re clicking on unsafe elements with the original cursor.</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False Reporting</a:t>
            </a:r>
            <a:endParaRPr/>
          </a:p>
        </p:txBody>
      </p:sp>
      <p:sp>
        <p:nvSpPr>
          <p:cNvPr id="57" name="Shape 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While clickjacking does appear in many applications in various forms, it’s often reported when there is no actual security impact.  Unless the user can perform authorized/sensitive actions on a page, clickjacking is just an oversight and not a security issue.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63" name="Shape 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Framekiller JS sent to clients will break out of the IFrame, mitigating clickjacking</a:t>
            </a:r>
            <a:endParaRPr sz="2800"/>
          </a:p>
          <a:p>
            <a:pPr indent="-406400" lvl="1" marL="914400" rtl="0">
              <a:spcBef>
                <a:spcPts val="0"/>
              </a:spcBef>
              <a:spcAft>
                <a:spcPts val="0"/>
              </a:spcAft>
              <a:buSzPts val="2800"/>
              <a:buChar char="○"/>
            </a:pPr>
            <a:r>
              <a:rPr lang="en" sz="2800"/>
              <a:t>But IE has serious issues here</a:t>
            </a:r>
            <a:endParaRPr sz="2800"/>
          </a:p>
          <a:p>
            <a:pPr indent="-406400" lvl="0" marL="457200" rtl="0">
              <a:spcBef>
                <a:spcPts val="0"/>
              </a:spcBef>
              <a:spcAft>
                <a:spcPts val="0"/>
              </a:spcAft>
              <a:buSzPts val="2800"/>
              <a:buChar char="●"/>
            </a:pPr>
            <a:r>
              <a:rPr lang="en" sz="2800"/>
              <a:t>Content Security Policy headers can mitigate this -- we’ll talk more about those later</a:t>
            </a:r>
            <a:endParaRPr sz="2800"/>
          </a:p>
          <a:p>
            <a:pPr indent="-406400" lvl="0" marL="457200">
              <a:spcBef>
                <a:spcPts val="0"/>
              </a:spcBef>
              <a:spcAft>
                <a:spcPts val="0"/>
              </a:spcAft>
              <a:buSzPts val="2800"/>
              <a:buChar char="●"/>
            </a:pPr>
            <a:r>
              <a:rPr lang="en" sz="2800"/>
              <a:t>The X-Frame-Options header can restrict which origins can embed a given page, mitigating clickjacking</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69" name="Shape 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800"/>
              <a:t>By far, the most effective mitigation is the X-Frame-Options header.  This is supported in every major browser and allows for complete prevention of clickjacking attacks.</a:t>
            </a:r>
            <a:endParaRPr sz="2800"/>
          </a:p>
          <a:p>
            <a:pPr indent="0" lvl="0" marL="0">
              <a:spcBef>
                <a:spcPts val="600"/>
              </a:spcBef>
              <a:spcAft>
                <a:spcPts val="0"/>
              </a:spcAft>
              <a:buNone/>
            </a:pPr>
            <a:r>
              <a:rPr lang="en" sz="2800"/>
              <a:t>Simply setting this to </a:t>
            </a:r>
            <a:r>
              <a:rPr lang="en" sz="2800">
                <a:latin typeface="Consolas"/>
                <a:ea typeface="Consolas"/>
                <a:cs typeface="Consolas"/>
                <a:sym typeface="Consolas"/>
              </a:rPr>
              <a:t>DENY</a:t>
            </a:r>
            <a:r>
              <a:rPr lang="en" sz="2800"/>
              <a:t> or </a:t>
            </a:r>
            <a:r>
              <a:rPr lang="en" sz="2800">
                <a:latin typeface="Consolas"/>
                <a:ea typeface="Consolas"/>
                <a:cs typeface="Consolas"/>
                <a:sym typeface="Consolas"/>
              </a:rPr>
              <a:t>SAMEORIGIN</a:t>
            </a:r>
            <a:r>
              <a:rPr lang="en" sz="2800"/>
              <a:t> will prevent an attacker-controlled site from embedding your page and executing a clickjacking attack.</a:t>
            </a:r>
            <a:endParaRPr sz="2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