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0" name="Shape 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this session, we’re going to build on the crypto lesson you previously had, and talk about how to violate crypto constraints.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6" name="Shape 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Nonces, if you’re not familiar with them, are simply single-use values.  Think of them like a salt for a hash or an IV for CBC mode.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Shape 9"/>
          <p:cNvSpPr/>
          <p:nvPr/>
        </p:nvSpPr>
        <p:spPr>
          <a:xfrm flipH="1" rot="10800000">
            <a:off x="0" y="3093535"/>
            <a:ext cx="8458200" cy="7122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0" name="Shape 10"/>
          <p:cNvSpPr txBox="1"/>
          <p:nvPr>
            <p:ph type="ctrTitle"/>
          </p:nvPr>
        </p:nvSpPr>
        <p:spPr>
          <a:xfrm>
            <a:off x="685800" y="1300757"/>
            <a:ext cx="7772400" cy="16842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1pPr>
            <a:lvl2pPr lvl="1"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2pPr>
            <a:lvl3pPr lvl="2"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3pPr>
            <a:lvl4pPr lvl="3"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4pPr>
            <a:lvl5pPr lvl="4"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5pPr>
            <a:lvl6pPr lvl="5"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6pPr>
            <a:lvl7pPr lvl="6"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7pPr>
            <a:lvl8pPr lvl="7"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8pPr>
            <a:lvl9pPr lvl="8"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9pPr>
          </a:lstStyle>
          <a:p/>
        </p:txBody>
      </p:sp>
      <p:sp>
        <p:nvSpPr>
          <p:cNvPr id="11" name="Shape 11"/>
          <p:cNvSpPr txBox="1"/>
          <p:nvPr>
            <p:ph idx="1" type="subTitle"/>
          </p:nvPr>
        </p:nvSpPr>
        <p:spPr>
          <a:xfrm>
            <a:off x="685800" y="3093357"/>
            <a:ext cx="7772400" cy="7122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1pPr>
            <a:lvl2pPr lvl="1"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2pPr>
            <a:lvl3pPr lvl="2"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3pPr>
            <a:lvl4pPr lvl="3"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4pPr>
            <a:lvl5pPr lvl="4"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5pPr>
            <a:lvl6pPr lvl="5"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6pPr>
            <a:lvl7pPr lvl="6"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7pPr>
            <a:lvl8pPr lvl="7"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8pPr>
            <a:lvl9pPr lvl="8"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Shape 13"/>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4" name="Shape 14"/>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spcBef>
                <a:spcPts val="0"/>
              </a:spcBef>
              <a:spcAft>
                <a:spcPts val="0"/>
              </a:spcAft>
              <a:buSzPts val="4800"/>
              <a:buNone/>
              <a:defRPr>
                <a:solidFill>
                  <a:schemeClr val="lt1"/>
                </a:solidFill>
              </a:defRPr>
            </a:lvl1pPr>
            <a:lvl2pPr lvl="1" rtl="0">
              <a:spcBef>
                <a:spcPts val="0"/>
              </a:spcBef>
              <a:spcAft>
                <a:spcPts val="0"/>
              </a:spcAft>
              <a:buSzPts val="4800"/>
              <a:buNone/>
              <a:defRPr>
                <a:solidFill>
                  <a:schemeClr val="lt1"/>
                </a:solidFill>
              </a:defRPr>
            </a:lvl2pPr>
            <a:lvl3pPr lvl="2" rtl="0">
              <a:spcBef>
                <a:spcPts val="0"/>
              </a:spcBef>
              <a:spcAft>
                <a:spcPts val="0"/>
              </a:spcAft>
              <a:buSzPts val="4800"/>
              <a:buNone/>
              <a:defRPr>
                <a:solidFill>
                  <a:schemeClr val="lt1"/>
                </a:solidFill>
              </a:defRPr>
            </a:lvl3pPr>
            <a:lvl4pPr lvl="3" rtl="0">
              <a:spcBef>
                <a:spcPts val="0"/>
              </a:spcBef>
              <a:spcAft>
                <a:spcPts val="0"/>
              </a:spcAft>
              <a:buSzPts val="4800"/>
              <a:buNone/>
              <a:defRPr>
                <a:solidFill>
                  <a:schemeClr val="lt1"/>
                </a:solidFill>
              </a:defRPr>
            </a:lvl4pPr>
            <a:lvl5pPr lvl="4" rtl="0">
              <a:spcBef>
                <a:spcPts val="0"/>
              </a:spcBef>
              <a:spcAft>
                <a:spcPts val="0"/>
              </a:spcAft>
              <a:buSzPts val="4800"/>
              <a:buNone/>
              <a:defRPr>
                <a:solidFill>
                  <a:schemeClr val="lt1"/>
                </a:solidFill>
              </a:defRPr>
            </a:lvl5pPr>
            <a:lvl6pPr lvl="5" rtl="0">
              <a:spcBef>
                <a:spcPts val="0"/>
              </a:spcBef>
              <a:spcAft>
                <a:spcPts val="0"/>
              </a:spcAft>
              <a:buSzPts val="4800"/>
              <a:buNone/>
              <a:defRPr>
                <a:solidFill>
                  <a:schemeClr val="lt1"/>
                </a:solidFill>
              </a:defRPr>
            </a:lvl6pPr>
            <a:lvl7pPr lvl="6" rtl="0">
              <a:spcBef>
                <a:spcPts val="0"/>
              </a:spcBef>
              <a:spcAft>
                <a:spcPts val="0"/>
              </a:spcAft>
              <a:buSzPts val="4800"/>
              <a:buNone/>
              <a:defRPr>
                <a:solidFill>
                  <a:schemeClr val="lt1"/>
                </a:solidFill>
              </a:defRPr>
            </a:lvl7pPr>
            <a:lvl8pPr lvl="7" rtl="0">
              <a:spcBef>
                <a:spcPts val="0"/>
              </a:spcBef>
              <a:spcAft>
                <a:spcPts val="0"/>
              </a:spcAft>
              <a:buSzPts val="4800"/>
              <a:buNone/>
              <a:defRPr>
                <a:solidFill>
                  <a:schemeClr val="lt1"/>
                </a:solidFill>
              </a:defRPr>
            </a:lvl8pPr>
            <a:lvl9pPr lvl="8" rtl="0">
              <a:spcBef>
                <a:spcPts val="0"/>
              </a:spcBef>
              <a:spcAft>
                <a:spcPts val="0"/>
              </a:spcAft>
              <a:buSzPts val="4800"/>
              <a:buNone/>
              <a:defRPr>
                <a:solidFill>
                  <a:schemeClr val="lt1"/>
                </a:solidFill>
              </a:defRPr>
            </a:lvl9pPr>
          </a:lstStyle>
          <a:p/>
        </p:txBody>
      </p:sp>
      <p:sp>
        <p:nvSpPr>
          <p:cNvPr id="15" name="Shape 15"/>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sp>
        <p:nvSpPr>
          <p:cNvPr id="17" name="Shape 17"/>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8" name="Shape 18"/>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4800"/>
              <a:buFont typeface="Arial"/>
              <a:buNone/>
              <a:defRPr b="1" sz="4800">
                <a:solidFill>
                  <a:schemeClr val="lt1"/>
                </a:solidFill>
                <a:latin typeface="Arial"/>
                <a:ea typeface="Arial"/>
                <a:cs typeface="Arial"/>
                <a:sym typeface="Arial"/>
              </a:defRPr>
            </a:lvl1pPr>
            <a:lvl2pPr lvl="1" rtl="0" algn="l">
              <a:spcBef>
                <a:spcPts val="0"/>
              </a:spcBef>
              <a:spcAft>
                <a:spcPts val="0"/>
              </a:spcAft>
              <a:buSzPts val="4800"/>
              <a:buFont typeface="Arial"/>
              <a:buNone/>
              <a:defRPr b="1" sz="4800">
                <a:solidFill>
                  <a:schemeClr val="lt1"/>
                </a:solidFill>
                <a:latin typeface="Arial"/>
                <a:ea typeface="Arial"/>
                <a:cs typeface="Arial"/>
                <a:sym typeface="Arial"/>
              </a:defRPr>
            </a:lvl2pPr>
            <a:lvl3pPr lvl="2" rtl="0" algn="l">
              <a:spcBef>
                <a:spcPts val="0"/>
              </a:spcBef>
              <a:spcAft>
                <a:spcPts val="0"/>
              </a:spcAft>
              <a:buSzPts val="4800"/>
              <a:buFont typeface="Arial"/>
              <a:buNone/>
              <a:defRPr b="1" sz="4800">
                <a:solidFill>
                  <a:schemeClr val="lt1"/>
                </a:solidFill>
                <a:latin typeface="Arial"/>
                <a:ea typeface="Arial"/>
                <a:cs typeface="Arial"/>
                <a:sym typeface="Arial"/>
              </a:defRPr>
            </a:lvl3pPr>
            <a:lvl4pPr lvl="3" rtl="0" algn="l">
              <a:spcBef>
                <a:spcPts val="0"/>
              </a:spcBef>
              <a:spcAft>
                <a:spcPts val="0"/>
              </a:spcAft>
              <a:buSzPts val="4800"/>
              <a:buFont typeface="Arial"/>
              <a:buNone/>
              <a:defRPr b="1" sz="4800">
                <a:solidFill>
                  <a:schemeClr val="lt1"/>
                </a:solidFill>
                <a:latin typeface="Arial"/>
                <a:ea typeface="Arial"/>
                <a:cs typeface="Arial"/>
                <a:sym typeface="Arial"/>
              </a:defRPr>
            </a:lvl4pPr>
            <a:lvl5pPr lvl="4" rtl="0" algn="l">
              <a:spcBef>
                <a:spcPts val="0"/>
              </a:spcBef>
              <a:spcAft>
                <a:spcPts val="0"/>
              </a:spcAft>
              <a:buSzPts val="4800"/>
              <a:buFont typeface="Arial"/>
              <a:buNone/>
              <a:defRPr b="1" sz="4800">
                <a:solidFill>
                  <a:schemeClr val="lt1"/>
                </a:solidFill>
                <a:latin typeface="Arial"/>
                <a:ea typeface="Arial"/>
                <a:cs typeface="Arial"/>
                <a:sym typeface="Arial"/>
              </a:defRPr>
            </a:lvl5pPr>
            <a:lvl6pPr lvl="5" rtl="0" algn="l">
              <a:spcBef>
                <a:spcPts val="0"/>
              </a:spcBef>
              <a:spcAft>
                <a:spcPts val="0"/>
              </a:spcAft>
              <a:buSzPts val="4800"/>
              <a:buFont typeface="Arial"/>
              <a:buNone/>
              <a:defRPr b="1" sz="4800">
                <a:solidFill>
                  <a:schemeClr val="lt1"/>
                </a:solidFill>
                <a:latin typeface="Arial"/>
                <a:ea typeface="Arial"/>
                <a:cs typeface="Arial"/>
                <a:sym typeface="Arial"/>
              </a:defRPr>
            </a:lvl6pPr>
            <a:lvl7pPr lvl="6" rtl="0" algn="l">
              <a:spcBef>
                <a:spcPts val="0"/>
              </a:spcBef>
              <a:spcAft>
                <a:spcPts val="0"/>
              </a:spcAft>
              <a:buSzPts val="4800"/>
              <a:buFont typeface="Arial"/>
              <a:buNone/>
              <a:defRPr b="1" sz="4800">
                <a:solidFill>
                  <a:schemeClr val="lt1"/>
                </a:solidFill>
                <a:latin typeface="Arial"/>
                <a:ea typeface="Arial"/>
                <a:cs typeface="Arial"/>
                <a:sym typeface="Arial"/>
              </a:defRPr>
            </a:lvl7pPr>
            <a:lvl8pPr lvl="7" rtl="0" algn="l">
              <a:spcBef>
                <a:spcPts val="0"/>
              </a:spcBef>
              <a:spcAft>
                <a:spcPts val="0"/>
              </a:spcAft>
              <a:buSzPts val="4800"/>
              <a:buFont typeface="Arial"/>
              <a:buNone/>
              <a:defRPr b="1" sz="4800">
                <a:solidFill>
                  <a:schemeClr val="lt1"/>
                </a:solidFill>
                <a:latin typeface="Arial"/>
                <a:ea typeface="Arial"/>
                <a:cs typeface="Arial"/>
                <a:sym typeface="Arial"/>
              </a:defRPr>
            </a:lvl8pPr>
            <a:lvl9pPr lvl="8" rtl="0" algn="l">
              <a:spcBef>
                <a:spcPts val="0"/>
              </a:spcBef>
              <a:spcAft>
                <a:spcPts val="0"/>
              </a:spcAft>
              <a:buSzPts val="4800"/>
              <a:buFont typeface="Arial"/>
              <a:buNone/>
              <a:defRPr b="1" sz="4800">
                <a:solidFill>
                  <a:schemeClr val="lt1"/>
                </a:solidFill>
                <a:latin typeface="Arial"/>
                <a:ea typeface="Arial"/>
                <a:cs typeface="Arial"/>
                <a:sym typeface="Arial"/>
              </a:defRPr>
            </a:lvl9pPr>
          </a:lstStyle>
          <a:p/>
        </p:txBody>
      </p:sp>
      <p:sp>
        <p:nvSpPr>
          <p:cNvPr id="19" name="Shape 19"/>
          <p:cNvSpPr txBox="1"/>
          <p:nvPr>
            <p:ph idx="1" type="body"/>
          </p:nvPr>
        </p:nvSpPr>
        <p:spPr>
          <a:xfrm>
            <a:off x="457200" y="1460499"/>
            <a:ext cx="40302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0" name="Shape 20"/>
          <p:cNvSpPr txBox="1"/>
          <p:nvPr>
            <p:ph idx="2" type="body"/>
          </p:nvPr>
        </p:nvSpPr>
        <p:spPr>
          <a:xfrm>
            <a:off x="4656667" y="1461909"/>
            <a:ext cx="40302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Shape 22"/>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3" name="Shape 23"/>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4800"/>
              <a:buFont typeface="Arial"/>
              <a:buNone/>
              <a:defRPr b="1" sz="4800">
                <a:solidFill>
                  <a:schemeClr val="lt1"/>
                </a:solidFill>
                <a:latin typeface="Arial"/>
                <a:ea typeface="Arial"/>
                <a:cs typeface="Arial"/>
                <a:sym typeface="Arial"/>
              </a:defRPr>
            </a:lvl1pPr>
            <a:lvl2pPr lvl="1" rtl="0" algn="l">
              <a:spcBef>
                <a:spcPts val="0"/>
              </a:spcBef>
              <a:spcAft>
                <a:spcPts val="0"/>
              </a:spcAft>
              <a:buSzPts val="4800"/>
              <a:buFont typeface="Arial"/>
              <a:buNone/>
              <a:defRPr b="1" sz="4800">
                <a:solidFill>
                  <a:schemeClr val="lt1"/>
                </a:solidFill>
                <a:latin typeface="Arial"/>
                <a:ea typeface="Arial"/>
                <a:cs typeface="Arial"/>
                <a:sym typeface="Arial"/>
              </a:defRPr>
            </a:lvl2pPr>
            <a:lvl3pPr lvl="2" rtl="0" algn="l">
              <a:spcBef>
                <a:spcPts val="0"/>
              </a:spcBef>
              <a:spcAft>
                <a:spcPts val="0"/>
              </a:spcAft>
              <a:buSzPts val="4800"/>
              <a:buFont typeface="Arial"/>
              <a:buNone/>
              <a:defRPr b="1" sz="4800">
                <a:solidFill>
                  <a:schemeClr val="lt1"/>
                </a:solidFill>
                <a:latin typeface="Arial"/>
                <a:ea typeface="Arial"/>
                <a:cs typeface="Arial"/>
                <a:sym typeface="Arial"/>
              </a:defRPr>
            </a:lvl3pPr>
            <a:lvl4pPr lvl="3" rtl="0" algn="l">
              <a:spcBef>
                <a:spcPts val="0"/>
              </a:spcBef>
              <a:spcAft>
                <a:spcPts val="0"/>
              </a:spcAft>
              <a:buSzPts val="4800"/>
              <a:buFont typeface="Arial"/>
              <a:buNone/>
              <a:defRPr b="1" sz="4800">
                <a:solidFill>
                  <a:schemeClr val="lt1"/>
                </a:solidFill>
                <a:latin typeface="Arial"/>
                <a:ea typeface="Arial"/>
                <a:cs typeface="Arial"/>
                <a:sym typeface="Arial"/>
              </a:defRPr>
            </a:lvl4pPr>
            <a:lvl5pPr lvl="4" rtl="0" algn="l">
              <a:spcBef>
                <a:spcPts val="0"/>
              </a:spcBef>
              <a:spcAft>
                <a:spcPts val="0"/>
              </a:spcAft>
              <a:buSzPts val="4800"/>
              <a:buFont typeface="Arial"/>
              <a:buNone/>
              <a:defRPr b="1" sz="4800">
                <a:solidFill>
                  <a:schemeClr val="lt1"/>
                </a:solidFill>
                <a:latin typeface="Arial"/>
                <a:ea typeface="Arial"/>
                <a:cs typeface="Arial"/>
                <a:sym typeface="Arial"/>
              </a:defRPr>
            </a:lvl5pPr>
            <a:lvl6pPr lvl="5" rtl="0" algn="l">
              <a:spcBef>
                <a:spcPts val="0"/>
              </a:spcBef>
              <a:spcAft>
                <a:spcPts val="0"/>
              </a:spcAft>
              <a:buSzPts val="4800"/>
              <a:buFont typeface="Arial"/>
              <a:buNone/>
              <a:defRPr b="1" sz="4800">
                <a:solidFill>
                  <a:schemeClr val="lt1"/>
                </a:solidFill>
                <a:latin typeface="Arial"/>
                <a:ea typeface="Arial"/>
                <a:cs typeface="Arial"/>
                <a:sym typeface="Arial"/>
              </a:defRPr>
            </a:lvl6pPr>
            <a:lvl7pPr lvl="6" rtl="0" algn="l">
              <a:spcBef>
                <a:spcPts val="0"/>
              </a:spcBef>
              <a:spcAft>
                <a:spcPts val="0"/>
              </a:spcAft>
              <a:buSzPts val="4800"/>
              <a:buFont typeface="Arial"/>
              <a:buNone/>
              <a:defRPr b="1" sz="4800">
                <a:solidFill>
                  <a:schemeClr val="lt1"/>
                </a:solidFill>
                <a:latin typeface="Arial"/>
                <a:ea typeface="Arial"/>
                <a:cs typeface="Arial"/>
                <a:sym typeface="Arial"/>
              </a:defRPr>
            </a:lvl7pPr>
            <a:lvl8pPr lvl="7" rtl="0" algn="l">
              <a:spcBef>
                <a:spcPts val="0"/>
              </a:spcBef>
              <a:spcAft>
                <a:spcPts val="0"/>
              </a:spcAft>
              <a:buSzPts val="4800"/>
              <a:buFont typeface="Arial"/>
              <a:buNone/>
              <a:defRPr b="1" sz="4800">
                <a:solidFill>
                  <a:schemeClr val="lt1"/>
                </a:solidFill>
                <a:latin typeface="Arial"/>
                <a:ea typeface="Arial"/>
                <a:cs typeface="Arial"/>
                <a:sym typeface="Arial"/>
              </a:defRPr>
            </a:lvl8pPr>
            <a:lvl9pPr lvl="8" rtl="0" algn="l">
              <a:spcBef>
                <a:spcPts val="0"/>
              </a:spcBef>
              <a:spcAft>
                <a:spcPts val="0"/>
              </a:spcAft>
              <a:buSzPts val="4800"/>
              <a:buFont typeface="Arial"/>
              <a:buNone/>
              <a:defRPr b="1" sz="48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Shape 25"/>
          <p:cNvSpPr/>
          <p:nvPr/>
        </p:nvSpPr>
        <p:spPr>
          <a:xfrm>
            <a:off x="0" y="4406309"/>
            <a:ext cx="8686800" cy="5196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6" name="Shape 26"/>
          <p:cNvSpPr txBox="1"/>
          <p:nvPr>
            <p:ph idx="1" type="body"/>
          </p:nvPr>
        </p:nvSpPr>
        <p:spPr>
          <a:xfrm>
            <a:off x="457200" y="4406309"/>
            <a:ext cx="8229600" cy="519600"/>
          </a:xfrm>
          <a:prstGeom prst="rect">
            <a:avLst/>
          </a:prstGeom>
          <a:noFill/>
          <a:ln>
            <a:noFill/>
          </a:ln>
        </p:spPr>
        <p:txBody>
          <a:bodyPr anchorCtr="0" anchor="ctr" bIns="91425" lIns="91425" spcFirstLastPara="1" rIns="91425" wrap="square" tIns="91425"/>
          <a:lstStyle>
            <a:lvl1pPr indent="-381000" lvl="0" marL="457200" rtl="0" algn="l">
              <a:lnSpc>
                <a:spcPct val="100000"/>
              </a:lnSpc>
              <a:spcBef>
                <a:spcPts val="0"/>
              </a:spcBef>
              <a:spcAft>
                <a:spcPts val="0"/>
              </a:spcAft>
              <a:buClr>
                <a:schemeClr val="lt1"/>
              </a:buClr>
              <a:buSzPts val="2400"/>
              <a:buFont typeface="Arial"/>
              <a:buChar char="●"/>
              <a:defRPr b="1" i="0" sz="2400">
                <a:solidFill>
                  <a:schemeClr val="lt1"/>
                </a:solidFill>
              </a:defRPr>
            </a:lvl1pPr>
            <a:lvl2pPr indent="-381000" lvl="1" marL="914400" rtl="0" algn="l">
              <a:lnSpc>
                <a:spcPct val="100000"/>
              </a:lnSpc>
              <a:spcBef>
                <a:spcPts val="0"/>
              </a:spcBef>
              <a:spcAft>
                <a:spcPts val="0"/>
              </a:spcAft>
              <a:buClr>
                <a:schemeClr val="lt1"/>
              </a:buClr>
              <a:buSzPts val="2400"/>
              <a:buFont typeface="Arial"/>
              <a:buChar char="○"/>
              <a:defRPr b="1" i="0" sz="2400">
                <a:solidFill>
                  <a:schemeClr val="lt1"/>
                </a:solidFill>
              </a:defRPr>
            </a:lvl2pPr>
            <a:lvl3pPr indent="-381000" lvl="2" marL="1371600" rtl="0" algn="l">
              <a:lnSpc>
                <a:spcPct val="100000"/>
              </a:lnSpc>
              <a:spcBef>
                <a:spcPts val="0"/>
              </a:spcBef>
              <a:spcAft>
                <a:spcPts val="0"/>
              </a:spcAft>
              <a:buClr>
                <a:schemeClr val="lt1"/>
              </a:buClr>
              <a:buSzPts val="2400"/>
              <a:buFont typeface="Arial"/>
              <a:buChar char="■"/>
              <a:defRPr b="1" i="0" sz="2400">
                <a:solidFill>
                  <a:schemeClr val="lt1"/>
                </a:solidFill>
              </a:defRPr>
            </a:lvl3pPr>
            <a:lvl4pPr indent="-381000" lvl="3" marL="1828800" rtl="0" algn="l">
              <a:lnSpc>
                <a:spcPct val="100000"/>
              </a:lnSpc>
              <a:spcBef>
                <a:spcPts val="0"/>
              </a:spcBef>
              <a:spcAft>
                <a:spcPts val="0"/>
              </a:spcAft>
              <a:buClr>
                <a:schemeClr val="lt1"/>
              </a:buClr>
              <a:buSzPts val="2400"/>
              <a:buFont typeface="Arial"/>
              <a:buChar char="●"/>
              <a:defRPr b="1" i="0" sz="2400">
                <a:solidFill>
                  <a:schemeClr val="lt1"/>
                </a:solidFill>
              </a:defRPr>
            </a:lvl4pPr>
            <a:lvl5pPr indent="-381000" lvl="4" marL="2286000" rtl="0" algn="l">
              <a:lnSpc>
                <a:spcPct val="100000"/>
              </a:lnSpc>
              <a:spcBef>
                <a:spcPts val="0"/>
              </a:spcBef>
              <a:spcAft>
                <a:spcPts val="0"/>
              </a:spcAft>
              <a:buClr>
                <a:schemeClr val="lt1"/>
              </a:buClr>
              <a:buSzPts val="2400"/>
              <a:buFont typeface="Arial"/>
              <a:buChar char="○"/>
              <a:defRPr b="1" i="0" sz="2400">
                <a:solidFill>
                  <a:schemeClr val="lt1"/>
                </a:solidFill>
              </a:defRPr>
            </a:lvl5pPr>
            <a:lvl6pPr indent="-381000" lvl="5" marL="2743200" rtl="0" algn="l">
              <a:lnSpc>
                <a:spcPct val="100000"/>
              </a:lnSpc>
              <a:spcBef>
                <a:spcPts val="0"/>
              </a:spcBef>
              <a:spcAft>
                <a:spcPts val="0"/>
              </a:spcAft>
              <a:buClr>
                <a:schemeClr val="lt1"/>
              </a:buClr>
              <a:buSzPts val="2400"/>
              <a:buFont typeface="Arial"/>
              <a:buChar char="■"/>
              <a:defRPr b="1" i="0" sz="2400">
                <a:solidFill>
                  <a:schemeClr val="lt1"/>
                </a:solidFill>
              </a:defRPr>
            </a:lvl6pPr>
            <a:lvl7pPr indent="-381000" lvl="6" marL="3200400" rtl="0" algn="l">
              <a:lnSpc>
                <a:spcPct val="100000"/>
              </a:lnSpc>
              <a:spcBef>
                <a:spcPts val="0"/>
              </a:spcBef>
              <a:spcAft>
                <a:spcPts val="0"/>
              </a:spcAft>
              <a:buClr>
                <a:schemeClr val="lt1"/>
              </a:buClr>
              <a:buSzPts val="2400"/>
              <a:buFont typeface="Arial"/>
              <a:buChar char="●"/>
              <a:defRPr b="1" i="0" sz="2400">
                <a:solidFill>
                  <a:schemeClr val="lt1"/>
                </a:solidFill>
              </a:defRPr>
            </a:lvl7pPr>
            <a:lvl8pPr indent="-381000" lvl="7" marL="3657600" rtl="0" algn="l">
              <a:lnSpc>
                <a:spcPct val="100000"/>
              </a:lnSpc>
              <a:spcBef>
                <a:spcPts val="0"/>
              </a:spcBef>
              <a:spcAft>
                <a:spcPts val="0"/>
              </a:spcAft>
              <a:buClr>
                <a:schemeClr val="lt1"/>
              </a:buClr>
              <a:buSzPts val="2400"/>
              <a:buFont typeface="Arial"/>
              <a:buChar char="○"/>
              <a:defRPr b="1" i="0" sz="2400">
                <a:solidFill>
                  <a:schemeClr val="lt1"/>
                </a:solidFill>
              </a:defRPr>
            </a:lvl8pPr>
            <a:lvl9pPr indent="-381000" lvl="8" marL="4114800" rtl="0" algn="l">
              <a:lnSpc>
                <a:spcPct val="100000"/>
              </a:lnSpc>
              <a:spcBef>
                <a:spcPts val="0"/>
              </a:spcBef>
              <a:spcAft>
                <a:spcPts val="0"/>
              </a:spcAft>
              <a:buClr>
                <a:schemeClr val="lt1"/>
              </a:buClr>
              <a:buSzPts val="2400"/>
              <a:buFont typeface="Arial"/>
              <a:buChar char="■"/>
              <a:defRPr b="1" i="0" sz="24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1pPr>
            <a:lvl2pPr lvl="1"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2pPr>
            <a:lvl3pPr lvl="2"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3pPr>
            <a:lvl4pPr lvl="3"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4pPr>
            <a:lvl5pPr lvl="4"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5pPr>
            <a:lvl6pPr lvl="5"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6pPr>
            <a:lvl7pPr lvl="6"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7pPr>
            <a:lvl8pPr lvl="7"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8pPr>
            <a:lvl9pPr lvl="8"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9pPr>
          </a:lstStyle>
          <a:p/>
        </p:txBody>
      </p:sp>
      <p:sp>
        <p:nvSpPr>
          <p:cNvPr id="7" name="Shape 7"/>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2"/>
              </a:buClr>
              <a:buSzPts val="3000"/>
              <a:buFont typeface="Arial"/>
              <a:buChar char="●"/>
              <a:defRPr b="0" i="0" sz="3000" u="none" cap="none" strike="noStrike">
                <a:solidFill>
                  <a:schemeClr val="dk2"/>
                </a:solidFill>
                <a:latin typeface="Arial"/>
                <a:ea typeface="Arial"/>
                <a:cs typeface="Arial"/>
                <a:sym typeface="Arial"/>
              </a:defRPr>
            </a:lvl1pPr>
            <a:lvl2pPr indent="-381000" lvl="1" marL="914400" rtl="0" algn="l">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81000" lvl="2" marL="1371600" rtl="0" algn="l">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3pPr>
            <a:lvl4pPr indent="-342900" lvl="3" marL="18288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6pPr>
            <a:lvl7pPr indent="-342900" lvl="6" marL="32004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7pPr>
            <a:lvl8pPr indent="-342900" lvl="7" marL="36576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8pPr>
            <a:lvl9pPr indent="-342900" lvl="8" marL="41148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www.skullsecurity.org/blog/2012/everything-you-need-to-know-about-hash-length-extension-attacks" TargetMode="External"/><Relationship Id="rId4" Type="http://schemas.openxmlformats.org/officeDocument/2006/relationships/hyperlink" Target="https://blog.whitehatsec.com/hash-length-extension-attack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Shape 32"/>
          <p:cNvSpPr txBox="1"/>
          <p:nvPr>
            <p:ph idx="1" type="subTitle"/>
          </p:nvPr>
        </p:nvSpPr>
        <p:spPr>
          <a:xfrm>
            <a:off x="685800" y="3093357"/>
            <a:ext cx="7772400" cy="712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Crypto Attacks</a:t>
            </a:r>
            <a:endParaRPr/>
          </a:p>
        </p:txBody>
      </p:sp>
      <p:pic>
        <p:nvPicPr>
          <p:cNvPr id="33" name="Shape 33"/>
          <p:cNvPicPr preferRelativeResize="0"/>
          <p:nvPr/>
        </p:nvPicPr>
        <p:blipFill rotWithShape="1">
          <a:blip r:embed="rId3">
            <a:alphaModFix/>
          </a:blip>
          <a:srcRect b="33207" l="25065" r="20563" t="36483"/>
          <a:stretch/>
        </p:blipFill>
        <p:spPr>
          <a:xfrm>
            <a:off x="376800" y="2068250"/>
            <a:ext cx="4667250" cy="10940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ECB Decryption</a:t>
            </a:r>
            <a:endParaRPr/>
          </a:p>
        </p:txBody>
      </p:sp>
      <p:sp>
        <p:nvSpPr>
          <p:cNvPr id="87" name="Shape 8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Likewise, if we have some ability to decrypt ECB ciphertext, we can use the same block concept to decrypt other pieces of data.</a:t>
            </a:r>
            <a:endParaRPr sz="2600"/>
          </a:p>
          <a:p>
            <a:pPr indent="0" lvl="0" marL="0">
              <a:spcBef>
                <a:spcPts val="600"/>
              </a:spcBef>
              <a:spcAft>
                <a:spcPts val="0"/>
              </a:spcAft>
              <a:buNone/>
            </a:pPr>
            <a:r>
              <a:rPr lang="en" sz="2600"/>
              <a:t>Simply take the ciphertext block in question and put it into the middle of data that you’re able to decrypt.  So long as they use the same key, this data will decrypt cleanly and you’re able to compromise the ciphertext in question.</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Mitigation</a:t>
            </a:r>
            <a:endParaRPr/>
          </a:p>
        </p:txBody>
      </p:sp>
      <p:sp>
        <p:nvSpPr>
          <p:cNvPr id="93" name="Shape 9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800"/>
              <a:t>These flaws -- and most others we’ll talk about -- rely on one fact: we may not be able to see the data or even guess at the contents, but we can tamper with the ciphertext and the server will decrypt it.</a:t>
            </a:r>
            <a:endParaRPr sz="2800"/>
          </a:p>
          <a:p>
            <a:pPr indent="0" lvl="0" marL="0" rtl="0">
              <a:spcBef>
                <a:spcPts val="600"/>
              </a:spcBef>
              <a:spcAft>
                <a:spcPts val="0"/>
              </a:spcAft>
              <a:buNone/>
            </a:pPr>
            <a:r>
              <a:rPr lang="en" sz="2800"/>
              <a:t>The solution to this is simple: encrypt your data, then append a MAC of the encrypted data.</a:t>
            </a:r>
            <a:endParaRPr sz="2800"/>
          </a:p>
          <a:p>
            <a:pPr indent="0" lvl="0" marL="0" rtl="0">
              <a:spcBef>
                <a:spcPts val="600"/>
              </a:spcBef>
              <a:spcAft>
                <a:spcPts val="0"/>
              </a:spcAft>
              <a:buNone/>
            </a:pPr>
            <a:r>
              <a:t/>
            </a:r>
            <a:endParaRPr sz="2800"/>
          </a:p>
          <a:p>
            <a:pPr indent="0" lvl="0" marL="0">
              <a:spcBef>
                <a:spcPts val="600"/>
              </a:spcBef>
              <a:spcAft>
                <a:spcPts val="0"/>
              </a:spcAft>
              <a:buNone/>
            </a:pPr>
            <a:r>
              <a:rPr lang="en" sz="2800"/>
              <a:t>This prevents any tampering of ciphertext blobs.</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i="1" lang="en"/>
              <a:t>Never</a:t>
            </a:r>
            <a:r>
              <a:rPr lang="en"/>
              <a:t> MAC-then-Encrypt</a:t>
            </a:r>
            <a:endParaRPr/>
          </a:p>
        </p:txBody>
      </p:sp>
      <p:sp>
        <p:nvSpPr>
          <p:cNvPr id="99" name="Shape 9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You’ll note that I said before that you should </a:t>
            </a:r>
            <a:r>
              <a:rPr i="1" lang="en"/>
              <a:t>encrypt first</a:t>
            </a:r>
            <a:r>
              <a:rPr lang="en"/>
              <a:t>.  This is critical, but something that many crypto protocols get wrong.</a:t>
            </a:r>
            <a:endParaRPr/>
          </a:p>
          <a:p>
            <a:pPr indent="0" lvl="0" marL="0">
              <a:spcBef>
                <a:spcPts val="600"/>
              </a:spcBef>
              <a:spcAft>
                <a:spcPts val="0"/>
              </a:spcAft>
              <a:buNone/>
            </a:pPr>
            <a:r>
              <a:rPr lang="en"/>
              <a:t>When you MAC then encrypt, you have to decrypt the data and then validate the MAC.  This introduces a multitude of problems, such as padding oracles.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Padding</a:t>
            </a:r>
            <a:endParaRPr/>
          </a:p>
        </p:txBody>
      </p:sp>
      <p:sp>
        <p:nvSpPr>
          <p:cNvPr id="105" name="Shape 10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Most commonly, data encrypted with a block cipher will not fall neatly on a block boundary and even if it does, there’s nothing stopping you from chopping blocks off the end; the data will be truncated, but will decrypt properly.</a:t>
            </a:r>
            <a:endParaRPr/>
          </a:p>
          <a:p>
            <a:pPr indent="0" lvl="0" marL="0">
              <a:spcBef>
                <a:spcPts val="600"/>
              </a:spcBef>
              <a:spcAft>
                <a:spcPts val="0"/>
              </a:spcAft>
              <a:buNone/>
            </a:pPr>
            <a:r>
              <a:rPr lang="en"/>
              <a:t>So we always pad data, even if it’s a multiple of the block size.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PKCS#7</a:t>
            </a:r>
            <a:endParaRPr/>
          </a:p>
        </p:txBody>
      </p:sp>
      <p:sp>
        <p:nvSpPr>
          <p:cNvPr id="111" name="Shape 11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The most common padding system you’ll see in use is PKCS#7, and it’s extraordinarily simple.</a:t>
            </a:r>
            <a:endParaRPr/>
          </a:p>
          <a:p>
            <a:pPr indent="0" lvl="0" marL="0" rtl="0">
              <a:spcBef>
                <a:spcPts val="600"/>
              </a:spcBef>
              <a:spcAft>
                <a:spcPts val="0"/>
              </a:spcAft>
              <a:buNone/>
            </a:pPr>
            <a:r>
              <a:rPr lang="en"/>
              <a:t>If you need a byte of padding, it’s a single 01 byte.</a:t>
            </a:r>
            <a:endParaRPr/>
          </a:p>
          <a:p>
            <a:pPr indent="0" lvl="0" marL="0" rtl="0">
              <a:spcBef>
                <a:spcPts val="600"/>
              </a:spcBef>
              <a:spcAft>
                <a:spcPts val="0"/>
              </a:spcAft>
              <a:buNone/>
            </a:pPr>
            <a:r>
              <a:rPr lang="en"/>
              <a:t>If you need two bytes of padding, it’s two 02 bytes.</a:t>
            </a:r>
            <a:endParaRPr/>
          </a:p>
          <a:p>
            <a:pPr indent="0" lvl="0" marL="0">
              <a:spcBef>
                <a:spcPts val="600"/>
              </a:spcBef>
              <a:spcAft>
                <a:spcPts val="0"/>
              </a:spcAft>
              <a:buNone/>
            </a:pPr>
            <a:r>
              <a:rPr lang="en"/>
              <a:t>Etc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PKCS#7</a:t>
            </a:r>
            <a:endParaRPr/>
          </a:p>
        </p:txBody>
      </p:sp>
      <p:sp>
        <p:nvSpPr>
          <p:cNvPr id="117" name="Shape 11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So if you have a block size of 8, here are some samples:</a:t>
            </a:r>
            <a:endParaRPr/>
          </a:p>
          <a:p>
            <a:pPr indent="0" lvl="0" marL="0" rtl="0">
              <a:spcBef>
                <a:spcPts val="600"/>
              </a:spcBef>
              <a:spcAft>
                <a:spcPts val="0"/>
              </a:spcAft>
              <a:buNone/>
            </a:pPr>
            <a:r>
              <a:t/>
            </a:r>
            <a:endParaRPr/>
          </a:p>
          <a:p>
            <a:pPr indent="0" lvl="0" marL="0" rtl="0">
              <a:spcBef>
                <a:spcPts val="600"/>
              </a:spcBef>
              <a:spcAft>
                <a:spcPts val="0"/>
              </a:spcAft>
              <a:buNone/>
            </a:pPr>
            <a:r>
              <a:rPr lang="en" sz="2600"/>
              <a:t>daeken =&gt; daeken\x02\x02</a:t>
            </a:r>
            <a:endParaRPr sz="2600"/>
          </a:p>
          <a:p>
            <a:pPr indent="0" lvl="0" marL="0" rtl="0">
              <a:spcBef>
                <a:spcPts val="600"/>
              </a:spcBef>
              <a:spcAft>
                <a:spcPts val="0"/>
              </a:spcAft>
              <a:buNone/>
            </a:pPr>
            <a:r>
              <a:rPr lang="en" sz="2600"/>
              <a:t>hacker101 =&gt; hacker101</a:t>
            </a:r>
            <a:r>
              <a:rPr lang="en" sz="2600"/>
              <a:t>\x07\x07\x07\x07\x07\x07\x07</a:t>
            </a:r>
            <a:endParaRPr sz="2600"/>
          </a:p>
          <a:p>
            <a:pPr indent="0" lvl="0" marL="0" rtl="0">
              <a:spcBef>
                <a:spcPts val="600"/>
              </a:spcBef>
              <a:spcAft>
                <a:spcPts val="0"/>
              </a:spcAft>
              <a:buNone/>
            </a:pPr>
            <a:r>
              <a:rPr lang="en" sz="2600"/>
              <a:t>somedatagoeshere =&gt; somedatagoeshere\x08\x08\x08\x08\x08\x08\x08\x08</a:t>
            </a:r>
            <a:endParaRPr sz="2600"/>
          </a:p>
          <a:p>
            <a:pPr indent="0" lvl="0" marL="0" rtl="0">
              <a:spcBef>
                <a:spcPts val="600"/>
              </a:spcBef>
              <a:spcAft>
                <a:spcPts val="0"/>
              </a:spcAft>
              <a:buNone/>
            </a:pPr>
            <a:r>
              <a:t/>
            </a:r>
            <a:endParaRPr sz="2600"/>
          </a:p>
          <a:p>
            <a:pPr indent="0" lvl="0" marL="0">
              <a:spcBef>
                <a:spcPts val="600"/>
              </a:spcBef>
              <a:spcAft>
                <a:spcPts val="0"/>
              </a:spcAft>
              <a:buNone/>
            </a:pPr>
            <a:r>
              <a:rPr lang="en" sz="2600"/>
              <a:t>In the last case, we have 8 bytes of padding -- a whole block.</a:t>
            </a: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Padding</a:t>
            </a:r>
            <a:endParaRPr/>
          </a:p>
        </p:txBody>
      </p:sp>
      <p:sp>
        <p:nvSpPr>
          <p:cNvPr id="123" name="Shape 12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800"/>
              <a:t>Now, padding has to be validated during decryption so that you can ensure that the data was received properly; if there’s a mismatch, something went wrong.</a:t>
            </a:r>
            <a:endParaRPr sz="2800"/>
          </a:p>
          <a:p>
            <a:pPr indent="0" lvl="0" marL="0">
              <a:spcBef>
                <a:spcPts val="600"/>
              </a:spcBef>
              <a:spcAft>
                <a:spcPts val="0"/>
              </a:spcAft>
              <a:buNone/>
            </a:pPr>
            <a:r>
              <a:rPr lang="en" sz="2800"/>
              <a:t>In PKCS#7, you can simply look at the last byte of the last block and see how many padding bytes there are, then check that those all match.</a:t>
            </a: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Padding Oracle</a:t>
            </a:r>
            <a:endParaRPr/>
          </a:p>
        </p:txBody>
      </p:sp>
      <p:sp>
        <p:nvSpPr>
          <p:cNvPr id="129" name="Shape 12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900"/>
              <a:t>Padding oracle attacks come into play when you have CBC-mode data that is padded with PKCS#7.</a:t>
            </a:r>
            <a:endParaRPr sz="2900"/>
          </a:p>
          <a:p>
            <a:pPr indent="0" lvl="0" marL="0">
              <a:spcBef>
                <a:spcPts val="600"/>
              </a:spcBef>
              <a:spcAft>
                <a:spcPts val="0"/>
              </a:spcAft>
              <a:buNone/>
            </a:pPr>
            <a:r>
              <a:rPr lang="en" sz="2900"/>
              <a:t>If the server behaves differently when decrypting improperly padded data than properly padded data, this is an oracle -- you can send it data and know whether or not it’s correctly padded.</a:t>
            </a:r>
            <a:endParaRPr sz="2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Padding Oracle</a:t>
            </a:r>
            <a:endParaRPr/>
          </a:p>
        </p:txBody>
      </p:sp>
      <p:sp>
        <p:nvSpPr>
          <p:cNvPr id="135" name="Shape 13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2900"/>
              <a:t>If you remember, I mentioned that flipping a bit in one CBC ciphertext block will cause that bit position to be flipped in the next block’s plaintext.</a:t>
            </a:r>
            <a:endParaRPr sz="2900"/>
          </a:p>
          <a:p>
            <a:pPr indent="0" lvl="0" marL="0" rtl="0">
              <a:spcBef>
                <a:spcPts val="600"/>
              </a:spcBef>
              <a:spcAft>
                <a:spcPts val="0"/>
              </a:spcAft>
              <a:buNone/>
            </a:pPr>
            <a:r>
              <a:t/>
            </a:r>
            <a:endParaRPr sz="2900"/>
          </a:p>
          <a:p>
            <a:pPr indent="0" lvl="0" marL="0">
              <a:spcBef>
                <a:spcPts val="600"/>
              </a:spcBef>
              <a:spcAft>
                <a:spcPts val="0"/>
              </a:spcAft>
              <a:buNone/>
            </a:pPr>
            <a:r>
              <a:rPr lang="en" sz="2900"/>
              <a:t>Due to that simple bit of design, a padding oracle can allow us to use the server to completely decrypt data without knowing the key ourselves.</a:t>
            </a:r>
            <a:endParaRPr sz="2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Padding Oracle</a:t>
            </a:r>
            <a:endParaRPr/>
          </a:p>
        </p:txBody>
      </p:sp>
      <p:sp>
        <p:nvSpPr>
          <p:cNvPr id="141" name="Shape 14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When exploiting a padding oracle, we start from the last byte of the second-to-last block.  Modifications there will affect the last byte of the last block of the data.</a:t>
            </a:r>
            <a:endParaRPr sz="2600"/>
          </a:p>
          <a:p>
            <a:pPr indent="0" lvl="0" marL="0">
              <a:spcBef>
                <a:spcPts val="600"/>
              </a:spcBef>
              <a:spcAft>
                <a:spcPts val="0"/>
              </a:spcAft>
              <a:buNone/>
            </a:pPr>
            <a:r>
              <a:rPr lang="en" sz="2600"/>
              <a:t>Our goal is to determine what byte of ciphertext in block N-1 will cause the plaintext of block N to be 0x1 when XORed together.  Once we know this, we know that the plaintext of that byte in block N is cipher ^ 0x1.</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Shape 3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Stream Cipher Reuse</a:t>
            </a:r>
            <a:endParaRPr/>
          </a:p>
        </p:txBody>
      </p:sp>
      <p:sp>
        <p:nvSpPr>
          <p:cNvPr id="39" name="Shape 3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800"/>
              <a:t>Looking back at stream ciphers, we see that we generate a stream of random bytes which are XORed with the plaintext to produce ciphertext.</a:t>
            </a:r>
            <a:endParaRPr sz="2800"/>
          </a:p>
          <a:p>
            <a:pPr indent="0" lvl="0" marL="0">
              <a:spcBef>
                <a:spcPts val="600"/>
              </a:spcBef>
              <a:spcAft>
                <a:spcPts val="0"/>
              </a:spcAft>
              <a:buNone/>
            </a:pPr>
            <a:r>
              <a:rPr lang="en" sz="2800"/>
              <a:t>Any time you feed a given key into a stream cipher, it’s always going to generate the same output bytes.  This is expected, and it’s why decryption works exactly the same as encryption.</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Padding Oracle</a:t>
            </a:r>
            <a:endParaRPr/>
          </a:p>
        </p:txBody>
      </p:sp>
      <p:sp>
        <p:nvSpPr>
          <p:cNvPr id="147" name="Shape 14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300"/>
              <a:t>So let’s say we have this data: hacker101</a:t>
            </a:r>
            <a:r>
              <a:rPr lang="en" sz="2300"/>
              <a:t>\x07\x07\x07\x07\x07\x07\x07</a:t>
            </a:r>
            <a:endParaRPr sz="2300"/>
          </a:p>
          <a:p>
            <a:pPr indent="0" lvl="0" marL="0" rtl="0">
              <a:spcBef>
                <a:spcPts val="600"/>
              </a:spcBef>
              <a:spcAft>
                <a:spcPts val="0"/>
              </a:spcAft>
              <a:buNone/>
            </a:pPr>
            <a:r>
              <a:rPr lang="en" sz="2300"/>
              <a:t>We get out some ciphertext blob; for the purposes of this explanation, we’ll say it’s:</a:t>
            </a:r>
            <a:endParaRPr sz="2300"/>
          </a:p>
          <a:p>
            <a:pPr indent="0" lvl="0" marL="0" rtl="0">
              <a:spcBef>
                <a:spcPts val="600"/>
              </a:spcBef>
              <a:spcAft>
                <a:spcPts val="0"/>
              </a:spcAft>
              <a:buNone/>
            </a:pPr>
            <a:r>
              <a:rPr lang="en" sz="2300"/>
              <a:t>deadbeefcafe0123</a:t>
            </a:r>
            <a:endParaRPr sz="2300"/>
          </a:p>
          <a:p>
            <a:pPr indent="0" lvl="0" marL="0" rtl="0">
              <a:spcBef>
                <a:spcPts val="600"/>
              </a:spcBef>
              <a:spcAft>
                <a:spcPts val="0"/>
              </a:spcAft>
              <a:buNone/>
            </a:pPr>
            <a:r>
              <a:rPr lang="en" sz="2300"/>
              <a:t>feedface456789ab</a:t>
            </a:r>
            <a:endParaRPr sz="2300"/>
          </a:p>
          <a:p>
            <a:pPr indent="0" lvl="0" marL="0" rtl="0">
              <a:spcBef>
                <a:spcPts val="600"/>
              </a:spcBef>
              <a:spcAft>
                <a:spcPts val="0"/>
              </a:spcAft>
              <a:buNone/>
            </a:pPr>
            <a:r>
              <a:rPr lang="en" sz="2300"/>
              <a:t>To decrypt the second block, you decrypt it using your cipher, then you XOR that with the first ciphertext block to get your plaintext.</a:t>
            </a:r>
            <a:endParaRPr sz="2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Padding Oracle</a:t>
            </a:r>
            <a:endParaRPr/>
          </a:p>
        </p:txBody>
      </p:sp>
      <p:sp>
        <p:nvSpPr>
          <p:cNvPr id="153" name="Shape 15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800"/>
              <a:t>So with our example, we know that when you decrypt the block </a:t>
            </a:r>
            <a:r>
              <a:rPr lang="en" sz="2600"/>
              <a:t>feedface456789ab, you must get something where the last byte ^ 0x23 (the last byte of the previous block) == 0x07.</a:t>
            </a:r>
            <a:endParaRPr sz="2600"/>
          </a:p>
          <a:p>
            <a:pPr indent="0" lvl="0" marL="0">
              <a:spcBef>
                <a:spcPts val="600"/>
              </a:spcBef>
              <a:spcAft>
                <a:spcPts val="0"/>
              </a:spcAft>
              <a:buNone/>
            </a:pPr>
            <a:r>
              <a:rPr lang="en" sz="2600"/>
              <a:t>Any other value will cause a padding error -- except one!  If instead of 0x07 our last byte became 0x01, that’s valid too; that means that there’s only one byte of padding.</a:t>
            </a:r>
            <a:endParaRPr sz="2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Padding Oracle</a:t>
            </a:r>
            <a:endParaRPr/>
          </a:p>
        </p:txBody>
      </p:sp>
      <p:sp>
        <p:nvSpPr>
          <p:cNvPr id="159" name="Shape 15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So if we try all 255 other possible values for the last byte of our plaintext, we know that one of them will certainly not give us a padding error, because it’ll set the final byte to 0x01.</a:t>
            </a:r>
            <a:endParaRPr sz="2600"/>
          </a:p>
          <a:p>
            <a:pPr indent="0" lvl="0" marL="0">
              <a:spcBef>
                <a:spcPts val="600"/>
              </a:spcBef>
              <a:spcAft>
                <a:spcPts val="0"/>
              </a:spcAft>
              <a:buNone/>
            </a:pPr>
            <a:r>
              <a:rPr lang="en" sz="2600"/>
              <a:t>Once we know this value, we simply XOR that byte with 0x03 (to change the final padding to 0x02) and repeat the same thing for the byte before it -- one of them will make it so the last two bytes are 0x02 x02.</a:t>
            </a:r>
            <a:endParaRPr sz="2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Padding Oracle</a:t>
            </a:r>
            <a:endParaRPr/>
          </a:p>
        </p:txBody>
      </p:sp>
      <p:sp>
        <p:nvSpPr>
          <p:cNvPr id="165" name="Shape 16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800"/>
              <a:t>By performing this across all the bytes in a block, then walking back from there along the blocks, we can find the plaintext value of every single byte of this data.</a:t>
            </a:r>
            <a:endParaRPr sz="2800"/>
          </a:p>
          <a:p>
            <a:pPr indent="0" lvl="0" marL="0">
              <a:spcBef>
                <a:spcPts val="600"/>
              </a:spcBef>
              <a:spcAft>
                <a:spcPts val="0"/>
              </a:spcAft>
              <a:buNone/>
            </a:pPr>
            <a:r>
              <a:rPr lang="en" sz="2800"/>
              <a:t>I cut out some details for simplicity, but this is the basic process.  Google around for “padding oracle attack” and you’ll find more in-depth examples and code to execute the attack.</a:t>
            </a:r>
            <a:endParaRPr sz="2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Mitigation</a:t>
            </a:r>
            <a:endParaRPr/>
          </a:p>
        </p:txBody>
      </p:sp>
      <p:sp>
        <p:nvSpPr>
          <p:cNvPr id="171" name="Shape 17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500"/>
              <a:t>As before, MACing your data after encryption -- and validating the MAC before decryption -- will solve this problem.  However, many crypto protocols do not do this, and cannot be changed for compatibility reasons.</a:t>
            </a:r>
            <a:endParaRPr sz="2500"/>
          </a:p>
          <a:p>
            <a:pPr indent="0" lvl="0" marL="0">
              <a:spcBef>
                <a:spcPts val="600"/>
              </a:spcBef>
              <a:spcAft>
                <a:spcPts val="0"/>
              </a:spcAft>
              <a:buNone/>
            </a:pPr>
            <a:r>
              <a:rPr lang="en" sz="2500"/>
              <a:t>In this case, it’s imperative that you do not differentiate between errors.  A user should never know why decryption has failed; if it’s due to improper padding, that should look the same as having a bad digest or anything else.</a:t>
            </a:r>
            <a:endParaRPr sz="2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Hash Extension</a:t>
            </a:r>
            <a:endParaRPr/>
          </a:p>
        </p:txBody>
      </p:sp>
      <p:sp>
        <p:nvSpPr>
          <p:cNvPr id="177" name="Shape 17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t>With MD5, SHA1, and other </a:t>
            </a:r>
            <a:r>
              <a:rPr lang="en">
                <a:solidFill>
                  <a:schemeClr val="dk1"/>
                </a:solidFill>
              </a:rPr>
              <a:t>Merkle–Damgård construction hashes, the digest that’s returned is really just the internal state of the hash algorithm.</a:t>
            </a:r>
            <a:endParaRPr>
              <a:solidFill>
                <a:schemeClr val="dk1"/>
              </a:solidFill>
            </a:endParaRPr>
          </a:p>
          <a:p>
            <a:pPr indent="0" lvl="0" marL="0" rtl="0">
              <a:lnSpc>
                <a:spcPct val="120000"/>
              </a:lnSpc>
              <a:spcBef>
                <a:spcPts val="200"/>
              </a:spcBef>
              <a:spcAft>
                <a:spcPts val="200"/>
              </a:spcAft>
              <a:buNone/>
            </a:pPr>
            <a:r>
              <a:rPr lang="en">
                <a:solidFill>
                  <a:schemeClr val="dk1"/>
                </a:solidFill>
              </a:rPr>
              <a:t>This leads to one of the coolest practical crypto attacks.</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Hash Extension</a:t>
            </a:r>
            <a:endParaRPr/>
          </a:p>
        </p:txBody>
      </p:sp>
      <p:sp>
        <p:nvSpPr>
          <p:cNvPr id="183" name="Shape 18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To hash a given piece of data, the following steps are performed:</a:t>
            </a:r>
            <a:endParaRPr/>
          </a:p>
          <a:p>
            <a:pPr indent="-419100" lvl="0" marL="457200" rtl="0">
              <a:spcBef>
                <a:spcPts val="600"/>
              </a:spcBef>
              <a:spcAft>
                <a:spcPts val="0"/>
              </a:spcAft>
              <a:buSzPts val="3000"/>
              <a:buAutoNum type="arabicPeriod"/>
            </a:pPr>
            <a:r>
              <a:rPr lang="en"/>
              <a:t>Initialize the hash state</a:t>
            </a:r>
            <a:endParaRPr/>
          </a:p>
          <a:p>
            <a:pPr indent="-419100" lvl="0" marL="457200" rtl="0">
              <a:spcBef>
                <a:spcPts val="0"/>
              </a:spcBef>
              <a:spcAft>
                <a:spcPts val="0"/>
              </a:spcAft>
              <a:buSzPts val="3000"/>
              <a:buAutoNum type="arabicPeriod"/>
            </a:pPr>
            <a:r>
              <a:rPr lang="en"/>
              <a:t>For each block of data</a:t>
            </a:r>
            <a:endParaRPr/>
          </a:p>
          <a:p>
            <a:pPr indent="-381000" lvl="1" marL="914400" rtl="0">
              <a:spcBef>
                <a:spcPts val="0"/>
              </a:spcBef>
              <a:spcAft>
                <a:spcPts val="0"/>
              </a:spcAft>
              <a:buSzPts val="2400"/>
              <a:buAutoNum type="alphaLcPeriod"/>
            </a:pPr>
            <a:r>
              <a:rPr lang="en"/>
              <a:t>Mix it into the hash state</a:t>
            </a:r>
            <a:endParaRPr/>
          </a:p>
          <a:p>
            <a:pPr indent="-419100" lvl="0" marL="457200" rtl="0">
              <a:spcBef>
                <a:spcPts val="0"/>
              </a:spcBef>
              <a:spcAft>
                <a:spcPts val="0"/>
              </a:spcAft>
              <a:buSzPts val="3000"/>
              <a:buAutoNum type="arabicPeriod"/>
            </a:pPr>
            <a:r>
              <a:rPr lang="en"/>
              <a:t>Pad the hash</a:t>
            </a:r>
            <a:endParaRPr/>
          </a:p>
          <a:p>
            <a:pPr indent="-419100" lvl="0" marL="457200">
              <a:spcBef>
                <a:spcPts val="0"/>
              </a:spcBef>
              <a:spcAft>
                <a:spcPts val="0"/>
              </a:spcAft>
              <a:buSzPts val="3000"/>
              <a:buAutoNum type="arabicPeriod"/>
            </a:pPr>
            <a:r>
              <a:rPr lang="en"/>
              <a:t>Output the internal hash state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Hash Extension</a:t>
            </a:r>
            <a:endParaRPr/>
          </a:p>
        </p:txBody>
      </p:sp>
      <p:sp>
        <p:nvSpPr>
          <p:cNvPr id="189" name="Shape 18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But what this means is that there’s nothing stopping you from simply continuing to add data to that output.</a:t>
            </a:r>
            <a:endParaRPr/>
          </a:p>
          <a:p>
            <a:pPr indent="0" lvl="0" marL="0" rtl="0">
              <a:spcBef>
                <a:spcPts val="600"/>
              </a:spcBef>
              <a:spcAft>
                <a:spcPts val="0"/>
              </a:spcAft>
              <a:buNone/>
            </a:pPr>
            <a:r>
              <a:t/>
            </a:r>
            <a:endParaRPr/>
          </a:p>
          <a:p>
            <a:pPr indent="0" lvl="0" marL="0">
              <a:spcBef>
                <a:spcPts val="600"/>
              </a:spcBef>
              <a:spcAft>
                <a:spcPts val="0"/>
              </a:spcAft>
              <a:buNone/>
            </a:pPr>
            <a:r>
              <a:rPr lang="en"/>
              <a:t>Take the digest, put it into the internal state of the algorithm, add new data, and pad it appropriately.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Hash Extension</a:t>
            </a:r>
            <a:endParaRPr/>
          </a:p>
        </p:txBody>
      </p:sp>
      <p:sp>
        <p:nvSpPr>
          <p:cNvPr id="195" name="Shape 19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The actual extension of the hash is trivial, as we just saw.  But what is our goal here?</a:t>
            </a:r>
            <a:endParaRPr/>
          </a:p>
          <a:p>
            <a:pPr indent="0" lvl="0" marL="0" rtl="0">
              <a:spcBef>
                <a:spcPts val="600"/>
              </a:spcBef>
              <a:spcAft>
                <a:spcPts val="0"/>
              </a:spcAft>
              <a:buNone/>
            </a:pPr>
            <a:r>
              <a:rPr lang="en"/>
              <a:t>If we have a block of data and the hash that corresponds to it.  Let’s say it’s hash(‘secretkey’ + data)</a:t>
            </a:r>
            <a:endParaRPr/>
          </a:p>
          <a:p>
            <a:pPr indent="0" lvl="0" marL="0">
              <a:spcBef>
                <a:spcPts val="600"/>
              </a:spcBef>
              <a:spcAft>
                <a:spcPts val="0"/>
              </a:spcAft>
              <a:buNone/>
            </a:pPr>
            <a:r>
              <a:rPr lang="en"/>
              <a:t>With length extension, we can add to the end of </a:t>
            </a:r>
            <a:r>
              <a:rPr i="1" lang="en">
                <a:latin typeface="Consolas"/>
                <a:ea typeface="Consolas"/>
                <a:cs typeface="Consolas"/>
                <a:sym typeface="Consolas"/>
              </a:rPr>
              <a:t>data</a:t>
            </a:r>
            <a:r>
              <a:rPr lang="en"/>
              <a:t> without knowing the secret key.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Hash Extension</a:t>
            </a:r>
            <a:endParaRPr/>
          </a:p>
        </p:txBody>
      </p:sp>
      <p:sp>
        <p:nvSpPr>
          <p:cNvPr id="201" name="Shape 20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800"/>
              <a:t>But because there’s padding between the old and new data (because it’s added by the algorithm), you need to figure out what that padding is.  Then you simply add the hash padding </a:t>
            </a:r>
            <a:r>
              <a:rPr i="1" lang="en" sz="2800"/>
              <a:t>into</a:t>
            </a:r>
            <a:r>
              <a:rPr lang="en" sz="2800"/>
              <a:t> the data that goes along with it.</a:t>
            </a:r>
            <a:endParaRPr sz="2800"/>
          </a:p>
          <a:p>
            <a:pPr indent="0" lvl="0" marL="0">
              <a:spcBef>
                <a:spcPts val="600"/>
              </a:spcBef>
              <a:spcAft>
                <a:spcPts val="0"/>
              </a:spcAft>
              <a:buNone/>
            </a:pPr>
            <a:r>
              <a:rPr lang="en" sz="2800"/>
              <a:t>The actual hash padding will go at the end and be ignored as it always is, but we need to know how our data is being manipulated.</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Stream Cipher Reuse</a:t>
            </a:r>
            <a:endParaRPr/>
          </a:p>
        </p:txBody>
      </p:sp>
      <p:sp>
        <p:nvSpPr>
          <p:cNvPr id="45" name="Shape 4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But let’s consider the case of two pieces of data (A and B) being encrypted with the same key (K, generating stream S).</a:t>
            </a:r>
            <a:endParaRPr sz="2600"/>
          </a:p>
          <a:p>
            <a:pPr indent="0" lvl="0" marL="0" rtl="0">
              <a:spcBef>
                <a:spcPts val="600"/>
              </a:spcBef>
              <a:spcAft>
                <a:spcPts val="0"/>
              </a:spcAft>
              <a:buNone/>
            </a:pPr>
            <a:r>
              <a:rPr lang="en" sz="2600"/>
              <a:t>A_enc[0] = S[0] ^ A[0];</a:t>
            </a:r>
            <a:endParaRPr sz="2600"/>
          </a:p>
          <a:p>
            <a:pPr indent="0" lvl="0" marL="0" rtl="0">
              <a:spcBef>
                <a:spcPts val="600"/>
              </a:spcBef>
              <a:spcAft>
                <a:spcPts val="0"/>
              </a:spcAft>
              <a:buNone/>
            </a:pPr>
            <a:r>
              <a:rPr lang="en" sz="2600"/>
              <a:t>B_enc[0] = S[0] ^ B[0];</a:t>
            </a:r>
            <a:endParaRPr sz="2600"/>
          </a:p>
          <a:p>
            <a:pPr indent="0" lvl="0" marL="0" rtl="0">
              <a:spcBef>
                <a:spcPts val="600"/>
              </a:spcBef>
              <a:spcAft>
                <a:spcPts val="0"/>
              </a:spcAft>
              <a:buNone/>
            </a:pPr>
            <a:r>
              <a:rPr lang="en" sz="2600"/>
              <a:t>A_enc[1] = S[1] ^ A[1];</a:t>
            </a:r>
            <a:endParaRPr sz="2600"/>
          </a:p>
          <a:p>
            <a:pPr indent="0" lvl="0" marL="0" rtl="0">
              <a:spcBef>
                <a:spcPts val="600"/>
              </a:spcBef>
              <a:spcAft>
                <a:spcPts val="0"/>
              </a:spcAft>
              <a:buNone/>
            </a:pPr>
            <a:r>
              <a:rPr lang="en" sz="2600"/>
              <a:t>B_enc[1] = S[1] ^ B[1];</a:t>
            </a:r>
            <a:endParaRPr sz="2600"/>
          </a:p>
          <a:p>
            <a:pPr indent="0" lvl="0" marL="0" rtl="0">
              <a:spcBef>
                <a:spcPts val="600"/>
              </a:spcBef>
              <a:spcAft>
                <a:spcPts val="0"/>
              </a:spcAft>
              <a:buNone/>
            </a:pPr>
            <a:r>
              <a:t/>
            </a:r>
            <a:endParaRPr sz="2600"/>
          </a:p>
          <a:p>
            <a:pPr indent="0" lvl="0" marL="0">
              <a:spcBef>
                <a:spcPts val="600"/>
              </a:spcBef>
              <a:spcAft>
                <a:spcPts val="0"/>
              </a:spcAft>
              <a:buNone/>
            </a:pPr>
            <a:r>
              <a:rPr lang="en" sz="2600"/>
              <a:t>See the problem here?</a:t>
            </a:r>
            <a:endParaRPr sz="2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Hash Extension</a:t>
            </a:r>
            <a:endParaRPr/>
          </a:p>
        </p:txBody>
      </p:sp>
      <p:sp>
        <p:nvSpPr>
          <p:cNvPr id="207" name="Shape 20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The process by which you can determine the padding is specific to the algorithm in question, but documented in many places.</a:t>
            </a:r>
            <a:endParaRPr sz="2400"/>
          </a:p>
          <a:p>
            <a:pPr indent="0" lvl="0" marL="0" rtl="0">
              <a:spcBef>
                <a:spcPts val="600"/>
              </a:spcBef>
              <a:spcAft>
                <a:spcPts val="0"/>
              </a:spcAft>
              <a:buNone/>
            </a:pPr>
            <a:r>
              <a:rPr lang="en" sz="2400"/>
              <a:t>MD5: </a:t>
            </a:r>
            <a:r>
              <a:rPr lang="en" sz="2400" u="sng">
                <a:solidFill>
                  <a:schemeClr val="hlink"/>
                </a:solidFill>
                <a:hlinkClick r:id="rId3"/>
              </a:rPr>
              <a:t>http://www.skullsecurity.org/blog/2012/everything-you-need-to-know-about-hash-length-extension-attacks</a:t>
            </a:r>
            <a:endParaRPr sz="2400"/>
          </a:p>
          <a:p>
            <a:pPr indent="0" lvl="0" marL="0">
              <a:spcBef>
                <a:spcPts val="600"/>
              </a:spcBef>
              <a:spcAft>
                <a:spcPts val="0"/>
              </a:spcAft>
              <a:buNone/>
            </a:pPr>
            <a:r>
              <a:rPr lang="en" sz="2400"/>
              <a:t>SHA1: </a:t>
            </a:r>
            <a:r>
              <a:rPr lang="en" sz="2400" u="sng">
                <a:solidFill>
                  <a:schemeClr val="hlink"/>
                </a:solidFill>
                <a:hlinkClick r:id="rId4"/>
              </a:rPr>
              <a:t>https://blog.whitehatsec.com/hash-length-extension-attacks</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Mitigation</a:t>
            </a:r>
            <a:endParaRPr/>
          </a:p>
        </p:txBody>
      </p:sp>
      <p:sp>
        <p:nvSpPr>
          <p:cNvPr id="213" name="Shape 21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If you notice, with an HMAC you had: hash(key + hash(key + message))</a:t>
            </a:r>
            <a:endParaRPr/>
          </a:p>
          <a:p>
            <a:pPr indent="0" lvl="0" marL="0" rtl="0">
              <a:spcBef>
                <a:spcPts val="600"/>
              </a:spcBef>
              <a:spcAft>
                <a:spcPts val="0"/>
              </a:spcAft>
              <a:buNone/>
            </a:pPr>
            <a:r>
              <a:rPr lang="en"/>
              <a:t>Due to the double-hashed nature of the structure, there’s no way you can length extend it.  When you are hashing a secret with data from the user, you should </a:t>
            </a:r>
            <a:r>
              <a:rPr i="1" lang="en"/>
              <a:t>always</a:t>
            </a:r>
            <a:r>
              <a:rPr lang="en"/>
              <a:t> use HMAC, for precisely this reason.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Stream Cipher Reuse</a:t>
            </a:r>
            <a:endParaRPr/>
          </a:p>
        </p:txBody>
      </p:sp>
      <p:sp>
        <p:nvSpPr>
          <p:cNvPr id="51" name="Shape 5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Because of the fact that both A and B are being XORed with the same random stream, it is trivial to unroll this operation.</a:t>
            </a:r>
            <a:endParaRPr sz="2600"/>
          </a:p>
          <a:p>
            <a:pPr indent="0" lvl="0" marL="0" rtl="0">
              <a:spcBef>
                <a:spcPts val="600"/>
              </a:spcBef>
              <a:spcAft>
                <a:spcPts val="0"/>
              </a:spcAft>
              <a:buNone/>
            </a:pPr>
            <a:r>
              <a:rPr lang="en" sz="2600"/>
              <a:t>(A[0] ^ S[0]) ^ (B[0] ^ S[0]) == A[0] ^ B[0]</a:t>
            </a:r>
            <a:endParaRPr sz="2600"/>
          </a:p>
          <a:p>
            <a:pPr indent="0" lvl="0" marL="0" rtl="0">
              <a:spcBef>
                <a:spcPts val="600"/>
              </a:spcBef>
              <a:spcAft>
                <a:spcPts val="0"/>
              </a:spcAft>
              <a:buNone/>
            </a:pPr>
            <a:r>
              <a:rPr lang="en" sz="2600"/>
              <a:t>Thus: A_enc[0] ^ B_enc[0] == A[0] ^ B[0]</a:t>
            </a:r>
            <a:endParaRPr sz="2600"/>
          </a:p>
          <a:p>
            <a:pPr indent="0" lvl="0" marL="0">
              <a:spcBef>
                <a:spcPts val="600"/>
              </a:spcBef>
              <a:spcAft>
                <a:spcPts val="0"/>
              </a:spcAft>
              <a:buNone/>
            </a:pPr>
            <a:r>
              <a:rPr lang="en" sz="2600"/>
              <a:t>By XORing the two ciphertexts together, we get the XOR of the plaintext -- the random stream cancels out entirely!</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Stream Cipher Reuse</a:t>
            </a:r>
            <a:endParaRPr/>
          </a:p>
        </p:txBody>
      </p:sp>
      <p:sp>
        <p:nvSpPr>
          <p:cNvPr id="57" name="Shape 5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500"/>
              <a:t>This is not a problem for modern stream ciphers like eSTREAM, which take a nonce along with the key.  This means that as long as you don’t reuse a given key-nonce pair, you’re safe.</a:t>
            </a:r>
            <a:endParaRPr sz="2500"/>
          </a:p>
          <a:p>
            <a:pPr indent="0" lvl="0" marL="0">
              <a:spcBef>
                <a:spcPts val="600"/>
              </a:spcBef>
              <a:spcAft>
                <a:spcPts val="0"/>
              </a:spcAft>
              <a:buNone/>
            </a:pPr>
            <a:r>
              <a:rPr lang="en" sz="2500"/>
              <a:t>However, the most common stream cipher you’ll see is RC4, which is lacking this feature.  Thus you’ll often see the RC4 key be XORed with a nonce prior to encryption/decryption.  This is not perfect, but it mitigates the issue.</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ECB Block Reordering</a:t>
            </a:r>
            <a:endParaRPr/>
          </a:p>
        </p:txBody>
      </p:sp>
      <p:sp>
        <p:nvSpPr>
          <p:cNvPr id="63" name="Shape 6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Since we know that blocks encrypted with ECB are independent, there’s nothing stopping us from arbitrarily reordering them; they’ll still decrypt properly if this happens.</a:t>
            </a:r>
            <a:endParaRPr/>
          </a:p>
          <a:p>
            <a:pPr indent="0" lvl="0" marL="0" rtl="0">
              <a:spcBef>
                <a:spcPts val="600"/>
              </a:spcBef>
              <a:spcAft>
                <a:spcPts val="0"/>
              </a:spcAft>
              <a:buNone/>
            </a:pPr>
            <a:r>
              <a:rPr lang="en"/>
              <a:t>So consider a DES-ECB-encrypted cookie containing the following data:</a:t>
            </a:r>
            <a:endParaRPr/>
          </a:p>
          <a:p>
            <a:pPr indent="0" lvl="0" marL="0">
              <a:spcBef>
                <a:spcPts val="600"/>
              </a:spcBef>
              <a:spcAft>
                <a:spcPts val="0"/>
              </a:spcAft>
              <a:buNone/>
            </a:pPr>
            <a:r>
              <a:rPr lang="en"/>
              <a:t>admin=0;username=daeken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ECB Block Reordering</a:t>
            </a:r>
            <a:endParaRPr/>
          </a:p>
        </p:txBody>
      </p:sp>
      <p:sp>
        <p:nvSpPr>
          <p:cNvPr id="69" name="Shape 6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Because DES uses 8-byte blocks, this means we’d encrypt the following blocks (with @ as padding -- we’ll talk about that part later):</a:t>
            </a:r>
            <a:endParaRPr/>
          </a:p>
          <a:p>
            <a:pPr indent="0" lvl="0" marL="0" rtl="0">
              <a:spcBef>
                <a:spcPts val="600"/>
              </a:spcBef>
              <a:spcAft>
                <a:spcPts val="0"/>
              </a:spcAft>
              <a:buNone/>
            </a:pPr>
            <a:r>
              <a:t/>
            </a:r>
            <a:endParaRPr/>
          </a:p>
          <a:p>
            <a:pPr indent="0" lvl="0" marL="0" rtl="0">
              <a:spcBef>
                <a:spcPts val="600"/>
              </a:spcBef>
              <a:spcAft>
                <a:spcPts val="0"/>
              </a:spcAft>
              <a:buNone/>
            </a:pPr>
            <a:r>
              <a:rPr lang="en"/>
              <a:t>admin=0;</a:t>
            </a:r>
            <a:endParaRPr/>
          </a:p>
          <a:p>
            <a:pPr indent="0" lvl="0" marL="0" rtl="0">
              <a:spcBef>
                <a:spcPts val="600"/>
              </a:spcBef>
              <a:spcAft>
                <a:spcPts val="0"/>
              </a:spcAft>
              <a:buNone/>
            </a:pPr>
            <a:r>
              <a:rPr lang="en"/>
              <a:t>username</a:t>
            </a:r>
            <a:endParaRPr/>
          </a:p>
          <a:p>
            <a:pPr indent="0" lvl="0" marL="0">
              <a:spcBef>
                <a:spcPts val="600"/>
              </a:spcBef>
              <a:spcAft>
                <a:spcPts val="0"/>
              </a:spcAft>
              <a:buNone/>
            </a:pPr>
            <a:r>
              <a:rPr lang="en"/>
              <a:t>=daeken@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ECB Block Reordering</a:t>
            </a:r>
            <a:endParaRPr/>
          </a:p>
        </p:txBody>
      </p:sp>
      <p:sp>
        <p:nvSpPr>
          <p:cNvPr id="75" name="Shape 7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But let’s say we control our username.  We don’t need to be able to encrypt or decrypt data to make ourselves an admin.  If we set our username to </a:t>
            </a:r>
            <a:r>
              <a:rPr i="1" lang="en" sz="2600"/>
              <a:t>paddingadmin=1;</a:t>
            </a:r>
            <a:r>
              <a:rPr lang="en" sz="2600"/>
              <a:t> we get these blocks:</a:t>
            </a:r>
            <a:endParaRPr sz="2600"/>
          </a:p>
          <a:p>
            <a:pPr indent="0" lvl="0" marL="0" rtl="0">
              <a:spcBef>
                <a:spcPts val="600"/>
              </a:spcBef>
              <a:spcAft>
                <a:spcPts val="0"/>
              </a:spcAft>
              <a:buNone/>
            </a:pPr>
            <a:r>
              <a:rPr lang="en" sz="2600"/>
              <a:t>admin=0;</a:t>
            </a:r>
            <a:endParaRPr sz="2600"/>
          </a:p>
          <a:p>
            <a:pPr indent="0" lvl="0" marL="0" rtl="0">
              <a:spcBef>
                <a:spcPts val="600"/>
              </a:spcBef>
              <a:spcAft>
                <a:spcPts val="0"/>
              </a:spcAft>
              <a:buNone/>
            </a:pPr>
            <a:r>
              <a:rPr lang="en" sz="2600"/>
              <a:t>username</a:t>
            </a:r>
            <a:endParaRPr sz="2600"/>
          </a:p>
          <a:p>
            <a:pPr indent="0" lvl="0" marL="0" rtl="0">
              <a:spcBef>
                <a:spcPts val="600"/>
              </a:spcBef>
              <a:spcAft>
                <a:spcPts val="0"/>
              </a:spcAft>
              <a:buNone/>
            </a:pPr>
            <a:r>
              <a:rPr lang="en" sz="2600"/>
              <a:t>=padding</a:t>
            </a:r>
            <a:endParaRPr sz="2600"/>
          </a:p>
          <a:p>
            <a:pPr indent="0" lvl="0" marL="0" rtl="0">
              <a:spcBef>
                <a:spcPts val="600"/>
              </a:spcBef>
              <a:spcAft>
                <a:spcPts val="0"/>
              </a:spcAft>
              <a:buNone/>
            </a:pPr>
            <a:r>
              <a:rPr lang="en" sz="2600"/>
              <a:t>admin=1;</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ECB Block Reordering</a:t>
            </a:r>
            <a:endParaRPr/>
          </a:p>
        </p:txBody>
      </p:sp>
      <p:sp>
        <p:nvSpPr>
          <p:cNvPr id="81" name="Shape 8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Once we have the encrypted form of this new cookie, we simply take the last block and put it in place of the first.  Suddenly, this decrypts to a valid admin cookie!</a:t>
            </a:r>
            <a:endParaRPr/>
          </a:p>
          <a:p>
            <a:pPr indent="0" lvl="0" marL="0" rtl="0">
              <a:spcBef>
                <a:spcPts val="600"/>
              </a:spcBef>
              <a:spcAft>
                <a:spcPts val="0"/>
              </a:spcAft>
              <a:buNone/>
            </a:pPr>
            <a:r>
              <a:t/>
            </a:r>
            <a:endParaRPr/>
          </a:p>
          <a:p>
            <a:pPr indent="0" lvl="0" marL="0">
              <a:spcBef>
                <a:spcPts val="600"/>
              </a:spcBef>
              <a:spcAft>
                <a:spcPts val="0"/>
              </a:spcAft>
              <a:buNone/>
            </a:pPr>
            <a:r>
              <a:rPr lang="en"/>
              <a:t>This attack is absolutely trivial and inherent to ECB.</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