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Emphasize that while they don’t have to use Python/Ruby, it’s a great learning experience.  The web requests are needed for things like brute-forcing IDs, automating crypto attacks,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flipH="1" rot="10800000">
            <a:off x="0" y="3093535"/>
            <a:ext cx="8458200" cy="7122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 name="Shape 10"/>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3093357"/>
            <a:ext cx="7772400" cy="7122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4" name="Shape 14"/>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spcBef>
                <a:spcPts val="0"/>
              </a:spcBef>
              <a:spcAft>
                <a:spcPts val="0"/>
              </a:spcAft>
              <a:buSzPts val="4800"/>
              <a:buNone/>
              <a:defRPr>
                <a:solidFill>
                  <a:schemeClr val="lt1"/>
                </a:solidFill>
              </a:defRPr>
            </a:lvl1pPr>
            <a:lvl2pPr lvl="1" rtl="0">
              <a:spcBef>
                <a:spcPts val="0"/>
              </a:spcBef>
              <a:spcAft>
                <a:spcPts val="0"/>
              </a:spcAft>
              <a:buSzPts val="4800"/>
              <a:buNone/>
              <a:defRPr>
                <a:solidFill>
                  <a:schemeClr val="lt1"/>
                </a:solidFill>
              </a:defRPr>
            </a:lvl2pPr>
            <a:lvl3pPr lvl="2" rtl="0">
              <a:spcBef>
                <a:spcPts val="0"/>
              </a:spcBef>
              <a:spcAft>
                <a:spcPts val="0"/>
              </a:spcAft>
              <a:buSzPts val="4800"/>
              <a:buNone/>
              <a:defRPr>
                <a:solidFill>
                  <a:schemeClr val="lt1"/>
                </a:solidFill>
              </a:defRPr>
            </a:lvl3pPr>
            <a:lvl4pPr lvl="3" rtl="0">
              <a:spcBef>
                <a:spcPts val="0"/>
              </a:spcBef>
              <a:spcAft>
                <a:spcPts val="0"/>
              </a:spcAft>
              <a:buSzPts val="4800"/>
              <a:buNone/>
              <a:defRPr>
                <a:solidFill>
                  <a:schemeClr val="lt1"/>
                </a:solidFill>
              </a:defRPr>
            </a:lvl4pPr>
            <a:lvl5pPr lvl="4" rtl="0">
              <a:spcBef>
                <a:spcPts val="0"/>
              </a:spcBef>
              <a:spcAft>
                <a:spcPts val="0"/>
              </a:spcAft>
              <a:buSzPts val="4800"/>
              <a:buNone/>
              <a:defRPr>
                <a:solidFill>
                  <a:schemeClr val="lt1"/>
                </a:solidFill>
              </a:defRPr>
            </a:lvl5pPr>
            <a:lvl6pPr lvl="5" rtl="0">
              <a:spcBef>
                <a:spcPts val="0"/>
              </a:spcBef>
              <a:spcAft>
                <a:spcPts val="0"/>
              </a:spcAft>
              <a:buSzPts val="4800"/>
              <a:buNone/>
              <a:defRPr>
                <a:solidFill>
                  <a:schemeClr val="lt1"/>
                </a:solidFill>
              </a:defRPr>
            </a:lvl6pPr>
            <a:lvl7pPr lvl="6" rtl="0">
              <a:spcBef>
                <a:spcPts val="0"/>
              </a:spcBef>
              <a:spcAft>
                <a:spcPts val="0"/>
              </a:spcAft>
              <a:buSzPts val="4800"/>
              <a:buNone/>
              <a:defRPr>
                <a:solidFill>
                  <a:schemeClr val="lt1"/>
                </a:solidFill>
              </a:defRPr>
            </a:lvl7pPr>
            <a:lvl8pPr lvl="7" rtl="0">
              <a:spcBef>
                <a:spcPts val="0"/>
              </a:spcBef>
              <a:spcAft>
                <a:spcPts val="0"/>
              </a:spcAft>
              <a:buSzPts val="4800"/>
              <a:buNone/>
              <a:defRPr>
                <a:solidFill>
                  <a:schemeClr val="lt1"/>
                </a:solidFill>
              </a:defRPr>
            </a:lvl8pPr>
            <a:lvl9pPr lvl="8" rtl="0">
              <a:spcBef>
                <a:spcPts val="0"/>
              </a:spcBef>
              <a:spcAft>
                <a:spcPts val="0"/>
              </a:spcAft>
              <a:buSzPts val="4800"/>
              <a:buNone/>
              <a:defRPr>
                <a:solidFill>
                  <a:schemeClr val="lt1"/>
                </a:solidFill>
              </a:defRPr>
            </a:lvl9pPr>
          </a:lstStyle>
          <a:p/>
        </p:txBody>
      </p:sp>
      <p:sp>
        <p:nvSpPr>
          <p:cNvPr id="15" name="Shape 15"/>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8" name="Shape 18"/>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0" name="Shape 20"/>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6" name="Shape 26"/>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lstStyle>
            <a:lvl1pPr indent="-381000" lvl="0" marL="457200" rtl="0" algn="l">
              <a:lnSpc>
                <a:spcPct val="100000"/>
              </a:lnSpc>
              <a:spcBef>
                <a:spcPts val="0"/>
              </a:spcBef>
              <a:spcAft>
                <a:spcPts val="0"/>
              </a:spcAft>
              <a:buClr>
                <a:schemeClr val="lt1"/>
              </a:buClr>
              <a:buSzPts val="2400"/>
              <a:buFont typeface="Arial"/>
              <a:buChar char="●"/>
              <a:defRPr b="1" i="0" sz="2400">
                <a:solidFill>
                  <a:schemeClr val="lt1"/>
                </a:solidFill>
              </a:defRPr>
            </a:lvl1pPr>
            <a:lvl2pPr indent="-381000" lvl="1" marL="914400" rtl="0" algn="l">
              <a:lnSpc>
                <a:spcPct val="100000"/>
              </a:lnSpc>
              <a:spcBef>
                <a:spcPts val="0"/>
              </a:spcBef>
              <a:spcAft>
                <a:spcPts val="0"/>
              </a:spcAft>
              <a:buClr>
                <a:schemeClr val="lt1"/>
              </a:buClr>
              <a:buSzPts val="2400"/>
              <a:buFont typeface="Arial"/>
              <a:buChar char="○"/>
              <a:defRPr b="1" i="0" sz="2400">
                <a:solidFill>
                  <a:schemeClr val="lt1"/>
                </a:solidFill>
              </a:defRPr>
            </a:lvl2pPr>
            <a:lvl3pPr indent="-381000" lvl="2" marL="1371600" rtl="0" algn="l">
              <a:lnSpc>
                <a:spcPct val="100000"/>
              </a:lnSpc>
              <a:spcBef>
                <a:spcPts val="0"/>
              </a:spcBef>
              <a:spcAft>
                <a:spcPts val="0"/>
              </a:spcAft>
              <a:buClr>
                <a:schemeClr val="lt1"/>
              </a:buClr>
              <a:buSzPts val="2400"/>
              <a:buFont typeface="Arial"/>
              <a:buChar char="■"/>
              <a:defRPr b="1" i="0" sz="2400">
                <a:solidFill>
                  <a:schemeClr val="lt1"/>
                </a:solidFill>
              </a:defRPr>
            </a:lvl3pPr>
            <a:lvl4pPr indent="-381000" lvl="3" marL="1828800" rtl="0" algn="l">
              <a:lnSpc>
                <a:spcPct val="100000"/>
              </a:lnSpc>
              <a:spcBef>
                <a:spcPts val="0"/>
              </a:spcBef>
              <a:spcAft>
                <a:spcPts val="0"/>
              </a:spcAft>
              <a:buClr>
                <a:schemeClr val="lt1"/>
              </a:buClr>
              <a:buSzPts val="2400"/>
              <a:buFont typeface="Arial"/>
              <a:buChar char="●"/>
              <a:defRPr b="1" i="0" sz="2400">
                <a:solidFill>
                  <a:schemeClr val="lt1"/>
                </a:solidFill>
              </a:defRPr>
            </a:lvl4pPr>
            <a:lvl5pPr indent="-381000" lvl="4" marL="2286000" rtl="0" algn="l">
              <a:lnSpc>
                <a:spcPct val="100000"/>
              </a:lnSpc>
              <a:spcBef>
                <a:spcPts val="0"/>
              </a:spcBef>
              <a:spcAft>
                <a:spcPts val="0"/>
              </a:spcAft>
              <a:buClr>
                <a:schemeClr val="lt1"/>
              </a:buClr>
              <a:buSzPts val="2400"/>
              <a:buFont typeface="Arial"/>
              <a:buChar char="○"/>
              <a:defRPr b="1" i="0" sz="2400">
                <a:solidFill>
                  <a:schemeClr val="lt1"/>
                </a:solidFill>
              </a:defRPr>
            </a:lvl5pPr>
            <a:lvl6pPr indent="-381000" lvl="5" marL="2743200" rtl="0" algn="l">
              <a:lnSpc>
                <a:spcPct val="100000"/>
              </a:lnSpc>
              <a:spcBef>
                <a:spcPts val="0"/>
              </a:spcBef>
              <a:spcAft>
                <a:spcPts val="0"/>
              </a:spcAft>
              <a:buClr>
                <a:schemeClr val="lt1"/>
              </a:buClr>
              <a:buSzPts val="2400"/>
              <a:buFont typeface="Arial"/>
              <a:buChar char="■"/>
              <a:defRPr b="1" i="0" sz="2400">
                <a:solidFill>
                  <a:schemeClr val="lt1"/>
                </a:solidFill>
              </a:defRPr>
            </a:lvl6pPr>
            <a:lvl7pPr indent="-381000" lvl="6" marL="3200400" rtl="0" algn="l">
              <a:lnSpc>
                <a:spcPct val="100000"/>
              </a:lnSpc>
              <a:spcBef>
                <a:spcPts val="0"/>
              </a:spcBef>
              <a:spcAft>
                <a:spcPts val="0"/>
              </a:spcAft>
              <a:buClr>
                <a:schemeClr val="lt1"/>
              </a:buClr>
              <a:buSzPts val="2400"/>
              <a:buFont typeface="Arial"/>
              <a:buChar char="●"/>
              <a:defRPr b="1" i="0" sz="2400">
                <a:solidFill>
                  <a:schemeClr val="lt1"/>
                </a:solidFill>
              </a:defRPr>
            </a:lvl7pPr>
            <a:lvl8pPr indent="-381000" lvl="7" marL="3657600" rtl="0" algn="l">
              <a:lnSpc>
                <a:spcPct val="100000"/>
              </a:lnSpc>
              <a:spcBef>
                <a:spcPts val="0"/>
              </a:spcBef>
              <a:spcAft>
                <a:spcPts val="0"/>
              </a:spcAft>
              <a:buClr>
                <a:schemeClr val="lt1"/>
              </a:buClr>
              <a:buSzPts val="2400"/>
              <a:buFont typeface="Arial"/>
              <a:buChar char="○"/>
              <a:defRPr b="1" i="0" sz="2400">
                <a:solidFill>
                  <a:schemeClr val="lt1"/>
                </a:solidFill>
              </a:defRPr>
            </a:lvl8pPr>
            <a:lvl9pPr indent="-381000" lvl="8" marL="4114800" rtl="0" algn="l">
              <a:lnSpc>
                <a:spcPct val="100000"/>
              </a:lnSpc>
              <a:spcBef>
                <a:spcPts val="0"/>
              </a:spcBef>
              <a:spcAft>
                <a:spcPts val="0"/>
              </a:spcAft>
              <a:buClr>
                <a:schemeClr val="lt1"/>
              </a:buClr>
              <a:buSzPts val="2400"/>
              <a:buFont typeface="Arial"/>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 name="Shape 31"/>
        <p:cNvGrpSpPr/>
        <p:nvPr/>
      </p:nvGrpSpPr>
      <p:grpSpPr>
        <a:xfrm>
          <a:off x="0" y="0"/>
          <a:ext cx="0" cy="0"/>
          <a:chOff x="0" y="0"/>
          <a:chExt cx="0" cy="0"/>
        </a:xfrm>
      </p:grpSpPr>
      <p:sp>
        <p:nvSpPr>
          <p:cNvPr id="32" name="Shape 32"/>
          <p:cNvSpPr txBox="1"/>
          <p:nvPr>
            <p:ph idx="1" type="subTitle"/>
          </p:nvPr>
        </p:nvSpPr>
        <p:spPr>
          <a:xfrm>
            <a:off x="685800" y="3093357"/>
            <a:ext cx="7772400" cy="712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Introduction</a:t>
            </a:r>
            <a:endParaRPr/>
          </a:p>
        </p:txBody>
      </p:sp>
      <p:pic>
        <p:nvPicPr>
          <p:cNvPr id="33" name="Shape 33"/>
          <p:cNvPicPr preferRelativeResize="0"/>
          <p:nvPr/>
        </p:nvPicPr>
        <p:blipFill rotWithShape="1">
          <a:blip r:embed="rId3">
            <a:alphaModFix/>
          </a:blip>
          <a:srcRect b="33207" l="25065" r="20563" t="36483"/>
          <a:stretch/>
        </p:blipFill>
        <p:spPr>
          <a:xfrm>
            <a:off x="376800" y="2068250"/>
            <a:ext cx="4667250" cy="109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Imbalance</a:t>
            </a:r>
            <a:endParaRPr/>
          </a:p>
        </p:txBody>
      </p:sp>
      <p:sp>
        <p:nvSpPr>
          <p:cNvPr id="85" name="Shape 8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The primary consequence of this imbalance is that you will never find every bug, especially under time pressure.</a:t>
            </a:r>
            <a:endParaRPr sz="2600"/>
          </a:p>
          <a:p>
            <a:pPr indent="0" lvl="0" marL="0" rtl="0">
              <a:spcBef>
                <a:spcPts val="600"/>
              </a:spcBef>
              <a:spcAft>
                <a:spcPts val="0"/>
              </a:spcAft>
              <a:buNone/>
            </a:pPr>
            <a:r>
              <a:t/>
            </a:r>
            <a:endParaRPr sz="2600"/>
          </a:p>
          <a:p>
            <a:pPr indent="0" lvl="0" marL="0" rtl="0">
              <a:spcBef>
                <a:spcPts val="600"/>
              </a:spcBef>
              <a:spcAft>
                <a:spcPts val="0"/>
              </a:spcAft>
              <a:buNone/>
            </a:pPr>
            <a:r>
              <a:rPr lang="en" sz="2600"/>
              <a:t>This means you have to prioritize to ensure that where there are still bugs, the impact will be relatively low.</a:t>
            </a:r>
            <a:endParaRPr sz="2600"/>
          </a:p>
          <a:p>
            <a:pPr indent="0" lvl="0" marL="0" rtl="0">
              <a:spcBef>
                <a:spcPts val="600"/>
              </a:spcBef>
              <a:spcAft>
                <a:spcPts val="0"/>
              </a:spcAft>
              <a:buNone/>
            </a:pPr>
            <a:r>
              <a:rPr lang="en" sz="2600"/>
              <a:t>Making an accurate assessment of high-risk areas is critical.</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Attacker Goals</a:t>
            </a:r>
            <a:endParaRPr/>
          </a:p>
        </p:txBody>
      </p:sp>
      <p:sp>
        <p:nvSpPr>
          <p:cNvPr id="91" name="Shape 9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700"/>
              <a:t>When assessing an application, find every bit of functionality you can.  Once you have a rough list of all of the bits of the application, consider this: if I was an attacker, what would my goal be?</a:t>
            </a:r>
            <a:endParaRPr sz="2700"/>
          </a:p>
          <a:p>
            <a:pPr indent="0" lvl="0" marL="0">
              <a:spcBef>
                <a:spcPts val="600"/>
              </a:spcBef>
              <a:spcAft>
                <a:spcPts val="0"/>
              </a:spcAft>
              <a:buNone/>
            </a:pPr>
            <a:r>
              <a:t/>
            </a:r>
            <a:endParaRPr sz="2700"/>
          </a:p>
          <a:p>
            <a:pPr indent="0" lvl="0" marL="0" rtl="0">
              <a:spcBef>
                <a:spcPts val="600"/>
              </a:spcBef>
              <a:spcAft>
                <a:spcPts val="0"/>
              </a:spcAft>
              <a:buNone/>
            </a:pPr>
            <a:r>
              <a:rPr lang="en" sz="2700"/>
              <a:t>Maybe I’d want credit card numbers from an ecommerce site; maybe I’d want to destroy or falsify data in a server monitoring application.</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Prioritization</a:t>
            </a:r>
            <a:endParaRPr/>
          </a:p>
        </p:txBody>
      </p:sp>
      <p:sp>
        <p:nvSpPr>
          <p:cNvPr id="97" name="Shape 9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500"/>
              <a:t>Once you have a good picture of what an attacker might want, you can start to rank areas of the application in terms of payoff: if I compromise area X, does that give me low-value information or high-value? What about Y instead?</a:t>
            </a:r>
            <a:endParaRPr sz="2500"/>
          </a:p>
          <a:p>
            <a:pPr indent="0" lvl="0" marL="0" rtl="0">
              <a:spcBef>
                <a:spcPts val="600"/>
              </a:spcBef>
              <a:spcAft>
                <a:spcPts val="0"/>
              </a:spcAft>
              <a:buNone/>
            </a:pPr>
            <a:r>
              <a:t/>
            </a:r>
            <a:endParaRPr sz="2500"/>
          </a:p>
          <a:p>
            <a:pPr indent="0" lvl="0" marL="0" rtl="0">
              <a:spcBef>
                <a:spcPts val="600"/>
              </a:spcBef>
              <a:spcAft>
                <a:spcPts val="0"/>
              </a:spcAft>
              <a:buNone/>
            </a:pPr>
            <a:r>
              <a:rPr lang="en" sz="2500"/>
              <a:t>When possible, asking developers the question “what keeps you up at night?” will often point to areas to check. </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Reporting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Findings</a:t>
            </a:r>
            <a:endParaRPr/>
          </a:p>
        </p:txBody>
      </p:sp>
      <p:sp>
        <p:nvSpPr>
          <p:cNvPr id="108" name="Shape 10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200"/>
              <a:t>For the purposes of this course, you should include the following for each vulnerability:</a:t>
            </a:r>
            <a:endParaRPr sz="2200"/>
          </a:p>
          <a:p>
            <a:pPr indent="-368300" lvl="0" marL="457200" rtl="0">
              <a:spcBef>
                <a:spcPts val="600"/>
              </a:spcBef>
              <a:spcAft>
                <a:spcPts val="0"/>
              </a:spcAft>
              <a:buSzPts val="2200"/>
              <a:buChar char="●"/>
            </a:pPr>
            <a:r>
              <a:rPr lang="en" sz="2200"/>
              <a:t>Title -- E.g. “Reflected Cross-Site Scripting in profiles”</a:t>
            </a:r>
            <a:endParaRPr sz="2200"/>
          </a:p>
          <a:p>
            <a:pPr indent="-368300" lvl="0" marL="457200" rtl="0">
              <a:spcBef>
                <a:spcPts val="0"/>
              </a:spcBef>
              <a:spcAft>
                <a:spcPts val="0"/>
              </a:spcAft>
              <a:buSzPts val="2200"/>
              <a:buChar char="●"/>
            </a:pPr>
            <a:r>
              <a:rPr lang="en" sz="2200"/>
              <a:t>Severity</a:t>
            </a:r>
            <a:endParaRPr sz="2200"/>
          </a:p>
          <a:p>
            <a:pPr indent="-368300" lvl="0" marL="457200" rtl="0">
              <a:spcBef>
                <a:spcPts val="0"/>
              </a:spcBef>
              <a:spcAft>
                <a:spcPts val="0"/>
              </a:spcAft>
              <a:buSzPts val="2200"/>
              <a:buChar char="●"/>
            </a:pPr>
            <a:r>
              <a:rPr lang="en" sz="2200"/>
              <a:t>Description -- Brief description of what the vulnerability is</a:t>
            </a:r>
            <a:endParaRPr sz="2200"/>
          </a:p>
          <a:p>
            <a:pPr indent="-368300" lvl="0" marL="457200" rtl="0">
              <a:spcBef>
                <a:spcPts val="0"/>
              </a:spcBef>
              <a:spcAft>
                <a:spcPts val="0"/>
              </a:spcAft>
              <a:buSzPts val="2200"/>
              <a:buChar char="●"/>
            </a:pPr>
            <a:r>
              <a:rPr lang="en" sz="2200"/>
              <a:t>Reproduction Steps -- Brief description of how to reproduce the bug; preferably with a small proof of concept</a:t>
            </a:r>
            <a:endParaRPr sz="2200"/>
          </a:p>
          <a:p>
            <a:pPr indent="-368300" lvl="0" marL="457200" rtl="0">
              <a:spcBef>
                <a:spcPts val="0"/>
              </a:spcBef>
              <a:spcAft>
                <a:spcPts val="0"/>
              </a:spcAft>
              <a:buSzPts val="2200"/>
              <a:buChar char="●"/>
            </a:pPr>
            <a:r>
              <a:rPr lang="en" sz="2200"/>
              <a:t>Impact -- What can be done with the vulnerability?</a:t>
            </a:r>
            <a:endParaRPr sz="2200"/>
          </a:p>
          <a:p>
            <a:pPr indent="-368300" lvl="0" marL="457200" rtl="0">
              <a:spcBef>
                <a:spcPts val="0"/>
              </a:spcBef>
              <a:spcAft>
                <a:spcPts val="0"/>
              </a:spcAft>
              <a:buSzPts val="2200"/>
              <a:buChar char="●"/>
            </a:pPr>
            <a:r>
              <a:rPr lang="en" sz="2200"/>
              <a:t>Mitigation -- How is it fixed?</a:t>
            </a:r>
            <a:endParaRPr sz="2200"/>
          </a:p>
          <a:p>
            <a:pPr indent="-368300" lvl="0" marL="457200" rtl="0">
              <a:spcBef>
                <a:spcPts val="0"/>
              </a:spcBef>
              <a:spcAft>
                <a:spcPts val="0"/>
              </a:spcAft>
              <a:buSzPts val="2200"/>
              <a:buChar char="●"/>
            </a:pPr>
            <a:r>
              <a:rPr lang="en" sz="2200"/>
              <a:t>Affected assets -- Generally a list of affected URLs.</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Severity</a:t>
            </a:r>
            <a:endParaRPr/>
          </a:p>
        </p:txBody>
      </p:sp>
      <p:sp>
        <p:nvSpPr>
          <p:cNvPr id="114" name="Shape 11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100"/>
              <a:t>This is handled differently just about everywhere, but I recommend basing severity on difficulty of exploitation and potential business impact.  </a:t>
            </a:r>
            <a:r>
              <a:rPr lang="en" sz="2100"/>
              <a:t>The following rankings are what I use:</a:t>
            </a:r>
            <a:endParaRPr sz="2100"/>
          </a:p>
          <a:p>
            <a:pPr indent="-355600" lvl="0" marL="457200" rtl="0">
              <a:spcBef>
                <a:spcPts val="600"/>
              </a:spcBef>
              <a:spcAft>
                <a:spcPts val="0"/>
              </a:spcAft>
              <a:buSzPts val="2000"/>
              <a:buChar char="●"/>
            </a:pPr>
            <a:r>
              <a:rPr lang="en" sz="2000"/>
              <a:t>Informational -- Issue has no real impact</a:t>
            </a:r>
            <a:endParaRPr sz="2000"/>
          </a:p>
          <a:p>
            <a:pPr indent="-355600" lvl="0" marL="457200" rtl="0">
              <a:spcBef>
                <a:spcPts val="0"/>
              </a:spcBef>
              <a:spcAft>
                <a:spcPts val="0"/>
              </a:spcAft>
              <a:buSzPts val="2000"/>
              <a:buChar char="●"/>
            </a:pPr>
            <a:r>
              <a:rPr lang="en" sz="2000"/>
              <a:t>Low -- The business impact is minimal</a:t>
            </a:r>
            <a:endParaRPr sz="2000"/>
          </a:p>
          <a:p>
            <a:pPr indent="-355600" lvl="0" marL="457200" rtl="0">
              <a:spcBef>
                <a:spcPts val="0"/>
              </a:spcBef>
              <a:spcAft>
                <a:spcPts val="0"/>
              </a:spcAft>
              <a:buSzPts val="2000"/>
              <a:buChar char="●"/>
            </a:pPr>
            <a:r>
              <a:rPr lang="en" sz="2000"/>
              <a:t>Medium -- Potential to cause harm to users, but not revealing data</a:t>
            </a:r>
            <a:endParaRPr sz="2000"/>
          </a:p>
          <a:p>
            <a:pPr indent="-355600" lvl="0" marL="457200" rtl="0">
              <a:spcBef>
                <a:spcPts val="0"/>
              </a:spcBef>
              <a:spcAft>
                <a:spcPts val="0"/>
              </a:spcAft>
              <a:buSzPts val="2000"/>
              <a:buChar char="●"/>
            </a:pPr>
            <a:r>
              <a:rPr lang="en" sz="2000"/>
              <a:t>High -- Potential to reveal user data or aids in exploitation of other vulnerabilities</a:t>
            </a:r>
            <a:endParaRPr sz="2000"/>
          </a:p>
          <a:p>
            <a:pPr indent="-355600" lvl="0" marL="457200" rtl="0">
              <a:spcBef>
                <a:spcPts val="0"/>
              </a:spcBef>
              <a:spcAft>
                <a:spcPts val="0"/>
              </a:spcAft>
              <a:buSzPts val="2000"/>
              <a:buChar char="●"/>
            </a:pPr>
            <a:r>
              <a:rPr lang="en" sz="2000"/>
              <a:t>Critical -- High risk of personal/confidential data exposure, general system compromise, and other severe impacts to the business.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First Bug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Contrived Example</a:t>
            </a:r>
            <a:endParaRPr/>
          </a:p>
        </p:txBody>
      </p:sp>
      <p:sp>
        <p:nvSpPr>
          <p:cNvPr id="125" name="Shape 125"/>
          <p:cNvSpPr txBox="1"/>
          <p:nvPr>
            <p:ph idx="1" type="body"/>
          </p:nvPr>
        </p:nvSpPr>
        <p:spPr>
          <a:xfrm>
            <a:off x="457200" y="1460494"/>
            <a:ext cx="8229600" cy="956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Let’s take a look at a contrived but very common example:</a:t>
            </a:r>
            <a:endParaRPr/>
          </a:p>
        </p:txBody>
      </p:sp>
      <p:pic>
        <p:nvPicPr>
          <p:cNvPr id="126" name="Shape 126"/>
          <p:cNvPicPr preferRelativeResize="0"/>
          <p:nvPr/>
        </p:nvPicPr>
        <p:blipFill>
          <a:blip r:embed="rId3">
            <a:alphaModFix/>
          </a:blip>
          <a:stretch>
            <a:fillRect/>
          </a:stretch>
        </p:blipFill>
        <p:spPr>
          <a:xfrm>
            <a:off x="0" y="2645325"/>
            <a:ext cx="8686800" cy="24691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Spot the bug</a:t>
            </a:r>
            <a:endParaRPr/>
          </a:p>
        </p:txBody>
      </p:sp>
      <p:sp>
        <p:nvSpPr>
          <p:cNvPr id="132" name="Shape 13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code is pretty straightforward:</a:t>
            </a:r>
            <a:endParaRPr/>
          </a:p>
          <a:p>
            <a:pPr indent="-419100" lvl="0" marL="457200" rtl="0">
              <a:spcBef>
                <a:spcPts val="600"/>
              </a:spcBef>
              <a:spcAft>
                <a:spcPts val="0"/>
              </a:spcAft>
              <a:buSzPts val="3000"/>
              <a:buAutoNum type="arabicPeriod"/>
            </a:pPr>
            <a:r>
              <a:rPr lang="en"/>
              <a:t>Was a ‘name’ parameter passed via GET?</a:t>
            </a:r>
            <a:endParaRPr/>
          </a:p>
          <a:p>
            <a:pPr indent="-381000" lvl="1" marL="914400" rtl="0">
              <a:spcBef>
                <a:spcPts val="0"/>
              </a:spcBef>
              <a:spcAft>
                <a:spcPts val="0"/>
              </a:spcAft>
              <a:buSzPts val="2400"/>
              <a:buAutoNum type="alphaLcPeriod"/>
            </a:pPr>
            <a:r>
              <a:rPr lang="en"/>
              <a:t>If so, print ‘Hello &lt;name&gt;!’ in an h1 tag</a:t>
            </a:r>
            <a:endParaRPr/>
          </a:p>
          <a:p>
            <a:pPr indent="-419100" lvl="0" marL="457200" rtl="0">
              <a:spcBef>
                <a:spcPts val="0"/>
              </a:spcBef>
              <a:spcAft>
                <a:spcPts val="0"/>
              </a:spcAft>
              <a:buSzPts val="3000"/>
              <a:buAutoNum type="arabicPeriod"/>
            </a:pPr>
            <a:r>
              <a:rPr lang="en"/>
              <a:t>Print a form for the user to enter their name</a:t>
            </a:r>
            <a:endParaRPr/>
          </a:p>
          <a:p>
            <a:pPr indent="0" lvl="0" marL="0" rtl="0">
              <a:spcBef>
                <a:spcPts val="600"/>
              </a:spcBef>
              <a:spcAft>
                <a:spcPts val="0"/>
              </a:spcAft>
              <a:buNone/>
            </a:pPr>
            <a:r>
              <a:t/>
            </a:r>
            <a:endParaRPr/>
          </a:p>
          <a:p>
            <a:pPr indent="0" lvl="0" marL="0">
              <a:spcBef>
                <a:spcPts val="600"/>
              </a:spcBef>
              <a:spcAft>
                <a:spcPts val="0"/>
              </a:spcAft>
              <a:buNone/>
            </a:pPr>
            <a:r>
              <a:rPr lang="en"/>
              <a:t>With such basic code, what could really go wrong?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Problem</a:t>
            </a:r>
            <a:endParaRPr/>
          </a:p>
        </p:txBody>
      </p:sp>
      <p:sp>
        <p:nvSpPr>
          <p:cNvPr id="138" name="Shape 13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What would happen if you were to go to this page? </a:t>
            </a:r>
            <a:r>
              <a:rPr i="1" lang="en" sz="1800"/>
              <a:t>http://vulnerable.example.com/page.php?name=&lt;script&gt;alert(1);&lt;/script&gt;</a:t>
            </a:r>
            <a:endParaRPr i="1" sz="1800"/>
          </a:p>
          <a:p>
            <a:pPr indent="0" lvl="0" marL="0" rtl="0">
              <a:spcBef>
                <a:spcPts val="600"/>
              </a:spcBef>
              <a:spcAft>
                <a:spcPts val="0"/>
              </a:spcAft>
              <a:buNone/>
            </a:pPr>
            <a:r>
              <a:t/>
            </a:r>
            <a:endParaRPr i="1" sz="1800"/>
          </a:p>
          <a:p>
            <a:pPr indent="0" lvl="0" marL="0">
              <a:spcBef>
                <a:spcPts val="600"/>
              </a:spcBef>
              <a:spcAft>
                <a:spcPts val="0"/>
              </a:spcAft>
              <a:buNone/>
            </a:pPr>
            <a:r>
              <a:rPr lang="en"/>
              <a:t>The HTML would then be: </a:t>
            </a:r>
            <a:r>
              <a:rPr i="1" lang="en" sz="2400"/>
              <a:t>&lt;h1&gt;Hello &lt;script&gt;alert(1);&lt;/script&gt;!&lt;/h1&gt;</a:t>
            </a:r>
            <a:endParaRPr i="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Welcome</a:t>
            </a:r>
            <a:endParaRPr/>
          </a:p>
        </p:txBody>
      </p:sp>
      <p:sp>
        <p:nvSpPr>
          <p:cNvPr id="39" name="Shape 3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300"/>
              <a:t>Welcome to Hacker 101!  I’m Cody Brocious and I’ll be your instructor.  Throughout this class, here’s what you will learn:</a:t>
            </a:r>
            <a:endParaRPr sz="2300"/>
          </a:p>
          <a:p>
            <a:pPr indent="-368300" lvl="0" marL="457200" rtl="0">
              <a:spcBef>
                <a:spcPts val="600"/>
              </a:spcBef>
              <a:spcAft>
                <a:spcPts val="0"/>
              </a:spcAft>
              <a:buSzPts val="2200"/>
              <a:buChar char="●"/>
            </a:pPr>
            <a:r>
              <a:rPr lang="en" sz="2200"/>
              <a:t>How to identify, exploit, and remediate the top web security vulnerabilities, as well as many more arcane bugs</a:t>
            </a:r>
            <a:endParaRPr sz="2200"/>
          </a:p>
          <a:p>
            <a:pPr indent="-368300" lvl="0" marL="457200" rtl="0">
              <a:spcBef>
                <a:spcPts val="0"/>
              </a:spcBef>
              <a:spcAft>
                <a:spcPts val="0"/>
              </a:spcAft>
              <a:buSzPts val="2200"/>
              <a:buChar char="●"/>
            </a:pPr>
            <a:r>
              <a:rPr lang="en" sz="2200"/>
              <a:t>How to properly handle cryptography</a:t>
            </a:r>
            <a:endParaRPr sz="2200"/>
          </a:p>
          <a:p>
            <a:pPr indent="-368300" lvl="0" marL="457200" rtl="0">
              <a:spcBef>
                <a:spcPts val="0"/>
              </a:spcBef>
              <a:spcAft>
                <a:spcPts val="0"/>
              </a:spcAft>
              <a:buSzPts val="2200"/>
              <a:buChar char="●"/>
            </a:pPr>
            <a:r>
              <a:rPr lang="en" sz="2200"/>
              <a:t>How to design and review applications from a security standpoint</a:t>
            </a:r>
            <a:endParaRPr sz="2200"/>
          </a:p>
          <a:p>
            <a:pPr indent="-368300" lvl="0" marL="457200" rtl="0">
              <a:spcBef>
                <a:spcPts val="0"/>
              </a:spcBef>
              <a:spcAft>
                <a:spcPts val="0"/>
              </a:spcAft>
              <a:buSzPts val="2200"/>
              <a:buChar char="●"/>
            </a:pPr>
            <a:r>
              <a:rPr lang="en" sz="2200"/>
              <a:t>How to operate as a bug bounty hunter or security consultant</a:t>
            </a:r>
            <a:endParaRPr sz="2200"/>
          </a:p>
          <a:p>
            <a:pPr indent="-368300" lvl="0" marL="457200" rtl="0">
              <a:spcBef>
                <a:spcPts val="0"/>
              </a:spcBef>
              <a:spcAft>
                <a:spcPts val="0"/>
              </a:spcAft>
              <a:buSzPts val="2200"/>
              <a:buChar char="●"/>
            </a:pPr>
            <a:r>
              <a:rPr lang="en" sz="2200"/>
              <a:t>Much more</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Reflected XSS</a:t>
            </a:r>
            <a:endParaRPr/>
          </a:p>
        </p:txBody>
      </p:sp>
      <p:sp>
        <p:nvSpPr>
          <p:cNvPr id="144" name="Shape 14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Font typeface="Arial"/>
              <a:buNone/>
            </a:pPr>
            <a:r>
              <a:rPr lang="en" sz="2400"/>
              <a:t>What you’ve just seen is an example of reflected cross-site scripting (a.k.a. Reflected XSS or rXSS).</a:t>
            </a:r>
            <a:endParaRPr sz="2400"/>
          </a:p>
          <a:p>
            <a:pPr indent="0" lvl="0" marL="0" rtl="0">
              <a:spcBef>
                <a:spcPts val="600"/>
              </a:spcBef>
              <a:spcAft>
                <a:spcPts val="0"/>
              </a:spcAft>
              <a:buNone/>
            </a:pPr>
            <a:r>
              <a:t/>
            </a:r>
            <a:endParaRPr sz="2400"/>
          </a:p>
          <a:p>
            <a:pPr indent="0" lvl="0" marL="0">
              <a:spcBef>
                <a:spcPts val="600"/>
              </a:spcBef>
              <a:spcAft>
                <a:spcPts val="0"/>
              </a:spcAft>
              <a:buNone/>
            </a:pPr>
            <a:r>
              <a:rPr lang="en" sz="2400"/>
              <a:t>In essence, a parameter that an attacker controls is directly reflected back to a user.  This could allow injection of raw HTML or Javascript (depending on where the XSS takes place) and allow an attacker to perform actions in the context of another user.</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Reflected XSS</a:t>
            </a:r>
            <a:endParaRPr/>
          </a:p>
        </p:txBody>
      </p:sp>
      <p:sp>
        <p:nvSpPr>
          <p:cNvPr id="150" name="Shape 15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This is obviously a contrived example and we’ll cover much more in terms of XSS in the next couple sessions.  But think about all the places where your input gets reflected on a website on a daily basis.</a:t>
            </a:r>
            <a:endParaRPr sz="2600"/>
          </a:p>
          <a:p>
            <a:pPr indent="0" lvl="0" marL="0" rtl="0">
              <a:spcBef>
                <a:spcPts val="600"/>
              </a:spcBef>
              <a:spcAft>
                <a:spcPts val="0"/>
              </a:spcAft>
              <a:buNone/>
            </a:pPr>
            <a:r>
              <a:t/>
            </a:r>
            <a:endParaRPr sz="2600"/>
          </a:p>
          <a:p>
            <a:pPr indent="0" lvl="0" marL="0">
              <a:spcBef>
                <a:spcPts val="600"/>
              </a:spcBef>
              <a:spcAft>
                <a:spcPts val="0"/>
              </a:spcAft>
              <a:buNone/>
            </a:pPr>
            <a:r>
              <a:rPr lang="en" sz="2600"/>
              <a:t>How many of those inputs are vulnerable?  How many will safely sanitize the data?  You’d be surprised.</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Wrap Up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Next Session</a:t>
            </a:r>
            <a:endParaRPr/>
          </a:p>
        </p:txBody>
      </p:sp>
      <p:sp>
        <p:nvSpPr>
          <p:cNvPr id="161" name="Shape 16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Next session we’ll be getting deep into how browsers and the web in general work.  You’ll also learn about Cross Site Request Forgery, one of the most common and important vulnerabilities.</a:t>
            </a:r>
            <a:endParaRPr sz="2600"/>
          </a:p>
          <a:p>
            <a:pPr indent="0" lvl="0" marL="0">
              <a:spcBef>
                <a:spcPts val="600"/>
              </a:spcBef>
              <a:spcAft>
                <a:spcPts val="0"/>
              </a:spcAft>
              <a:buNone/>
            </a:pPr>
            <a:r>
              <a:rPr lang="en" sz="2600"/>
              <a:t>For now, get your proxy set up and play around with it -- take a look at the flow of data when you browse to several sites.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Getting Started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Getting Started</a:t>
            </a:r>
            <a:endParaRPr/>
          </a:p>
        </p:txBody>
      </p:sp>
      <p:sp>
        <p:nvSpPr>
          <p:cNvPr id="50" name="Shape 5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You can use any OS you’d like for this course, so long as you’re able to run Java apps.</a:t>
            </a:r>
            <a:endParaRPr/>
          </a:p>
          <a:p>
            <a:pPr indent="0" lvl="0" marL="0" rtl="0">
              <a:spcBef>
                <a:spcPts val="600"/>
              </a:spcBef>
              <a:spcAft>
                <a:spcPts val="0"/>
              </a:spcAft>
              <a:buNone/>
            </a:pPr>
            <a:r>
              <a:t/>
            </a:r>
            <a:endParaRPr/>
          </a:p>
          <a:p>
            <a:pPr indent="0" lvl="0" marL="0">
              <a:spcBef>
                <a:spcPts val="600"/>
              </a:spcBef>
              <a:spcAft>
                <a:spcPts val="0"/>
              </a:spcAft>
              <a:buNone/>
            </a:pPr>
            <a:r>
              <a:rPr lang="en"/>
              <a:t>I strongly recommend you brush up on performing web requests with your language of choice.  If using Python, the ‘requests’ package is my personal favorite.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Must-have Tools</a:t>
            </a:r>
            <a:endParaRPr/>
          </a:p>
        </p:txBody>
      </p:sp>
      <p:sp>
        <p:nvSpPr>
          <p:cNvPr id="56" name="Shape 5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Burp Proxy (free edition is perfectly fine)</a:t>
            </a:r>
            <a:endParaRPr sz="2400"/>
          </a:p>
          <a:p>
            <a:pPr indent="-355600" lvl="1" marL="914400" rtl="0">
              <a:spcBef>
                <a:spcPts val="0"/>
              </a:spcBef>
              <a:spcAft>
                <a:spcPts val="0"/>
              </a:spcAft>
              <a:buSzPts val="2000"/>
              <a:buChar char="○"/>
            </a:pPr>
            <a:r>
              <a:rPr lang="en" sz="2000"/>
              <a:t>This allows you to watch all HTTP(S) communication, intercept and modify requests, and replay existing requests</a:t>
            </a:r>
            <a:endParaRPr sz="2000"/>
          </a:p>
          <a:p>
            <a:pPr indent="-355600" lvl="1" marL="914400" rtl="0">
              <a:spcBef>
                <a:spcPts val="0"/>
              </a:spcBef>
              <a:spcAft>
                <a:spcPts val="0"/>
              </a:spcAft>
              <a:buSzPts val="2000"/>
              <a:buChar char="○"/>
            </a:pPr>
            <a:r>
              <a:rPr lang="en" sz="2000"/>
              <a:t>You will use this constantly in both your coursework and exams</a:t>
            </a:r>
            <a:endParaRPr sz="2000"/>
          </a:p>
          <a:p>
            <a:pPr indent="-381000" lvl="0" marL="457200" rtl="0">
              <a:spcBef>
                <a:spcPts val="0"/>
              </a:spcBef>
              <a:spcAft>
                <a:spcPts val="0"/>
              </a:spcAft>
              <a:buSzPts val="2400"/>
              <a:buChar char="●"/>
            </a:pPr>
            <a:r>
              <a:rPr lang="en" sz="2400"/>
              <a:t>Firefox</a:t>
            </a:r>
            <a:endParaRPr sz="2400"/>
          </a:p>
          <a:p>
            <a:pPr indent="-355600" lvl="1" marL="914400" rtl="0">
              <a:spcBef>
                <a:spcPts val="0"/>
              </a:spcBef>
              <a:spcAft>
                <a:spcPts val="0"/>
              </a:spcAft>
              <a:buSzPts val="2000"/>
              <a:buChar char="○"/>
            </a:pPr>
            <a:r>
              <a:rPr lang="en" sz="2000"/>
              <a:t>Firefox allows you to set proxy settings specifically in the browser, rather than setting them system-wide</a:t>
            </a:r>
            <a:endParaRPr sz="2000"/>
          </a:p>
          <a:p>
            <a:pPr indent="-355600" lvl="1" marL="914400">
              <a:spcBef>
                <a:spcPts val="0"/>
              </a:spcBef>
              <a:spcAft>
                <a:spcPts val="0"/>
              </a:spcAft>
              <a:buSzPts val="2000"/>
              <a:buChar char="○"/>
            </a:pPr>
            <a:r>
              <a:rPr lang="en" sz="2000"/>
              <a:t>This will be your friend when you’re testing, to isolate an application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Breaker Mindset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 to Security</a:t>
            </a:r>
            <a:endParaRPr/>
          </a:p>
        </p:txBody>
      </p:sp>
      <p:sp>
        <p:nvSpPr>
          <p:cNvPr id="67" name="Shape 6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You’re here to break things before anyone else does, so that vulnerabilities can be fixed before attackers get to them.</a:t>
            </a:r>
            <a:endParaRPr/>
          </a:p>
          <a:p>
            <a:pPr indent="0" lvl="0" marL="0" rtl="0">
              <a:spcBef>
                <a:spcPts val="600"/>
              </a:spcBef>
              <a:spcAft>
                <a:spcPts val="0"/>
              </a:spcAft>
              <a:buNone/>
            </a:pPr>
            <a:r>
              <a:t/>
            </a:r>
            <a:endParaRPr/>
          </a:p>
          <a:p>
            <a:pPr indent="0" lvl="0" marL="0">
              <a:spcBef>
                <a:spcPts val="600"/>
              </a:spcBef>
              <a:spcAft>
                <a:spcPts val="0"/>
              </a:spcAft>
              <a:buNone/>
            </a:pPr>
            <a:r>
              <a:rPr lang="en"/>
              <a:t>To do that, you need to understand how attackers operate, what their goals are, and how they think.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Thinking Like A Breaker</a:t>
            </a:r>
            <a:endParaRPr/>
          </a:p>
        </p:txBody>
      </p:sp>
      <p:sp>
        <p:nvSpPr>
          <p:cNvPr id="73" name="Shape 7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most important tenet of the breaker mindset is this: pushing a button is the most effective way to discover what it does.</a:t>
            </a:r>
            <a:endParaRPr/>
          </a:p>
          <a:p>
            <a:pPr indent="0" lvl="0" marL="0" rtl="0">
              <a:spcBef>
                <a:spcPts val="600"/>
              </a:spcBef>
              <a:spcAft>
                <a:spcPts val="0"/>
              </a:spcAft>
              <a:buNone/>
            </a:pPr>
            <a:r>
              <a:t/>
            </a:r>
            <a:endParaRPr/>
          </a:p>
          <a:p>
            <a:pPr indent="0" lvl="0" marL="0">
              <a:spcBef>
                <a:spcPts val="600"/>
              </a:spcBef>
              <a:spcAft>
                <a:spcPts val="0"/>
              </a:spcAft>
              <a:buNone/>
            </a:pPr>
            <a:r>
              <a:rPr lang="en"/>
              <a:t>If you don’t understand what an application is doing and why it’s doing it, you’re going to have a hard time finding ways to break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Imbalance</a:t>
            </a:r>
            <a:endParaRPr/>
          </a:p>
        </p:txBody>
      </p:sp>
      <p:sp>
        <p:nvSpPr>
          <p:cNvPr id="79" name="Shape 7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key difference between defending and attacking is this:</a:t>
            </a:r>
            <a:endParaRPr/>
          </a:p>
          <a:p>
            <a:pPr indent="0" lvl="0" marL="0" rtl="0">
              <a:spcBef>
                <a:spcPts val="600"/>
              </a:spcBef>
              <a:spcAft>
                <a:spcPts val="0"/>
              </a:spcAft>
              <a:buNone/>
            </a:pPr>
            <a:r>
              <a:t/>
            </a:r>
            <a:endParaRPr/>
          </a:p>
          <a:p>
            <a:pPr indent="0" lvl="0" marL="0" rtl="0">
              <a:spcBef>
                <a:spcPts val="600"/>
              </a:spcBef>
              <a:spcAft>
                <a:spcPts val="0"/>
              </a:spcAft>
              <a:buNone/>
            </a:pPr>
            <a:r>
              <a:rPr lang="en"/>
              <a:t>Defenders have to find every bug; attackers only need to find a few.</a:t>
            </a:r>
            <a:endParaRPr/>
          </a:p>
          <a:p>
            <a:pPr indent="0" lvl="0" marL="0">
              <a:spcBef>
                <a:spcPts val="600"/>
              </a:spcBef>
              <a:spcAft>
                <a:spcPts val="0"/>
              </a:spcAft>
              <a:buNone/>
            </a:pPr>
            <a:r>
              <a:rPr lang="en"/>
              <a:t>This means that attackers will always have the advantage over defenders.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