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we’re gonna discuss SQL injection, command injection, and directory traversal.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I’ve lost count on how many of these i’ve found, even just considering game-over bugs that gave me complete control over the server.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that this is how file uploads for, say, photos on Facebook and the like work.  This is why.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Seeing partial mitigation -- like the case of the Yogibo, where they caught certain special characters but not others -- is ridiculously common.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most likely, is the bug class that the highest number of you were familiar with prior to starting the class.  For the longest time, it seemed like SQLi was absolutely everywhere.  As you’ll find out, that hasn’t changed -- only the attention has.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second and third options are safer simply because there is no direct manipulation of queries to concern yourself with.  That is, assuming that the ORM is both properly designed and that you don’t sidestep it.  Those are generally true if you’re talking about the likes of Django, Ruby on Rails, and other frameworks of that nature.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Parameterized queries often fail to handle things like sort orders dynamically.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obviously won’t always work, due to odd grouping of filters, concatenation to the end of the payload, etc.  But these will work for a *ton* of cases.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number of columns is important, as you’ll see in a moment.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Just a quick tip for SQLi in general (not just blind) that might help you guys out.  We’ll talk a ton more about tricks and tips for SQL in the more advanced lessons later.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Inducing errors by calling functions that exist only on one RDBMS is a great way to go.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I suspect directory traversal, I’ll just throw a dozen ../ in the path and see what happens.  If that doesn’t get me to the root, nothing likely will.  99% of the time, I can get /etc/passwd as a proof of concept.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 can upload PHP into the webroot, you can hit that page and suddenly you have code running on the server.  That’s game over.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clists.org/fulldisclosure/2007/Jul/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nvSpPr>
        <p:spPr>
          <a:xfrm>
            <a:off x="685800" y="3093357"/>
            <a:ext cx="7772400" cy="71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rgbClr val="CCCCCC"/>
                </a:solidFill>
              </a:rPr>
              <a:t>SQL Injection and Friends</a:t>
            </a:r>
            <a:endParaRPr b="1" sz="3000">
              <a:solidFill>
                <a:srgbClr val="CCCCCC"/>
              </a:solidFill>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87" name="Shape 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is truly one of the easiest vulnerabilities to mitigate, despite that it exists </a:t>
            </a:r>
            <a:r>
              <a:rPr i="1" lang="en"/>
              <a:t>all</a:t>
            </a:r>
            <a:r>
              <a:rPr lang="en"/>
              <a:t> over the place.</a:t>
            </a:r>
            <a:endParaRPr/>
          </a:p>
          <a:p>
            <a:pPr indent="0" lvl="0" marL="0" rtl="0">
              <a:spcBef>
                <a:spcPts val="600"/>
              </a:spcBef>
              <a:spcAft>
                <a:spcPts val="0"/>
              </a:spcAft>
              <a:buNone/>
            </a:pPr>
            <a:r>
              <a:rPr lang="en"/>
              <a:t>There are two ways to directly mitigate it:</a:t>
            </a:r>
            <a:endParaRPr/>
          </a:p>
          <a:p>
            <a:pPr indent="-419100" lvl="0" marL="457200" rtl="0">
              <a:spcBef>
                <a:spcPts val="600"/>
              </a:spcBef>
              <a:spcAft>
                <a:spcPts val="0"/>
              </a:spcAft>
              <a:buSzPts val="3000"/>
              <a:buChar char="●"/>
            </a:pPr>
            <a:r>
              <a:rPr lang="en"/>
              <a:t>Don’t allow path separators (/ and \) at all, if users shouldn’t be able to read/write/access files outside the path you’re specifying</a:t>
            </a:r>
            <a:endParaRPr/>
          </a:p>
          <a:p>
            <a:pPr indent="-419100" lvl="0" marL="457200" rtl="0">
              <a:spcBef>
                <a:spcPts val="0"/>
              </a:spcBef>
              <a:spcAft>
                <a:spcPts val="0"/>
              </a:spcAft>
              <a:buSzPts val="3000"/>
              <a:buChar char="●"/>
            </a:pPr>
            <a:r>
              <a:rPr lang="en"/>
              <a:t>Simply strip instances of ../ or ..\ from paths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93" name="Shape 9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Or there’s the indirect -- safer -- approach:</a:t>
            </a:r>
            <a:endParaRPr/>
          </a:p>
          <a:p>
            <a:pPr indent="0" lvl="0" marL="0" rtl="0">
              <a:spcBef>
                <a:spcPts val="600"/>
              </a:spcBef>
              <a:spcAft>
                <a:spcPts val="0"/>
              </a:spcAft>
              <a:buNone/>
            </a:pPr>
            <a:r>
              <a:rPr lang="en"/>
              <a:t>Don’t allow user data to control paths whatsoever.</a:t>
            </a:r>
            <a:endParaRPr/>
          </a:p>
          <a:p>
            <a:pPr indent="0" lvl="0" marL="0">
              <a:spcBef>
                <a:spcPts val="600"/>
              </a:spcBef>
              <a:spcAft>
                <a:spcPts val="0"/>
              </a:spcAft>
              <a:buNone/>
            </a:pPr>
            <a:r>
              <a:rPr lang="en"/>
              <a:t>This is particularly relevant to file upload paths.  Generate a filename based on the extension/MIME-type of the file, an md5 of the contents,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Command Injection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04" name="Shape 10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600"/>
              <a:t>You’re testing an appliance with a web interface for administration.  As part of this interface, you have access to a ping function, to test its ability to call out.  You tell it to ping google.com and you see:</a:t>
            </a:r>
            <a:endParaRPr sz="2600"/>
          </a:p>
        </p:txBody>
      </p:sp>
      <p:pic>
        <p:nvPicPr>
          <p:cNvPr id="105" name="Shape 105"/>
          <p:cNvPicPr preferRelativeResize="0"/>
          <p:nvPr/>
        </p:nvPicPr>
        <p:blipFill>
          <a:blip r:embed="rId3">
            <a:alphaModFix/>
          </a:blip>
          <a:stretch>
            <a:fillRect/>
          </a:stretch>
        </p:blipFill>
        <p:spPr>
          <a:xfrm>
            <a:off x="0" y="3432346"/>
            <a:ext cx="9143998" cy="17111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11" name="Shape 1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Well, huh.  That looks an awful lot like the output that the actual ping command gives you on a UNIX-like system.</a:t>
            </a:r>
            <a:endParaRPr/>
          </a:p>
          <a:p>
            <a:pPr indent="0" lvl="0" marL="0">
              <a:spcBef>
                <a:spcPts val="600"/>
              </a:spcBef>
              <a:spcAft>
                <a:spcPts val="0"/>
              </a:spcAft>
              <a:buNone/>
            </a:pPr>
            <a:r>
              <a:rPr lang="en"/>
              <a:t>What if they’re running the equivalent of this?</a:t>
            </a:r>
            <a:endParaRPr/>
          </a:p>
        </p:txBody>
      </p:sp>
      <p:pic>
        <p:nvPicPr>
          <p:cNvPr id="112" name="Shape 112"/>
          <p:cNvPicPr preferRelativeResize="0"/>
          <p:nvPr/>
        </p:nvPicPr>
        <p:blipFill>
          <a:blip r:embed="rId3">
            <a:alphaModFix/>
          </a:blip>
          <a:stretch>
            <a:fillRect/>
          </a:stretch>
        </p:blipFill>
        <p:spPr>
          <a:xfrm>
            <a:off x="0" y="4057930"/>
            <a:ext cx="9144000" cy="11171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18" name="Shape 11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Well, if that’s the case, then we could potentially run other commands!</a:t>
            </a:r>
            <a:endParaRPr/>
          </a:p>
          <a:p>
            <a:pPr indent="0" lvl="0" marL="0" rtl="0">
              <a:spcBef>
                <a:spcPts val="600"/>
              </a:spcBef>
              <a:spcAft>
                <a:spcPts val="0"/>
              </a:spcAft>
              <a:buNone/>
            </a:pPr>
            <a:r>
              <a:rPr lang="en"/>
              <a:t>So you try to ping the hostname google.com;echo test</a:t>
            </a:r>
            <a:endParaRPr/>
          </a:p>
          <a:p>
            <a:pPr indent="0" lvl="0" marL="0">
              <a:spcBef>
                <a:spcPts val="600"/>
              </a:spcBef>
              <a:spcAft>
                <a:spcPts val="0"/>
              </a:spcAft>
              <a:buNone/>
            </a:pPr>
            <a:r>
              <a:rPr lang="en"/>
              <a:t>And you see that it just silently gives back an empty page.  Any use of ; or &amp; does so.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24" name="Shape 12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Well, what about backticks?  Quick reminder for those of you who don’t spend much time at the shell, backticks (``) allow you to embed a subcommand, whose output gets embedded into the original command.</a:t>
            </a:r>
            <a:endParaRPr/>
          </a:p>
          <a:p>
            <a:pPr indent="0" lvl="0" marL="0">
              <a:spcBef>
                <a:spcPts val="600"/>
              </a:spcBef>
              <a:spcAft>
                <a:spcPts val="0"/>
              </a:spcAft>
              <a:buNone/>
            </a:pPr>
            <a:r>
              <a:rPr lang="en"/>
              <a:t>E.g. ping `echo google.com` will work just like ping google.com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30" name="Shape 13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So you try exactly that string, and you see ping output just like you’d expect!  From here, you own the system.  It may take some work, but you could do anything at all, by embedding subcommands and watching how it affects the output of ping and the shell.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36" name="Shape 13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600"/>
              <a:t>This isn’t a hypothetical.  This is a bug I found in the Yoggie Pico Pro security appliance, on release day.</a:t>
            </a:r>
            <a:endParaRPr sz="2600"/>
          </a:p>
        </p:txBody>
      </p:sp>
      <p:pic>
        <p:nvPicPr>
          <p:cNvPr id="137" name="Shape 137"/>
          <p:cNvPicPr preferRelativeResize="0"/>
          <p:nvPr/>
        </p:nvPicPr>
        <p:blipFill>
          <a:blip r:embed="rId3">
            <a:alphaModFix/>
          </a:blip>
          <a:stretch>
            <a:fillRect/>
          </a:stretch>
        </p:blipFill>
        <p:spPr>
          <a:xfrm>
            <a:off x="2786063" y="2593172"/>
            <a:ext cx="3571875" cy="25503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Scenario</a:t>
            </a:r>
            <a:endParaRPr/>
          </a:p>
        </p:txBody>
      </p:sp>
      <p:sp>
        <p:nvSpPr>
          <p:cNvPr id="143" name="Shape 14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You can read the full posting about the bug here, including a proof of concept that swapped the root password for a new one and opened up SSHd on a port of my choosing: </a:t>
            </a:r>
            <a:r>
              <a:rPr lang="en" sz="2600" u="sng">
                <a:solidFill>
                  <a:schemeClr val="hlink"/>
                </a:solidFill>
                <a:hlinkClick r:id="rId3"/>
              </a:rPr>
              <a:t>http://seclists.org/fulldisclosure/2007/Jul/20</a:t>
            </a:r>
            <a:endParaRPr sz="2600"/>
          </a:p>
          <a:p>
            <a:pPr indent="0" lvl="0" marL="0" rtl="0">
              <a:spcBef>
                <a:spcPts val="600"/>
              </a:spcBef>
              <a:spcAft>
                <a:spcPts val="0"/>
              </a:spcAft>
              <a:buNone/>
            </a:pPr>
            <a:r>
              <a:rPr lang="en" sz="2600"/>
              <a:t>This was in a brand new security appliance, not something saddled with legacy code and all that.  This is by </a:t>
            </a:r>
            <a:r>
              <a:rPr i="1" lang="en" sz="2600"/>
              <a:t>no</a:t>
            </a:r>
            <a:r>
              <a:rPr lang="en" sz="2600"/>
              <a:t> means a rare case.</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Directory Traversal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49" name="Shape 149"/>
          <p:cNvSpPr txBox="1"/>
          <p:nvPr>
            <p:ph idx="1" type="body"/>
          </p:nvPr>
        </p:nvSpPr>
        <p:spPr>
          <a:xfrm>
            <a:off x="457200" y="1460499"/>
            <a:ext cx="8229600" cy="3465300"/>
          </a:xfrm>
          <a:prstGeom prst="rect">
            <a:avLst/>
          </a:prstGeom>
          <a:noFill/>
        </p:spPr>
        <p:txBody>
          <a:bodyPr anchorCtr="0" anchor="t" bIns="91425" lIns="91425" spcFirstLastPara="1" rIns="91425" wrap="square" tIns="91425">
            <a:noAutofit/>
          </a:bodyPr>
          <a:lstStyle/>
          <a:p>
            <a:pPr indent="0" lvl="0" marL="0" rtl="0">
              <a:spcBef>
                <a:spcPts val="600"/>
              </a:spcBef>
              <a:spcAft>
                <a:spcPts val="0"/>
              </a:spcAft>
              <a:buNone/>
            </a:pPr>
            <a:r>
              <a:rPr lang="en" sz="2400"/>
              <a:t>As with most of these sorts of injection bugs, the safest route is to just never embed user data into a command line at all.  But if you must, then you should use shell escaping, e.g. escapeshellcmd() in PHP.</a:t>
            </a:r>
            <a:endParaRPr sz="2400"/>
          </a:p>
          <a:p>
            <a:pPr indent="0" lvl="0" marL="0" rtl="0">
              <a:spcBef>
                <a:spcPts val="600"/>
              </a:spcBef>
              <a:spcAft>
                <a:spcPts val="0"/>
              </a:spcAft>
              <a:buNone/>
            </a:pPr>
            <a:r>
              <a:rPr lang="en" sz="2400"/>
              <a:t>That function escapes </a:t>
            </a:r>
            <a:r>
              <a:rPr lang="en" sz="2400">
                <a:solidFill>
                  <a:srgbClr val="000000"/>
                </a:solidFill>
              </a:rPr>
              <a:t>#&amp;;`|*?~&lt;&gt;^()[]{}$\, \x0A, \xFF, and any unbalanced quotes.  Note that this doesn’t prevent the use of spaces, so if the user input isn’t quoted, it could very well add new arguments to the command!</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Prevalence</a:t>
            </a:r>
            <a:endParaRPr/>
          </a:p>
        </p:txBody>
      </p:sp>
      <p:sp>
        <p:nvSpPr>
          <p:cNvPr id="155" name="Shape 15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It may seem like a rare case that user input would be used for execution of commands.  In reality, it’s astoundingly common, especially in enterprise-y backend code.</a:t>
            </a:r>
            <a:endParaRPr sz="2600"/>
          </a:p>
          <a:p>
            <a:pPr indent="0" lvl="0" marL="0">
              <a:spcBef>
                <a:spcPts val="600"/>
              </a:spcBef>
              <a:spcAft>
                <a:spcPts val="0"/>
              </a:spcAft>
              <a:buNone/>
            </a:pPr>
            <a:r>
              <a:rPr lang="en" sz="2600"/>
              <a:t>While definitely not indicative of the norm, I once had 5 test engagements in a row where I found at least one critical command injection.  All for different customers doing totally different things.</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SQL Injection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a:t>
            </a:r>
            <a:endParaRPr/>
          </a:p>
        </p:txBody>
      </p:sp>
      <p:sp>
        <p:nvSpPr>
          <p:cNvPr id="166" name="Shape 16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Most of you probably know SQL to some degree or another.  In fact, you’ve probably even seen SQLi.</a:t>
            </a:r>
            <a:endParaRPr sz="2800"/>
          </a:p>
          <a:p>
            <a:pPr indent="0" lvl="0" marL="0" rtl="0">
              <a:spcBef>
                <a:spcPts val="600"/>
              </a:spcBef>
              <a:spcAft>
                <a:spcPts val="0"/>
              </a:spcAft>
              <a:buNone/>
            </a:pPr>
            <a:r>
              <a:t/>
            </a:r>
            <a:endParaRPr sz="2800"/>
          </a:p>
          <a:p>
            <a:pPr indent="0" lvl="0" marL="0">
              <a:spcBef>
                <a:spcPts val="600"/>
              </a:spcBef>
              <a:spcAft>
                <a:spcPts val="0"/>
              </a:spcAft>
              <a:buNone/>
            </a:pPr>
            <a:r>
              <a:t/>
            </a:r>
            <a:endParaRPr sz="2800"/>
          </a:p>
        </p:txBody>
      </p:sp>
      <p:pic>
        <p:nvPicPr>
          <p:cNvPr id="167" name="Shape 167"/>
          <p:cNvPicPr preferRelativeResize="0"/>
          <p:nvPr/>
        </p:nvPicPr>
        <p:blipFill>
          <a:blip r:embed="rId3">
            <a:alphaModFix/>
          </a:blip>
          <a:stretch>
            <a:fillRect/>
          </a:stretch>
        </p:blipFill>
        <p:spPr>
          <a:xfrm>
            <a:off x="742950" y="2796299"/>
            <a:ext cx="7658099" cy="23472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SQL Refresher</a:t>
            </a:r>
            <a:endParaRPr/>
          </a:p>
        </p:txBody>
      </p:sp>
      <p:sp>
        <p:nvSpPr>
          <p:cNvPr id="173" name="Shape 17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For the purposes of this session, let’s look at 3 types of SQL queries:</a:t>
            </a:r>
            <a:endParaRPr sz="2600"/>
          </a:p>
          <a:p>
            <a:pPr indent="-393700" lvl="0" marL="457200" rtl="0">
              <a:spcBef>
                <a:spcPts val="600"/>
              </a:spcBef>
              <a:spcAft>
                <a:spcPts val="0"/>
              </a:spcAft>
              <a:buSzPts val="2600"/>
              <a:buChar char="●"/>
            </a:pPr>
            <a:r>
              <a:rPr lang="en" sz="2600"/>
              <a:t>SELECT some,columns,here FROM some_table WHERE some &gt; columns AND here != 0;</a:t>
            </a:r>
            <a:endParaRPr sz="2600"/>
          </a:p>
          <a:p>
            <a:pPr indent="-393700" lvl="0" marL="457200" rtl="0">
              <a:spcBef>
                <a:spcPts val="0"/>
              </a:spcBef>
              <a:spcAft>
                <a:spcPts val="0"/>
              </a:spcAft>
              <a:buSzPts val="2600"/>
              <a:buChar char="●"/>
            </a:pPr>
            <a:r>
              <a:rPr lang="en" sz="2600"/>
              <a:t>UPDATE some_table SET some=1, columns=2, here=3 WHERE id=5;</a:t>
            </a:r>
            <a:endParaRPr sz="2600"/>
          </a:p>
          <a:p>
            <a:pPr indent="-393700" lvl="0" marL="457200">
              <a:spcBef>
                <a:spcPts val="0"/>
              </a:spcBef>
              <a:spcAft>
                <a:spcPts val="0"/>
              </a:spcAft>
              <a:buSzPts val="2600"/>
              <a:buChar char="●"/>
            </a:pPr>
            <a:r>
              <a:rPr lang="en" sz="2600"/>
              <a:t>INSERT INTO some_table (some, columns, here) VALUES (1, 2, 3);</a:t>
            </a:r>
            <a:endParaRPr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SQL Injection</a:t>
            </a:r>
            <a:endParaRPr/>
          </a:p>
        </p:txBody>
      </p:sp>
      <p:sp>
        <p:nvSpPr>
          <p:cNvPr id="179" name="Shape 17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Applications build up SQL queries as strings, dispatch them to the database, then process the result set (if any).</a:t>
            </a:r>
            <a:endParaRPr/>
          </a:p>
          <a:p>
            <a:pPr indent="0" lvl="0" marL="0" rtl="0">
              <a:spcBef>
                <a:spcPts val="600"/>
              </a:spcBef>
              <a:spcAft>
                <a:spcPts val="0"/>
              </a:spcAft>
              <a:buNone/>
            </a:pPr>
            <a:r>
              <a:t/>
            </a:r>
            <a:endParaRPr/>
          </a:p>
          <a:p>
            <a:pPr indent="0" lvl="0" marL="0">
              <a:spcBef>
                <a:spcPts val="600"/>
              </a:spcBef>
              <a:spcAft>
                <a:spcPts val="0"/>
              </a:spcAft>
              <a:buNone/>
            </a:pPr>
            <a:r>
              <a:rPr lang="en"/>
              <a:t>It’s in the query building that you run into issues.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85" name="Shape 1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800"/>
              <a:t>Going back to little Bobby tables, let’s look at what that name may actually trigger.</a:t>
            </a:r>
            <a:endParaRPr sz="2800"/>
          </a:p>
          <a:p>
            <a:pPr indent="0" lvl="0" marL="0" rtl="0">
              <a:spcBef>
                <a:spcPts val="0"/>
              </a:spcBef>
              <a:spcAft>
                <a:spcPts val="0"/>
              </a:spcAft>
              <a:buClr>
                <a:schemeClr val="dk1"/>
              </a:buClr>
              <a:buSzPts val="1100"/>
              <a:buFont typeface="Arial"/>
              <a:buNone/>
            </a:pPr>
            <a:r>
              <a:rPr lang="en" sz="2800">
                <a:solidFill>
                  <a:schemeClr val="dk1"/>
                </a:solidFill>
              </a:rPr>
              <a:t>With this code, we’re building a query directly using user input. That makes it a perfect target for SQLi.</a:t>
            </a:r>
            <a:endParaRPr sz="2800">
              <a:solidFill>
                <a:schemeClr val="dk1"/>
              </a:solidFill>
            </a:endParaRPr>
          </a:p>
          <a:p>
            <a:pPr indent="0" lvl="0" marL="0">
              <a:spcBef>
                <a:spcPts val="600"/>
              </a:spcBef>
              <a:spcAft>
                <a:spcPts val="0"/>
              </a:spcAft>
              <a:buNone/>
            </a:pPr>
            <a:r>
              <a:t/>
            </a:r>
            <a:endParaRPr sz="2800"/>
          </a:p>
        </p:txBody>
      </p:sp>
      <p:pic>
        <p:nvPicPr>
          <p:cNvPr id="186" name="Shape 186"/>
          <p:cNvPicPr preferRelativeResize="0"/>
          <p:nvPr/>
        </p:nvPicPr>
        <p:blipFill>
          <a:blip r:embed="rId3">
            <a:alphaModFix/>
          </a:blip>
          <a:stretch>
            <a:fillRect/>
          </a:stretch>
        </p:blipFill>
        <p:spPr>
          <a:xfrm>
            <a:off x="0" y="4221146"/>
            <a:ext cx="9143997" cy="9223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92" name="Shape 19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 we put in Bobby’s name, and we get the query:</a:t>
            </a:r>
            <a:endParaRPr/>
          </a:p>
          <a:p>
            <a:pPr indent="0" lvl="0" marL="0" rtl="0">
              <a:spcBef>
                <a:spcPts val="600"/>
              </a:spcBef>
              <a:spcAft>
                <a:spcPts val="0"/>
              </a:spcAft>
              <a:buNone/>
            </a:pPr>
            <a:r>
              <a:rPr lang="en"/>
              <a:t>SELECT age, grade, teacher FROM students WHERE (name='Robert’); DROP TABLE Students;--')</a:t>
            </a:r>
            <a:endParaRPr/>
          </a:p>
          <a:p>
            <a:pPr indent="0" lvl="0" marL="0">
              <a:spcBef>
                <a:spcPts val="600"/>
              </a:spcBef>
              <a:spcAft>
                <a:spcPts val="0"/>
              </a:spcAft>
              <a:buNone/>
            </a:pPr>
            <a:r>
              <a:rPr lang="en"/>
              <a:t>Which is really three statements: A select, a drop, and a comment.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98" name="Shape 19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is really the most trivial case of SQL injection, and it’s pretty clear what will happen when this payload executes: the SELECT happens, then the entire table gets DROPped from the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204" name="Shape 20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Mitigation with SQL injection is, generally speaking, fairly easy and you have a few options:</a:t>
            </a:r>
            <a:endParaRPr sz="2600"/>
          </a:p>
          <a:p>
            <a:pPr indent="-393700" lvl="0" marL="457200" rtl="0">
              <a:spcBef>
                <a:spcPts val="600"/>
              </a:spcBef>
              <a:spcAft>
                <a:spcPts val="0"/>
              </a:spcAft>
              <a:buSzPts val="2600"/>
              <a:buAutoNum type="arabicPeriod"/>
            </a:pPr>
            <a:r>
              <a:rPr lang="en" sz="2600"/>
              <a:t>Ensure that all strings are properly quoted and run through the appropriate escaping function, e.g. mysql_real_escape_string() in PHP</a:t>
            </a:r>
            <a:endParaRPr sz="2600"/>
          </a:p>
          <a:p>
            <a:pPr indent="-393700" lvl="0" marL="457200" rtl="0">
              <a:spcBef>
                <a:spcPts val="0"/>
              </a:spcBef>
              <a:spcAft>
                <a:spcPts val="0"/>
              </a:spcAft>
              <a:buSzPts val="2600"/>
              <a:buAutoNum type="arabicPeriod"/>
            </a:pPr>
            <a:r>
              <a:rPr lang="en" sz="2600"/>
              <a:t>Use parameterized queries</a:t>
            </a:r>
            <a:endParaRPr sz="2600"/>
          </a:p>
          <a:p>
            <a:pPr indent="-393700" lvl="0" marL="457200" rtl="0">
              <a:spcBef>
                <a:spcPts val="0"/>
              </a:spcBef>
              <a:spcAft>
                <a:spcPts val="0"/>
              </a:spcAft>
              <a:buSzPts val="2600"/>
              <a:buAutoNum type="arabicPeriod"/>
            </a:pPr>
            <a:r>
              <a:rPr lang="en" sz="2600"/>
              <a:t>Use an ORM for data access instead of direct queries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it?</a:t>
            </a:r>
            <a:endParaRPr/>
          </a:p>
        </p:txBody>
      </p:sp>
      <p:sp>
        <p:nvSpPr>
          <p:cNvPr id="44" name="Shape 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Directory traversal is almost a ‘path injection’ attack.  By controlling path construction, you’re able to walk up the filesystem tree and control where files are being read/written.</a:t>
            </a:r>
            <a:endParaRPr/>
          </a:p>
          <a:p>
            <a:pPr indent="0" lvl="0" marL="0" rtl="0">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210" name="Shape 21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So if it’s as simple as escaping some strings or using parameterized queries or an ORM, why are SQLi bugs still everywhere?</a:t>
            </a:r>
            <a:endParaRPr sz="2500"/>
          </a:p>
          <a:p>
            <a:pPr indent="0" lvl="0" marL="0">
              <a:spcBef>
                <a:spcPts val="600"/>
              </a:spcBef>
              <a:spcAft>
                <a:spcPts val="0"/>
              </a:spcAft>
              <a:buNone/>
            </a:pPr>
            <a:r>
              <a:rPr lang="en" sz="2500"/>
              <a:t>Most web apps will perform dozens -- if not hundreds or thousands -- of queries.  If you’re handling these all manually, the odds of getting </a:t>
            </a:r>
            <a:r>
              <a:rPr i="1" lang="en" sz="2500"/>
              <a:t>every single</a:t>
            </a:r>
            <a:r>
              <a:rPr lang="en" sz="2500"/>
              <a:t> instance correct is slim.  And if you have a single bug, that’s enough to destroy/exfiltrate data, or even take control of the system.</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a:t>
            </a:r>
            <a:endParaRPr/>
          </a:p>
        </p:txBody>
      </p:sp>
      <p:sp>
        <p:nvSpPr>
          <p:cNvPr id="216" name="Shape 21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The most common SQLi you’ll find is in the conditions of a SELECT, so the simplest way to detect the presence of such bugs is through the use of two payloads:</a:t>
            </a:r>
            <a:endParaRPr sz="2700"/>
          </a:p>
          <a:p>
            <a:pPr indent="-400050" lvl="0" marL="457200" rtl="0">
              <a:spcBef>
                <a:spcPts val="600"/>
              </a:spcBef>
              <a:spcAft>
                <a:spcPts val="0"/>
              </a:spcAft>
              <a:buSzPts val="2700"/>
              <a:buChar char="●"/>
            </a:pPr>
            <a:r>
              <a:rPr b="1" lang="en" sz="2700"/>
              <a:t>‘ OR 1=’1</a:t>
            </a:r>
            <a:r>
              <a:rPr lang="en" sz="2700"/>
              <a:t> -- This returns all rows (constant true)</a:t>
            </a:r>
            <a:endParaRPr sz="2700"/>
          </a:p>
          <a:p>
            <a:pPr indent="-400050" lvl="0" marL="457200" rtl="0">
              <a:spcBef>
                <a:spcPts val="0"/>
              </a:spcBef>
              <a:spcAft>
                <a:spcPts val="0"/>
              </a:spcAft>
              <a:buSzPts val="2700"/>
              <a:buChar char="●"/>
            </a:pPr>
            <a:r>
              <a:rPr b="1" lang="en" sz="2700"/>
              <a:t>‘ AND 0=’1</a:t>
            </a:r>
            <a:r>
              <a:rPr lang="en" sz="2700"/>
              <a:t> -- This returns no rows (constant false)</a:t>
            </a:r>
            <a:endParaRPr sz="2700"/>
          </a:p>
          <a:p>
            <a:pPr indent="0" lvl="0" marL="0">
              <a:spcBef>
                <a:spcPts val="600"/>
              </a:spcBef>
              <a:spcAft>
                <a:spcPts val="0"/>
              </a:spcAft>
              <a:buNone/>
            </a:pPr>
            <a:r>
              <a:rPr lang="en" sz="2700"/>
              <a:t>These simple payloads can easily identify SQLi.</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Exfiltration</a:t>
            </a:r>
            <a:endParaRPr/>
          </a:p>
        </p:txBody>
      </p:sp>
      <p:sp>
        <p:nvSpPr>
          <p:cNvPr id="222" name="Shape 22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Often, your goal with SQLi is to get data out of the system.  There are a multitude of ways to do this, but the simplest is generally a UNION.</a:t>
            </a:r>
            <a:endParaRPr/>
          </a:p>
          <a:p>
            <a:pPr indent="0" lvl="0" marL="0" rtl="0">
              <a:spcBef>
                <a:spcPts val="600"/>
              </a:spcBef>
              <a:spcAft>
                <a:spcPts val="0"/>
              </a:spcAft>
              <a:buNone/>
            </a:pPr>
            <a:r>
              <a:rPr lang="en"/>
              <a:t>Take this query: SELECT foo, bar, baz FROM some_table WHERE foo=’some input’;</a:t>
            </a:r>
            <a:endParaRPr/>
          </a:p>
          <a:p>
            <a:pPr indent="0" lvl="0" marL="0">
              <a:spcBef>
                <a:spcPts val="600"/>
              </a:spcBef>
              <a:spcAft>
                <a:spcPts val="0"/>
              </a:spcAft>
              <a:buNone/>
            </a:pPr>
            <a:r>
              <a:rPr lang="en"/>
              <a:t>That returns 3 columns of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Exfiltration</a:t>
            </a:r>
            <a:endParaRPr/>
          </a:p>
        </p:txBody>
      </p:sp>
      <p:sp>
        <p:nvSpPr>
          <p:cNvPr id="228" name="Shape 22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200"/>
              <a:t>So knowing that we have 3 columns of data, we could try a payload such to create a query like this:</a:t>
            </a:r>
            <a:endParaRPr sz="2200"/>
          </a:p>
          <a:p>
            <a:pPr indent="0" lvl="0" marL="0" rtl="0">
              <a:spcBef>
                <a:spcPts val="600"/>
              </a:spcBef>
              <a:spcAft>
                <a:spcPts val="0"/>
              </a:spcAft>
              <a:buNone/>
            </a:pPr>
            <a:r>
              <a:t/>
            </a:r>
            <a:endParaRPr sz="2200"/>
          </a:p>
          <a:p>
            <a:pPr indent="0" lvl="0" marL="0">
              <a:spcBef>
                <a:spcPts val="600"/>
              </a:spcBef>
              <a:spcAft>
                <a:spcPts val="0"/>
              </a:spcAft>
              <a:buNone/>
            </a:pPr>
            <a:r>
              <a:rPr lang="en" sz="2200"/>
              <a:t>SELECT foo, bar, baz FROM some_table WHERE foo=’1’ UNION SELECT 1, 2, 3; --’;</a:t>
            </a:r>
            <a:endParaRPr sz="2200"/>
          </a:p>
          <a:p>
            <a:pPr indent="0" lvl="0" marL="0" rtl="0">
              <a:spcBef>
                <a:spcPts val="600"/>
              </a:spcBef>
              <a:spcAft>
                <a:spcPts val="0"/>
              </a:spcAft>
              <a:buNone/>
            </a:pPr>
            <a:r>
              <a:t/>
            </a:r>
            <a:endParaRPr sz="2200"/>
          </a:p>
          <a:p>
            <a:pPr indent="0" lvl="0" marL="0" rtl="0">
              <a:spcBef>
                <a:spcPts val="600"/>
              </a:spcBef>
              <a:spcAft>
                <a:spcPts val="0"/>
              </a:spcAft>
              <a:buNone/>
            </a:pPr>
            <a:r>
              <a:rPr lang="en" sz="2200"/>
              <a:t>This will return an extra row containing the values (1, 2, 3);</a:t>
            </a:r>
            <a:endParaRPr sz="2200"/>
          </a:p>
          <a:p>
            <a:pPr indent="0" lvl="0" marL="0">
              <a:spcBef>
                <a:spcPts val="600"/>
              </a:spcBef>
              <a:spcAft>
                <a:spcPts val="0"/>
              </a:spcAft>
              <a:buNone/>
            </a:pPr>
            <a:r>
              <a:rPr lang="en" sz="2200"/>
              <a:t>We can use this technique to select data from other tables too, as long as we match column counts.</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Blind SQL Injection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it?</a:t>
            </a:r>
            <a:endParaRPr/>
          </a:p>
        </p:txBody>
      </p:sp>
      <p:sp>
        <p:nvSpPr>
          <p:cNvPr id="239" name="Shape 2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We just covered the simple case of SQLi, but what is the “blind” part?</a:t>
            </a:r>
            <a:endParaRPr sz="2600"/>
          </a:p>
          <a:p>
            <a:pPr indent="0" lvl="0" marL="0" rtl="0">
              <a:spcBef>
                <a:spcPts val="600"/>
              </a:spcBef>
              <a:spcAft>
                <a:spcPts val="0"/>
              </a:spcAft>
              <a:buNone/>
            </a:pPr>
            <a:r>
              <a:rPr lang="en" sz="2600"/>
              <a:t>Blind SQLi is when your input is being inserted into a query, but you can’t directly see the results of the query.</a:t>
            </a:r>
            <a:endParaRPr sz="2600"/>
          </a:p>
          <a:p>
            <a:pPr indent="0" lvl="0" marL="0">
              <a:spcBef>
                <a:spcPts val="600"/>
              </a:spcBef>
              <a:spcAft>
                <a:spcPts val="0"/>
              </a:spcAft>
              <a:buNone/>
            </a:pPr>
            <a:r>
              <a:rPr lang="en" sz="2600"/>
              <a:t>For instance, a login page might contain blind SQLi, in that you can only get back whether or not a login has succeeded.</a:t>
            </a:r>
            <a:endParaRPr sz="2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Types</a:t>
            </a:r>
            <a:endParaRPr/>
          </a:p>
        </p:txBody>
      </p:sp>
      <p:sp>
        <p:nvSpPr>
          <p:cNvPr id="245" name="Shape 2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There are two types of blind SQLi:</a:t>
            </a:r>
            <a:endParaRPr/>
          </a:p>
          <a:p>
            <a:pPr indent="0" lvl="0" marL="0" rtl="0">
              <a:spcBef>
                <a:spcPts val="600"/>
              </a:spcBef>
              <a:spcAft>
                <a:spcPts val="0"/>
              </a:spcAft>
              <a:buNone/>
            </a:pPr>
            <a:r>
              <a:t/>
            </a:r>
            <a:endParaRPr/>
          </a:p>
          <a:p>
            <a:pPr indent="-419100" lvl="0" marL="457200" rtl="0">
              <a:spcBef>
                <a:spcPts val="600"/>
              </a:spcBef>
              <a:spcAft>
                <a:spcPts val="0"/>
              </a:spcAft>
              <a:buSzPts val="3000"/>
              <a:buAutoNum type="arabicPeriod"/>
            </a:pPr>
            <a:r>
              <a:rPr lang="en"/>
              <a:t>Oracles -- Where you’re able to get back a binary condition; the query succeeded/returned results or not.</a:t>
            </a:r>
            <a:endParaRPr/>
          </a:p>
          <a:p>
            <a:pPr indent="-419100" lvl="0" marL="457200">
              <a:spcBef>
                <a:spcPts val="0"/>
              </a:spcBef>
              <a:spcAft>
                <a:spcPts val="0"/>
              </a:spcAft>
              <a:buSzPts val="3000"/>
              <a:buAutoNum type="arabicPeriod"/>
            </a:pPr>
            <a:r>
              <a:rPr lang="en"/>
              <a:t>Truly blind -- You see no difference whether the query failed or not.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Oracles</a:t>
            </a:r>
            <a:endParaRPr/>
          </a:p>
        </p:txBody>
      </p:sp>
      <p:sp>
        <p:nvSpPr>
          <p:cNvPr id="251" name="Shape 2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login page scenario mentioned is a good example of a blind SQLi oracle: the feedback you get is either a successful authentication or a failed login.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Truly Blind</a:t>
            </a:r>
            <a:endParaRPr/>
          </a:p>
        </p:txBody>
      </p:sp>
      <p:sp>
        <p:nvSpPr>
          <p:cNvPr id="257" name="Shape 2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Truly blind SQLi is actually fairly rare, but understanding how to exploit it is critical.  It’s been the key to many game-over attacks I’ve performed in client testing in the past.</a:t>
            </a:r>
            <a:endParaRPr sz="2500"/>
          </a:p>
          <a:p>
            <a:pPr indent="0" lvl="0" marL="0">
              <a:spcBef>
                <a:spcPts val="600"/>
              </a:spcBef>
              <a:spcAft>
                <a:spcPts val="0"/>
              </a:spcAft>
              <a:buNone/>
            </a:pPr>
            <a:r>
              <a:rPr lang="en" sz="2500"/>
              <a:t>A good example of this is a facility that logs web requests to the database as you interact with it.  In this case, you’ll never see the results of the query whatsoever, nor will its failure impact your use of the application.</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Exploiting Oracles</a:t>
            </a:r>
            <a:endParaRPr/>
          </a:p>
        </p:txBody>
      </p:sp>
      <p:sp>
        <p:nvSpPr>
          <p:cNvPr id="263" name="Shape 2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Oracles allow you to answer a question with a true or a false.  Meaning that you can exfiltrate data one bit at a time.</a:t>
            </a:r>
            <a:endParaRPr/>
          </a:p>
          <a:p>
            <a:pPr indent="0" lvl="0" marL="0" rtl="0">
              <a:spcBef>
                <a:spcPts val="600"/>
              </a:spcBef>
              <a:spcAft>
                <a:spcPts val="0"/>
              </a:spcAft>
              <a:buNone/>
            </a:pPr>
            <a:r>
              <a:rPr lang="en"/>
              <a:t>For instance, you could read the administrator password for a site, bit by bit, to reconstruct it.</a:t>
            </a:r>
            <a:endParaRPr/>
          </a:p>
          <a:p>
            <a:pPr indent="0" lvl="0" marL="0" rtl="0">
              <a:spcBef>
                <a:spcPts val="600"/>
              </a:spcBef>
              <a:spcAft>
                <a:spcPts val="0"/>
              </a:spcAft>
              <a:buNone/>
            </a:pPr>
            <a:r>
              <a:rPr lang="en"/>
              <a:t>You’ll generally write a script to do this, rather than performing the attack by hand.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Mechanism</a:t>
            </a:r>
            <a:endParaRPr/>
          </a:p>
        </p:txBody>
      </p:sp>
      <p:sp>
        <p:nvSpPr>
          <p:cNvPr id="50" name="Shape 5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As you may know, on most OSes there are two special directories: . and ..</a:t>
            </a:r>
            <a:endParaRPr/>
          </a:p>
          <a:p>
            <a:pPr indent="0" lvl="0" marL="0" rtl="0">
              <a:spcBef>
                <a:spcPts val="600"/>
              </a:spcBef>
              <a:spcAft>
                <a:spcPts val="0"/>
              </a:spcAft>
              <a:buNone/>
            </a:pPr>
            <a:r>
              <a:rPr lang="en"/>
              <a:t>The directory . is actually your current path, so /foo/bar/./ is really just /foo/bar/</a:t>
            </a:r>
            <a:endParaRPr/>
          </a:p>
          <a:p>
            <a:pPr indent="0" lvl="0" marL="0">
              <a:spcBef>
                <a:spcPts val="600"/>
              </a:spcBef>
              <a:spcAft>
                <a:spcPts val="0"/>
              </a:spcAft>
              <a:buNone/>
            </a:pPr>
            <a:r>
              <a:rPr lang="en"/>
              <a:t>The directory .. is your parent directory, so /foo/bar/../ is really /foo/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Truly Blind -&gt; Oracle</a:t>
            </a:r>
            <a:endParaRPr/>
          </a:p>
        </p:txBody>
      </p:sp>
      <p:sp>
        <p:nvSpPr>
          <p:cNvPr id="269" name="Shape 2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 we know we can use oracles to exfiltrate data, but what about truly blind attacks?  We can’t see their results, so how can we possibly get information out of it?</a:t>
            </a:r>
            <a:endParaRPr/>
          </a:p>
          <a:p>
            <a:pPr indent="0" lvl="0" marL="0" rtl="0">
              <a:spcBef>
                <a:spcPts val="600"/>
              </a:spcBef>
              <a:spcAft>
                <a:spcPts val="0"/>
              </a:spcAft>
              <a:buNone/>
            </a:pPr>
            <a:r>
              <a:rPr lang="en"/>
              <a:t>Well, it just so happens that they can often be made into oracles, even if you never see their results!</a:t>
            </a:r>
            <a:endParaRPr/>
          </a:p>
          <a:p>
            <a:pPr indent="0" lvl="0" marL="0" rt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Truly Blind -&gt; Oracle</a:t>
            </a:r>
            <a:endParaRPr/>
          </a:p>
        </p:txBody>
      </p:sp>
      <p:sp>
        <p:nvSpPr>
          <p:cNvPr id="275" name="Shape 2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can’t see the query results, but we can see at least one side-effect of the query: how long it takes to execute.</a:t>
            </a:r>
            <a:endParaRPr/>
          </a:p>
          <a:p>
            <a:pPr indent="0" lvl="0" marL="0" rtl="0">
              <a:spcBef>
                <a:spcPts val="600"/>
              </a:spcBef>
              <a:spcAft>
                <a:spcPts val="0"/>
              </a:spcAft>
              <a:buNone/>
            </a:pPr>
            <a:r>
              <a:rPr lang="en"/>
              <a:t>In our log saver example, those INSERTs would most likely be instantaneous in most cases.  But if it’s an MSSQL server, we can introduce a delay:</a:t>
            </a:r>
            <a:endParaRPr/>
          </a:p>
          <a:p>
            <a:pPr indent="0" lvl="0" marL="0" rtl="0">
              <a:spcBef>
                <a:spcPts val="600"/>
              </a:spcBef>
              <a:spcAft>
                <a:spcPts val="0"/>
              </a:spcAft>
              <a:buNone/>
            </a:pPr>
            <a:r>
              <a:t/>
            </a:r>
            <a:endParaRPr/>
          </a:p>
          <a:p>
            <a:pPr indent="0" lvl="0" marL="0">
              <a:spcBef>
                <a:spcPts val="600"/>
              </a:spcBef>
              <a:spcAft>
                <a:spcPts val="0"/>
              </a:spcAft>
              <a:buNone/>
            </a:pPr>
            <a:r>
              <a:rPr lang="en"/>
              <a:t>SELECT … WAITFOR DELAY ‘00:00:10’;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Truly Blind -&gt; Oracle</a:t>
            </a:r>
            <a:endParaRPr/>
          </a:p>
        </p:txBody>
      </p:sp>
      <p:sp>
        <p:nvSpPr>
          <p:cNvPr id="281" name="Shape 2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By introducing a conditional delay, we can make this blind SQLi into an oracle: 10 second delay if 1, no delay if 0.</a:t>
            </a:r>
            <a:endParaRPr/>
          </a:p>
          <a:p>
            <a:pPr indent="0" lvl="0" marL="0" rtl="0">
              <a:spcBef>
                <a:spcPts val="600"/>
              </a:spcBef>
              <a:spcAft>
                <a:spcPts val="0"/>
              </a:spcAft>
              <a:buNone/>
            </a:pPr>
            <a:r>
              <a:t/>
            </a:r>
            <a:endParaRPr/>
          </a:p>
          <a:p>
            <a:pPr indent="0" lvl="0" marL="0">
              <a:spcBef>
                <a:spcPts val="600"/>
              </a:spcBef>
              <a:spcAft>
                <a:spcPts val="0"/>
              </a:spcAft>
              <a:buNone/>
            </a:pPr>
            <a:r>
              <a:rPr lang="en"/>
              <a:t>Then we can exploit it identically to a standard oracle type, just watching time instead of differences on the page.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Detecting Database</a:t>
            </a:r>
            <a:endParaRPr/>
          </a:p>
        </p:txBody>
      </p:sp>
      <p:sp>
        <p:nvSpPr>
          <p:cNvPr id="287" name="Shape 2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Often, SQL syntax or functionality differs dramatically across different database engines.  For instance, MSSQL has WAITFOR DELAY as mentioned, but with MySQL you’d use the BENCHMARK() function to slow down the query and induce a delay.</a:t>
            </a:r>
            <a:endParaRPr sz="2700"/>
          </a:p>
          <a:p>
            <a:pPr indent="0" lvl="0" marL="0">
              <a:spcBef>
                <a:spcPts val="600"/>
              </a:spcBef>
              <a:spcAft>
                <a:spcPts val="0"/>
              </a:spcAft>
              <a:buNone/>
            </a:pPr>
            <a:r>
              <a:rPr lang="en" sz="2700"/>
              <a:t>So being able to identify which DB the application is using is critical to easy exploitation.</a:t>
            </a: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Detecting Database</a:t>
            </a:r>
            <a:endParaRPr/>
          </a:p>
        </p:txBody>
      </p:sp>
      <p:sp>
        <p:nvSpPr>
          <p:cNvPr id="293" name="Shape 29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There are a couple tricks here:</a:t>
            </a:r>
            <a:endParaRPr sz="2500"/>
          </a:p>
          <a:p>
            <a:pPr indent="-387350" lvl="0" marL="457200" rtl="0">
              <a:spcBef>
                <a:spcPts val="600"/>
              </a:spcBef>
              <a:spcAft>
                <a:spcPts val="0"/>
              </a:spcAft>
              <a:buSzPts val="2500"/>
              <a:buChar char="●"/>
            </a:pPr>
            <a:r>
              <a:rPr lang="en" sz="2500"/>
              <a:t>/*! comment here */ -- This looks like a normal comment to most DBs, but MySQL will include the contents of the comment inline, if it has an exclamation point at the beginning.</a:t>
            </a:r>
            <a:endParaRPr sz="2500"/>
          </a:p>
          <a:p>
            <a:pPr indent="-387350" lvl="0" marL="457200" rtl="0">
              <a:spcBef>
                <a:spcPts val="0"/>
              </a:spcBef>
              <a:spcAft>
                <a:spcPts val="0"/>
              </a:spcAft>
              <a:buSzPts val="2500"/>
              <a:buChar char="●"/>
            </a:pPr>
            <a:r>
              <a:rPr lang="en" sz="2500"/>
              <a:t>WAITFOR DELAY will work on MSSQL and fail elsewhere.</a:t>
            </a:r>
            <a:endParaRPr sz="2500"/>
          </a:p>
          <a:p>
            <a:pPr indent="-387350" lvl="0" marL="457200" rtl="0">
              <a:spcBef>
                <a:spcPts val="0"/>
              </a:spcBef>
              <a:spcAft>
                <a:spcPts val="0"/>
              </a:spcAft>
              <a:buSzPts val="2500"/>
              <a:buChar char="●"/>
            </a:pPr>
            <a:r>
              <a:rPr lang="en" sz="2500"/>
              <a:t>UTL_INADDR.get_host_address(‘google.com’) will do a DNS request on Oracle.</a:t>
            </a:r>
            <a:endParaRPr sz="2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Wrap-Up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
        <p:nvSpPr>
          <p:cNvPr id="304" name="Shape 30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n" sz="2200"/>
              <a:t>Directory traversal</a:t>
            </a:r>
            <a:endParaRPr sz="2200"/>
          </a:p>
          <a:p>
            <a:pPr indent="-368300" lvl="1" marL="914400" rtl="0">
              <a:spcBef>
                <a:spcPts val="0"/>
              </a:spcBef>
              <a:spcAft>
                <a:spcPts val="0"/>
              </a:spcAft>
              <a:buSzPts val="2200"/>
              <a:buChar char="○"/>
            </a:pPr>
            <a:r>
              <a:rPr lang="en" sz="2200"/>
              <a:t>User input is used to build paths</a:t>
            </a:r>
            <a:endParaRPr sz="2200"/>
          </a:p>
          <a:p>
            <a:pPr indent="-368300" lvl="1" marL="914400" rtl="0">
              <a:spcBef>
                <a:spcPts val="0"/>
              </a:spcBef>
              <a:spcAft>
                <a:spcPts val="0"/>
              </a:spcAft>
              <a:buSzPts val="2200"/>
              <a:buChar char="○"/>
            </a:pPr>
            <a:r>
              <a:rPr lang="en" sz="2200"/>
              <a:t>Leads to arbitrary file reads/writes in many cases</a:t>
            </a:r>
            <a:endParaRPr sz="2200"/>
          </a:p>
          <a:p>
            <a:pPr indent="-368300" lvl="1" marL="914400" rtl="0">
              <a:spcBef>
                <a:spcPts val="0"/>
              </a:spcBef>
              <a:spcAft>
                <a:spcPts val="0"/>
              </a:spcAft>
              <a:buSzPts val="2200"/>
              <a:buChar char="○"/>
            </a:pPr>
            <a:r>
              <a:rPr lang="en" sz="2200"/>
              <a:t>The directory .. is always the parent</a:t>
            </a:r>
            <a:endParaRPr sz="2200"/>
          </a:p>
          <a:p>
            <a:pPr indent="-368300" lvl="0" marL="457200" rtl="0">
              <a:spcBef>
                <a:spcPts val="0"/>
              </a:spcBef>
              <a:spcAft>
                <a:spcPts val="0"/>
              </a:spcAft>
              <a:buSzPts val="2200"/>
              <a:buChar char="●"/>
            </a:pPr>
            <a:r>
              <a:rPr lang="en" sz="2200"/>
              <a:t>Command injection</a:t>
            </a:r>
            <a:endParaRPr sz="2200"/>
          </a:p>
          <a:p>
            <a:pPr indent="-368300" lvl="1" marL="914400" rtl="0">
              <a:spcBef>
                <a:spcPts val="0"/>
              </a:spcBef>
              <a:spcAft>
                <a:spcPts val="0"/>
              </a:spcAft>
              <a:buSzPts val="2200"/>
              <a:buChar char="○"/>
            </a:pPr>
            <a:r>
              <a:rPr lang="en" sz="2200"/>
              <a:t>User input gets injected into a command line that’s being executed</a:t>
            </a:r>
            <a:endParaRPr sz="2200"/>
          </a:p>
          <a:p>
            <a:pPr indent="-368300" lvl="1" marL="914400" rtl="0">
              <a:spcBef>
                <a:spcPts val="0"/>
              </a:spcBef>
              <a:spcAft>
                <a:spcPts val="0"/>
              </a:spcAft>
              <a:buSzPts val="2200"/>
              <a:buChar char="○"/>
            </a:pPr>
            <a:r>
              <a:rPr lang="en" sz="2200"/>
              <a:t>Often allows complete system compromise</a:t>
            </a:r>
            <a:endParaRPr sz="2200"/>
          </a:p>
          <a:p>
            <a:pPr indent="-368300" lvl="1" marL="914400" rtl="0">
              <a:spcBef>
                <a:spcPts val="0"/>
              </a:spcBef>
              <a:spcAft>
                <a:spcPts val="0"/>
              </a:spcAft>
              <a:buSzPts val="2200"/>
              <a:buChar char="○"/>
            </a:pPr>
            <a:r>
              <a:rPr lang="en" sz="2200"/>
              <a:t>Backticks, semicolons, pipes, and ampersands are your friends here</a:t>
            </a:r>
            <a:endParaRPr sz="2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
        <p:nvSpPr>
          <p:cNvPr id="310" name="Shape 31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61950" lvl="0" marL="457200" rtl="0">
              <a:spcBef>
                <a:spcPts val="600"/>
              </a:spcBef>
              <a:spcAft>
                <a:spcPts val="0"/>
              </a:spcAft>
              <a:buSzPts val="2100"/>
              <a:buChar char="●"/>
            </a:pPr>
            <a:r>
              <a:rPr lang="en" sz="2100"/>
              <a:t>SQL Injection</a:t>
            </a:r>
            <a:endParaRPr sz="2100"/>
          </a:p>
          <a:p>
            <a:pPr indent="-361950" lvl="1" marL="914400" rtl="0">
              <a:spcBef>
                <a:spcPts val="0"/>
              </a:spcBef>
              <a:spcAft>
                <a:spcPts val="0"/>
              </a:spcAft>
              <a:buSzPts val="2100"/>
              <a:buChar char="○"/>
            </a:pPr>
            <a:r>
              <a:rPr lang="en" sz="2100"/>
              <a:t>User data is put into SQL queries unescaped</a:t>
            </a:r>
            <a:endParaRPr sz="2100"/>
          </a:p>
          <a:p>
            <a:pPr indent="-361950" lvl="1" marL="914400" rtl="0">
              <a:spcBef>
                <a:spcPts val="0"/>
              </a:spcBef>
              <a:spcAft>
                <a:spcPts val="0"/>
              </a:spcAft>
              <a:buSzPts val="2100"/>
              <a:buChar char="○"/>
            </a:pPr>
            <a:r>
              <a:rPr lang="en" sz="2100"/>
              <a:t>Can allow destruction and exfiltration of data</a:t>
            </a:r>
            <a:endParaRPr sz="2100"/>
          </a:p>
          <a:p>
            <a:pPr indent="-361950" lvl="2" marL="1371600" rtl="0">
              <a:spcBef>
                <a:spcPts val="0"/>
              </a:spcBef>
              <a:spcAft>
                <a:spcPts val="0"/>
              </a:spcAft>
              <a:buSzPts val="2100"/>
              <a:buChar char="■"/>
            </a:pPr>
            <a:r>
              <a:rPr lang="en" sz="2100"/>
              <a:t>In rare cases, it can even allow filesystem access or code execution</a:t>
            </a:r>
            <a:endParaRPr sz="2100"/>
          </a:p>
          <a:p>
            <a:pPr indent="-361950" lvl="1" marL="914400" rtl="0">
              <a:spcBef>
                <a:spcPts val="0"/>
              </a:spcBef>
              <a:spcAft>
                <a:spcPts val="0"/>
              </a:spcAft>
              <a:buSzPts val="2100"/>
              <a:buChar char="○"/>
            </a:pPr>
            <a:r>
              <a:rPr lang="en" sz="2100"/>
              <a:t>Most typical is that you can see the results of your queries</a:t>
            </a:r>
            <a:endParaRPr sz="2100"/>
          </a:p>
          <a:p>
            <a:pPr indent="-361950" lvl="1" marL="914400" rtl="0">
              <a:spcBef>
                <a:spcPts val="0"/>
              </a:spcBef>
              <a:spcAft>
                <a:spcPts val="0"/>
              </a:spcAft>
              <a:buSzPts val="2100"/>
              <a:buChar char="○"/>
            </a:pPr>
            <a:r>
              <a:rPr lang="en" sz="2100"/>
              <a:t>When you can’t see them, you have blind SQLi</a:t>
            </a:r>
            <a:endParaRPr sz="2100"/>
          </a:p>
          <a:p>
            <a:pPr indent="-361950" lvl="0" marL="457200" rtl="0">
              <a:spcBef>
                <a:spcPts val="0"/>
              </a:spcBef>
              <a:spcAft>
                <a:spcPts val="0"/>
              </a:spcAft>
              <a:buSzPts val="2100"/>
              <a:buChar char="●"/>
            </a:pPr>
            <a:r>
              <a:rPr lang="en" sz="2100"/>
              <a:t>Blind SQLi</a:t>
            </a:r>
            <a:endParaRPr sz="2100"/>
          </a:p>
          <a:p>
            <a:pPr indent="-361950" lvl="1" marL="914400" rtl="0">
              <a:spcBef>
                <a:spcPts val="0"/>
              </a:spcBef>
              <a:spcAft>
                <a:spcPts val="0"/>
              </a:spcAft>
              <a:buSzPts val="2100"/>
              <a:buChar char="○"/>
            </a:pPr>
            <a:r>
              <a:rPr lang="en" sz="2100"/>
              <a:t>You can get data out one bit at a time</a:t>
            </a:r>
            <a:endParaRPr sz="2100"/>
          </a:p>
          <a:p>
            <a:pPr indent="-361950" lvl="1" marL="914400" rtl="0">
              <a:spcBef>
                <a:spcPts val="0"/>
              </a:spcBef>
              <a:spcAft>
                <a:spcPts val="0"/>
              </a:spcAft>
              <a:buSzPts val="2100"/>
              <a:buChar char="○"/>
            </a:pPr>
            <a:r>
              <a:rPr lang="en" sz="2100"/>
              <a:t>Often slow but always dangerous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56" name="Shape 5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Take the following PHP example:</a:t>
            </a:r>
            <a:endParaRPr/>
          </a:p>
        </p:txBody>
      </p:sp>
      <p:pic>
        <p:nvPicPr>
          <p:cNvPr id="57" name="Shape 57"/>
          <p:cNvPicPr preferRelativeResize="0"/>
          <p:nvPr/>
        </p:nvPicPr>
        <p:blipFill>
          <a:blip r:embed="rId3">
            <a:alphaModFix/>
          </a:blip>
          <a:stretch>
            <a:fillRect/>
          </a:stretch>
        </p:blipFill>
        <p:spPr>
          <a:xfrm>
            <a:off x="0" y="4148553"/>
            <a:ext cx="9144002" cy="9949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63" name="Shape 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this case, we have a very simple script: take the GET parameter ‘file’, append that to the path ‘/var/www/sandbox/uploads/’, then read that file and echo it to the page.</a:t>
            </a:r>
            <a:endParaRPr/>
          </a:p>
          <a:p>
            <a:pPr indent="0" lvl="0" marL="0">
              <a:spcBef>
                <a:spcPts val="600"/>
              </a:spcBef>
              <a:spcAft>
                <a:spcPts val="0"/>
              </a:spcAft>
              <a:buNone/>
            </a:pPr>
            <a:r>
              <a:rPr lang="en"/>
              <a:t>Nothing special, right? (Aside from the ease with which you could perform XSS if you control uploads, of course)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69" name="Shape 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But consider the URL http://badsite.org/get_upload.php?file=../../../../etc/passwd</a:t>
            </a:r>
            <a:endParaRPr sz="2400"/>
          </a:p>
          <a:p>
            <a:pPr indent="0" lvl="0" marL="0" rtl="0">
              <a:spcBef>
                <a:spcPts val="600"/>
              </a:spcBef>
              <a:spcAft>
                <a:spcPts val="0"/>
              </a:spcAft>
              <a:buNone/>
            </a:pPr>
            <a:r>
              <a:rPr lang="en" sz="2400"/>
              <a:t>You’d be reading:</a:t>
            </a:r>
            <a:endParaRPr sz="2400"/>
          </a:p>
          <a:p>
            <a:pPr indent="0" lvl="0" marL="0" rtl="0">
              <a:spcBef>
                <a:spcPts val="600"/>
              </a:spcBef>
              <a:spcAft>
                <a:spcPts val="0"/>
              </a:spcAft>
              <a:buNone/>
            </a:pPr>
            <a:r>
              <a:rPr lang="en" sz="2400"/>
              <a:t>/var/www/sandbox/uploads/../../../../etc/passwd</a:t>
            </a:r>
            <a:endParaRPr sz="2400"/>
          </a:p>
          <a:p>
            <a:pPr indent="0" lvl="0" marL="0" rtl="0">
              <a:spcBef>
                <a:spcPts val="600"/>
              </a:spcBef>
              <a:spcAft>
                <a:spcPts val="0"/>
              </a:spcAft>
              <a:buNone/>
            </a:pPr>
            <a:r>
              <a:rPr lang="en" sz="2400"/>
              <a:t>/var/www/sandbox/../../../etc/passwd</a:t>
            </a:r>
            <a:endParaRPr sz="2400"/>
          </a:p>
          <a:p>
            <a:pPr indent="0" lvl="0" marL="0" rtl="0">
              <a:spcBef>
                <a:spcPts val="600"/>
              </a:spcBef>
              <a:spcAft>
                <a:spcPts val="0"/>
              </a:spcAft>
              <a:buNone/>
            </a:pPr>
            <a:r>
              <a:rPr lang="en" sz="2400"/>
              <a:t>/var/www/../../etc/passwd</a:t>
            </a:r>
            <a:endParaRPr sz="2400"/>
          </a:p>
          <a:p>
            <a:pPr indent="0" lvl="0" marL="0" rtl="0">
              <a:spcBef>
                <a:spcPts val="600"/>
              </a:spcBef>
              <a:spcAft>
                <a:spcPts val="0"/>
              </a:spcAft>
              <a:buNone/>
            </a:pPr>
            <a:r>
              <a:rPr lang="en" sz="2400"/>
              <a:t>/var/../etc/passwd</a:t>
            </a:r>
            <a:endParaRPr sz="2400"/>
          </a:p>
          <a:p>
            <a:pPr indent="0" lvl="0" marL="0">
              <a:spcBef>
                <a:spcPts val="600"/>
              </a:spcBef>
              <a:spcAft>
                <a:spcPts val="0"/>
              </a:spcAft>
              <a:buNone/>
            </a:pPr>
            <a:r>
              <a:rPr lang="en" sz="2400"/>
              <a:t>/etc/passwd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Impact</a:t>
            </a:r>
            <a:endParaRPr/>
          </a:p>
        </p:txBody>
      </p:sp>
      <p:sp>
        <p:nvSpPr>
          <p:cNvPr id="75" name="Shape 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As you can see from the previous example, the trivial cases here are ridiculously high-impact: you can read any file on the server that the webserver process has permissions to read.</a:t>
            </a:r>
            <a:endParaRPr/>
          </a:p>
          <a:p>
            <a:pPr indent="0" lvl="0" marL="0" rtl="0">
              <a:spcBef>
                <a:spcPts val="600"/>
              </a:spcBef>
              <a:spcAft>
                <a:spcPts val="0"/>
              </a:spcAft>
              <a:buNone/>
            </a:pPr>
            <a:r>
              <a:t/>
            </a:r>
            <a:endParaRPr/>
          </a:p>
          <a:p>
            <a:pPr indent="0" lvl="0" marL="0" rtl="0">
              <a:spcBef>
                <a:spcPts val="600"/>
              </a:spcBef>
              <a:spcAft>
                <a:spcPts val="0"/>
              </a:spcAft>
              <a:buNone/>
            </a:pPr>
            <a:r>
              <a:rPr lang="en"/>
              <a:t>This could reveal code, database files, personal information, account details, etc etc.</a:t>
            </a:r>
            <a:endParaRPr/>
          </a:p>
          <a:p>
            <a:pPr indent="0" lvl="0" marL="0" rtl="0">
              <a:spcBef>
                <a:spcPts val="600"/>
              </a:spcBef>
              <a:spcAft>
                <a:spcPts val="0"/>
              </a:spcAft>
              <a:buNone/>
            </a:pPr>
            <a:r>
              <a:t/>
            </a:r>
            <a:endParaRPr/>
          </a:p>
          <a:p>
            <a:pPr indent="0" lvl="0" marL="0">
              <a:spcBef>
                <a:spcPts val="600"/>
              </a:spcBef>
              <a:spcAft>
                <a:spcPts val="0"/>
              </a:spcAft>
              <a:buNone/>
            </a:pPr>
            <a:r>
              <a:rPr lang="en"/>
              <a:t>But that’s just the reading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Impact</a:t>
            </a:r>
            <a:endParaRPr/>
          </a:p>
        </p:txBody>
      </p:sp>
      <p:sp>
        <p:nvSpPr>
          <p:cNvPr id="81" name="Shape 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Consider a hypothetical site that allows you to upload and share documents.  We already know that fileserving scripts like the one we looked at could very well be vulnerable to directory traversal.  What about uploads?</a:t>
            </a:r>
            <a:endParaRPr sz="2600"/>
          </a:p>
          <a:p>
            <a:pPr indent="0" lvl="0" marL="0">
              <a:spcBef>
                <a:spcPts val="600"/>
              </a:spcBef>
              <a:spcAft>
                <a:spcPts val="0"/>
              </a:spcAft>
              <a:buNone/>
            </a:pPr>
            <a:r>
              <a:rPr lang="en" sz="2600"/>
              <a:t>Well, HTTP multipart uploads have a filename in their headers.  What if you sent this one? ../../../../../var/www/public/definitely_not_malicious.php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