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Source Code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ourceCodePr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p:nvPr/>
        </p:nvSpPr>
        <p:spPr>
          <a:xfrm flipH="1" rot="10800000">
            <a:off x="0" y="3093535"/>
            <a:ext cx="8458200" cy="7122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0" name="Shape 10"/>
          <p:cNvSpPr txBox="1"/>
          <p:nvPr>
            <p:ph type="ctrTitle"/>
          </p:nvPr>
        </p:nvSpPr>
        <p:spPr>
          <a:xfrm>
            <a:off x="685800" y="1300757"/>
            <a:ext cx="7772400" cy="16842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1pPr>
            <a:lvl2pPr lvl="1"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3093357"/>
            <a:ext cx="7772400" cy="7122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1pPr>
            <a:lvl2pPr lvl="1"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2pPr>
            <a:lvl3pPr lvl="2"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3pPr>
            <a:lvl4pPr lvl="3"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4pPr>
            <a:lvl5pPr lvl="4"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5pPr>
            <a:lvl6pPr lvl="5"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6pPr>
            <a:lvl7pPr lvl="6"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7pPr>
            <a:lvl8pPr lvl="7"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8pPr>
            <a:lvl9pPr lvl="8"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4" name="Shape 14"/>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spcBef>
                <a:spcPts val="0"/>
              </a:spcBef>
              <a:spcAft>
                <a:spcPts val="0"/>
              </a:spcAft>
              <a:buSzPts val="4800"/>
              <a:buNone/>
              <a:defRPr>
                <a:solidFill>
                  <a:schemeClr val="lt1"/>
                </a:solidFill>
              </a:defRPr>
            </a:lvl1pPr>
            <a:lvl2pPr lvl="1" rtl="0">
              <a:spcBef>
                <a:spcPts val="0"/>
              </a:spcBef>
              <a:spcAft>
                <a:spcPts val="0"/>
              </a:spcAft>
              <a:buSzPts val="4800"/>
              <a:buNone/>
              <a:defRPr>
                <a:solidFill>
                  <a:schemeClr val="lt1"/>
                </a:solidFill>
              </a:defRPr>
            </a:lvl2pPr>
            <a:lvl3pPr lvl="2" rtl="0">
              <a:spcBef>
                <a:spcPts val="0"/>
              </a:spcBef>
              <a:spcAft>
                <a:spcPts val="0"/>
              </a:spcAft>
              <a:buSzPts val="4800"/>
              <a:buNone/>
              <a:defRPr>
                <a:solidFill>
                  <a:schemeClr val="lt1"/>
                </a:solidFill>
              </a:defRPr>
            </a:lvl3pPr>
            <a:lvl4pPr lvl="3" rtl="0">
              <a:spcBef>
                <a:spcPts val="0"/>
              </a:spcBef>
              <a:spcAft>
                <a:spcPts val="0"/>
              </a:spcAft>
              <a:buSzPts val="4800"/>
              <a:buNone/>
              <a:defRPr>
                <a:solidFill>
                  <a:schemeClr val="lt1"/>
                </a:solidFill>
              </a:defRPr>
            </a:lvl4pPr>
            <a:lvl5pPr lvl="4" rtl="0">
              <a:spcBef>
                <a:spcPts val="0"/>
              </a:spcBef>
              <a:spcAft>
                <a:spcPts val="0"/>
              </a:spcAft>
              <a:buSzPts val="4800"/>
              <a:buNone/>
              <a:defRPr>
                <a:solidFill>
                  <a:schemeClr val="lt1"/>
                </a:solidFill>
              </a:defRPr>
            </a:lvl5pPr>
            <a:lvl6pPr lvl="5" rtl="0">
              <a:spcBef>
                <a:spcPts val="0"/>
              </a:spcBef>
              <a:spcAft>
                <a:spcPts val="0"/>
              </a:spcAft>
              <a:buSzPts val="4800"/>
              <a:buNone/>
              <a:defRPr>
                <a:solidFill>
                  <a:schemeClr val="lt1"/>
                </a:solidFill>
              </a:defRPr>
            </a:lvl6pPr>
            <a:lvl7pPr lvl="6" rtl="0">
              <a:spcBef>
                <a:spcPts val="0"/>
              </a:spcBef>
              <a:spcAft>
                <a:spcPts val="0"/>
              </a:spcAft>
              <a:buSzPts val="4800"/>
              <a:buNone/>
              <a:defRPr>
                <a:solidFill>
                  <a:schemeClr val="lt1"/>
                </a:solidFill>
              </a:defRPr>
            </a:lvl7pPr>
            <a:lvl8pPr lvl="7" rtl="0">
              <a:spcBef>
                <a:spcPts val="0"/>
              </a:spcBef>
              <a:spcAft>
                <a:spcPts val="0"/>
              </a:spcAft>
              <a:buSzPts val="4800"/>
              <a:buNone/>
              <a:defRPr>
                <a:solidFill>
                  <a:schemeClr val="lt1"/>
                </a:solidFill>
              </a:defRPr>
            </a:lvl8pPr>
            <a:lvl9pPr lvl="8" rtl="0">
              <a:spcBef>
                <a:spcPts val="0"/>
              </a:spcBef>
              <a:spcAft>
                <a:spcPts val="0"/>
              </a:spcAft>
              <a:buSzPts val="4800"/>
              <a:buNone/>
              <a:defRPr>
                <a:solidFill>
                  <a:schemeClr val="lt1"/>
                </a:solidFill>
              </a:defRPr>
            </a:lvl9pPr>
          </a:lstStyle>
          <a:p/>
        </p:txBody>
      </p:sp>
      <p:sp>
        <p:nvSpPr>
          <p:cNvPr id="15" name="Shape 15"/>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8" name="Shape 18"/>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
        <p:nvSpPr>
          <p:cNvPr id="19" name="Shape 19"/>
          <p:cNvSpPr txBox="1"/>
          <p:nvPr>
            <p:ph idx="1" type="body"/>
          </p:nvPr>
        </p:nvSpPr>
        <p:spPr>
          <a:xfrm>
            <a:off x="457200" y="146049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0" name="Shape 20"/>
          <p:cNvSpPr txBox="1"/>
          <p:nvPr>
            <p:ph idx="2" type="body"/>
          </p:nvPr>
        </p:nvSpPr>
        <p:spPr>
          <a:xfrm>
            <a:off x="4656667" y="146190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3" name="Shape 23"/>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Shape 25"/>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6" name="Shape 26"/>
          <p:cNvSpPr txBox="1"/>
          <p:nvPr>
            <p:ph idx="1" type="body"/>
          </p:nvPr>
        </p:nvSpPr>
        <p:spPr>
          <a:xfrm>
            <a:off x="457200" y="4406309"/>
            <a:ext cx="8229600" cy="519600"/>
          </a:xfrm>
          <a:prstGeom prst="rect">
            <a:avLst/>
          </a:prstGeom>
          <a:noFill/>
          <a:ln>
            <a:noFill/>
          </a:ln>
        </p:spPr>
        <p:txBody>
          <a:bodyPr anchorCtr="0" anchor="ctr" bIns="91425" lIns="91425" spcFirstLastPara="1" rIns="91425" wrap="square" tIns="91425"/>
          <a:lstStyle>
            <a:lvl1pPr indent="-381000" lvl="0" marL="457200" rtl="0" algn="l">
              <a:lnSpc>
                <a:spcPct val="100000"/>
              </a:lnSpc>
              <a:spcBef>
                <a:spcPts val="0"/>
              </a:spcBef>
              <a:spcAft>
                <a:spcPts val="0"/>
              </a:spcAft>
              <a:buClr>
                <a:schemeClr val="lt1"/>
              </a:buClr>
              <a:buSzPts val="2400"/>
              <a:buFont typeface="Arial"/>
              <a:buChar char="●"/>
              <a:defRPr b="1" i="0" sz="2400">
                <a:solidFill>
                  <a:schemeClr val="lt1"/>
                </a:solidFill>
              </a:defRPr>
            </a:lvl1pPr>
            <a:lvl2pPr indent="-381000" lvl="1" marL="914400" rtl="0" algn="l">
              <a:lnSpc>
                <a:spcPct val="100000"/>
              </a:lnSpc>
              <a:spcBef>
                <a:spcPts val="0"/>
              </a:spcBef>
              <a:spcAft>
                <a:spcPts val="0"/>
              </a:spcAft>
              <a:buClr>
                <a:schemeClr val="lt1"/>
              </a:buClr>
              <a:buSzPts val="2400"/>
              <a:buFont typeface="Arial"/>
              <a:buChar char="○"/>
              <a:defRPr b="1" i="0" sz="2400">
                <a:solidFill>
                  <a:schemeClr val="lt1"/>
                </a:solidFill>
              </a:defRPr>
            </a:lvl2pPr>
            <a:lvl3pPr indent="-381000" lvl="2" marL="1371600" rtl="0" algn="l">
              <a:lnSpc>
                <a:spcPct val="100000"/>
              </a:lnSpc>
              <a:spcBef>
                <a:spcPts val="0"/>
              </a:spcBef>
              <a:spcAft>
                <a:spcPts val="0"/>
              </a:spcAft>
              <a:buClr>
                <a:schemeClr val="lt1"/>
              </a:buClr>
              <a:buSzPts val="2400"/>
              <a:buFont typeface="Arial"/>
              <a:buChar char="■"/>
              <a:defRPr b="1" i="0" sz="2400">
                <a:solidFill>
                  <a:schemeClr val="lt1"/>
                </a:solidFill>
              </a:defRPr>
            </a:lvl3pPr>
            <a:lvl4pPr indent="-381000" lvl="3" marL="1828800" rtl="0" algn="l">
              <a:lnSpc>
                <a:spcPct val="100000"/>
              </a:lnSpc>
              <a:spcBef>
                <a:spcPts val="0"/>
              </a:spcBef>
              <a:spcAft>
                <a:spcPts val="0"/>
              </a:spcAft>
              <a:buClr>
                <a:schemeClr val="lt1"/>
              </a:buClr>
              <a:buSzPts val="2400"/>
              <a:buFont typeface="Arial"/>
              <a:buChar char="●"/>
              <a:defRPr b="1" i="0" sz="2400">
                <a:solidFill>
                  <a:schemeClr val="lt1"/>
                </a:solidFill>
              </a:defRPr>
            </a:lvl4pPr>
            <a:lvl5pPr indent="-381000" lvl="4" marL="2286000" rtl="0" algn="l">
              <a:lnSpc>
                <a:spcPct val="100000"/>
              </a:lnSpc>
              <a:spcBef>
                <a:spcPts val="0"/>
              </a:spcBef>
              <a:spcAft>
                <a:spcPts val="0"/>
              </a:spcAft>
              <a:buClr>
                <a:schemeClr val="lt1"/>
              </a:buClr>
              <a:buSzPts val="2400"/>
              <a:buFont typeface="Arial"/>
              <a:buChar char="○"/>
              <a:defRPr b="1" i="0" sz="2400">
                <a:solidFill>
                  <a:schemeClr val="lt1"/>
                </a:solidFill>
              </a:defRPr>
            </a:lvl5pPr>
            <a:lvl6pPr indent="-381000" lvl="5" marL="2743200" rtl="0" algn="l">
              <a:lnSpc>
                <a:spcPct val="100000"/>
              </a:lnSpc>
              <a:spcBef>
                <a:spcPts val="0"/>
              </a:spcBef>
              <a:spcAft>
                <a:spcPts val="0"/>
              </a:spcAft>
              <a:buClr>
                <a:schemeClr val="lt1"/>
              </a:buClr>
              <a:buSzPts val="2400"/>
              <a:buFont typeface="Arial"/>
              <a:buChar char="■"/>
              <a:defRPr b="1" i="0" sz="2400">
                <a:solidFill>
                  <a:schemeClr val="lt1"/>
                </a:solidFill>
              </a:defRPr>
            </a:lvl6pPr>
            <a:lvl7pPr indent="-381000" lvl="6" marL="3200400" rtl="0" algn="l">
              <a:lnSpc>
                <a:spcPct val="100000"/>
              </a:lnSpc>
              <a:spcBef>
                <a:spcPts val="0"/>
              </a:spcBef>
              <a:spcAft>
                <a:spcPts val="0"/>
              </a:spcAft>
              <a:buClr>
                <a:schemeClr val="lt1"/>
              </a:buClr>
              <a:buSzPts val="2400"/>
              <a:buFont typeface="Arial"/>
              <a:buChar char="●"/>
              <a:defRPr b="1" i="0" sz="2400">
                <a:solidFill>
                  <a:schemeClr val="lt1"/>
                </a:solidFill>
              </a:defRPr>
            </a:lvl7pPr>
            <a:lvl8pPr indent="-381000" lvl="7" marL="3657600" rtl="0" algn="l">
              <a:lnSpc>
                <a:spcPct val="100000"/>
              </a:lnSpc>
              <a:spcBef>
                <a:spcPts val="0"/>
              </a:spcBef>
              <a:spcAft>
                <a:spcPts val="0"/>
              </a:spcAft>
              <a:buClr>
                <a:schemeClr val="lt1"/>
              </a:buClr>
              <a:buSzPts val="2400"/>
              <a:buFont typeface="Arial"/>
              <a:buChar char="○"/>
              <a:defRPr b="1" i="0" sz="2400">
                <a:solidFill>
                  <a:schemeClr val="lt1"/>
                </a:solidFill>
              </a:defRPr>
            </a:lvl8pPr>
            <a:lvl9pPr indent="-381000" lvl="8" marL="4114800" rtl="0" algn="l">
              <a:lnSpc>
                <a:spcPct val="100000"/>
              </a:lnSpc>
              <a:spcBef>
                <a:spcPts val="0"/>
              </a:spcBef>
              <a:spcAft>
                <a:spcPts val="0"/>
              </a:spcAft>
              <a:buClr>
                <a:schemeClr val="lt1"/>
              </a:buClr>
              <a:buSzPts val="2400"/>
              <a:buFont typeface="Arial"/>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ph idx="1" type="subTitle"/>
          </p:nvPr>
        </p:nvSpPr>
        <p:spPr>
          <a:xfrm>
            <a:off x="685800" y="3093357"/>
            <a:ext cx="7772400" cy="712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latin typeface="Source Code Pro"/>
                <a:ea typeface="Source Code Pro"/>
                <a:cs typeface="Source Code Pro"/>
                <a:sym typeface="Source Code Pro"/>
              </a:rPr>
              <a:t>Threat Modeling</a:t>
            </a:r>
            <a:endParaRPr>
              <a:latin typeface="Source Code Pro"/>
              <a:ea typeface="Source Code Pro"/>
              <a:cs typeface="Source Code Pro"/>
              <a:sym typeface="Source Code Pro"/>
            </a:endParaRPr>
          </a:p>
        </p:txBody>
      </p:sp>
      <p:pic>
        <p:nvPicPr>
          <p:cNvPr id="33" name="Shape 33"/>
          <p:cNvPicPr preferRelativeResize="0"/>
          <p:nvPr/>
        </p:nvPicPr>
        <p:blipFill rotWithShape="1">
          <a:blip r:embed="rId3">
            <a:alphaModFix/>
          </a:blip>
          <a:srcRect b="33207" l="25065" r="20563" t="36483"/>
          <a:stretch/>
        </p:blipFill>
        <p:spPr>
          <a:xfrm>
            <a:off x="376800" y="2068250"/>
            <a:ext cx="4667250" cy="1094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Enumerate Entrypoints</a:t>
            </a:r>
            <a:endParaRPr/>
          </a:p>
        </p:txBody>
      </p:sp>
      <p:sp>
        <p:nvSpPr>
          <p:cNvPr id="85" name="Shape 8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First you make a list of every entrypoint you can find. One simple approach is to enable Burp Proxy and then use every function of the application which you can find, for every access level you have.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Document Target Assets</a:t>
            </a:r>
            <a:endParaRPr/>
          </a:p>
        </p:txBody>
      </p:sp>
      <p:sp>
        <p:nvSpPr>
          <p:cNvPr id="91" name="Shape 9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600"/>
              <a:t>Think through and write down every asset in which an attacker may be interested, along with the business impact of its compromise.</a:t>
            </a:r>
            <a:endParaRPr sz="2600"/>
          </a:p>
          <a:p>
            <a:pPr indent="-393700" lvl="0" marL="457200" rtl="0">
              <a:spcBef>
                <a:spcPts val="600"/>
              </a:spcBef>
              <a:spcAft>
                <a:spcPts val="0"/>
              </a:spcAft>
              <a:buSzPts val="2600"/>
              <a:buChar char="●"/>
            </a:pPr>
            <a:r>
              <a:rPr lang="en" sz="2600"/>
              <a:t>User PII and passwords</a:t>
            </a:r>
            <a:endParaRPr sz="2600"/>
          </a:p>
          <a:p>
            <a:pPr indent="-393700" lvl="0" marL="457200" rtl="0">
              <a:spcBef>
                <a:spcPts val="0"/>
              </a:spcBef>
              <a:spcAft>
                <a:spcPts val="0"/>
              </a:spcAft>
              <a:buSzPts val="2600"/>
              <a:buChar char="●"/>
            </a:pPr>
            <a:r>
              <a:rPr lang="en" sz="2600"/>
              <a:t>Admin panel access</a:t>
            </a:r>
            <a:endParaRPr sz="2600"/>
          </a:p>
          <a:p>
            <a:pPr indent="-393700" lvl="0" marL="457200" rtl="0">
              <a:spcBef>
                <a:spcPts val="0"/>
              </a:spcBef>
              <a:spcAft>
                <a:spcPts val="0"/>
              </a:spcAft>
              <a:buSzPts val="2600"/>
              <a:buChar char="●"/>
            </a:pPr>
            <a:r>
              <a:rPr lang="en" sz="2600"/>
              <a:t>Transaction histories</a:t>
            </a:r>
            <a:endParaRPr sz="2600"/>
          </a:p>
          <a:p>
            <a:pPr indent="-393700" lvl="0" marL="457200" rtl="0">
              <a:spcBef>
                <a:spcPts val="0"/>
              </a:spcBef>
              <a:spcAft>
                <a:spcPts val="0"/>
              </a:spcAft>
              <a:buSzPts val="2600"/>
              <a:buChar char="●"/>
            </a:pPr>
            <a:r>
              <a:rPr lang="en" sz="2600"/>
              <a:t>Source code</a:t>
            </a:r>
            <a:endParaRPr sz="2600"/>
          </a:p>
          <a:p>
            <a:pPr indent="-393700" lvl="0" marL="457200" rtl="0">
              <a:spcBef>
                <a:spcPts val="0"/>
              </a:spcBef>
              <a:spcAft>
                <a:spcPts val="0"/>
              </a:spcAft>
              <a:buSzPts val="2600"/>
              <a:buChar char="●"/>
            </a:pPr>
            <a:r>
              <a:rPr lang="en" sz="2600"/>
              <a:t>Database credentials</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Develop Game Plan</a:t>
            </a:r>
            <a:endParaRPr/>
          </a:p>
        </p:txBody>
      </p:sp>
      <p:sp>
        <p:nvSpPr>
          <p:cNvPr id="97" name="Shape 9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500"/>
              <a:t>Once you have all of this, you can rank the entrypoints in order of perceived value. For instance, any entrypoint which takes little to no user data will likely be less valuable than one which takes a substantial amount of data. Additionally, you have enough information to eliminate entire vulnerability classes from your tests. E.g. If it’s a support knowledge base application, CSRF on any page for end-users will likely give you nothing.</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103" name="Shape 10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Included in the resources with this video is an example threat model, breaking down the unauthenticated parts of the HackerOne site. Using this as a basis, try logging into an account and expanding this threat model to include the authenticated portions of the site.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Restrict Yourself</a:t>
            </a:r>
            <a:endParaRPr/>
          </a:p>
        </p:txBody>
      </p:sp>
      <p:sp>
        <p:nvSpPr>
          <p:cNvPr id="109" name="Shape 10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When doing this kind of lightweight threat modeling, you should be able to handle the vast majority of applications in under an hour. </a:t>
            </a:r>
            <a:endParaRPr/>
          </a:p>
          <a:p>
            <a:pPr indent="0" lvl="0" marL="0">
              <a:spcBef>
                <a:spcPts val="600"/>
              </a:spcBef>
              <a:spcAft>
                <a:spcPts val="0"/>
              </a:spcAft>
              <a:buNone/>
            </a:pPr>
            <a:r>
              <a:rPr lang="en"/>
              <a:t>If you find you’re going over this, you may be overthinking it and might want to reconsider your approach.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it?</a:t>
            </a:r>
            <a:endParaRPr/>
          </a:p>
        </p:txBody>
      </p:sp>
      <p:sp>
        <p:nvSpPr>
          <p:cNvPr id="39" name="Shape 3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Threat modeling is a process by which you can determine what threats are important to an application and find points where defenses may be lacking. There are many different types of threat modeling, but we’ll be going over two today.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is it important?</a:t>
            </a:r>
            <a:endParaRPr/>
          </a:p>
        </p:txBody>
      </p:sp>
      <p:sp>
        <p:nvSpPr>
          <p:cNvPr id="45" name="Shape 4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Achieve better coverage in testing</a:t>
            </a:r>
            <a:endParaRPr/>
          </a:p>
          <a:p>
            <a:pPr indent="-381000" lvl="1" marL="914400" rtl="0">
              <a:spcBef>
                <a:spcPts val="0"/>
              </a:spcBef>
              <a:spcAft>
                <a:spcPts val="0"/>
              </a:spcAft>
              <a:buSzPts val="2400"/>
              <a:buChar char="○"/>
            </a:pPr>
            <a:r>
              <a:rPr lang="en"/>
              <a:t>Make sure you’re testing all the entrypoints</a:t>
            </a:r>
            <a:endParaRPr/>
          </a:p>
          <a:p>
            <a:pPr indent="-419100" lvl="0" marL="457200" rtl="0">
              <a:spcBef>
                <a:spcPts val="0"/>
              </a:spcBef>
              <a:spcAft>
                <a:spcPts val="0"/>
              </a:spcAft>
              <a:buSzPts val="3000"/>
              <a:buChar char="●"/>
            </a:pPr>
            <a:r>
              <a:rPr lang="en"/>
              <a:t>Find more interesting and valuable bugs</a:t>
            </a:r>
            <a:endParaRPr/>
          </a:p>
          <a:p>
            <a:pPr indent="-381000" lvl="1" marL="914400" rtl="0">
              <a:spcBef>
                <a:spcPts val="0"/>
              </a:spcBef>
              <a:spcAft>
                <a:spcPts val="0"/>
              </a:spcAft>
              <a:buSzPts val="2400"/>
              <a:buChar char="○"/>
            </a:pPr>
            <a:r>
              <a:rPr lang="en"/>
              <a:t>Have a testing game plan before you start</a:t>
            </a:r>
            <a:endParaRPr/>
          </a:p>
          <a:p>
            <a:pPr indent="-419100" lvl="0" marL="457200" rtl="0">
              <a:spcBef>
                <a:spcPts val="0"/>
              </a:spcBef>
              <a:spcAft>
                <a:spcPts val="0"/>
              </a:spcAft>
              <a:buSzPts val="3000"/>
              <a:buChar char="●"/>
            </a:pPr>
            <a:r>
              <a:rPr lang="en"/>
              <a:t>Waste less time on dead ends</a:t>
            </a:r>
            <a:endParaRPr/>
          </a:p>
          <a:p>
            <a:pPr indent="-381000" lvl="1" marL="914400">
              <a:spcBef>
                <a:spcPts val="0"/>
              </a:spcBef>
              <a:spcAft>
                <a:spcPts val="0"/>
              </a:spcAft>
              <a:buSzPts val="2400"/>
              <a:buChar char="○"/>
            </a:pPr>
            <a:r>
              <a:rPr lang="en"/>
              <a:t>Eliminate entire classes of vulnerabilities before you even start 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Typical Heavy-Weight Approach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Decomposition</a:t>
            </a:r>
            <a:endParaRPr/>
          </a:p>
        </p:txBody>
      </p:sp>
      <p:sp>
        <p:nvSpPr>
          <p:cNvPr id="56" name="Shape 5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600"/>
              <a:t>This is the first step of the typical threat modeling process. The modeler will document each component of the application and its infrastructure, then develop data flow diagrams that show how these components interact. Additionally, privilege boundaries are identified, to ensure that proper controls are in place for any data crossing these boundaries.</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Threat Determination</a:t>
            </a:r>
            <a:endParaRPr/>
          </a:p>
        </p:txBody>
      </p:sp>
      <p:sp>
        <p:nvSpPr>
          <p:cNvPr id="62" name="Shape 6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Next you develop threats for each portion of the application, e.g. “Attacker may be able to access administration features.” You link each of these threats to the components that would be affected in the case of such an attack. Finally, you rank them by means of an objective measure of severity.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Countermeasures</a:t>
            </a:r>
            <a:endParaRPr/>
          </a:p>
        </p:txBody>
      </p:sp>
      <p:sp>
        <p:nvSpPr>
          <p:cNvPr id="68" name="Shape 6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You then determine and document any countermeasures currently in place to prevent an attack, along with identifying new locations where countermeasures may be installed to prevent threats you have assessed.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000"/>
              <a:t>This is Useless (For Attackers)</a:t>
            </a:r>
            <a:endParaRPr sz="4000"/>
          </a:p>
        </p:txBody>
      </p:sp>
      <p:sp>
        <p:nvSpPr>
          <p:cNvPr id="74" name="Shape 7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800"/>
              <a:t>While this can be a valuable tool for developers and internal security teams, this kind of heavy-weight threat modeling approach is completely unsuitable for bug bounty hunters and most software security consultants.</a:t>
            </a:r>
            <a:endParaRPr sz="2800"/>
          </a:p>
          <a:p>
            <a:pPr indent="0" lvl="0" marL="0">
              <a:spcBef>
                <a:spcPts val="600"/>
              </a:spcBef>
              <a:spcAft>
                <a:spcPts val="0"/>
              </a:spcAft>
              <a:buNone/>
            </a:pPr>
            <a:r>
              <a:rPr lang="en" sz="2800"/>
              <a:t>It requires too much time, too much access to code and internal documentation, and doesn’t give you a real game plan for testing.</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Lightweight Threat Modeling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