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We’re gonna talk about all sorts of exploitation techniques for XSS and forced browsing/improper authorization today.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take a few minutes to talk about the last major class of XSS vulnerabilities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thing to note is that DOM-based XSS doesn’t always involve the DOM at all.  For instance, client-side evals using attacker-controlled input falls under DOM XSS, despite that it’s really a Javascript-level bug, nothing to do with the DOM.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 that in the case of a location hash, that data never even reaches the server, so server-side XSS protection like WAFs can’t do anything.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 There’s no JS function for HTML encoding, but there are functions for string escaping and URI encoding.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won’t determine every case, but they’re handy for quick validation.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Both the mitigation and exploitation of reflected and stored XSS are effectively identical.  I’ll talk about the differences when they’re needed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step 3, what you’re looking for is things like: which characters are HTML encoded, which are escaped, etc.  Do step 3 for the normal case and any special handling case from #2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Exceptions exist.  For instance, some sites will allow some tags through and not others.  We’ll talk about why that’s almost never done properly in the advanced exploitation stuff later.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WAF == Web-App Firewall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flipH="1" rot="10800000">
            <a:off x="0" y="3093535"/>
            <a:ext cx="8458200" cy="7122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 name="Shape 10"/>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3093357"/>
            <a:ext cx="7772400" cy="7122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4" name="Shape 14"/>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spcBef>
                <a:spcPts val="0"/>
              </a:spcBef>
              <a:spcAft>
                <a:spcPts val="0"/>
              </a:spcAft>
              <a:buSzPts val="4800"/>
              <a:buNone/>
              <a:defRPr>
                <a:solidFill>
                  <a:schemeClr val="lt1"/>
                </a:solidFill>
              </a:defRPr>
            </a:lvl1pPr>
            <a:lvl2pPr lvl="1" rtl="0">
              <a:spcBef>
                <a:spcPts val="0"/>
              </a:spcBef>
              <a:spcAft>
                <a:spcPts val="0"/>
              </a:spcAft>
              <a:buSzPts val="4800"/>
              <a:buNone/>
              <a:defRPr>
                <a:solidFill>
                  <a:schemeClr val="lt1"/>
                </a:solidFill>
              </a:defRPr>
            </a:lvl2pPr>
            <a:lvl3pPr lvl="2" rtl="0">
              <a:spcBef>
                <a:spcPts val="0"/>
              </a:spcBef>
              <a:spcAft>
                <a:spcPts val="0"/>
              </a:spcAft>
              <a:buSzPts val="4800"/>
              <a:buNone/>
              <a:defRPr>
                <a:solidFill>
                  <a:schemeClr val="lt1"/>
                </a:solidFill>
              </a:defRPr>
            </a:lvl3pPr>
            <a:lvl4pPr lvl="3" rtl="0">
              <a:spcBef>
                <a:spcPts val="0"/>
              </a:spcBef>
              <a:spcAft>
                <a:spcPts val="0"/>
              </a:spcAft>
              <a:buSzPts val="4800"/>
              <a:buNone/>
              <a:defRPr>
                <a:solidFill>
                  <a:schemeClr val="lt1"/>
                </a:solidFill>
              </a:defRPr>
            </a:lvl4pPr>
            <a:lvl5pPr lvl="4" rtl="0">
              <a:spcBef>
                <a:spcPts val="0"/>
              </a:spcBef>
              <a:spcAft>
                <a:spcPts val="0"/>
              </a:spcAft>
              <a:buSzPts val="4800"/>
              <a:buNone/>
              <a:defRPr>
                <a:solidFill>
                  <a:schemeClr val="lt1"/>
                </a:solidFill>
              </a:defRPr>
            </a:lvl5pPr>
            <a:lvl6pPr lvl="5" rtl="0">
              <a:spcBef>
                <a:spcPts val="0"/>
              </a:spcBef>
              <a:spcAft>
                <a:spcPts val="0"/>
              </a:spcAft>
              <a:buSzPts val="4800"/>
              <a:buNone/>
              <a:defRPr>
                <a:solidFill>
                  <a:schemeClr val="lt1"/>
                </a:solidFill>
              </a:defRPr>
            </a:lvl6pPr>
            <a:lvl7pPr lvl="6" rtl="0">
              <a:spcBef>
                <a:spcPts val="0"/>
              </a:spcBef>
              <a:spcAft>
                <a:spcPts val="0"/>
              </a:spcAft>
              <a:buSzPts val="4800"/>
              <a:buNone/>
              <a:defRPr>
                <a:solidFill>
                  <a:schemeClr val="lt1"/>
                </a:solidFill>
              </a:defRPr>
            </a:lvl7pPr>
            <a:lvl8pPr lvl="7" rtl="0">
              <a:spcBef>
                <a:spcPts val="0"/>
              </a:spcBef>
              <a:spcAft>
                <a:spcPts val="0"/>
              </a:spcAft>
              <a:buSzPts val="4800"/>
              <a:buNone/>
              <a:defRPr>
                <a:solidFill>
                  <a:schemeClr val="lt1"/>
                </a:solidFill>
              </a:defRPr>
            </a:lvl8pPr>
            <a:lvl9pPr lvl="8" rtl="0">
              <a:spcBef>
                <a:spcPts val="0"/>
              </a:spcBef>
              <a:spcAft>
                <a:spcPts val="0"/>
              </a:spcAft>
              <a:buSzPts val="4800"/>
              <a:buNone/>
              <a:defRPr>
                <a:solidFill>
                  <a:schemeClr val="lt1"/>
                </a:solidFill>
              </a:defRPr>
            </a:lvl9pPr>
          </a:lstStyle>
          <a:p/>
        </p:txBody>
      </p:sp>
      <p:sp>
        <p:nvSpPr>
          <p:cNvPr id="15" name="Shape 15"/>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8" name="Shape 18"/>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0" name="Shape 20"/>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6" name="Shape 26"/>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lstStyle>
            <a:lvl1pPr indent="-381000" lvl="0" marL="457200" rtl="0" algn="l">
              <a:lnSpc>
                <a:spcPct val="100000"/>
              </a:lnSpc>
              <a:spcBef>
                <a:spcPts val="0"/>
              </a:spcBef>
              <a:spcAft>
                <a:spcPts val="0"/>
              </a:spcAft>
              <a:buClr>
                <a:schemeClr val="lt1"/>
              </a:buClr>
              <a:buSzPts val="2400"/>
              <a:buFont typeface="Arial"/>
              <a:buChar char="●"/>
              <a:defRPr b="1" i="0" sz="2400">
                <a:solidFill>
                  <a:schemeClr val="lt1"/>
                </a:solidFill>
              </a:defRPr>
            </a:lvl1pPr>
            <a:lvl2pPr indent="-381000" lvl="1" marL="914400" rtl="0" algn="l">
              <a:lnSpc>
                <a:spcPct val="100000"/>
              </a:lnSpc>
              <a:spcBef>
                <a:spcPts val="0"/>
              </a:spcBef>
              <a:spcAft>
                <a:spcPts val="0"/>
              </a:spcAft>
              <a:buClr>
                <a:schemeClr val="lt1"/>
              </a:buClr>
              <a:buSzPts val="2400"/>
              <a:buFont typeface="Arial"/>
              <a:buChar char="○"/>
              <a:defRPr b="1" i="0" sz="2400">
                <a:solidFill>
                  <a:schemeClr val="lt1"/>
                </a:solidFill>
              </a:defRPr>
            </a:lvl2pPr>
            <a:lvl3pPr indent="-381000" lvl="2" marL="1371600" rtl="0" algn="l">
              <a:lnSpc>
                <a:spcPct val="100000"/>
              </a:lnSpc>
              <a:spcBef>
                <a:spcPts val="0"/>
              </a:spcBef>
              <a:spcAft>
                <a:spcPts val="0"/>
              </a:spcAft>
              <a:buClr>
                <a:schemeClr val="lt1"/>
              </a:buClr>
              <a:buSzPts val="2400"/>
              <a:buFont typeface="Arial"/>
              <a:buChar char="■"/>
              <a:defRPr b="1" i="0" sz="2400">
                <a:solidFill>
                  <a:schemeClr val="lt1"/>
                </a:solidFill>
              </a:defRPr>
            </a:lvl3pPr>
            <a:lvl4pPr indent="-381000" lvl="3" marL="1828800" rtl="0" algn="l">
              <a:lnSpc>
                <a:spcPct val="100000"/>
              </a:lnSpc>
              <a:spcBef>
                <a:spcPts val="0"/>
              </a:spcBef>
              <a:spcAft>
                <a:spcPts val="0"/>
              </a:spcAft>
              <a:buClr>
                <a:schemeClr val="lt1"/>
              </a:buClr>
              <a:buSzPts val="2400"/>
              <a:buFont typeface="Arial"/>
              <a:buChar char="●"/>
              <a:defRPr b="1" i="0" sz="2400">
                <a:solidFill>
                  <a:schemeClr val="lt1"/>
                </a:solidFill>
              </a:defRPr>
            </a:lvl4pPr>
            <a:lvl5pPr indent="-381000" lvl="4" marL="2286000" rtl="0" algn="l">
              <a:lnSpc>
                <a:spcPct val="100000"/>
              </a:lnSpc>
              <a:spcBef>
                <a:spcPts val="0"/>
              </a:spcBef>
              <a:spcAft>
                <a:spcPts val="0"/>
              </a:spcAft>
              <a:buClr>
                <a:schemeClr val="lt1"/>
              </a:buClr>
              <a:buSzPts val="2400"/>
              <a:buFont typeface="Arial"/>
              <a:buChar char="○"/>
              <a:defRPr b="1" i="0" sz="2400">
                <a:solidFill>
                  <a:schemeClr val="lt1"/>
                </a:solidFill>
              </a:defRPr>
            </a:lvl5pPr>
            <a:lvl6pPr indent="-381000" lvl="5" marL="2743200" rtl="0" algn="l">
              <a:lnSpc>
                <a:spcPct val="100000"/>
              </a:lnSpc>
              <a:spcBef>
                <a:spcPts val="0"/>
              </a:spcBef>
              <a:spcAft>
                <a:spcPts val="0"/>
              </a:spcAft>
              <a:buClr>
                <a:schemeClr val="lt1"/>
              </a:buClr>
              <a:buSzPts val="2400"/>
              <a:buFont typeface="Arial"/>
              <a:buChar char="■"/>
              <a:defRPr b="1" i="0" sz="2400">
                <a:solidFill>
                  <a:schemeClr val="lt1"/>
                </a:solidFill>
              </a:defRPr>
            </a:lvl6pPr>
            <a:lvl7pPr indent="-381000" lvl="6" marL="3200400" rtl="0" algn="l">
              <a:lnSpc>
                <a:spcPct val="100000"/>
              </a:lnSpc>
              <a:spcBef>
                <a:spcPts val="0"/>
              </a:spcBef>
              <a:spcAft>
                <a:spcPts val="0"/>
              </a:spcAft>
              <a:buClr>
                <a:schemeClr val="lt1"/>
              </a:buClr>
              <a:buSzPts val="2400"/>
              <a:buFont typeface="Arial"/>
              <a:buChar char="●"/>
              <a:defRPr b="1" i="0" sz="2400">
                <a:solidFill>
                  <a:schemeClr val="lt1"/>
                </a:solidFill>
              </a:defRPr>
            </a:lvl7pPr>
            <a:lvl8pPr indent="-381000" lvl="7" marL="3657600" rtl="0" algn="l">
              <a:lnSpc>
                <a:spcPct val="100000"/>
              </a:lnSpc>
              <a:spcBef>
                <a:spcPts val="0"/>
              </a:spcBef>
              <a:spcAft>
                <a:spcPts val="0"/>
              </a:spcAft>
              <a:buClr>
                <a:schemeClr val="lt1"/>
              </a:buClr>
              <a:buSzPts val="2400"/>
              <a:buFont typeface="Arial"/>
              <a:buChar char="○"/>
              <a:defRPr b="1" i="0" sz="2400">
                <a:solidFill>
                  <a:schemeClr val="lt1"/>
                </a:solidFill>
              </a:defRPr>
            </a:lvl8pPr>
            <a:lvl9pPr indent="-381000" lvl="8" marL="4114800" rtl="0" algn="l">
              <a:lnSpc>
                <a:spcPct val="100000"/>
              </a:lnSpc>
              <a:spcBef>
                <a:spcPts val="0"/>
              </a:spcBef>
              <a:spcAft>
                <a:spcPts val="0"/>
              </a:spcAft>
              <a:buClr>
                <a:schemeClr val="lt1"/>
              </a:buClr>
              <a:buSzPts val="2400"/>
              <a:buFont typeface="Arial"/>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breaker-studentcenter.appspot.com/levels/1/post?id=46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nvSpPr>
        <p:spPr>
          <a:xfrm>
            <a:off x="685800" y="3093357"/>
            <a:ext cx="7772400" cy="712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rgbClr val="CCCCCC"/>
                </a:solidFill>
              </a:rPr>
              <a:t>XSS and Authorization</a:t>
            </a:r>
            <a:endParaRPr b="1" sz="3000">
              <a:solidFill>
                <a:srgbClr val="CCCCCC"/>
              </a:solidFill>
            </a:endParaRPr>
          </a:p>
        </p:txBody>
      </p:sp>
      <p:pic>
        <p:nvPicPr>
          <p:cNvPr id="33" name="Shape 33"/>
          <p:cNvPicPr preferRelativeResize="0"/>
          <p:nvPr/>
        </p:nvPicPr>
        <p:blipFill rotWithShape="1">
          <a:blip r:embed="rId3">
            <a:alphaModFix/>
          </a:blip>
          <a:srcRect b="33207" l="25065" r="20563" t="36483"/>
          <a:stretch/>
        </p:blipFill>
        <p:spPr>
          <a:xfrm>
            <a:off x="376800" y="2068250"/>
            <a:ext cx="4667250" cy="109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Exploitation Case 2</a:t>
            </a:r>
            <a:endParaRPr/>
          </a:p>
        </p:txBody>
      </p:sp>
      <p:sp>
        <p:nvSpPr>
          <p:cNvPr id="85" name="Shape 8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In level1’s posts, you may have noticed that URLs were automatically turned into links.  So the post “Check out http://google.com” became Check out &lt;a href=”http://google.com”&gt;http://google.com&lt;/a&gt;</a:t>
            </a:r>
            <a:endParaRPr sz="2400"/>
          </a:p>
          <a:p>
            <a:pPr indent="0" lvl="0" marL="0" rtl="0">
              <a:spcBef>
                <a:spcPts val="600"/>
              </a:spcBef>
              <a:spcAft>
                <a:spcPts val="0"/>
              </a:spcAft>
              <a:buNone/>
            </a:pPr>
            <a:r>
              <a:t/>
            </a:r>
            <a:endParaRPr sz="2400"/>
          </a:p>
          <a:p>
            <a:pPr indent="0" lvl="0" marL="0" rtl="0">
              <a:spcBef>
                <a:spcPts val="600"/>
              </a:spcBef>
              <a:spcAft>
                <a:spcPts val="0"/>
              </a:spcAft>
              <a:buNone/>
            </a:pPr>
            <a:r>
              <a:rPr lang="en" sz="2400"/>
              <a:t>What you may not have noticed is that double-quotes were passed through without encoding, despite that angle brackets were not.</a:t>
            </a:r>
            <a:endParaRPr sz="2400"/>
          </a:p>
          <a:p>
            <a:pPr indent="0" lvl="0" marL="0" rtl="0">
              <a:spcBef>
                <a:spcPts val="600"/>
              </a:spcBef>
              <a:spcAft>
                <a:spcPts val="0"/>
              </a:spcAft>
              <a:buNone/>
            </a:pPr>
            <a:r>
              <a:t/>
            </a:r>
            <a:endParaRPr sz="2400"/>
          </a:p>
          <a:p>
            <a:pPr indent="0" lvl="0" marL="0">
              <a:spcBef>
                <a:spcPts val="600"/>
              </a:spcBef>
              <a:spcAft>
                <a:spcPts val="0"/>
              </a:spcAft>
              <a:buNone/>
            </a:pPr>
            <a:r>
              <a:rPr lang="en" sz="2400"/>
              <a:t>So the URL http://” became &lt;a href=”http://””&gt;http://”&lt;/a&gt;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Exploitation Case 2</a:t>
            </a:r>
            <a:endParaRPr/>
          </a:p>
        </p:txBody>
      </p:sp>
      <p:sp>
        <p:nvSpPr>
          <p:cNvPr id="91" name="Shape 9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At that point, you’re out of the attribute!  But you can’t leave the tag and spaces would end the “URL”, so what can we do?</a:t>
            </a:r>
            <a:endParaRPr sz="2800"/>
          </a:p>
          <a:p>
            <a:pPr indent="0" lvl="0" marL="0">
              <a:spcBef>
                <a:spcPts val="600"/>
              </a:spcBef>
              <a:spcAft>
                <a:spcPts val="0"/>
              </a:spcAft>
              <a:buNone/>
            </a:pPr>
            <a:r>
              <a:rPr lang="en" sz="2800"/>
              <a:t>One important thing to realize is that there’s no need for whitespace after the ending quote of an attribute.  The tag &lt;a href=”http://foo.com”style=”...”&gt; is perfectly valid.</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Exploitation Case 2</a:t>
            </a:r>
            <a:endParaRPr/>
          </a:p>
        </p:txBody>
      </p:sp>
      <p:sp>
        <p:nvSpPr>
          <p:cNvPr id="97" name="Shape 9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Now how do we execute code?  Well, there are a multitude of DOM events that can be triggered.</a:t>
            </a:r>
            <a:endParaRPr sz="2600"/>
          </a:p>
          <a:p>
            <a:pPr indent="0" lvl="0" marL="0" rtl="0">
              <a:spcBef>
                <a:spcPts val="600"/>
              </a:spcBef>
              <a:spcAft>
                <a:spcPts val="0"/>
              </a:spcAft>
              <a:buNone/>
            </a:pPr>
            <a:r>
              <a:rPr lang="en" sz="2600"/>
              <a:t>A good one in this case is onmouseover, e.g. http://”onmouseover=”alert(1);</a:t>
            </a:r>
            <a:endParaRPr sz="2600"/>
          </a:p>
          <a:p>
            <a:pPr indent="0" lvl="0" marL="0" rtl="0">
              <a:spcBef>
                <a:spcPts val="600"/>
              </a:spcBef>
              <a:spcAft>
                <a:spcPts val="0"/>
              </a:spcAft>
              <a:buNone/>
            </a:pPr>
            <a:r>
              <a:rPr lang="en" sz="2600"/>
              <a:t>Giving you &lt;a href=”http://”onmouseover=”alert(1);”&gt;...</a:t>
            </a:r>
            <a:endParaRPr sz="2600"/>
          </a:p>
          <a:p>
            <a:pPr indent="0" lvl="0" marL="0">
              <a:spcBef>
                <a:spcPts val="600"/>
              </a:spcBef>
              <a:spcAft>
                <a:spcPts val="0"/>
              </a:spcAft>
              <a:buNone/>
            </a:pPr>
            <a:r>
              <a:rPr lang="en" sz="2600"/>
              <a:t>And now when the victim hovers over that link, you have Javascript executing.</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Exploitation Case 3</a:t>
            </a:r>
            <a:endParaRPr/>
          </a:p>
        </p:txBody>
      </p:sp>
      <p:sp>
        <p:nvSpPr>
          <p:cNvPr id="103" name="Shape 103"/>
          <p:cNvSpPr txBox="1"/>
          <p:nvPr>
            <p:ph idx="1" type="body"/>
          </p:nvPr>
        </p:nvSpPr>
        <p:spPr>
          <a:xfrm>
            <a:off x="457200" y="1347474"/>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If you see your input being reflected in a script tag, there are a number of ways in which this can go wrong.  Let’s use the following example:</a:t>
            </a:r>
            <a:endParaRPr sz="2400"/>
          </a:p>
          <a:p>
            <a:pPr indent="0" lvl="0" marL="0" rtl="0">
              <a:spcBef>
                <a:spcPts val="600"/>
              </a:spcBef>
              <a:spcAft>
                <a:spcPts val="0"/>
              </a:spcAft>
              <a:buNone/>
            </a:pPr>
            <a:r>
              <a:rPr lang="en" sz="2400"/>
              <a:t>&lt;script&gt;var token = ‘</a:t>
            </a:r>
            <a:r>
              <a:rPr b="1" lang="en" sz="2400"/>
              <a:t>user input here</a:t>
            </a:r>
            <a:r>
              <a:rPr lang="en" sz="2400"/>
              <a:t>’;&lt;/script&gt;</a:t>
            </a:r>
            <a:endParaRPr sz="2400"/>
          </a:p>
          <a:p>
            <a:pPr indent="0" lvl="0" marL="0" rtl="0">
              <a:spcBef>
                <a:spcPts val="600"/>
              </a:spcBef>
              <a:spcAft>
                <a:spcPts val="0"/>
              </a:spcAft>
              <a:buNone/>
            </a:pPr>
            <a:r>
              <a:rPr lang="en" sz="2400"/>
              <a:t>Normal HTML encoding does not properly mitigate this case, for two reasons:</a:t>
            </a:r>
            <a:endParaRPr sz="2400"/>
          </a:p>
          <a:p>
            <a:pPr indent="-381000" lvl="0" marL="457200" rtl="0">
              <a:spcBef>
                <a:spcPts val="600"/>
              </a:spcBef>
              <a:spcAft>
                <a:spcPts val="0"/>
              </a:spcAft>
              <a:buSzPts val="2400"/>
              <a:buAutoNum type="arabicPeriod"/>
            </a:pPr>
            <a:r>
              <a:rPr lang="en" sz="2400"/>
              <a:t>HTML entities won’t be parsed in Javascript, meaning the input will simply be wrong.</a:t>
            </a:r>
            <a:endParaRPr sz="2400"/>
          </a:p>
          <a:p>
            <a:pPr indent="-381000" lvl="0" marL="457200" rtl="0">
              <a:spcBef>
                <a:spcPts val="0"/>
              </a:spcBef>
              <a:spcAft>
                <a:spcPts val="0"/>
              </a:spcAft>
              <a:buSzPts val="2400"/>
              <a:buAutoNum type="arabicPeriod"/>
            </a:pPr>
            <a:r>
              <a:rPr lang="en" sz="2400"/>
              <a:t>Single quotes are rarely encoded as HTML entities.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Exploitation Case 3</a:t>
            </a:r>
            <a:endParaRPr/>
          </a:p>
        </p:txBody>
      </p:sp>
      <p:sp>
        <p:nvSpPr>
          <p:cNvPr id="109" name="Shape 109"/>
          <p:cNvSpPr txBox="1"/>
          <p:nvPr>
            <p:ph idx="1" type="body"/>
          </p:nvPr>
        </p:nvSpPr>
        <p:spPr>
          <a:xfrm>
            <a:off x="457200" y="1397274"/>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200"/>
              <a:t>With our example in mind, let’s look at what happens with certain payloads under HTML encoding and simple string escaping.</a:t>
            </a:r>
            <a:endParaRPr sz="2200"/>
          </a:p>
          <a:p>
            <a:pPr indent="-368300" lvl="0" marL="457200" rtl="0">
              <a:spcBef>
                <a:spcPts val="600"/>
              </a:spcBef>
              <a:spcAft>
                <a:spcPts val="0"/>
              </a:spcAft>
              <a:buSzPts val="2200"/>
              <a:buChar char="●"/>
            </a:pPr>
            <a:r>
              <a:rPr lang="en" sz="2200"/>
              <a:t>HTML encoded payload: ‘; alert(1); ‘</a:t>
            </a:r>
            <a:endParaRPr sz="2200"/>
          </a:p>
          <a:p>
            <a:pPr indent="-368300" lvl="1" marL="914400" rtl="0">
              <a:spcBef>
                <a:spcPts val="0"/>
              </a:spcBef>
              <a:spcAft>
                <a:spcPts val="0"/>
              </a:spcAft>
              <a:buSzPts val="2200"/>
              <a:buChar char="○"/>
            </a:pPr>
            <a:r>
              <a:rPr lang="en" sz="2200"/>
              <a:t>Gives us a final script of: &lt;script&gt;var token = ‘’; alert(1); ‘’;&lt;/script&gt;</a:t>
            </a:r>
            <a:endParaRPr sz="2200"/>
          </a:p>
          <a:p>
            <a:pPr indent="-368300" lvl="1" marL="914400" rtl="0">
              <a:spcBef>
                <a:spcPts val="0"/>
              </a:spcBef>
              <a:spcAft>
                <a:spcPts val="0"/>
              </a:spcAft>
              <a:buSzPts val="2200"/>
              <a:buChar char="○"/>
            </a:pPr>
            <a:r>
              <a:rPr lang="en" sz="2200"/>
              <a:t>Meaning we have complete control over execution!</a:t>
            </a:r>
            <a:endParaRPr sz="2200"/>
          </a:p>
          <a:p>
            <a:pPr indent="-368300" lvl="0" marL="457200" rtl="0">
              <a:spcBef>
                <a:spcPts val="0"/>
              </a:spcBef>
              <a:spcAft>
                <a:spcPts val="0"/>
              </a:spcAft>
              <a:buSzPts val="2200"/>
              <a:buChar char="●"/>
            </a:pPr>
            <a:r>
              <a:rPr lang="en" sz="2200"/>
              <a:t>JS string-escaped payload: &lt;/script&gt;&lt;script&gt;alert(1);&lt;/script&gt;</a:t>
            </a:r>
            <a:endParaRPr sz="2200"/>
          </a:p>
          <a:p>
            <a:pPr indent="-368300" lvl="1" marL="914400" rtl="0">
              <a:spcBef>
                <a:spcPts val="0"/>
              </a:spcBef>
              <a:spcAft>
                <a:spcPts val="0"/>
              </a:spcAft>
              <a:buSzPts val="2200"/>
              <a:buChar char="○"/>
            </a:pPr>
            <a:r>
              <a:rPr lang="en" sz="2200"/>
              <a:t>Gives us a final script of: &lt;script&gt;var token = '&lt;/script&gt;&lt;script&gt;alert(1);&lt;/script&gt;';&lt;/script&gt;</a:t>
            </a:r>
            <a:endParaRPr sz="2200"/>
          </a:p>
          <a:p>
            <a:pPr indent="-368300" lvl="1" marL="914400">
              <a:spcBef>
                <a:spcPts val="0"/>
              </a:spcBef>
              <a:spcAft>
                <a:spcPts val="0"/>
              </a:spcAft>
              <a:buSzPts val="2200"/>
              <a:buChar char="○"/>
            </a:pPr>
            <a:r>
              <a:rPr lang="en" sz="2200"/>
              <a:t>Again giving us complete control.</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115" name="Shape 11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We’ve now seen 3 or 4 different cases of stored/reflected XSS and how we can exploit them.</a:t>
            </a:r>
            <a:endParaRPr sz="2800"/>
          </a:p>
          <a:p>
            <a:pPr indent="0" lvl="0" marL="0" rtl="0">
              <a:spcBef>
                <a:spcPts val="600"/>
              </a:spcBef>
              <a:spcAft>
                <a:spcPts val="0"/>
              </a:spcAft>
              <a:buNone/>
            </a:pPr>
            <a:r>
              <a:rPr lang="en" sz="2800"/>
              <a:t>So how do we mitigate them?  Well, that’s a bit more complex than it seems.</a:t>
            </a:r>
            <a:endParaRPr sz="2800"/>
          </a:p>
          <a:p>
            <a:pPr indent="0" lvl="0" marL="0" rtl="0">
              <a:spcBef>
                <a:spcPts val="600"/>
              </a:spcBef>
              <a:spcAft>
                <a:spcPts val="0"/>
              </a:spcAft>
              <a:buNone/>
            </a:pPr>
            <a:r>
              <a:rPr lang="en" sz="2800"/>
              <a:t>People generally say “just escape/encode!”, but don’t recognize that context matters, as we’ve seen.</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121" name="Shape 12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first two cases have simple mitigations, in that HTML encoding special characters (including single and double quotes) is adequate.</a:t>
            </a:r>
            <a:endParaRPr/>
          </a:p>
          <a:p>
            <a:pPr indent="0" lvl="0" marL="0" rtl="0">
              <a:spcBef>
                <a:spcPts val="600"/>
              </a:spcBef>
              <a:spcAft>
                <a:spcPts val="0"/>
              </a:spcAft>
              <a:buNone/>
            </a:pPr>
            <a:r>
              <a:rPr lang="en"/>
              <a:t>But what do we do about the third case, where neither HTML encoding nor string escaping is enough to prevent XSS?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127" name="Shape 12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700"/>
              <a:t>In the third case, it’s enough to string escape angle brackets in addition to quotes and backslashes.  I.E. replace &lt; with \x3c and &gt; with \x3e.</a:t>
            </a:r>
            <a:endParaRPr sz="2700"/>
          </a:p>
          <a:p>
            <a:pPr indent="0" lvl="0" marL="0" rtl="0">
              <a:spcBef>
                <a:spcPts val="600"/>
              </a:spcBef>
              <a:spcAft>
                <a:spcPts val="0"/>
              </a:spcAft>
              <a:buNone/>
            </a:pPr>
            <a:r>
              <a:t/>
            </a:r>
            <a:endParaRPr sz="2700"/>
          </a:p>
          <a:p>
            <a:pPr indent="0" lvl="0" marL="0">
              <a:spcBef>
                <a:spcPts val="600"/>
              </a:spcBef>
              <a:spcAft>
                <a:spcPts val="0"/>
              </a:spcAft>
              <a:buNone/>
            </a:pPr>
            <a:r>
              <a:rPr lang="en" sz="2700"/>
              <a:t>But there are a multitude of cases where that’s not enough, e.g. when you’re passing an integer value into a DOM event attribute or a variable in a script tag.</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 Through Design</a:t>
            </a:r>
            <a:endParaRPr/>
          </a:p>
        </p:txBody>
      </p:sp>
      <p:sp>
        <p:nvSpPr>
          <p:cNvPr id="133" name="Shape 13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Unless there is </a:t>
            </a:r>
            <a:r>
              <a:rPr i="1" lang="en" sz="2600"/>
              <a:t>absolutely</a:t>
            </a:r>
            <a:r>
              <a:rPr lang="en" sz="2600"/>
              <a:t> no other option, user-controlled input should not end up in a script tag or inside of an attribute for a DOM event.  While it </a:t>
            </a:r>
            <a:r>
              <a:rPr i="1" lang="en" sz="2600"/>
              <a:t>is</a:t>
            </a:r>
            <a:r>
              <a:rPr lang="en" sz="2600"/>
              <a:t> possible to mitigate it (as we just discussed), the likelihood of proper mitigation is next to nil.</a:t>
            </a:r>
            <a:endParaRPr sz="2600"/>
          </a:p>
          <a:p>
            <a:pPr indent="0" lvl="0" marL="0">
              <a:spcBef>
                <a:spcPts val="600"/>
              </a:spcBef>
              <a:spcAft>
                <a:spcPts val="0"/>
              </a:spcAft>
              <a:buNone/>
            </a:pPr>
            <a:r>
              <a:rPr lang="en" sz="2600"/>
              <a:t>You’re going to see a multitude of different ways in which XSS is mitigated.  In almost every JS-related case, it’s going to be wrong.</a:t>
            </a:r>
            <a:endParaRPr sz="2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DOM-based XSS</a:t>
            </a:r>
            <a:endParaRPr b="0" sz="110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XSS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it?</a:t>
            </a:r>
            <a:endParaRPr/>
          </a:p>
        </p:txBody>
      </p:sp>
      <p:sp>
        <p:nvSpPr>
          <p:cNvPr id="144" name="Shape 14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DOM-based XSS (DOM XSS) differs from rXSS/sXSS in that it doesn’t depend on a server-side flaw to get attacker input into a page.</a:t>
            </a:r>
            <a:endParaRPr/>
          </a:p>
          <a:p>
            <a:pPr indent="0" lvl="0" marL="0" rtl="0">
              <a:spcBef>
                <a:spcPts val="600"/>
              </a:spcBef>
              <a:spcAft>
                <a:spcPts val="0"/>
              </a:spcAft>
              <a:buNone/>
            </a:pPr>
            <a:r>
              <a:rPr lang="en"/>
              <a:t>This means that through vulnerable Javascript on the client side, it’s possible for an attacker to inject arbitrary content.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150" name="Shape 150"/>
          <p:cNvSpPr txBox="1"/>
          <p:nvPr>
            <p:ph idx="1" type="body"/>
          </p:nvPr>
        </p:nvSpPr>
        <p:spPr>
          <a:xfrm>
            <a:off x="457200" y="1404274"/>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600"/>
              <a:t>Let’s take a look at a simple page that includes a flag in the page based on the locale specified in the hash, e.g. http://example.com/#en-us</a:t>
            </a:r>
            <a:endParaRPr sz="2600"/>
          </a:p>
        </p:txBody>
      </p:sp>
      <p:pic>
        <p:nvPicPr>
          <p:cNvPr id="151" name="Shape 151"/>
          <p:cNvPicPr preferRelativeResize="0"/>
          <p:nvPr/>
        </p:nvPicPr>
        <p:blipFill>
          <a:blip r:embed="rId3">
            <a:alphaModFix/>
          </a:blip>
          <a:stretch>
            <a:fillRect/>
          </a:stretch>
        </p:blipFill>
        <p:spPr>
          <a:xfrm>
            <a:off x="1028388" y="2867675"/>
            <a:ext cx="7087225" cy="2142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157" name="Shape 15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Some of you might have noticed that it looks just like an rXSS vulnerability, just on the client side.</a:t>
            </a:r>
            <a:endParaRPr/>
          </a:p>
          <a:p>
            <a:pPr indent="0" lvl="0" marL="0" rtl="0">
              <a:spcBef>
                <a:spcPts val="600"/>
              </a:spcBef>
              <a:spcAft>
                <a:spcPts val="0"/>
              </a:spcAft>
              <a:buNone/>
            </a:pPr>
            <a:r>
              <a:rPr lang="en"/>
              <a:t>The string that comes from the hash in the URL is directly inserted into an image tag, allowing an attacker to pass anything, e.g. http://example.com/#”&gt;&lt;script&gt;alert(1);&lt;/script&gt;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Problem</a:t>
            </a:r>
            <a:endParaRPr/>
          </a:p>
        </p:txBody>
      </p:sp>
      <p:sp>
        <p:nvSpPr>
          <p:cNvPr id="163" name="Shape 163"/>
          <p:cNvSpPr txBox="1"/>
          <p:nvPr>
            <p:ph idx="1" type="body"/>
          </p:nvPr>
        </p:nvSpPr>
        <p:spPr>
          <a:xfrm>
            <a:off x="457200" y="1404274"/>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500"/>
              <a:t>The core problem with DOM XSS is that there are effectively an infinite number of ways in which it can come about, each of which requiring different mitigations:</a:t>
            </a:r>
            <a:endParaRPr sz="2500"/>
          </a:p>
          <a:p>
            <a:pPr indent="-387350" lvl="0" marL="457200" rtl="0">
              <a:spcBef>
                <a:spcPts val="600"/>
              </a:spcBef>
              <a:spcAft>
                <a:spcPts val="0"/>
              </a:spcAft>
              <a:buSzPts val="2500"/>
              <a:buChar char="●"/>
            </a:pPr>
            <a:r>
              <a:rPr lang="en" sz="2500"/>
              <a:t>Embedding attacker data into eval/setTimeout/setInterval requires string escaping/filtering</a:t>
            </a:r>
            <a:endParaRPr sz="2500"/>
          </a:p>
          <a:p>
            <a:pPr indent="-387350" lvl="0" marL="457200" rtl="0">
              <a:spcBef>
                <a:spcPts val="0"/>
              </a:spcBef>
              <a:spcAft>
                <a:spcPts val="0"/>
              </a:spcAft>
              <a:buSzPts val="2500"/>
              <a:buChar char="●"/>
            </a:pPr>
            <a:r>
              <a:rPr lang="en" sz="2500"/>
              <a:t>Embedding attacker data into tags and attributes requires HTML encoding</a:t>
            </a:r>
            <a:endParaRPr sz="2500"/>
          </a:p>
          <a:p>
            <a:pPr indent="-387350" lvl="0" marL="457200">
              <a:spcBef>
                <a:spcPts val="0"/>
              </a:spcBef>
              <a:spcAft>
                <a:spcPts val="0"/>
              </a:spcAft>
              <a:buSzPts val="2500"/>
              <a:buChar char="●"/>
            </a:pPr>
            <a:r>
              <a:rPr lang="en" sz="2500"/>
              <a:t>Same goes for innerHTML</a:t>
            </a:r>
            <a:endParaRPr sz="2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169" name="Shape 1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700"/>
              <a:t>So given all that, how can we generalize about the mitigation?</a:t>
            </a:r>
            <a:endParaRPr sz="2700"/>
          </a:p>
          <a:p>
            <a:pPr indent="0" lvl="0" marL="0" rtl="0">
              <a:spcBef>
                <a:spcPts val="600"/>
              </a:spcBef>
              <a:spcAft>
                <a:spcPts val="0"/>
              </a:spcAft>
              <a:buNone/>
            </a:pPr>
            <a:r>
              <a:rPr lang="en" sz="2700"/>
              <a:t>Don’t put user-controlled data on the page!  It seems strict, but it’s the way to go.  Whitelist very specific things, e.g. a list of valid locales for the flag example.</a:t>
            </a:r>
            <a:endParaRPr sz="2700"/>
          </a:p>
          <a:p>
            <a:pPr indent="0" lvl="0" marL="0">
              <a:spcBef>
                <a:spcPts val="600"/>
              </a:spcBef>
              <a:spcAft>
                <a:spcPts val="0"/>
              </a:spcAft>
              <a:buNone/>
            </a:pPr>
            <a:r>
              <a:rPr lang="en" sz="2700"/>
              <a:t>If you must put user data into a page, you have to escape/encode for the specific context.</a:t>
            </a:r>
            <a:endParaRPr sz="2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Forced Browsing / Improper Authorization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are they?</a:t>
            </a:r>
            <a:endParaRPr/>
          </a:p>
        </p:txBody>
      </p:sp>
      <p:sp>
        <p:nvSpPr>
          <p:cNvPr id="180" name="Shape 18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Well, they’re pretty much both the same thing.</a:t>
            </a:r>
            <a:endParaRPr/>
          </a:p>
          <a:p>
            <a:pPr indent="0" lvl="0" marL="0" rtl="0">
              <a:spcBef>
                <a:spcPts val="600"/>
              </a:spcBef>
              <a:spcAft>
                <a:spcPts val="0"/>
              </a:spcAft>
              <a:buNone/>
            </a:pPr>
            <a:r>
              <a:t/>
            </a:r>
            <a:endParaRPr/>
          </a:p>
          <a:p>
            <a:pPr indent="0" lvl="0" marL="0" rtl="0">
              <a:spcBef>
                <a:spcPts val="600"/>
              </a:spcBef>
              <a:spcAft>
                <a:spcPts val="0"/>
              </a:spcAft>
              <a:buNone/>
            </a:pPr>
            <a:r>
              <a:rPr lang="en"/>
              <a:t>In both cases, you have a failure to properly authorize access to a resource, e.g. an admin area is left unprotected, or you’re able to directly enumerate values in a request to access other users’ data.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What’s the difference?</a:t>
            </a:r>
            <a:endParaRPr/>
          </a:p>
        </p:txBody>
      </p:sp>
      <p:sp>
        <p:nvSpPr>
          <p:cNvPr id="186" name="Shape 18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The line is very fine between the two.  Generally, forced browsing (or direct object reference) is used when you’re talking about enumerable values such as post IDs and other parts of the site that are not ordinarily available to you from your privilege level.</a:t>
            </a:r>
            <a:endParaRPr sz="2600"/>
          </a:p>
          <a:p>
            <a:pPr indent="0" lvl="0" marL="0" rtl="0">
              <a:spcBef>
                <a:spcPts val="600"/>
              </a:spcBef>
              <a:spcAft>
                <a:spcPts val="0"/>
              </a:spcAft>
              <a:buNone/>
            </a:pPr>
            <a:r>
              <a:rPr lang="en" sz="2600"/>
              <a:t>Don’t worry too much about which you use; some people combine them just under “authorization bugs” (or auth-z, to differentiate from auth-n, authentication).</a:t>
            </a:r>
            <a:endParaRPr sz="2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192" name="Shape 19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A simple example of this can be found in level1.</a:t>
            </a:r>
            <a:endParaRPr sz="2400"/>
          </a:p>
          <a:p>
            <a:pPr indent="0" lvl="0" marL="0" rtl="0">
              <a:spcBef>
                <a:spcPts val="600"/>
              </a:spcBef>
              <a:spcAft>
                <a:spcPts val="0"/>
              </a:spcAft>
              <a:buNone/>
            </a:pPr>
            <a:r>
              <a:rPr lang="en" sz="2400"/>
              <a:t>The permalink functionality for posts made it simple for an attacker to enumerate IDs and access every post in the system, not just their own.</a:t>
            </a:r>
            <a:endParaRPr sz="2400"/>
          </a:p>
          <a:p>
            <a:pPr indent="0" lvl="0" marL="0" rtl="0">
              <a:spcBef>
                <a:spcPts val="600"/>
              </a:spcBef>
              <a:spcAft>
                <a:spcPts val="0"/>
              </a:spcAft>
              <a:buNone/>
            </a:pPr>
            <a:r>
              <a:rPr lang="en" sz="2400"/>
              <a:t>For example, one of mine is </a:t>
            </a:r>
            <a:r>
              <a:rPr lang="en" sz="2400" u="sng">
                <a:solidFill>
                  <a:schemeClr val="hlink"/>
                </a:solidFill>
                <a:hlinkClick r:id="rId3"/>
              </a:rPr>
              <a:t>http://h101levels.appspot.com/levels/1/post?id=465</a:t>
            </a:r>
            <a:endParaRPr sz="2400"/>
          </a:p>
          <a:p>
            <a:pPr indent="0" lvl="0" marL="0">
              <a:spcBef>
                <a:spcPts val="600"/>
              </a:spcBef>
              <a:spcAft>
                <a:spcPts val="0"/>
              </a:spcAft>
              <a:buNone/>
            </a:pPr>
            <a:r>
              <a:rPr lang="en" sz="2400"/>
              <a:t>Changing id=465 to id=464 gives me a post from another user.  This is an example of forced browsing.</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Privileges</a:t>
            </a:r>
            <a:endParaRPr/>
          </a:p>
        </p:txBody>
      </p:sp>
      <p:sp>
        <p:nvSpPr>
          <p:cNvPr id="198" name="Shape 19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Aside from just changing IDs that we see, how else can we find auth-z bugs?</a:t>
            </a:r>
            <a:endParaRPr sz="2800"/>
          </a:p>
          <a:p>
            <a:pPr indent="0" lvl="0" marL="0">
              <a:spcBef>
                <a:spcPts val="600"/>
              </a:spcBef>
              <a:spcAft>
                <a:spcPts val="0"/>
              </a:spcAft>
              <a:buNone/>
            </a:pPr>
            <a:r>
              <a:rPr lang="en" sz="2800"/>
              <a:t>One of the best techniques when testing an application is to perform every action you can as the highest-privileged user, then switch to a lower-privileged user and replay those requests, changing session IDs/CSRF token as needed.</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XSS Review</a:t>
            </a:r>
            <a:endParaRPr/>
          </a:p>
        </p:txBody>
      </p:sp>
      <p:sp>
        <p:nvSpPr>
          <p:cNvPr id="44" name="Shape 4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200"/>
              <a:t>All of you have seen XSS in action at this point, but let’s review the types of XSS that we’re going to discuss today:</a:t>
            </a:r>
            <a:endParaRPr sz="2200"/>
          </a:p>
          <a:p>
            <a:pPr indent="-368300" lvl="0" marL="457200" rtl="0">
              <a:spcBef>
                <a:spcPts val="600"/>
              </a:spcBef>
              <a:spcAft>
                <a:spcPts val="0"/>
              </a:spcAft>
              <a:buSzPts val="2200"/>
              <a:buChar char="●"/>
            </a:pPr>
            <a:r>
              <a:rPr lang="en" sz="2200"/>
              <a:t>Reflected XSS -- Input from a user is directly returned to the browser, permitting injection of arbitrary content</a:t>
            </a:r>
            <a:endParaRPr sz="2200"/>
          </a:p>
          <a:p>
            <a:pPr indent="-368300" lvl="0" marL="457200" rtl="0">
              <a:spcBef>
                <a:spcPts val="0"/>
              </a:spcBef>
              <a:spcAft>
                <a:spcPts val="0"/>
              </a:spcAft>
              <a:buSzPts val="2200"/>
              <a:buChar char="●"/>
            </a:pPr>
            <a:r>
              <a:rPr lang="en" sz="2200"/>
              <a:t>Stored XSS -- Input from a user is stored on the server (often in a database) and returned later without proper escaping</a:t>
            </a:r>
            <a:endParaRPr sz="2200"/>
          </a:p>
          <a:p>
            <a:pPr indent="-368300" lvl="0" marL="457200">
              <a:spcBef>
                <a:spcPts val="0"/>
              </a:spcBef>
              <a:spcAft>
                <a:spcPts val="0"/>
              </a:spcAft>
              <a:buSzPts val="2200"/>
              <a:buChar char="●"/>
            </a:pPr>
            <a:r>
              <a:rPr lang="en" sz="2200"/>
              <a:t>DOM XSS -- Input from a user is inserted into the page’s DOM without proper handling, enabling insertion of arbitrary nodes</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Privileges</a:t>
            </a:r>
            <a:endParaRPr/>
          </a:p>
        </p:txBody>
      </p:sp>
      <p:sp>
        <p:nvSpPr>
          <p:cNvPr id="204" name="Shape 20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This is a great way to find admin-level functionality that has improper authorization checks.</a:t>
            </a:r>
            <a:endParaRPr/>
          </a:p>
          <a:p>
            <a:pPr indent="0" lvl="0" marL="0">
              <a:spcBef>
                <a:spcPts val="600"/>
              </a:spcBef>
              <a:spcAft>
                <a:spcPts val="0"/>
              </a:spcAft>
              <a:buNone/>
            </a:pPr>
            <a:r>
              <a:rPr lang="en"/>
              <a:t>99% of the time, applications don’t generalize their access levels in any meaningful way, so make sure to test every entrypoint you see.  You never know when one will be vulnerable.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Wrap-up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Review</a:t>
            </a:r>
            <a:endParaRPr/>
          </a:p>
        </p:txBody>
      </p:sp>
      <p:sp>
        <p:nvSpPr>
          <p:cNvPr id="215" name="Shape 21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68300" lvl="0" marL="457200" rtl="0">
              <a:spcBef>
                <a:spcPts val="600"/>
              </a:spcBef>
              <a:spcAft>
                <a:spcPts val="0"/>
              </a:spcAft>
              <a:buSzPts val="2200"/>
              <a:buChar char="●"/>
            </a:pPr>
            <a:r>
              <a:rPr lang="en" sz="2200"/>
              <a:t>XSS</a:t>
            </a:r>
            <a:endParaRPr sz="2200"/>
          </a:p>
          <a:p>
            <a:pPr indent="-368300" lvl="1" marL="914400" rtl="0">
              <a:spcBef>
                <a:spcPts val="0"/>
              </a:spcBef>
              <a:spcAft>
                <a:spcPts val="0"/>
              </a:spcAft>
              <a:buSzPts val="2200"/>
              <a:buChar char="○"/>
            </a:pPr>
            <a:r>
              <a:rPr lang="en" sz="2200"/>
              <a:t>There are three kinds</a:t>
            </a:r>
            <a:endParaRPr sz="2200"/>
          </a:p>
          <a:p>
            <a:pPr indent="-368300" lvl="2" marL="1371600" rtl="0">
              <a:spcBef>
                <a:spcPts val="0"/>
              </a:spcBef>
              <a:spcAft>
                <a:spcPts val="0"/>
              </a:spcAft>
              <a:buSzPts val="2200"/>
              <a:buChar char="■"/>
            </a:pPr>
            <a:r>
              <a:rPr lang="en" sz="2200"/>
              <a:t>Reflected</a:t>
            </a:r>
            <a:endParaRPr sz="2200"/>
          </a:p>
          <a:p>
            <a:pPr indent="-368300" lvl="2" marL="1371600" rtl="0">
              <a:spcBef>
                <a:spcPts val="0"/>
              </a:spcBef>
              <a:spcAft>
                <a:spcPts val="0"/>
              </a:spcAft>
              <a:buSzPts val="2200"/>
              <a:buChar char="■"/>
            </a:pPr>
            <a:r>
              <a:rPr lang="en" sz="2200"/>
              <a:t>Stored</a:t>
            </a:r>
            <a:endParaRPr sz="2200"/>
          </a:p>
          <a:p>
            <a:pPr indent="-368300" lvl="2" marL="1371600" rtl="0">
              <a:spcBef>
                <a:spcPts val="0"/>
              </a:spcBef>
              <a:spcAft>
                <a:spcPts val="0"/>
              </a:spcAft>
              <a:buSzPts val="2200"/>
              <a:buChar char="■"/>
            </a:pPr>
            <a:r>
              <a:rPr lang="en" sz="2200"/>
              <a:t>DOM-based</a:t>
            </a:r>
            <a:endParaRPr sz="2200"/>
          </a:p>
          <a:p>
            <a:pPr indent="-368300" lvl="1" marL="914400" rtl="0">
              <a:spcBef>
                <a:spcPts val="0"/>
              </a:spcBef>
              <a:spcAft>
                <a:spcPts val="0"/>
              </a:spcAft>
              <a:buSzPts val="2200"/>
              <a:buChar char="○"/>
            </a:pPr>
            <a:r>
              <a:rPr lang="en" sz="2200"/>
              <a:t>rXSS and sXSS are very close in terms of exploitation and mitigation</a:t>
            </a:r>
            <a:endParaRPr sz="2200"/>
          </a:p>
          <a:p>
            <a:pPr indent="-368300" lvl="1" marL="914400" rtl="0">
              <a:spcBef>
                <a:spcPts val="0"/>
              </a:spcBef>
              <a:spcAft>
                <a:spcPts val="0"/>
              </a:spcAft>
              <a:buSzPts val="2200"/>
              <a:buChar char="○"/>
            </a:pPr>
            <a:r>
              <a:rPr lang="en" sz="2200"/>
              <a:t>DOM-based XSS can’t be mitigated by any core strategy and exploitation differs greatly between cases</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Review</a:t>
            </a:r>
            <a:endParaRPr/>
          </a:p>
        </p:txBody>
      </p:sp>
      <p:sp>
        <p:nvSpPr>
          <p:cNvPr id="221" name="Shape 22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68300" lvl="0" marL="457200" rtl="0">
              <a:spcBef>
                <a:spcPts val="600"/>
              </a:spcBef>
              <a:spcAft>
                <a:spcPts val="0"/>
              </a:spcAft>
              <a:buSzPts val="2200"/>
              <a:buChar char="●"/>
            </a:pPr>
            <a:r>
              <a:rPr lang="en" sz="2200"/>
              <a:t>Forced browsing and improper authorization</a:t>
            </a:r>
            <a:endParaRPr sz="2200"/>
          </a:p>
          <a:p>
            <a:pPr indent="-368300" lvl="1" marL="914400" rtl="0">
              <a:spcBef>
                <a:spcPts val="0"/>
              </a:spcBef>
              <a:spcAft>
                <a:spcPts val="0"/>
              </a:spcAft>
              <a:buSzPts val="2200"/>
              <a:buChar char="○"/>
            </a:pPr>
            <a:r>
              <a:rPr lang="en" sz="2200"/>
              <a:t>Basically the same thing</a:t>
            </a:r>
            <a:endParaRPr sz="2200"/>
          </a:p>
          <a:p>
            <a:pPr indent="-368300" lvl="1" marL="914400" rtl="0">
              <a:spcBef>
                <a:spcPts val="0"/>
              </a:spcBef>
              <a:spcAft>
                <a:spcPts val="0"/>
              </a:spcAft>
              <a:buSzPts val="2200"/>
              <a:buChar char="○"/>
            </a:pPr>
            <a:r>
              <a:rPr lang="en" sz="2200"/>
              <a:t>Differences are how the bugs are found/come about</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XSS Cheat Sheet</a:t>
            </a:r>
            <a:endParaRPr/>
          </a:p>
        </p:txBody>
      </p:sp>
      <p:sp>
        <p:nvSpPr>
          <p:cNvPr id="227" name="Shape 22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Here are a couple quick things to try when testing for XSS:</a:t>
            </a:r>
            <a:endParaRPr/>
          </a:p>
          <a:p>
            <a:pPr indent="0" lvl="0" marL="0" rtl="0">
              <a:spcBef>
                <a:spcPts val="600"/>
              </a:spcBef>
              <a:spcAft>
                <a:spcPts val="0"/>
              </a:spcAft>
              <a:buNone/>
            </a:pPr>
            <a:r>
              <a:t/>
            </a:r>
            <a:endParaRPr/>
          </a:p>
          <a:p>
            <a:pPr indent="-419100" lvl="0" marL="457200" rtl="0">
              <a:spcBef>
                <a:spcPts val="600"/>
              </a:spcBef>
              <a:spcAft>
                <a:spcPts val="0"/>
              </a:spcAft>
              <a:buSzPts val="3000"/>
              <a:buChar char="●"/>
            </a:pPr>
            <a:r>
              <a:rPr lang="en"/>
              <a:t>“&gt;&lt;h1&gt;test&lt;/h1&gt;</a:t>
            </a:r>
            <a:endParaRPr/>
          </a:p>
          <a:p>
            <a:pPr indent="-419100" lvl="0" marL="457200" rtl="0">
              <a:spcBef>
                <a:spcPts val="0"/>
              </a:spcBef>
              <a:spcAft>
                <a:spcPts val="0"/>
              </a:spcAft>
              <a:buSzPts val="3000"/>
              <a:buChar char="●"/>
            </a:pPr>
            <a:r>
              <a:rPr lang="en"/>
              <a:t>‘+alert(1)+’</a:t>
            </a:r>
            <a:endParaRPr/>
          </a:p>
          <a:p>
            <a:pPr indent="-419100" lvl="0" marL="457200" rtl="0">
              <a:spcBef>
                <a:spcPts val="0"/>
              </a:spcBef>
              <a:spcAft>
                <a:spcPts val="0"/>
              </a:spcAft>
              <a:buSzPts val="3000"/>
              <a:buChar char="●"/>
            </a:pPr>
            <a:r>
              <a:rPr lang="en"/>
              <a:t>“onmouseover=”alert(1)</a:t>
            </a:r>
            <a:endParaRPr/>
          </a:p>
          <a:p>
            <a:pPr indent="-419100" lvl="0" marL="457200">
              <a:spcBef>
                <a:spcPts val="0"/>
              </a:spcBef>
              <a:spcAft>
                <a:spcPts val="0"/>
              </a:spcAft>
              <a:buSzPts val="3000"/>
              <a:buChar char="●"/>
            </a:pPr>
            <a:r>
              <a:rPr lang="en"/>
              <a:t>http://”onmouseover=”alert(1)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Reflected and Stored XSS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Recognition</a:t>
            </a:r>
            <a:endParaRPr/>
          </a:p>
        </p:txBody>
      </p:sp>
      <p:sp>
        <p:nvSpPr>
          <p:cNvPr id="55" name="Shape 5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first step to exploiting or mitigating XSS is simple: find XSS.</a:t>
            </a:r>
            <a:endParaRPr/>
          </a:p>
          <a:p>
            <a:pPr indent="0" lvl="0" marL="0" rtl="0">
              <a:spcBef>
                <a:spcPts val="600"/>
              </a:spcBef>
              <a:spcAft>
                <a:spcPts val="0"/>
              </a:spcAft>
              <a:buNone/>
            </a:pPr>
            <a:r>
              <a:rPr lang="en"/>
              <a:t>But as you guys saw in your coursework, that’s not always so easy.</a:t>
            </a:r>
            <a:endParaRPr/>
          </a:p>
          <a:p>
            <a:pPr indent="0" lvl="0" marL="0">
              <a:spcBef>
                <a:spcPts val="600"/>
              </a:spcBef>
              <a:spcAft>
                <a:spcPts val="0"/>
              </a:spcAft>
              <a:buNone/>
            </a:pPr>
            <a:r>
              <a:rPr lang="en"/>
              <a:t>So what can we do to figure out if, say, a reflected input is vulnerable?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Recognition</a:t>
            </a:r>
            <a:endParaRPr/>
          </a:p>
        </p:txBody>
      </p:sp>
      <p:sp>
        <p:nvSpPr>
          <p:cNvPr id="61" name="Shape 6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I follow a pretty straightforward mental checklist for each input:</a:t>
            </a:r>
            <a:endParaRPr sz="2400"/>
          </a:p>
          <a:p>
            <a:pPr indent="-381000" lvl="0" marL="457200" rtl="0">
              <a:spcBef>
                <a:spcPts val="600"/>
              </a:spcBef>
              <a:spcAft>
                <a:spcPts val="0"/>
              </a:spcAft>
              <a:buSzPts val="2400"/>
              <a:buAutoNum type="arabicPeriod"/>
            </a:pPr>
            <a:r>
              <a:rPr lang="en" sz="2400"/>
              <a:t>Figure out where it goes: Does it get embedded in a tag attribute?  Does it get embedded into a string in a script tag?</a:t>
            </a:r>
            <a:endParaRPr sz="2400"/>
          </a:p>
          <a:p>
            <a:pPr indent="-381000" lvl="0" marL="457200" rtl="0">
              <a:spcBef>
                <a:spcPts val="0"/>
              </a:spcBef>
              <a:spcAft>
                <a:spcPts val="0"/>
              </a:spcAft>
              <a:buSzPts val="2400"/>
              <a:buAutoNum type="arabicPeriod"/>
            </a:pPr>
            <a:r>
              <a:rPr lang="en" sz="2400"/>
              <a:t>Figure out any special handling: Do URLs get turned into links, like posts in level1?</a:t>
            </a:r>
            <a:endParaRPr sz="2400"/>
          </a:p>
          <a:p>
            <a:pPr indent="-381000" lvl="0" marL="457200" rtl="0">
              <a:spcBef>
                <a:spcPts val="0"/>
              </a:spcBef>
              <a:spcAft>
                <a:spcPts val="0"/>
              </a:spcAft>
              <a:buSzPts val="2400"/>
              <a:buAutoNum type="arabicPeriod"/>
            </a:pPr>
            <a:r>
              <a:rPr lang="en" sz="2400"/>
              <a:t>Figure out how special characters are handled: A good way is to input something like ‘&lt;&gt;:;”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Recognition</a:t>
            </a:r>
            <a:endParaRPr/>
          </a:p>
        </p:txBody>
      </p:sp>
      <p:sp>
        <p:nvSpPr>
          <p:cNvPr id="67" name="Shape 6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700"/>
              <a:t>From those 3 steps, you’ll know whether or not a given input is vulnerable to XSS.</a:t>
            </a:r>
            <a:endParaRPr sz="2700"/>
          </a:p>
          <a:p>
            <a:pPr indent="0" lvl="0" marL="0">
              <a:spcBef>
                <a:spcPts val="600"/>
              </a:spcBef>
              <a:spcAft>
                <a:spcPts val="0"/>
              </a:spcAft>
              <a:buNone/>
            </a:pPr>
            <a:r>
              <a:rPr lang="en" sz="2700"/>
              <a:t>At this point, one of the differences between stored and reflected XSS becomes apparent: rXSS vulnerabilities are inherently dependent on CSRF vulnerabilities to be exploitable, in the case of POSTs.  If your rXSS exists just in a GET, you’re fine, but you’re dependent on CSRF otherwise.</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Exploitation Case 1</a:t>
            </a:r>
            <a:endParaRPr/>
          </a:p>
        </p:txBody>
      </p:sp>
      <p:sp>
        <p:nvSpPr>
          <p:cNvPr id="73" name="Shape 7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During the special character test, you notice that angle brackets are passed through without encoding, and your input is being shown in a text node of the document.</a:t>
            </a:r>
            <a:endParaRPr sz="2600"/>
          </a:p>
          <a:p>
            <a:pPr indent="0" lvl="0" marL="0" rtl="0">
              <a:spcBef>
                <a:spcPts val="600"/>
              </a:spcBef>
              <a:spcAft>
                <a:spcPts val="0"/>
              </a:spcAft>
              <a:buNone/>
            </a:pPr>
            <a:r>
              <a:rPr lang="en" sz="2600"/>
              <a:t>In that case, a simple payload like &lt;script&gt;alert(1);&lt;/script&gt; will almost definitely work.</a:t>
            </a:r>
            <a:endParaRPr sz="2600"/>
          </a:p>
          <a:p>
            <a:pPr indent="0" lvl="0" marL="0" rtl="0">
              <a:spcBef>
                <a:spcPts val="600"/>
              </a:spcBef>
              <a:spcAft>
                <a:spcPts val="0"/>
              </a:spcAft>
              <a:buNone/>
            </a:pPr>
            <a:r>
              <a:rPr lang="en" sz="2600"/>
              <a:t>In very rare cases, a WAF or other filtering may detect the script tag and prevent execution.</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Exploitation Case 2</a:t>
            </a:r>
            <a:endParaRPr/>
          </a:p>
        </p:txBody>
      </p:sp>
      <p:sp>
        <p:nvSpPr>
          <p:cNvPr id="79" name="Shape 7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 closely related variant of the first case is when your input is being reflected in a tag attribute.</a:t>
            </a:r>
            <a:endParaRPr/>
          </a:p>
          <a:p>
            <a:pPr indent="0" lvl="0" marL="0">
              <a:spcBef>
                <a:spcPts val="600"/>
              </a:spcBef>
              <a:spcAft>
                <a:spcPts val="0"/>
              </a:spcAft>
              <a:buNone/>
            </a:pPr>
            <a:r>
              <a:rPr lang="en"/>
              <a:t>In this case, your first priority is to break out of the attribute, but in most cases you don’t need to leave the tag at all -- meaning no need for angle brackets.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