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1"/>
  </p:notesMasterIdLst>
  <p:sldIdLst>
    <p:sldId id="344" r:id="rId5"/>
    <p:sldId id="360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</p:sldIdLst>
  <p:sldSz cx="9144000" cy="6858000" type="screen4x3"/>
  <p:notesSz cx="6858000" cy="9144000"/>
  <p:custDataLst>
    <p:tags r:id="rId2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pos="181">
          <p15:clr>
            <a:srgbClr val="A4A3A4"/>
          </p15:clr>
        </p15:guide>
        <p15:guide id="4" pos="55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4E9"/>
    <a:srgbClr val="63B7FF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60" autoAdjust="0"/>
    <p:restoredTop sz="94681" autoAdjust="0"/>
  </p:normalViewPr>
  <p:slideViewPr>
    <p:cSldViewPr showGuides="1">
      <p:cViewPr varScale="1">
        <p:scale>
          <a:sx n="62" d="100"/>
          <a:sy n="62" d="100"/>
        </p:scale>
        <p:origin x="-1188" y="-68"/>
      </p:cViewPr>
      <p:guideLst>
        <p:guide orient="horz" pos="799"/>
        <p:guide orient="horz" pos="3997"/>
        <p:guide pos="181"/>
        <p:guide pos="55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3579-2474-4014-B94E-A04484F8B378}" type="datetimeFigureOut">
              <a:rPr lang="ru-RU" smtClean="0"/>
              <a:pPr/>
              <a:t>17.04.2017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A87B7-AA73-400C-80E6-249C8FCFC13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882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5720" y="269778"/>
            <a:ext cx="8643998" cy="1801900"/>
          </a:xfrm>
        </p:spPr>
        <p:txBody>
          <a:bodyPr anchor="t">
            <a:noAutofit/>
          </a:bodyPr>
          <a:lstStyle>
            <a:lvl1pPr>
              <a:defRPr sz="3200" cap="none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presentation title (keep within text box)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1600" b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date</a:t>
            </a:r>
            <a:endParaRPr lang="ru-RU" dirty="0"/>
          </a:p>
        </p:txBody>
      </p: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6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857892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en-US" dirty="0"/>
              <a:t>Click to add name of author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5572140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600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600"/>
              </a:spcBef>
            </a:pPr>
            <a:r>
              <a:rPr lang="en-US" dirty="0"/>
              <a:t>Click to add name of department</a:t>
            </a:r>
            <a:endParaRPr lang="ru-RU" dirty="0"/>
          </a:p>
        </p:txBody>
      </p:sp>
      <p:sp>
        <p:nvSpPr>
          <p:cNvPr id="26" name="TradeSecret" hidden="1"/>
          <p:cNvSpPr txBox="1"/>
          <p:nvPr/>
        </p:nvSpPr>
        <p:spPr>
          <a:xfrm>
            <a:off x="6899887" y="175973"/>
            <a:ext cx="1575816" cy="2585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ru-RU" sz="1200" b="1" dirty="0">
                <a:solidFill>
                  <a:schemeClr val="bg2"/>
                </a:solidFill>
              </a:rPr>
              <a:t>Коммерческая</a:t>
            </a:r>
            <a:r>
              <a:rPr lang="ru-RU" sz="12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6967245" y="175973"/>
            <a:ext cx="1441100" cy="2585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ru-RU" sz="1200" b="1" dirty="0">
                <a:solidFill>
                  <a:schemeClr val="bg2"/>
                </a:solidFill>
              </a:rPr>
              <a:t>Конфиденциально</a:t>
            </a:r>
            <a:endParaRPr lang="ru-RU" sz="1100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2" y="404664"/>
            <a:ext cx="2394886" cy="4662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baseline="0" dirty="0">
                <a:solidFill>
                  <a:schemeClr val="bg2"/>
                </a:solidFill>
              </a:rPr>
              <a:t>Публичное акционерное общество</a:t>
            </a:r>
            <a:br>
              <a:rPr lang="ru-RU" sz="900" baseline="0" dirty="0">
                <a:solidFill>
                  <a:schemeClr val="bg2"/>
                </a:solidFill>
              </a:rPr>
            </a:br>
            <a:r>
              <a:rPr lang="ru-RU" sz="900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900" baseline="0" dirty="0">
                <a:solidFill>
                  <a:schemeClr val="bg2"/>
                </a:solidFill>
              </a:rPr>
            </a:br>
            <a:r>
              <a:rPr lang="ru-RU" sz="900" baseline="0" dirty="0">
                <a:solidFill>
                  <a:schemeClr val="bg2"/>
                </a:solidFill>
              </a:rPr>
              <a:t>г. Санкт-Петербург</a:t>
            </a:r>
            <a:r>
              <a:rPr lang="ru-RU" sz="900" baseline="0">
                <a:solidFill>
                  <a:schemeClr val="bg2"/>
                </a:solidFill>
              </a:rPr>
              <a:t>, 190000</a:t>
            </a:r>
            <a:endParaRPr lang="ru-RU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05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2"/>
            <a:ext cx="417671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3" hasCustomPrompt="1"/>
          </p:nvPr>
        </p:nvSpPr>
        <p:spPr>
          <a:xfrm>
            <a:off x="4679952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4679952" y="3897311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73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287338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287338" y="3897311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4670945" y="1268412"/>
            <a:ext cx="417671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87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6156325" y="1268412"/>
            <a:ext cx="269133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3" hasCustomPrompt="1"/>
          </p:nvPr>
        </p:nvSpPr>
        <p:spPr>
          <a:xfrm>
            <a:off x="287338" y="1268412"/>
            <a:ext cx="269133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3221831" y="1268412"/>
            <a:ext cx="269133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00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287338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 hasCustomPrompt="1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287338" y="3897311"/>
            <a:ext cx="8569325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351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287338" y="1268412"/>
            <a:ext cx="8569325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287338" y="3904796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6" hasCustomPrompt="1"/>
          </p:nvPr>
        </p:nvSpPr>
        <p:spPr>
          <a:xfrm>
            <a:off x="4670945" y="3899534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1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287338" y="3933825"/>
            <a:ext cx="4176713" cy="2411413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1" name="Объект 4"/>
          <p:cNvSpPr>
            <a:spLocks noGrp="1"/>
          </p:cNvSpPr>
          <p:nvPr>
            <p:ph sz="quarter" idx="17" hasCustomPrompt="1"/>
          </p:nvPr>
        </p:nvSpPr>
        <p:spPr>
          <a:xfrm>
            <a:off x="4679950" y="3933825"/>
            <a:ext cx="4176713" cy="2411413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287338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5" name="Объект 3"/>
          <p:cNvSpPr>
            <a:spLocks noGrp="1"/>
          </p:cNvSpPr>
          <p:nvPr>
            <p:ph sz="quarter" idx="18" hasCustomPrompt="1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9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40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8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8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8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8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8" y="1776413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0" y="1776413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8" y="4467950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0" y="4467950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6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65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8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8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8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0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8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0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2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729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8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62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287338" y="1268413"/>
            <a:ext cx="4176713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6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23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4670943" y="1268413"/>
            <a:ext cx="4176713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80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7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287339" y="1268413"/>
            <a:ext cx="8560318" cy="24479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773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5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287339" y="1268413"/>
            <a:ext cx="8560318" cy="24479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1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 hasCustomPrompt="1"/>
          </p:nvPr>
        </p:nvSpPr>
        <p:spPr>
          <a:xfrm>
            <a:off x="287338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5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287338" y="3897311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864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5" y="1268759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5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 hasCustomPrompt="1"/>
          </p:nvPr>
        </p:nvSpPr>
        <p:spPr>
          <a:xfrm>
            <a:off x="287338" y="1268413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7" hasCustomPrompt="1"/>
          </p:nvPr>
        </p:nvSpPr>
        <p:spPr>
          <a:xfrm>
            <a:off x="287338" y="3897311"/>
            <a:ext cx="4176711" cy="2447926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0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312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5" y="1268759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5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287338" y="1268413"/>
            <a:ext cx="4176712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3947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5" y="1268759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5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8" y="1268759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8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2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646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 hasCustomPrompt="1"/>
          </p:nvPr>
        </p:nvSpPr>
        <p:spPr>
          <a:xfrm>
            <a:off x="287337" y="1268414"/>
            <a:ext cx="5653087" cy="331311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Объект 3"/>
          <p:cNvSpPr>
            <a:spLocks noGrp="1"/>
          </p:cNvSpPr>
          <p:nvPr>
            <p:ph sz="quarter" idx="18" hasCustomPrompt="1"/>
          </p:nvPr>
        </p:nvSpPr>
        <p:spPr>
          <a:xfrm>
            <a:off x="6156326" y="1272660"/>
            <a:ext cx="2700338" cy="151288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Объект 3"/>
          <p:cNvSpPr>
            <a:spLocks noGrp="1"/>
          </p:cNvSpPr>
          <p:nvPr>
            <p:ph sz="quarter" idx="19" hasCustomPrompt="1"/>
          </p:nvPr>
        </p:nvSpPr>
        <p:spPr>
          <a:xfrm>
            <a:off x="6156326" y="4809671"/>
            <a:ext cx="2700338" cy="151288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9" name="Объект 3"/>
          <p:cNvSpPr>
            <a:spLocks noGrp="1"/>
          </p:cNvSpPr>
          <p:nvPr>
            <p:ph sz="quarter" idx="20" hasCustomPrompt="1"/>
          </p:nvPr>
        </p:nvSpPr>
        <p:spPr>
          <a:xfrm>
            <a:off x="6156326" y="3041166"/>
            <a:ext cx="2700338" cy="151288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Объект 3"/>
          <p:cNvSpPr>
            <a:spLocks noGrp="1"/>
          </p:cNvSpPr>
          <p:nvPr>
            <p:ph sz="quarter" idx="21" hasCustomPrompt="1"/>
          </p:nvPr>
        </p:nvSpPr>
        <p:spPr>
          <a:xfrm>
            <a:off x="3221831" y="4809671"/>
            <a:ext cx="2700338" cy="151288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1" name="Объект 3"/>
          <p:cNvSpPr>
            <a:spLocks noGrp="1"/>
          </p:cNvSpPr>
          <p:nvPr>
            <p:ph sz="quarter" idx="22" hasCustomPrompt="1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479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188640"/>
            <a:ext cx="8569325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8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5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1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4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017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41223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8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3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6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1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3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of  content</a:t>
            </a:r>
          </a:p>
        </p:txBody>
      </p:sp>
      <p:sp>
        <p:nvSpPr>
          <p:cNvPr id="21" name="ContentsTitle5" hidden="1"/>
          <p:cNvSpPr txBox="1"/>
          <p:nvPr/>
        </p:nvSpPr>
        <p:spPr>
          <a:xfrm>
            <a:off x="641276" y="2628856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24" name="line5" hidden="1"/>
          <p:cNvCxnSpPr/>
          <p:nvPr/>
        </p:nvCxnSpPr>
        <p:spPr>
          <a:xfrm>
            <a:off x="297656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 hidden="1"/>
          <p:cNvSpPr txBox="1"/>
          <p:nvPr/>
        </p:nvSpPr>
        <p:spPr>
          <a:xfrm>
            <a:off x="287524" y="249104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3" name="ContentsTitle3">
            <a:hlinkClick r:id="" action="ppaction://noaction"/>
          </p:cNvPr>
          <p:cNvSpPr txBox="1"/>
          <p:nvPr/>
        </p:nvSpPr>
        <p:spPr>
          <a:xfrm>
            <a:off x="641276" y="196495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16" name="line3"/>
          <p:cNvCxnSpPr/>
          <p:nvPr/>
        </p:nvCxnSpPr>
        <p:spPr>
          <a:xfrm>
            <a:off x="297656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>
            <a:hlinkClick r:id="" action="ppaction://noaction"/>
          </p:cNvPr>
          <p:cNvSpPr txBox="1"/>
          <p:nvPr/>
        </p:nvSpPr>
        <p:spPr>
          <a:xfrm>
            <a:off x="287524" y="18144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7" name="ContentsTitle4" hidden="1"/>
          <p:cNvSpPr txBox="1"/>
          <p:nvPr/>
        </p:nvSpPr>
        <p:spPr>
          <a:xfrm>
            <a:off x="641276" y="2298492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20" name="line4" hidden="1"/>
          <p:cNvCxnSpPr/>
          <p:nvPr/>
        </p:nvCxnSpPr>
        <p:spPr>
          <a:xfrm>
            <a:off x="297656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 hidden="1"/>
          <p:cNvSpPr txBox="1"/>
          <p:nvPr/>
        </p:nvSpPr>
        <p:spPr>
          <a:xfrm>
            <a:off x="287524" y="215432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4" name="ContentsTitle1">
            <a:hlinkClick r:id="" action="ppaction://noaction"/>
          </p:cNvPr>
          <p:cNvSpPr txBox="1"/>
          <p:nvPr/>
        </p:nvSpPr>
        <p:spPr>
          <a:xfrm>
            <a:off x="641276" y="127882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8" name="line1"/>
          <p:cNvCxnSpPr/>
          <p:nvPr/>
        </p:nvCxnSpPr>
        <p:spPr>
          <a:xfrm>
            <a:off x="297656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>
            <a:hlinkClick r:id="" action="ppaction://noaction"/>
          </p:cNvPr>
          <p:cNvSpPr txBox="1"/>
          <p:nvPr/>
        </p:nvSpPr>
        <p:spPr>
          <a:xfrm>
            <a:off x="287524" y="111561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" name="ContentsTitle6" hidden="1"/>
          <p:cNvSpPr txBox="1"/>
          <p:nvPr/>
        </p:nvSpPr>
        <p:spPr>
          <a:xfrm>
            <a:off x="641276" y="29618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28" name="line6" hidden="1"/>
          <p:cNvCxnSpPr/>
          <p:nvPr/>
        </p:nvCxnSpPr>
        <p:spPr>
          <a:xfrm>
            <a:off x="297656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 hidden="1"/>
          <p:cNvSpPr txBox="1"/>
          <p:nvPr/>
        </p:nvSpPr>
        <p:spPr>
          <a:xfrm>
            <a:off x="287524" y="283035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9" name="ContentsTitle2">
            <a:hlinkClick r:id="" action="ppaction://noaction"/>
          </p:cNvPr>
          <p:cNvSpPr txBox="1"/>
          <p:nvPr/>
        </p:nvSpPr>
        <p:spPr>
          <a:xfrm>
            <a:off x="641276" y="1625065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12" name="line2"/>
          <p:cNvCxnSpPr/>
          <p:nvPr/>
        </p:nvCxnSpPr>
        <p:spPr>
          <a:xfrm>
            <a:off x="297656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>
            <a:hlinkClick r:id="" action="ppaction://noaction"/>
          </p:cNvPr>
          <p:cNvSpPr txBox="1"/>
          <p:nvPr/>
        </p:nvSpPr>
        <p:spPr>
          <a:xfrm>
            <a:off x="287524" y="146820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9" name="ContentsTitle7" hidden="1"/>
          <p:cNvSpPr txBox="1"/>
          <p:nvPr/>
        </p:nvSpPr>
        <p:spPr>
          <a:xfrm>
            <a:off x="641276" y="3310651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sp>
        <p:nvSpPr>
          <p:cNvPr id="31" name="ContentsNumber7" hidden="1"/>
          <p:cNvSpPr txBox="1"/>
          <p:nvPr/>
        </p:nvSpPr>
        <p:spPr>
          <a:xfrm>
            <a:off x="287524" y="31601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32" name="line7" hidden="1"/>
          <p:cNvCxnSpPr/>
          <p:nvPr/>
        </p:nvCxnSpPr>
        <p:spPr>
          <a:xfrm>
            <a:off x="297656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sTitle8" hidden="1"/>
          <p:cNvSpPr txBox="1"/>
          <p:nvPr/>
        </p:nvSpPr>
        <p:spPr>
          <a:xfrm>
            <a:off x="641276" y="365053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50" name="line8" hidden="1"/>
          <p:cNvCxnSpPr/>
          <p:nvPr/>
        </p:nvCxnSpPr>
        <p:spPr>
          <a:xfrm>
            <a:off x="297656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 hidden="1"/>
          <p:cNvSpPr txBox="1"/>
          <p:nvPr/>
        </p:nvSpPr>
        <p:spPr>
          <a:xfrm>
            <a:off x="287524" y="350002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62" name="ContentsTitle13" hidden="1"/>
          <p:cNvSpPr txBox="1"/>
          <p:nvPr/>
        </p:nvSpPr>
        <p:spPr>
          <a:xfrm>
            <a:off x="649288" y="541347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63" name="line13" hidden="1"/>
          <p:cNvCxnSpPr/>
          <p:nvPr/>
        </p:nvCxnSpPr>
        <p:spPr>
          <a:xfrm>
            <a:off x="297656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 hidden="1"/>
          <p:cNvSpPr txBox="1"/>
          <p:nvPr/>
        </p:nvSpPr>
        <p:spPr>
          <a:xfrm>
            <a:off x="287524" y="526296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66" name="ContentsTitle11" hidden="1"/>
          <p:cNvSpPr txBox="1"/>
          <p:nvPr/>
        </p:nvSpPr>
        <p:spPr>
          <a:xfrm>
            <a:off x="649288" y="472734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67" name="line11" hidden="1"/>
          <p:cNvCxnSpPr/>
          <p:nvPr/>
        </p:nvCxnSpPr>
        <p:spPr>
          <a:xfrm>
            <a:off x="297656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 hidden="1"/>
          <p:cNvSpPr txBox="1"/>
          <p:nvPr/>
        </p:nvSpPr>
        <p:spPr>
          <a:xfrm>
            <a:off x="287524" y="4564134"/>
            <a:ext cx="239361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70" name="ContentsTitle15" hidden="1"/>
          <p:cNvSpPr txBox="1"/>
          <p:nvPr/>
        </p:nvSpPr>
        <p:spPr>
          <a:xfrm>
            <a:off x="649288" y="609959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71" name="line15" hidden="1"/>
          <p:cNvCxnSpPr/>
          <p:nvPr/>
        </p:nvCxnSpPr>
        <p:spPr>
          <a:xfrm>
            <a:off x="297656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 hidden="1"/>
          <p:cNvSpPr txBox="1"/>
          <p:nvPr/>
        </p:nvSpPr>
        <p:spPr>
          <a:xfrm>
            <a:off x="287524" y="5936386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74" name="ContentsTitle12" hidden="1"/>
          <p:cNvSpPr txBox="1"/>
          <p:nvPr/>
        </p:nvSpPr>
        <p:spPr>
          <a:xfrm>
            <a:off x="649288" y="507358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75" name="line12" hidden="1"/>
          <p:cNvCxnSpPr/>
          <p:nvPr/>
        </p:nvCxnSpPr>
        <p:spPr>
          <a:xfrm>
            <a:off x="297656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 hidden="1"/>
          <p:cNvSpPr txBox="1"/>
          <p:nvPr/>
        </p:nvSpPr>
        <p:spPr>
          <a:xfrm>
            <a:off x="287524" y="4916722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78" name="ContentsTitle9" hidden="1"/>
          <p:cNvSpPr txBox="1"/>
          <p:nvPr/>
        </p:nvSpPr>
        <p:spPr>
          <a:xfrm>
            <a:off x="649288" y="401582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79" name="line9" hidden="1"/>
          <p:cNvCxnSpPr/>
          <p:nvPr/>
        </p:nvCxnSpPr>
        <p:spPr>
          <a:xfrm>
            <a:off x="297656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 hidden="1"/>
          <p:cNvSpPr txBox="1"/>
          <p:nvPr/>
        </p:nvSpPr>
        <p:spPr>
          <a:xfrm>
            <a:off x="287524" y="383991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82" name="ContentsTitle14" hidden="1"/>
          <p:cNvSpPr txBox="1"/>
          <p:nvPr/>
        </p:nvSpPr>
        <p:spPr>
          <a:xfrm>
            <a:off x="649288" y="57470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3" name="line14" hidden="1"/>
          <p:cNvCxnSpPr/>
          <p:nvPr/>
        </p:nvCxnSpPr>
        <p:spPr>
          <a:xfrm>
            <a:off x="297656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 hidden="1"/>
          <p:cNvSpPr txBox="1"/>
          <p:nvPr/>
        </p:nvSpPr>
        <p:spPr>
          <a:xfrm>
            <a:off x="287524" y="560285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86" name="ContentsTitle10" hidden="1"/>
          <p:cNvSpPr txBox="1"/>
          <p:nvPr/>
        </p:nvSpPr>
        <p:spPr>
          <a:xfrm>
            <a:off x="649288" y="4374760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7" name="line10" hidden="1"/>
          <p:cNvCxnSpPr/>
          <p:nvPr/>
        </p:nvCxnSpPr>
        <p:spPr>
          <a:xfrm>
            <a:off x="297656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 hidden="1"/>
          <p:cNvSpPr txBox="1"/>
          <p:nvPr/>
        </p:nvSpPr>
        <p:spPr>
          <a:xfrm>
            <a:off x="287524" y="4205197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>
                <a:solidFill>
                  <a:schemeClr val="bg2"/>
                </a:solidFill>
              </a:rPr>
              <a:t>10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85" name="Number1"/>
          <p:cNvSpPr txBox="1"/>
          <p:nvPr/>
        </p:nvSpPr>
        <p:spPr>
          <a:xfrm>
            <a:off x="8460432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3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89" name="Number2"/>
          <p:cNvSpPr txBox="1"/>
          <p:nvPr/>
        </p:nvSpPr>
        <p:spPr>
          <a:xfrm>
            <a:off x="8460432" y="149931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6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184398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9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91" name="Number5" hidden="1"/>
          <p:cNvSpPr txBox="1"/>
          <p:nvPr/>
        </p:nvSpPr>
        <p:spPr>
          <a:xfrm>
            <a:off x="8460432" y="25333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 hidden="1"/>
          <p:cNvSpPr txBox="1"/>
          <p:nvPr/>
        </p:nvSpPr>
        <p:spPr>
          <a:xfrm>
            <a:off x="8460432" y="287796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 hidden="1"/>
          <p:cNvSpPr txBox="1"/>
          <p:nvPr/>
        </p:nvSpPr>
        <p:spPr>
          <a:xfrm>
            <a:off x="8460432" y="322263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 hidden="1"/>
          <p:cNvSpPr txBox="1"/>
          <p:nvPr/>
        </p:nvSpPr>
        <p:spPr>
          <a:xfrm>
            <a:off x="8460432" y="356729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 hidden="1"/>
          <p:cNvSpPr txBox="1"/>
          <p:nvPr/>
        </p:nvSpPr>
        <p:spPr>
          <a:xfrm>
            <a:off x="8460432" y="2188643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 hidden="1"/>
          <p:cNvSpPr txBox="1"/>
          <p:nvPr/>
        </p:nvSpPr>
        <p:spPr>
          <a:xfrm>
            <a:off x="8460432" y="391195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 hidden="1"/>
          <p:cNvSpPr txBox="1"/>
          <p:nvPr/>
        </p:nvSpPr>
        <p:spPr>
          <a:xfrm>
            <a:off x="8460432" y="425662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 hidden="1"/>
          <p:cNvSpPr txBox="1"/>
          <p:nvPr/>
        </p:nvSpPr>
        <p:spPr>
          <a:xfrm>
            <a:off x="8460432" y="460128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 hidden="1"/>
          <p:cNvSpPr txBox="1"/>
          <p:nvPr/>
        </p:nvSpPr>
        <p:spPr>
          <a:xfrm>
            <a:off x="8460432" y="4945944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 hidden="1"/>
          <p:cNvSpPr txBox="1"/>
          <p:nvPr/>
        </p:nvSpPr>
        <p:spPr>
          <a:xfrm>
            <a:off x="8460432" y="52906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 hidden="1"/>
          <p:cNvSpPr txBox="1"/>
          <p:nvPr/>
        </p:nvSpPr>
        <p:spPr>
          <a:xfrm>
            <a:off x="8460432" y="563526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 hidden="1"/>
          <p:cNvSpPr txBox="1"/>
          <p:nvPr/>
        </p:nvSpPr>
        <p:spPr>
          <a:xfrm>
            <a:off x="8460432" y="597993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052648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1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39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8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7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39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8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6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699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 hasCustomPrompt="1"/>
          </p:nvPr>
        </p:nvSpPr>
        <p:spPr>
          <a:xfrm>
            <a:off x="2484437" y="1268413"/>
            <a:ext cx="6372225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7" hasCustomPrompt="1"/>
          </p:nvPr>
        </p:nvSpPr>
        <p:spPr>
          <a:xfrm>
            <a:off x="287338" y="3068639"/>
            <a:ext cx="2016125" cy="32766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8256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 hasCustomPrompt="1"/>
          </p:nvPr>
        </p:nvSpPr>
        <p:spPr>
          <a:xfrm>
            <a:off x="3240088" y="1268413"/>
            <a:ext cx="5616574" cy="1512887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1" name="Объект 4"/>
          <p:cNvSpPr>
            <a:spLocks noGrp="1"/>
          </p:cNvSpPr>
          <p:nvPr>
            <p:ph sz="quarter" idx="19" hasCustomPrompt="1"/>
          </p:nvPr>
        </p:nvSpPr>
        <p:spPr>
          <a:xfrm>
            <a:off x="3240088" y="3055144"/>
            <a:ext cx="5616574" cy="1512887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3240088" y="4834573"/>
            <a:ext cx="5616574" cy="1512887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170108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 hasCustomPrompt="1"/>
          </p:nvPr>
        </p:nvSpPr>
        <p:spPr>
          <a:xfrm>
            <a:off x="287337" y="1268413"/>
            <a:ext cx="5653087" cy="331311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1" name="Объект 4"/>
          <p:cNvSpPr>
            <a:spLocks noGrp="1"/>
          </p:cNvSpPr>
          <p:nvPr>
            <p:ph sz="quarter" idx="19" hasCustomPrompt="1"/>
          </p:nvPr>
        </p:nvSpPr>
        <p:spPr>
          <a:xfrm>
            <a:off x="287337" y="4797424"/>
            <a:ext cx="8569326" cy="1547813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012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8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8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21" name="Объект 4"/>
          <p:cNvSpPr>
            <a:spLocks noGrp="1"/>
          </p:cNvSpPr>
          <p:nvPr>
            <p:ph sz="quarter" idx="19" hasCustomPrompt="1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3243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 hasCustomPrompt="1"/>
          </p:nvPr>
        </p:nvSpPr>
        <p:spPr>
          <a:xfrm>
            <a:off x="3240087" y="3890918"/>
            <a:ext cx="5616575" cy="245432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1262018"/>
            <a:ext cx="5616575" cy="245432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1352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1" hasCustomPrompt="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7" name="Объект 4"/>
          <p:cNvSpPr>
            <a:spLocks noGrp="1"/>
          </p:cNvSpPr>
          <p:nvPr>
            <p:ph sz="quarter" idx="22" hasCustomPrompt="1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0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598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5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3" name="Объект 4"/>
          <p:cNvSpPr>
            <a:spLocks noGrp="1"/>
          </p:cNvSpPr>
          <p:nvPr>
            <p:ph sz="quarter" idx="19" hasCustomPrompt="1"/>
          </p:nvPr>
        </p:nvSpPr>
        <p:spPr>
          <a:xfrm>
            <a:off x="2484438" y="1262018"/>
            <a:ext cx="6372225" cy="151928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484438" y="3055223"/>
            <a:ext cx="6372225" cy="151928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1" hasCustomPrompt="1"/>
          </p:nvPr>
        </p:nvSpPr>
        <p:spPr>
          <a:xfrm>
            <a:off x="2484438" y="4825956"/>
            <a:ext cx="6372225" cy="151928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0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500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8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3068638"/>
            <a:ext cx="2016125" cy="32766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7" name="Объект 4"/>
          <p:cNvSpPr>
            <a:spLocks noGrp="1"/>
          </p:cNvSpPr>
          <p:nvPr>
            <p:ph sz="quarter" idx="23" hasCustomPrompt="1"/>
          </p:nvPr>
        </p:nvSpPr>
        <p:spPr>
          <a:xfrm>
            <a:off x="6877050" y="1243088"/>
            <a:ext cx="1979613" cy="152127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4" hasCustomPrompt="1"/>
          </p:nvPr>
        </p:nvSpPr>
        <p:spPr>
          <a:xfrm>
            <a:off x="287338" y="1736725"/>
            <a:ext cx="6408737" cy="104457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25" hasCustomPrompt="1"/>
          </p:nvPr>
        </p:nvSpPr>
        <p:spPr>
          <a:xfrm>
            <a:off x="2484438" y="3536950"/>
            <a:ext cx="6372225" cy="2808288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3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714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6" y="1241223"/>
            <a:ext cx="4140200" cy="360000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6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6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03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11512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name of section (two lines max)</a:t>
            </a:r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0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7" y="3644900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90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 </a:t>
            </a:r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>
                <a:solidFill>
                  <a:schemeClr val="bg2"/>
                </a:solidFill>
              </a:rPr>
              <a:t>Gazprom 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4652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4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213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7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7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5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5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7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7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5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8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8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27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7003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2" y="1726555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5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2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2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9" y="1268412"/>
            <a:ext cx="2736850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Объект 4"/>
          <p:cNvSpPr>
            <a:spLocks noGrp="1"/>
          </p:cNvSpPr>
          <p:nvPr>
            <p:ph sz="quarter" idx="21" hasCustomPrompt="1"/>
          </p:nvPr>
        </p:nvSpPr>
        <p:spPr>
          <a:xfrm>
            <a:off x="3239851" y="4797425"/>
            <a:ext cx="5616811" cy="154781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2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1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7" y="5645363"/>
            <a:ext cx="8569325" cy="68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add text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2204865"/>
            <a:ext cx="4176711" cy="324036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1" hasCustomPrompt="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338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2204865"/>
            <a:ext cx="8569325" cy="324036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239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5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Click to add title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9" y="1268412"/>
            <a:ext cx="2736850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5" name="Объект 4"/>
          <p:cNvSpPr>
            <a:spLocks noGrp="1"/>
          </p:cNvSpPr>
          <p:nvPr>
            <p:ph sz="quarter" idx="21" hasCustomPrompt="1"/>
          </p:nvPr>
        </p:nvSpPr>
        <p:spPr>
          <a:xfrm>
            <a:off x="3203575" y="1268412"/>
            <a:ext cx="2736850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9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0074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8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8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8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1268413"/>
            <a:ext cx="8569325" cy="1512887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4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712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1" y="4797424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9374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1268413"/>
            <a:ext cx="8569325" cy="4176812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34827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3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8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287338" y="1268413"/>
            <a:ext cx="8569325" cy="24479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1268412"/>
            <a:ext cx="8569325" cy="1584507"/>
          </a:xfrm>
        </p:spPr>
        <p:txBody>
          <a:bodyPr>
            <a:noAutofit/>
          </a:bodyPr>
          <a:lstStyle>
            <a:lvl1pPr>
              <a:defRPr sz="20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0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2924930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1000" noProof="0">
                <a:solidFill>
                  <a:schemeClr val="bg2"/>
                </a:solidFill>
              </a:rPr>
              <a:t>Газпром нефть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>
                <a:solidFill>
                  <a:schemeClr val="bg2"/>
                </a:solidFill>
              </a:rPr>
              <a:t>Gazprom 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46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8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8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paste the picture</a:t>
            </a:r>
            <a:endParaRPr lang="ru-RU" dirty="0"/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3293451"/>
            <a:ext cx="8569325" cy="426911"/>
          </a:xfrm>
        </p:spPr>
        <p:txBody>
          <a:bodyPr>
            <a:noAutofit/>
          </a:bodyPr>
          <a:lstStyle>
            <a:lvl1pPr>
              <a:defRPr sz="1400"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8" y="5901467"/>
            <a:ext cx="8569325" cy="427896"/>
          </a:xfrm>
        </p:spPr>
        <p:txBody>
          <a:bodyPr>
            <a:noAutofit/>
          </a:bodyPr>
          <a:lstStyle>
            <a:lvl1pPr>
              <a:defRPr sz="1400" b="0"/>
            </a:lvl1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2871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 hasCustomPrompt="1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1" name="Объект 4"/>
          <p:cNvSpPr>
            <a:spLocks noGrp="1"/>
          </p:cNvSpPr>
          <p:nvPr>
            <p:ph sz="quarter" idx="21" hasCustomPrompt="1"/>
          </p:nvPr>
        </p:nvSpPr>
        <p:spPr>
          <a:xfrm>
            <a:off x="6156325" y="1268412"/>
            <a:ext cx="2700336" cy="1512887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2" hasCustomPrompt="1"/>
          </p:nvPr>
        </p:nvSpPr>
        <p:spPr>
          <a:xfrm>
            <a:off x="287337" y="1268412"/>
            <a:ext cx="5653087" cy="50768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301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 lang="ru-RU" sz="140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2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en-US" dirty="0"/>
              <a:t>Click to add text or paste the objects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4" cy="50769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679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2" hasCustomPrompt="1"/>
          </p:nvPr>
        </p:nvSpPr>
        <p:spPr>
          <a:xfrm>
            <a:off x="287339" y="1268413"/>
            <a:ext cx="417671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3" hasCustomPrompt="1"/>
          </p:nvPr>
        </p:nvSpPr>
        <p:spPr>
          <a:xfrm>
            <a:off x="4679952" y="1268413"/>
            <a:ext cx="4176711" cy="50768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144000" y="121704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4" cy="24479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3" hasCustomPrompt="1"/>
          </p:nvPr>
        </p:nvSpPr>
        <p:spPr>
          <a:xfrm>
            <a:off x="287339" y="3894137"/>
            <a:ext cx="8569324" cy="2447925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6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5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7338" y="188640"/>
            <a:ext cx="8560318" cy="610499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Text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4" cy="2844800"/>
          </a:xfrm>
        </p:spPr>
        <p:txBody>
          <a:bodyPr/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6" name="Rectangle 6"/>
          <p:cNvSpPr/>
          <p:nvPr userDrawn="1"/>
        </p:nvSpPr>
        <p:spPr>
          <a:xfrm>
            <a:off x="9144000" y="13692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Keep objects within gridlines, as shown.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show/hide gridlines press Alt+F9.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change text level highlight text then press Tab.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To go back to previous level highlight text then press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First level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Second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Third level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8" y="188640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Sample title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9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Sample text</a:t>
            </a:r>
            <a:endParaRPr lang="ru-RU" dirty="0"/>
          </a:p>
          <a:p>
            <a:pPr lvl="1"/>
            <a:r>
              <a:rPr lang="en-US" dirty="0"/>
              <a:t>First level</a:t>
            </a:r>
            <a:endParaRPr lang="ru-RU" dirty="0"/>
          </a:p>
          <a:p>
            <a:pPr lvl="2"/>
            <a:r>
              <a:rPr lang="en-US" dirty="0"/>
              <a:t>Second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8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0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1000" noProof="0" dirty="0" err="1">
                <a:solidFill>
                  <a:schemeClr val="bg2"/>
                </a:solidFill>
              </a:rPr>
              <a:t>Gazprom</a:t>
            </a:r>
            <a:r>
              <a:rPr lang="en-US" sz="1000" noProof="0" dirty="0">
                <a:solidFill>
                  <a:schemeClr val="bg2"/>
                </a:solidFill>
              </a:rPr>
              <a:t> </a:t>
            </a:r>
            <a:r>
              <a:rPr lang="en-US" sz="1000" noProof="0" dirty="0" err="1">
                <a:solidFill>
                  <a:schemeClr val="bg2"/>
                </a:solidFill>
              </a:rPr>
              <a:t>Neft</a:t>
            </a:r>
            <a:endParaRPr lang="ru-RU" sz="10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78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50838" indent="-169863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tabLst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4.pn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Структурные особенности массива горных пород как источник информации о его напряженном состоянии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2017.04.18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287338" y="5357826"/>
            <a:ext cx="8570942" cy="180000"/>
          </a:xfrm>
        </p:spPr>
        <p:txBody>
          <a:bodyPr/>
          <a:lstStyle/>
          <a:p>
            <a:r>
              <a:rPr lang="ru-RU" dirty="0" smtClean="0"/>
              <a:t>Дубиня Н.В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285720" y="5857892"/>
            <a:ext cx="8572560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>
              <a:spcBef>
                <a:spcPts val="1200"/>
              </a:spcBef>
              <a:buClr>
                <a:schemeClr val="accent1"/>
              </a:buClr>
              <a:buSzPct val="90000"/>
              <a:defRPr/>
            </a:pP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Лаборатория фундаментальных проблем нефтегазовой геофизики и геофизического мониторинга, ИФЗ РАН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 в явном виде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85719" y="1071546"/>
          <a:ext cx="8607015" cy="5214974"/>
        </p:xfrm>
        <a:graphic>
          <a:graphicData uri="http://schemas.openxmlformats.org/presentationml/2006/ole">
            <p:oleObj spid="_x0000_s8194" name="Equation" r:id="rId3" imgW="4736880" imgH="28699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49700"/>
            <a:ext cx="59436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Диапазон изменения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85720" y="1142984"/>
          <a:ext cx="4294466" cy="2071702"/>
        </p:xfrm>
        <a:graphic>
          <a:graphicData uri="http://schemas.openxmlformats.org/presentationml/2006/ole">
            <p:oleObj spid="_x0000_s9218" name="Equation" r:id="rId4" imgW="2527200" imgH="121896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572000" y="1071546"/>
          <a:ext cx="4579552" cy="2071702"/>
        </p:xfrm>
        <a:graphic>
          <a:graphicData uri="http://schemas.openxmlformats.org/presentationml/2006/ole">
            <p:oleObj spid="_x0000_s9219" name="Equation" r:id="rId5" imgW="3733560" imgH="168876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071802" y="3643314"/>
          <a:ext cx="487362" cy="450850"/>
        </p:xfrm>
        <a:graphic>
          <a:graphicData uri="http://schemas.openxmlformats.org/presentationml/2006/ole">
            <p:oleObj spid="_x0000_s9220" name="Equation" r:id="rId6" imgW="152280" imgH="164880" progId="Equation.DSMT4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624138" y="3643311"/>
          <a:ext cx="527050" cy="450850"/>
        </p:xfrm>
        <a:graphic>
          <a:graphicData uri="http://schemas.openxmlformats.org/presentationml/2006/ole">
            <p:oleObj spid="_x0000_s9221" name="Equation" r:id="rId7" imgW="164880" imgH="164880" progId="Equation.DSMT4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500166" y="3643314"/>
          <a:ext cx="527050" cy="485775"/>
        </p:xfrm>
        <a:graphic>
          <a:graphicData uri="http://schemas.openxmlformats.org/presentationml/2006/ole">
            <p:oleObj spid="_x0000_s9222" name="Equation" r:id="rId8" imgW="164880" imgH="177480" progId="Equation.DSMT4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857884" y="3143248"/>
          <a:ext cx="2071702" cy="1273234"/>
        </p:xfrm>
        <a:graphic>
          <a:graphicData uri="http://schemas.openxmlformats.org/presentationml/2006/ole">
            <p:oleObj spid="_x0000_s9223" name="Equation" r:id="rId9" imgW="1218960" imgH="749160" progId="Equation.DSMT4">
              <p:embed/>
            </p:oleObj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 rot="5400000">
            <a:off x="928662" y="4929198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>
            <a:off x="2286778" y="46426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751125" y="460693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Предлагаемый 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Поиск диапазона изменения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Расчет диапазона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000" dirty="0" smtClean="0"/>
              <a:t> для каждого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Пересчет в азимут и наклонение;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Построение </a:t>
            </a:r>
            <a:r>
              <a:rPr lang="ru-RU" sz="2000" dirty="0" err="1" smtClean="0"/>
              <a:t>стереограммы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r"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/>
              <a:t>Проведение расчетов для различных</a:t>
            </a:r>
          </a:p>
          <a:p>
            <a:pPr marL="457200" indent="-457200" algn="r"/>
            <a:r>
              <a:rPr lang="ru-RU" sz="2000" dirty="0" smtClean="0"/>
              <a:t>комбинаций главных напряжений</a:t>
            </a:r>
          </a:p>
          <a:p>
            <a:pPr marL="457200" indent="-457200" algn="r">
              <a:buFont typeface="+mj-lt"/>
              <a:buAutoNum type="arabicPeriod" startAt="6"/>
            </a:pPr>
            <a:r>
              <a:rPr lang="ru-RU" sz="2000" dirty="0" smtClean="0"/>
              <a:t>Поиск комбинации напряжений,</a:t>
            </a:r>
          </a:p>
          <a:p>
            <a:pPr marL="457200" indent="-457200" algn="r"/>
            <a:r>
              <a:rPr lang="ru-RU" sz="2000" dirty="0" smtClean="0"/>
              <a:t>наиболее удовлетворяющих</a:t>
            </a:r>
          </a:p>
          <a:p>
            <a:pPr marL="457200" indent="-457200" algn="r"/>
            <a:r>
              <a:rPr lang="ru-RU" sz="2000" dirty="0" smtClean="0"/>
              <a:t>наблюдаемой </a:t>
            </a:r>
            <a:r>
              <a:rPr lang="ru-RU" sz="2000" dirty="0" err="1" smtClean="0"/>
              <a:t>стереограмме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500034" y="3071810"/>
            <a:ext cx="3500463" cy="3483664"/>
            <a:chOff x="3248025" y="2114550"/>
            <a:chExt cx="2646363" cy="2633663"/>
          </a:xfrm>
        </p:grpSpPr>
        <p:pic>
          <p:nvPicPr>
            <p:cNvPr id="7" name="Picture 1" descr="https://upload.wikimedia.org/wikipedia/commons/thumb/9/96/Wulffnet.svg/2000px-Wulffnet.sv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5974" y="2212975"/>
              <a:ext cx="2432050" cy="2432050"/>
            </a:xfrm>
            <a:prstGeom prst="rect">
              <a:avLst/>
            </a:prstGeom>
            <a:noFill/>
          </p:spPr>
        </p:pic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48025" y="2114550"/>
              <a:ext cx="2646363" cy="263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Стрелка вправо 8"/>
          <p:cNvSpPr/>
          <p:nvPr/>
        </p:nvSpPr>
        <p:spPr>
          <a:xfrm rot="18000000">
            <a:off x="961825" y="6181917"/>
            <a:ext cx="571472" cy="57150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7200000">
            <a:off x="2890651" y="2890637"/>
            <a:ext cx="571472" cy="57150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357554" y="3357562"/>
          <a:ext cx="431802" cy="454528"/>
        </p:xfrm>
        <a:graphic>
          <a:graphicData uri="http://schemas.openxmlformats.org/presentationml/2006/ole">
            <p:oleObj spid="_x0000_s68611" name="Equation" r:id="rId5" imgW="241200" imgH="253800" progId="Equation.DSMT4">
              <p:embed/>
            </p:oleObj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714348" y="5857892"/>
          <a:ext cx="431800" cy="454025"/>
        </p:xfrm>
        <a:graphic>
          <a:graphicData uri="http://schemas.openxmlformats.org/presentationml/2006/ole">
            <p:oleObj spid="_x0000_s68612" name="Equation" r:id="rId6" imgW="241200" imgH="2538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53382" y="2928934"/>
            <a:ext cx="185948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N</a:t>
            </a:r>
            <a:endParaRPr lang="ru-RU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171474" y="6286520"/>
            <a:ext cx="17152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S</a:t>
            </a:r>
            <a:endParaRPr lang="ru-RU" sz="20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28596" y="4643446"/>
            <a:ext cx="242054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W</a:t>
            </a:r>
            <a:endParaRPr lang="ru-RU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4643446"/>
            <a:ext cx="171522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E</a:t>
            </a:r>
            <a:endParaRPr lang="ru-RU" sz="2000" b="1" dirty="0" smtClean="0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1142984"/>
            <a:ext cx="3925887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97" y="1673392"/>
            <a:ext cx="2428893" cy="2428892"/>
          </a:xfrm>
          <a:prstGeom prst="rect">
            <a:avLst/>
          </a:prstGeom>
          <a:noFill/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из </a:t>
            </a:r>
            <a:r>
              <a:rPr lang="en-US" dirty="0" smtClean="0"/>
              <a:t>Normal Fault </a:t>
            </a:r>
            <a:r>
              <a:rPr lang="ru-RU" dirty="0" smtClean="0"/>
              <a:t>в </a:t>
            </a:r>
            <a:r>
              <a:rPr lang="en-US" dirty="0" smtClean="0"/>
              <a:t>Strike-Slip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>
          <a:xfrm>
            <a:off x="287339" y="1268413"/>
            <a:ext cx="8569324" cy="446075"/>
          </a:xfrm>
        </p:spPr>
        <p:txBody>
          <a:bodyPr/>
          <a:lstStyle/>
          <a:p>
            <a:pPr algn="ctr"/>
            <a:r>
              <a:rPr lang="el-GR" sz="2000" b="1" dirty="0" smtClean="0"/>
              <a:t>σ</a:t>
            </a:r>
            <a:r>
              <a:rPr lang="en-US" sz="2000" b="1" baseline="-25000" dirty="0" smtClean="0"/>
              <a:t>v</a:t>
            </a:r>
            <a:r>
              <a:rPr lang="en-US" sz="2000" b="1" dirty="0" smtClean="0"/>
              <a:t> = 500 </a:t>
            </a:r>
            <a:r>
              <a:rPr lang="ru-RU" sz="2000" b="1" dirty="0" smtClean="0"/>
              <a:t>атм,</a:t>
            </a:r>
            <a:r>
              <a:rPr lang="en-US" sz="2000" b="1" dirty="0" smtClean="0"/>
              <a:t>	</a:t>
            </a:r>
            <a:r>
              <a:rPr lang="el-GR" sz="2000" b="1" dirty="0" smtClean="0"/>
              <a:t>σ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= 100 </a:t>
            </a:r>
            <a:r>
              <a:rPr lang="ru-RU" sz="2000" b="1" dirty="0" smtClean="0"/>
              <a:t>атм,</a:t>
            </a:r>
            <a:r>
              <a:rPr lang="en-US" sz="2000" b="1" dirty="0" smtClean="0"/>
              <a:t>	</a:t>
            </a:r>
            <a:r>
              <a:rPr lang="el-GR" sz="2000" b="1" dirty="0" smtClean="0"/>
              <a:t>σ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= (100; 1600) </a:t>
            </a:r>
            <a:r>
              <a:rPr lang="ru-RU" sz="2000" b="1" dirty="0" smtClean="0"/>
              <a:t>атм</a:t>
            </a:r>
          </a:p>
          <a:p>
            <a:endParaRPr lang="ru-RU" sz="2000" dirty="0"/>
          </a:p>
        </p:txBody>
      </p:sp>
      <p:pic>
        <p:nvPicPr>
          <p:cNvPr id="7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683666"/>
            <a:ext cx="2428893" cy="2428892"/>
          </a:xfrm>
          <a:prstGeom prst="rect">
            <a:avLst/>
          </a:prstGeom>
          <a:noFill/>
        </p:spPr>
      </p:pic>
      <p:pic>
        <p:nvPicPr>
          <p:cNvPr id="8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693940"/>
            <a:ext cx="2428893" cy="2428892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20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86116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6286512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1400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1600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4130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1369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97" y="1673392"/>
            <a:ext cx="2428893" cy="242889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из </a:t>
            </a:r>
            <a:r>
              <a:rPr lang="en-US" dirty="0" smtClean="0"/>
              <a:t>Normal Fault </a:t>
            </a:r>
            <a:r>
              <a:rPr lang="ru-RU" dirty="0" smtClean="0"/>
              <a:t>в </a:t>
            </a:r>
            <a:r>
              <a:rPr lang="en-US" dirty="0" smtClean="0"/>
              <a:t>Strike-Slip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>
          <a:xfrm>
            <a:off x="287339" y="1268413"/>
            <a:ext cx="8569324" cy="446075"/>
          </a:xfrm>
        </p:spPr>
        <p:txBody>
          <a:bodyPr/>
          <a:lstStyle/>
          <a:p>
            <a:pPr algn="ctr"/>
            <a:r>
              <a:rPr lang="el-GR" sz="2000" b="1" dirty="0" smtClean="0"/>
              <a:t>σ</a:t>
            </a:r>
            <a:r>
              <a:rPr lang="en-US" sz="2000" b="1" baseline="-25000" dirty="0" smtClean="0"/>
              <a:t>v</a:t>
            </a:r>
            <a:r>
              <a:rPr lang="en-US" sz="2000" b="1" dirty="0" smtClean="0"/>
              <a:t> = 500 </a:t>
            </a:r>
            <a:r>
              <a:rPr lang="ru-RU" sz="2000" b="1" dirty="0" smtClean="0"/>
              <a:t>атм,</a:t>
            </a:r>
            <a:r>
              <a:rPr lang="en-US" sz="2000" b="1" dirty="0" smtClean="0"/>
              <a:t>	</a:t>
            </a:r>
            <a:r>
              <a:rPr lang="el-GR" sz="2000" b="1" dirty="0" smtClean="0"/>
              <a:t>σ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= 150 </a:t>
            </a:r>
            <a:r>
              <a:rPr lang="ru-RU" sz="2000" b="1" dirty="0" smtClean="0"/>
              <a:t>атм,</a:t>
            </a:r>
            <a:r>
              <a:rPr lang="en-US" sz="2000" b="1" dirty="0" smtClean="0"/>
              <a:t>	</a:t>
            </a:r>
            <a:r>
              <a:rPr lang="el-GR" sz="2000" b="1" dirty="0" smtClean="0"/>
              <a:t>σ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= (150; 1750) </a:t>
            </a:r>
            <a:r>
              <a:rPr lang="ru-RU" sz="2000" b="1" dirty="0" smtClean="0"/>
              <a:t>атм</a:t>
            </a:r>
          </a:p>
          <a:p>
            <a:endParaRPr lang="ru-RU" sz="2000" dirty="0"/>
          </a:p>
        </p:txBody>
      </p:sp>
      <p:pic>
        <p:nvPicPr>
          <p:cNvPr id="7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683666"/>
            <a:ext cx="2428893" cy="2428892"/>
          </a:xfrm>
          <a:prstGeom prst="rect">
            <a:avLst/>
          </a:prstGeom>
          <a:noFill/>
        </p:spPr>
      </p:pic>
      <p:pic>
        <p:nvPicPr>
          <p:cNvPr id="8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693940"/>
            <a:ext cx="2428893" cy="2428892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20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86116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6286512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1250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1750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8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4062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84252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97" y="1673392"/>
            <a:ext cx="2428893" cy="242889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из </a:t>
            </a:r>
            <a:r>
              <a:rPr lang="en-US" dirty="0" smtClean="0"/>
              <a:t>Strike-Slip </a:t>
            </a:r>
            <a:r>
              <a:rPr lang="ru-RU" dirty="0" smtClean="0"/>
              <a:t>в </a:t>
            </a:r>
            <a:r>
              <a:rPr lang="en-US" dirty="0" smtClean="0"/>
              <a:t>Reverse Fault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>
          <a:xfrm>
            <a:off x="287339" y="1268413"/>
            <a:ext cx="8569324" cy="446075"/>
          </a:xfrm>
        </p:spPr>
        <p:txBody>
          <a:bodyPr/>
          <a:lstStyle/>
          <a:p>
            <a:pPr algn="ctr"/>
            <a:r>
              <a:rPr lang="el-GR" sz="2000" b="1" dirty="0" smtClean="0"/>
              <a:t>σ</a:t>
            </a:r>
            <a:r>
              <a:rPr lang="en-US" sz="2000" b="1" baseline="-25000" dirty="0" smtClean="0"/>
              <a:t>v</a:t>
            </a:r>
            <a:r>
              <a:rPr lang="en-US" sz="2000" b="1" dirty="0" smtClean="0"/>
              <a:t> = 200 </a:t>
            </a:r>
            <a:r>
              <a:rPr lang="ru-RU" sz="2000" b="1" dirty="0" smtClean="0"/>
              <a:t>атм,</a:t>
            </a:r>
            <a:r>
              <a:rPr lang="en-US" sz="2000" b="1" dirty="0" smtClean="0"/>
              <a:t>	</a:t>
            </a:r>
            <a:r>
              <a:rPr lang="el-GR" sz="2000" b="1" dirty="0" smtClean="0"/>
              <a:t>σ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= 700 </a:t>
            </a:r>
            <a:r>
              <a:rPr lang="ru-RU" sz="2000" b="1" dirty="0" smtClean="0"/>
              <a:t>атм,</a:t>
            </a:r>
            <a:r>
              <a:rPr lang="en-US" sz="2000" b="1" dirty="0" smtClean="0"/>
              <a:t>	</a:t>
            </a:r>
            <a:r>
              <a:rPr lang="el-GR" sz="2000" b="1" dirty="0" smtClean="0"/>
              <a:t>σ</a:t>
            </a:r>
            <a:r>
              <a:rPr lang="en-US" sz="2000" b="1" baseline="-25000" dirty="0" smtClean="0"/>
              <a:t>H</a:t>
            </a:r>
            <a:r>
              <a:rPr lang="en-US" sz="2000" b="1" dirty="0" smtClean="0"/>
              <a:t> = (0; 650) </a:t>
            </a:r>
            <a:r>
              <a:rPr lang="ru-RU" sz="2000" b="1" dirty="0" smtClean="0"/>
              <a:t>атм</a:t>
            </a:r>
          </a:p>
          <a:p>
            <a:endParaRPr lang="ru-RU" sz="2000" dirty="0"/>
          </a:p>
        </p:txBody>
      </p:sp>
      <p:pic>
        <p:nvPicPr>
          <p:cNvPr id="7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1683666"/>
            <a:ext cx="2428893" cy="2428892"/>
          </a:xfrm>
          <a:prstGeom prst="rect">
            <a:avLst/>
          </a:prstGeom>
          <a:noFill/>
        </p:spPr>
      </p:pic>
      <p:pic>
        <p:nvPicPr>
          <p:cNvPr id="8" name="Picture 1" descr="https://upload.wikimedia.org/wikipedia/commons/thumb/9/96/Wulffnet.svg/2000px-Wulffne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693940"/>
            <a:ext cx="2428893" cy="2428892"/>
          </a:xfrm>
          <a:prstGeom prst="rect">
            <a:avLst/>
          </a:prstGeom>
          <a:noFill/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85720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86116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6286512" y="4143380"/>
          <a:ext cx="2357454" cy="25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928826"/>
              </a:tblGrid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атм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650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8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4130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4526" y="1571612"/>
            <a:ext cx="2646363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Получен аналитический инструмент для построения областей допустимых ориентаций сдвиговых трещин при заданных главных напряжениях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Предлагается построить многочисленные типовые </a:t>
            </a:r>
            <a:r>
              <a:rPr lang="ru-RU" sz="2000" dirty="0" err="1" smtClean="0"/>
              <a:t>стереограммы</a:t>
            </a:r>
            <a:r>
              <a:rPr lang="en-US" sz="2000" dirty="0" smtClean="0"/>
              <a:t> </a:t>
            </a:r>
            <a:r>
              <a:rPr lang="ru-RU" sz="2000" dirty="0" smtClean="0"/>
              <a:t>и сравнивать с ними наблюдаемые нарушения. Результат позволит выбрать диапазоны значений главных напряжений, наиболее соответствующие выделенным структурным особенностям массива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Слайды 3-5 – введение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Слайды 6-11 – методология с используемыми формулами (для </a:t>
            </a:r>
            <a:r>
              <a:rPr lang="ru-RU" sz="2400" smtClean="0"/>
              <a:t>собственного пользования)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Слайды 12-16 - результаты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Структурные особенности массива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>
          <a:xfrm>
            <a:off x="6357950" y="1071546"/>
            <a:ext cx="2498713" cy="5076911"/>
          </a:xfrm>
        </p:spPr>
        <p:txBody>
          <a:bodyPr/>
          <a:lstStyle/>
          <a:p>
            <a:r>
              <a:rPr lang="ru-RU" sz="2000" dirty="0" smtClean="0"/>
              <a:t>Сдвиговые нарушения </a:t>
            </a:r>
            <a:r>
              <a:rPr lang="ru-RU" sz="2000" dirty="0" err="1" smtClean="0"/>
              <a:t>сплошности</a:t>
            </a:r>
            <a:r>
              <a:rPr lang="ru-RU" sz="2000" dirty="0" smtClean="0"/>
              <a:t> среды – проявления напряженного состояния среды, близкого к критическому</a:t>
            </a:r>
          </a:p>
          <a:p>
            <a:endParaRPr lang="en-US" sz="2000" dirty="0" smtClean="0"/>
          </a:p>
          <a:p>
            <a:r>
              <a:rPr lang="ru-RU" sz="2000" dirty="0" smtClean="0"/>
              <a:t>Закономерности распределения по ориентации связаны с напряженным состоянием</a:t>
            </a:r>
          </a:p>
          <a:p>
            <a:endParaRPr lang="ru-RU" sz="2000" dirty="0" smtClean="0"/>
          </a:p>
          <a:p>
            <a:r>
              <a:rPr lang="ru-RU" sz="2000" dirty="0" smtClean="0"/>
              <a:t>По </a:t>
            </a:r>
            <a:r>
              <a:rPr lang="en-US" sz="2000" dirty="0" smtClean="0"/>
              <a:t>[Zoback, 2007]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59753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928934"/>
            <a:ext cx="355593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Стереограмма трещин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sz="2000" dirty="0" smtClean="0"/>
              <a:t>Ориентация трещины – два угла: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Strike </a:t>
            </a:r>
            <a:r>
              <a:rPr lang="ru-RU" sz="2000" dirty="0" smtClean="0"/>
              <a:t>– угол между направлением на север и горизонтальным сечением плоскости трещины;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Dip</a:t>
            </a:r>
            <a:r>
              <a:rPr lang="ru-RU" sz="2000" dirty="0" smtClean="0"/>
              <a:t> – угол между горизонталью и вертикальным сечением трещины.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71810"/>
            <a:ext cx="47148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00430" y="648866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 </a:t>
            </a:r>
            <a:r>
              <a:rPr lang="en-US" dirty="0" smtClean="0"/>
              <a:t>[Zoback, 2007]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Координатное описание трещины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sz="2000" dirty="0" smtClean="0"/>
              <a:t>Система координат, связанная с направлением на север.</a:t>
            </a:r>
          </a:p>
          <a:p>
            <a:r>
              <a:rPr lang="ru-RU" sz="2000" dirty="0" smtClean="0"/>
              <a:t>Координаты векторов: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643314"/>
            <a:ext cx="558377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074896" y="1714489"/>
          <a:ext cx="5069105" cy="4152906"/>
        </p:xfrm>
        <a:graphic>
          <a:graphicData uri="http://schemas.openxmlformats.org/presentationml/2006/ole">
            <p:oleObj spid="_x0000_s3075" name="Equation" r:id="rId4" imgW="2603160" imgH="2133360" progId="Equation.DSMT4">
              <p:embed/>
            </p:oleObj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2000240"/>
            <a:ext cx="206245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1142984"/>
            <a:ext cx="3714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Пространство главных напряжений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sz="2000" dirty="0" smtClean="0"/>
              <a:t>В пространстве главных напряжений:</a:t>
            </a:r>
          </a:p>
          <a:p>
            <a:r>
              <a:rPr lang="ru-RU" sz="2000" dirty="0" smtClean="0"/>
              <a:t>Одна ось вертикальна, направлена вниз;</a:t>
            </a:r>
          </a:p>
          <a:p>
            <a:r>
              <a:rPr lang="ru-RU" sz="2000" dirty="0" smtClean="0"/>
              <a:t>Горизонтальные оси повернуты на угол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Порядок осей: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/>
              <a:t>,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/>
              <a:t>, </a:t>
            </a: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Координаты нормального к трещине вектора: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Обратные выражения:</a:t>
            </a:r>
            <a:endParaRPr lang="ru-RU" sz="20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489450" y="1800225"/>
          <a:ext cx="114300" cy="177800"/>
        </p:xfrm>
        <a:graphic>
          <a:graphicData uri="http://schemas.openxmlformats.org/presentationml/2006/ole">
            <p:oleObj spid="_x0000_s4099" name="Equation" r:id="rId4" imgW="114120" imgH="1774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0" y="3643314"/>
          <a:ext cx="6102847" cy="1143008"/>
        </p:xfrm>
        <a:graphic>
          <a:graphicData uri="http://schemas.openxmlformats.org/presentationml/2006/ole">
            <p:oleObj spid="_x0000_s4100" name="Equation" r:id="rId5" imgW="3797280" imgH="7110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85720" y="5286364"/>
          <a:ext cx="5754216" cy="1571636"/>
        </p:xfrm>
        <a:graphic>
          <a:graphicData uri="http://schemas.openxmlformats.org/presentationml/2006/ole">
            <p:oleObj spid="_x0000_s4101" name="Equation" r:id="rId6" imgW="2882880" imgH="787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к направляющим косинусам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>
          <a:xfrm>
            <a:off x="0" y="1268413"/>
            <a:ext cx="9001156" cy="5076911"/>
          </a:xfrm>
        </p:spPr>
        <p:txBody>
          <a:bodyPr/>
          <a:lstStyle/>
          <a:p>
            <a:r>
              <a:rPr lang="ru-RU" sz="2000" dirty="0" smtClean="0"/>
              <a:t>Направляющие косинусы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l, m, n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/>
              <a:t>– косинусы углов между и </a:t>
            </a:r>
            <a:r>
              <a:rPr lang="en-US" sz="2000" dirty="0" smtClean="0"/>
              <a:t>1-</a:t>
            </a:r>
            <a:r>
              <a:rPr lang="ru-RU" sz="2000" dirty="0" smtClean="0"/>
              <a:t>ой, 2-ой и 3-й главными осями тензора напряжений соответственно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Normal Fault</a:t>
            </a:r>
          </a:p>
          <a:p>
            <a:pPr algn="r">
              <a:spcBef>
                <a:spcPts val="0"/>
              </a:spcBef>
            </a:pPr>
            <a:r>
              <a:rPr lang="ru-RU" sz="2000" dirty="0" smtClean="0"/>
              <a:t>Прямой переход</a:t>
            </a:r>
            <a:r>
              <a:rPr lang="en-US" sz="2000" dirty="0" smtClean="0"/>
              <a:t>		</a:t>
            </a:r>
            <a:r>
              <a:rPr lang="ru-RU" sz="2000" dirty="0" smtClean="0"/>
              <a:t>	Обратный переход</a:t>
            </a:r>
            <a:endParaRPr lang="en-US" sz="2000" dirty="0" smtClean="0"/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  <a:p>
            <a:pPr algn="ctr"/>
            <a:r>
              <a:rPr lang="en-US" sz="2000" dirty="0" smtClean="0"/>
              <a:t>Strike-Slip</a:t>
            </a:r>
          </a:p>
          <a:p>
            <a:pPr algn="r"/>
            <a:endParaRPr lang="en-US" sz="2000" dirty="0" smtClean="0"/>
          </a:p>
          <a:p>
            <a:pPr algn="r"/>
            <a:endParaRPr lang="en-US" sz="2000" dirty="0" smtClean="0"/>
          </a:p>
          <a:p>
            <a:pPr algn="ctr">
              <a:spcBef>
                <a:spcPts val="0"/>
              </a:spcBef>
            </a:pPr>
            <a:endParaRPr lang="en-US" sz="2000" dirty="0" smtClean="0"/>
          </a:p>
          <a:p>
            <a:pPr algn="ctr"/>
            <a:r>
              <a:rPr lang="en-US" sz="2000" dirty="0" smtClean="0"/>
              <a:t>Reverse Fault</a:t>
            </a:r>
          </a:p>
          <a:p>
            <a:pPr algn="r"/>
            <a:endParaRPr lang="ru-RU" sz="20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440488" y="2500306"/>
          <a:ext cx="2703512" cy="990600"/>
        </p:xfrm>
        <a:graphic>
          <a:graphicData uri="http://schemas.openxmlformats.org/presentationml/2006/ole">
            <p:oleObj spid="_x0000_s5123" name="Equation" r:id="rId3" imgW="1803240" imgH="660240" progId="Equation.DSMT4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488113" y="4071938"/>
          <a:ext cx="2608262" cy="990600"/>
        </p:xfrm>
        <a:graphic>
          <a:graphicData uri="http://schemas.openxmlformats.org/presentationml/2006/ole">
            <p:oleObj spid="_x0000_s5125" name="Equation" r:id="rId4" imgW="1739880" imgH="660240" progId="Equation.DSMT4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8575" y="5500688"/>
          <a:ext cx="6194425" cy="1158875"/>
        </p:xfrm>
        <a:graphic>
          <a:graphicData uri="http://schemas.openxmlformats.org/presentationml/2006/ole">
            <p:oleObj spid="_x0000_s5126" name="Equation" r:id="rId5" imgW="4140000" imgH="774360" progId="Equation.DSMT4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469063" y="5643563"/>
          <a:ext cx="2646362" cy="990600"/>
        </p:xfrm>
        <a:graphic>
          <a:graphicData uri="http://schemas.openxmlformats.org/presentationml/2006/ole">
            <p:oleObj spid="_x0000_s5127" name="Equation" r:id="rId6" imgW="1765080" imgH="660240" progId="Equation.DSMT4">
              <p:embed/>
            </p:oleObj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 rot="10800000">
            <a:off x="0" y="3571876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0800000">
            <a:off x="0" y="5214950"/>
            <a:ext cx="9144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9050" y="4000500"/>
          <a:ext cx="6156325" cy="1158875"/>
        </p:xfrm>
        <a:graphic>
          <a:graphicData uri="http://schemas.openxmlformats.org/presentationml/2006/ole">
            <p:oleObj spid="_x0000_s5128" name="Equation" r:id="rId7" imgW="4114800" imgH="77436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0" y="2428868"/>
          <a:ext cx="6156325" cy="1158875"/>
        </p:xfrm>
        <a:graphic>
          <a:graphicData uri="http://schemas.openxmlformats.org/presentationml/2006/ole">
            <p:oleObj spid="_x0000_s5130" name="Equation" r:id="rId8" imgW="4114800" imgH="774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sz="2000" dirty="0" smtClean="0"/>
              <a:t>Пересечение двух окружностей:</a:t>
            </a:r>
            <a:endParaRPr lang="ru-RU" sz="20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85720" y="1571612"/>
          <a:ext cx="6500858" cy="1718084"/>
        </p:xfrm>
        <a:graphic>
          <a:graphicData uri="http://schemas.openxmlformats.org/presentationml/2006/ole">
            <p:oleObj spid="_x0000_s6147" name="Equation" r:id="rId3" imgW="3555720" imgH="939600" progId="Equation.DSMT4">
              <p:embed/>
            </p:oleObj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00400"/>
            <a:ext cx="84439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низ 8"/>
          <p:cNvSpPr/>
          <p:nvPr/>
        </p:nvSpPr>
        <p:spPr>
          <a:xfrm>
            <a:off x="3520978" y="3949614"/>
            <a:ext cx="214314" cy="928694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V="1">
            <a:off x="3893339" y="5036355"/>
            <a:ext cx="1928826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2071670" y="5429264"/>
            <a:ext cx="1643074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571736" y="4786322"/>
          <a:ext cx="284164" cy="485767"/>
        </p:xfrm>
        <a:graphic>
          <a:graphicData uri="http://schemas.openxmlformats.org/presentationml/2006/ole">
            <p:oleObj spid="_x0000_s6149" name="Equation" r:id="rId5" imgW="88560" imgH="17748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583113" y="4552950"/>
          <a:ext cx="404812" cy="381000"/>
        </p:xfrm>
        <a:graphic>
          <a:graphicData uri="http://schemas.openxmlformats.org/presentationml/2006/ole">
            <p:oleObj spid="_x0000_s6150" name="Equation" r:id="rId6" imgW="126720" imgH="1396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46450"/>
            <a:ext cx="6297613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Активные трещины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smtClean="0"/>
              <a:t>Пределы изменения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</a:t>
            </a:r>
            <a:r>
              <a:rPr lang="ru-RU" dirty="0" smtClean="0"/>
              <a:t>для любого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72000" y="1228889"/>
          <a:ext cx="3929090" cy="1944701"/>
        </p:xfrm>
        <a:graphic>
          <a:graphicData uri="http://schemas.openxmlformats.org/presentationml/2006/ole">
            <p:oleObj spid="_x0000_s7170" name="Equation" r:id="rId4" imgW="2514600" imgH="124452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28728" y="5929330"/>
          <a:ext cx="487363" cy="450850"/>
        </p:xfrm>
        <a:graphic>
          <a:graphicData uri="http://schemas.openxmlformats.org/presentationml/2006/ole">
            <p:oleObj spid="_x0000_s7171" name="Equation" r:id="rId5" imgW="152280" imgH="164880" progId="Equation.DSMT4">
              <p:embed/>
            </p:oleObj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14480" y="5143512"/>
          <a:ext cx="487363" cy="450850"/>
        </p:xfrm>
        <a:graphic>
          <a:graphicData uri="http://schemas.openxmlformats.org/presentationml/2006/ole">
            <p:oleObj spid="_x0000_s7172" name="Equation" r:id="rId6" imgW="152280" imgH="164880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928926" y="4357694"/>
          <a:ext cx="487363" cy="485775"/>
        </p:xfrm>
        <a:graphic>
          <a:graphicData uri="http://schemas.openxmlformats.org/presentationml/2006/ole">
            <p:oleObj spid="_x0000_s7173" name="Equation" r:id="rId7" imgW="152280" imgH="177480" progId="Equation.DSMT4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481388" y="4230688"/>
          <a:ext cx="527050" cy="452437"/>
        </p:xfrm>
        <a:graphic>
          <a:graphicData uri="http://schemas.openxmlformats.org/presentationml/2006/ole">
            <p:oleObj spid="_x0000_s7174" name="Equation" r:id="rId8" imgW="164880" imgH="164880" progId="Equation.DSMT4">
              <p:embed/>
            </p:oleObj>
          </a:graphicData>
        </a:graphic>
      </p:graphicFrame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8" y="3143247"/>
            <a:ext cx="4143372" cy="23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Полилиния 18"/>
          <p:cNvSpPr/>
          <p:nvPr/>
        </p:nvSpPr>
        <p:spPr>
          <a:xfrm>
            <a:off x="5975350" y="4083050"/>
            <a:ext cx="1320800" cy="733425"/>
          </a:xfrm>
          <a:custGeom>
            <a:avLst/>
            <a:gdLst>
              <a:gd name="connsiteX0" fmla="*/ 0 w 1320800"/>
              <a:gd name="connsiteY0" fmla="*/ 733425 h 733425"/>
              <a:gd name="connsiteX1" fmla="*/ 47625 w 1320800"/>
              <a:gd name="connsiteY1" fmla="*/ 625475 h 733425"/>
              <a:gd name="connsiteX2" fmla="*/ 120650 w 1320800"/>
              <a:gd name="connsiteY2" fmla="*/ 501650 h 733425"/>
              <a:gd name="connsiteX3" fmla="*/ 285750 w 1320800"/>
              <a:gd name="connsiteY3" fmla="*/ 336550 h 733425"/>
              <a:gd name="connsiteX4" fmla="*/ 400050 w 1320800"/>
              <a:gd name="connsiteY4" fmla="*/ 244475 h 733425"/>
              <a:gd name="connsiteX5" fmla="*/ 533400 w 1320800"/>
              <a:gd name="connsiteY5" fmla="*/ 158750 h 733425"/>
              <a:gd name="connsiteX6" fmla="*/ 717550 w 1320800"/>
              <a:gd name="connsiteY6" fmla="*/ 79375 h 733425"/>
              <a:gd name="connsiteX7" fmla="*/ 879475 w 1320800"/>
              <a:gd name="connsiteY7" fmla="*/ 31750 h 733425"/>
              <a:gd name="connsiteX8" fmla="*/ 1060450 w 1320800"/>
              <a:gd name="connsiteY8" fmla="*/ 6350 h 733425"/>
              <a:gd name="connsiteX9" fmla="*/ 1238250 w 1320800"/>
              <a:gd name="connsiteY9" fmla="*/ 0 h 733425"/>
              <a:gd name="connsiteX10" fmla="*/ 1320800 w 1320800"/>
              <a:gd name="connsiteY10" fmla="*/ 9525 h 733425"/>
              <a:gd name="connsiteX11" fmla="*/ 0 w 1320800"/>
              <a:gd name="connsiteY11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20800" h="733425">
                <a:moveTo>
                  <a:pt x="0" y="733425"/>
                </a:moveTo>
                <a:lnTo>
                  <a:pt x="47625" y="625475"/>
                </a:lnTo>
                <a:lnTo>
                  <a:pt x="120650" y="501650"/>
                </a:lnTo>
                <a:lnTo>
                  <a:pt x="285750" y="336550"/>
                </a:lnTo>
                <a:lnTo>
                  <a:pt x="400050" y="244475"/>
                </a:lnTo>
                <a:lnTo>
                  <a:pt x="533400" y="158750"/>
                </a:lnTo>
                <a:lnTo>
                  <a:pt x="717550" y="79375"/>
                </a:lnTo>
                <a:lnTo>
                  <a:pt x="879475" y="31750"/>
                </a:lnTo>
                <a:lnTo>
                  <a:pt x="1060450" y="6350"/>
                </a:lnTo>
                <a:lnTo>
                  <a:pt x="1238250" y="0"/>
                </a:lnTo>
                <a:lnTo>
                  <a:pt x="1320800" y="9525"/>
                </a:lnTo>
                <a:lnTo>
                  <a:pt x="0" y="733425"/>
                </a:lnTo>
                <a:close/>
              </a:path>
            </a:pathLst>
          </a:custGeom>
          <a:solidFill>
            <a:srgbClr val="2FB4E9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ru-RU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gpn"/>
  <p:tag name="TYPE" val="report"/>
  <p:tag name="LANG" val="rus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6E5C9BCAC0A3E4BA5BB70B07FB7FAA6" ma:contentTypeVersion="1" ma:contentTypeDescription="Создание документа." ma:contentTypeScope="" ma:versionID="5803d2d02c6e79eff3e06eff6972bfc9">
  <xsd:schema xmlns:xsd="http://www.w3.org/2001/XMLSchema" xmlns:xs="http://www.w3.org/2001/XMLSchema" xmlns:p="http://schemas.microsoft.com/office/2006/metadata/properties" xmlns:ns2="e6fb9c7f-64bf-4017-aeab-bc9f637c12e3" targetNamespace="http://schemas.microsoft.com/office/2006/metadata/properties" ma:root="true" ma:fieldsID="89098f1ba879c137d98d3a983b308587" ns2:_="">
    <xsd:import namespace="e6fb9c7f-64bf-4017-aeab-bc9f637c12e3"/>
    <xsd:element name="properties">
      <xsd:complexType>
        <xsd:sequence>
          <xsd:element name="documentManagement">
            <xsd:complexType>
              <xsd:all>
                <xsd:element ref="ns2:UnresolvedUs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b9c7f-64bf-4017-aeab-bc9f637c12e3" elementFormDefault="qualified">
    <xsd:import namespace="http://schemas.microsoft.com/office/2006/documentManagement/types"/>
    <xsd:import namespace="http://schemas.microsoft.com/office/infopath/2007/PartnerControls"/>
    <xsd:element name="UnresolvedUser" ma:index="8" nillable="true" ma:displayName="Автор последних изменений" ma:internalName="UnresolvedUser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resolvedUser xmlns="e6fb9c7f-64bf-4017-aeab-bc9f637c12e3" xsi:nil="true"/>
  </documentManagement>
</p:properties>
</file>

<file path=customXml/itemProps1.xml><?xml version="1.0" encoding="utf-8"?>
<ds:datastoreItem xmlns:ds="http://schemas.openxmlformats.org/officeDocument/2006/customXml" ds:itemID="{40FC8496-DC6C-4BFA-BD49-D1F2210F24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1491DD-609E-494E-B063-91A313E80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fb9c7f-64bf-4017-aeab-bc9f637c1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1B63C-0A06-4F96-9148-A2E6A28913BC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6fb9c7f-64bf-4017-aeab-bc9f637c12e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6100</TotalTime>
  <Words>428</Words>
  <Application>Microsoft Office PowerPoint</Application>
  <PresentationFormat>Экран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gpn_report</vt:lpstr>
      <vt:lpstr>Equation</vt:lpstr>
      <vt:lpstr>Структурные особенности массива горных пород как источник информации о его напряженном состоянии</vt:lpstr>
      <vt:lpstr>Содержание</vt:lpstr>
      <vt:lpstr>Структурные особенности массива</vt:lpstr>
      <vt:lpstr>Стереограмма трещин</vt:lpstr>
      <vt:lpstr>Координатное описание трещины</vt:lpstr>
      <vt:lpstr>Пространство главных напряжений</vt:lpstr>
      <vt:lpstr>Переход к направляющим косинусам</vt:lpstr>
      <vt:lpstr>Диаграмма Мора</vt:lpstr>
      <vt:lpstr>Активные трещины</vt:lpstr>
      <vt:lpstr>Формулы в явном виде</vt:lpstr>
      <vt:lpstr>Диапазон изменения n</vt:lpstr>
      <vt:lpstr>Предлагаемый алгоритм</vt:lpstr>
      <vt:lpstr>Переход из Normal Fault в Strike-Slip 1</vt:lpstr>
      <vt:lpstr>Переход из Normal Fault в Strike-Slip 2</vt:lpstr>
      <vt:lpstr>Переход из Strike-Slip в Reverse Fault</vt:lpstr>
      <vt:lpstr>Результат</vt:lpstr>
    </vt:vector>
  </TitlesOfParts>
  <Company>PowerLexis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Дубиня Никита Владиславович</cp:lastModifiedBy>
  <cp:revision>377</cp:revision>
  <dcterms:created xsi:type="dcterms:W3CDTF">2013-07-30T10:25:23Z</dcterms:created>
  <dcterms:modified xsi:type="dcterms:W3CDTF">2017-04-17T08:15:07Z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0x01010096E5C9BCAC0A3E4BA5BB70B07FB7FAA6</vt:lpwstr>
  </property>
</Properties>
</file>