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451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jrpr.com/uploads/V6ISSUE3/IJRPR40420.pdf" TargetMode="External"/><Relationship Id="rId13" Type="http://schemas.openxmlformats.org/officeDocument/2006/relationships/hyperlink" Target="https://www.sciencedirect.com/science/article/pii/S1110062118301375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vayuyaan.com/blog/smart-dustbin-using-arduino-and-ultrasonic-sensor/" TargetMode="External"/><Relationship Id="rId12" Type="http://schemas.openxmlformats.org/officeDocument/2006/relationships/hyperlink" Target="https://pmc.ncbi.nlm.nih.gov/articles/PMC10209407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grenze.com/pages/servej.php?fn=345.pdf&amp;name=Smart+Dustbin+using+Arduino&amp;id=3305&amp;association=GRENZE&amp;journal=GIJET&amp;year=2024&amp;volume=10&amp;issue=2" TargetMode="External"/><Relationship Id="rId11" Type="http://schemas.openxmlformats.org/officeDocument/2006/relationships/hyperlink" Target="https://ijrpr.com/uploads/V6ISSUE1/IJRPR38015.pdf" TargetMode="External"/><Relationship Id="rId5" Type="http://schemas.openxmlformats.org/officeDocument/2006/relationships/hyperlink" Target="https://ijcrt.org/papers/IJCRT2309288.pdf" TargetMode="External"/><Relationship Id="rId15" Type="http://schemas.openxmlformats.org/officeDocument/2006/relationships/hyperlink" Target="https://archive.ipcc.ch/publications_and_data/ar4/wg3/en/ch10s10-references.html" TargetMode="External"/><Relationship Id="rId10" Type="http://schemas.openxmlformats.org/officeDocument/2006/relationships/hyperlink" Target="https://www.semanticscholar.org/paper/Smart-Garbage-Collection-Using-GPS-&amp;-Shortest-Path-Kariapper-Pirapuraj/01d6185868252ac02025a8d648aaef3f59bd95c9" TargetMode="External"/><Relationship Id="rId4" Type="http://schemas.openxmlformats.org/officeDocument/2006/relationships/hyperlink" Target="https://www.irjmets.com/uploadedfiles/paper/issue_7_july_2022/27781/final/fin_irjmets1657461174.pdf" TargetMode="External"/><Relationship Id="rId9" Type="http://schemas.openxmlformats.org/officeDocument/2006/relationships/hyperlink" Target="https://www.irjet.net/archives/V10/i11/IRJET-V10I1105.pdf" TargetMode="External"/><Relationship Id="rId14" Type="http://schemas.openxmlformats.org/officeDocument/2006/relationships/hyperlink" Target="https://www.sciencedirect.com/science/article/abs/pii/S0956053X060013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762884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36086" y="252865"/>
            <a:ext cx="91440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75180" y="-612464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SIH25111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Waste Segregation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INNOVATION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 + 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 07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32617" y="-43497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SMART WASTE SEGRIGATION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34858" y="754700"/>
            <a:ext cx="12191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AI POWERED SMART WASTE Segregation WORK FLOW </a:t>
            </a:r>
            <a:r>
              <a:rPr lang="en-US" sz="2000" b="1" u="sng" dirty="0">
                <a:solidFill>
                  <a:schemeClr val="tx2"/>
                </a:solidFill>
                <a:latin typeface="Arial Rounded MT Bold" panose="020F0704030504030204" pitchFamily="34" charset="0"/>
                <a:cs typeface="Arial" pitchFamily="34" charset="0"/>
              </a:rPr>
              <a:t>)</a:t>
            </a:r>
            <a:endParaRPr lang="en-US" sz="2000" u="sng" dirty="0">
              <a:solidFill>
                <a:schemeClr val="tx2"/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0" y="34205"/>
            <a:ext cx="2062065" cy="12307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Berlin Sans FB Demi" panose="020E0802020502020306" pitchFamily="34" charset="0"/>
              </a:rPr>
              <a:t> </a:t>
            </a:r>
            <a:endParaRPr lang="en-IN" sz="1700" dirty="0">
              <a:latin typeface="Berlin Sans FB Demi" panose="020E0802020502020306" pitchFamily="34" charset="0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2473F8-27EB-3309-99BF-22F8CAF3EEF1}"/>
              </a:ext>
            </a:extLst>
          </p:cNvPr>
          <p:cNvSpPr txBox="1"/>
          <p:nvPr/>
        </p:nvSpPr>
        <p:spPr>
          <a:xfrm>
            <a:off x="432617" y="3815551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UNIQUE VALUE PROPOSITION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5BF91D-C4B9-C76C-B9E8-D8EF91CEC6D4}"/>
              </a:ext>
            </a:extLst>
          </p:cNvPr>
          <p:cNvSpPr txBox="1"/>
          <p:nvPr/>
        </p:nvSpPr>
        <p:spPr>
          <a:xfrm>
            <a:off x="164468" y="1508220"/>
            <a:ext cx="5276782" cy="216987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E0480F-1E30-AC79-C479-2D7B5BC08936}"/>
              </a:ext>
            </a:extLst>
          </p:cNvPr>
          <p:cNvSpPr txBox="1"/>
          <p:nvPr/>
        </p:nvSpPr>
        <p:spPr>
          <a:xfrm>
            <a:off x="5709399" y="1640341"/>
            <a:ext cx="4131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IDEA /SOLUTION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A947B7-049A-7468-9DBB-2DFBB7A59A53}"/>
              </a:ext>
            </a:extLst>
          </p:cNvPr>
          <p:cNvSpPr txBox="1"/>
          <p:nvPr/>
        </p:nvSpPr>
        <p:spPr>
          <a:xfrm>
            <a:off x="432617" y="1518205"/>
            <a:ext cx="346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E2A7FC-62BE-1610-4B0F-1AE39329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38418A-3030-BB78-196F-ABA2CFFDC650}"/>
              </a:ext>
            </a:extLst>
          </p:cNvPr>
          <p:cNvSpPr txBox="1"/>
          <p:nvPr/>
        </p:nvSpPr>
        <p:spPr>
          <a:xfrm>
            <a:off x="347269" y="1839368"/>
            <a:ext cx="50801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monitoring causes waste mixing.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Systemic mismanagement overloads landfills, costs rise.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easy e-waste pickup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bins can automate waste segregation.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collection routes to save costs</a:t>
            </a:r>
            <a:endParaRPr lang="en-IN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5325069-EAC0-B2CF-0E01-F715542E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291" y="4277689"/>
            <a:ext cx="49199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Hybrid AI</a:t>
            </a:r>
            <a:r>
              <a:rPr lang="en-US" altLang="en-US" dirty="0">
                <a:latin typeface="Arial" panose="020B0604020202020204" pitchFamily="34" charset="0"/>
              </a:rPr>
              <a:t> classifies waste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real-time user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lid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opens for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schedules e-waste pickups.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 and GPS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collection routes.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7C4C0-C73D-67DF-6FDE-C0D361AFE4AE}"/>
              </a:ext>
            </a:extLst>
          </p:cNvPr>
          <p:cNvSpPr txBox="1"/>
          <p:nvPr/>
        </p:nvSpPr>
        <p:spPr>
          <a:xfrm>
            <a:off x="164468" y="3815551"/>
            <a:ext cx="5276782" cy="22319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B21F552-E538-4500-416A-95917146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377" y="2121275"/>
            <a:ext cx="59526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sensors classify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Lid opens with ultrasonic sensor.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alerts guide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 schedules e-waste pickups.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 verify waste after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use buzzer and LEDs.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manual guides home segregation.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tracks and schedules collection.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8D168C-072C-EDF9-08F8-F6D519A31DF0}"/>
              </a:ext>
            </a:extLst>
          </p:cNvPr>
          <p:cNvSpPr txBox="1"/>
          <p:nvPr/>
        </p:nvSpPr>
        <p:spPr>
          <a:xfrm>
            <a:off x="5542377" y="1518205"/>
            <a:ext cx="6384152" cy="417222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2" y="245415"/>
            <a:ext cx="1459058" cy="81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37559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D9D76175-F707-688D-19E4-13E3859F0F9B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46655" y="19873"/>
            <a:ext cx="2209120" cy="133814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Berlin Sans FB Demi" panose="020E0802020502020306" pitchFamily="34" charset="0"/>
              </a:rPr>
              <a:t> </a:t>
            </a:r>
            <a:endParaRPr lang="en-IN" sz="17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CBC71-58DF-F544-E599-9F3FFA46D8E1}"/>
              </a:ext>
            </a:extLst>
          </p:cNvPr>
          <p:cNvSpPr txBox="1"/>
          <p:nvPr/>
        </p:nvSpPr>
        <p:spPr>
          <a:xfrm>
            <a:off x="6675823" y="965345"/>
            <a:ext cx="41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TECH STACK: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6D568-4EFE-0915-F443-9E96EA77F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373"/>
            <a:ext cx="6162733" cy="457208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B9223A5-F4F2-9B55-D183-65B907462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123" y="1395774"/>
            <a:ext cx="418095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camera captures waste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objects, measure distance.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 bin lid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scripts sort waste.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users and city.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846689-1191-F98E-7C05-829C566E7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334" y="3177603"/>
            <a:ext cx="5525729" cy="3111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CFFF96-5F2D-D947-2260-793DE55B6DFC}"/>
              </a:ext>
            </a:extLst>
          </p:cNvPr>
          <p:cNvSpPr txBox="1"/>
          <p:nvPr/>
        </p:nvSpPr>
        <p:spPr>
          <a:xfrm>
            <a:off x="6558116" y="965345"/>
            <a:ext cx="4532671" cy="22122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55" y="251928"/>
            <a:ext cx="1515771" cy="8451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23540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34160" y="4610106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064" y="-68261"/>
            <a:ext cx="2209120" cy="97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55467FF-B4B3-F114-475E-6B003058720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214605" y="147963"/>
            <a:ext cx="1866122" cy="8684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Berlin Sans FB Demi" panose="020E0802020502020306" pitchFamily="34" charset="0"/>
              </a:rPr>
              <a:t> </a:t>
            </a:r>
            <a:endParaRPr lang="en-IN" sz="17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A268A-B3D1-7337-2073-2BC527952267}"/>
              </a:ext>
            </a:extLst>
          </p:cNvPr>
          <p:cNvSpPr txBox="1"/>
          <p:nvPr/>
        </p:nvSpPr>
        <p:spPr>
          <a:xfrm>
            <a:off x="403134" y="1298864"/>
            <a:ext cx="4943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erlin Sans FB" panose="020E0602020502020306" pitchFamily="34" charset="0"/>
              </a:rPr>
              <a:t>VIABILITY:</a:t>
            </a:r>
            <a:endParaRPr lang="en-IN" sz="3200" dirty="0">
              <a:solidFill>
                <a:schemeClr val="tx2">
                  <a:lumMod val="60000"/>
                  <a:lumOff val="4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77306-46BA-36F6-2D9C-1F87B6077E31}"/>
              </a:ext>
            </a:extLst>
          </p:cNvPr>
          <p:cNvSpPr txBox="1"/>
          <p:nvPr/>
        </p:nvSpPr>
        <p:spPr>
          <a:xfrm>
            <a:off x="88049" y="1240228"/>
            <a:ext cx="5370916" cy="452431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B0DF7D-E607-3A6C-20FD-611F314C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B8BA2-2E37-8268-8A19-5E2AB1595AD5}"/>
              </a:ext>
            </a:extLst>
          </p:cNvPr>
          <p:cNvSpPr txBox="1"/>
          <p:nvPr/>
        </p:nvSpPr>
        <p:spPr>
          <a:xfrm>
            <a:off x="6015025" y="1472463"/>
            <a:ext cx="60354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sensor fusion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waste with high accuracy, ensuring it is sorted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Lid: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motor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ultrasonic sensor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 touchless, smooth lid opening for user convenience and hygiene.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Motivation: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incentive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users to properly sort their waste, rewarding good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E-Waste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dedicated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simplifies the process of scheduling e-waste and scrap pickups for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Operation: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sensor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components ensure dependable, consistent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Future-Ready: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system's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for easy upgrades and the addition of new features down the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188C1E-39BD-2030-1448-B560DFDB2F87}"/>
              </a:ext>
            </a:extLst>
          </p:cNvPr>
          <p:cNvSpPr txBox="1"/>
          <p:nvPr/>
        </p:nvSpPr>
        <p:spPr>
          <a:xfrm>
            <a:off x="6096000" y="927964"/>
            <a:ext cx="390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FEASIBILITY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D8302-86FF-95C9-D1C4-8EDDF6288741}"/>
              </a:ext>
            </a:extLst>
          </p:cNvPr>
          <p:cNvSpPr txBox="1"/>
          <p:nvPr/>
        </p:nvSpPr>
        <p:spPr>
          <a:xfrm>
            <a:off x="5889523" y="927964"/>
            <a:ext cx="6087872" cy="529027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77C3E93-9BF6-C4F8-9EAB-187E5EC1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291ED-77FF-9817-ECC7-3343B5A49070}"/>
              </a:ext>
            </a:extLst>
          </p:cNvPr>
          <p:cNvSpPr txBox="1"/>
          <p:nvPr/>
        </p:nvSpPr>
        <p:spPr>
          <a:xfrm>
            <a:off x="124595" y="1700433"/>
            <a:ext cx="537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Incentives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solve user laziness, increasing responsibility.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minimize improper disposal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 disposal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revenue, promoting a circular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engagement and scheduling for pickups.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the operational load for municipal 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gains user and municipal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maintenance and uptime.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is competitive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cost-effective, unmatched by alternatives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9" y="268743"/>
            <a:ext cx="1116747" cy="6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9939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-213360" y="-22536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23" y="-46490"/>
            <a:ext cx="2775646" cy="7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4CB0E24-D948-48C2-4A58-D31CDC2F51DF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84433" y="99156"/>
            <a:ext cx="2209120" cy="10298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Berlin Sans FB Demi" panose="020E0802020502020306" pitchFamily="34" charset="0"/>
              </a:rPr>
              <a:t> </a:t>
            </a:r>
            <a:endParaRPr lang="en-IN" sz="1700" dirty="0">
              <a:latin typeface="Berlin Sans FB Demi" panose="020E0802020502020306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146196-6816-6266-319E-7D271C65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154" y="2349337"/>
            <a:ext cx="184731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🌍">
            <a:extLst>
              <a:ext uri="{FF2B5EF4-FFF2-40B4-BE49-F238E27FC236}">
                <a16:creationId xmlns:a16="http://schemas.microsoft.com/office/drawing/2014/main" id="{46EE07D4-A65B-43DE-2A83-59E877D5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34" y="34205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8BDF1-C806-3179-6084-B06FC13FE671}"/>
              </a:ext>
            </a:extLst>
          </p:cNvPr>
          <p:cNvSpPr txBox="1"/>
          <p:nvPr/>
        </p:nvSpPr>
        <p:spPr>
          <a:xfrm>
            <a:off x="6646606" y="1046041"/>
            <a:ext cx="5109240" cy="470898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914400" eaLnBrk="0" hangingPunct="0">
              <a:buFontTx/>
              <a:buChar char="•"/>
            </a:pPr>
            <a:r>
              <a:rPr lang="en-US" sz="2800" b="1" dirty="0"/>
              <a:t>.</a:t>
            </a:r>
            <a:r>
              <a:rPr lang="en-US" altLang="en-US" sz="2800" b="1" dirty="0">
                <a:latin typeface="Arial" panose="020B0604020202020204" pitchFamily="34" charset="0"/>
              </a:rPr>
              <a:t> Cuts fuel use via GPS.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Eases worker sorting and exposure.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Improves collection scheduling efficiency.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Lowers operational and maintenance costs.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Creates scrap-based revenue streams</a:t>
            </a:r>
            <a:endParaRPr 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86484-543D-983B-0D03-A5B6CB336F06}"/>
              </a:ext>
            </a:extLst>
          </p:cNvPr>
          <p:cNvSpPr txBox="1"/>
          <p:nvPr/>
        </p:nvSpPr>
        <p:spPr>
          <a:xfrm>
            <a:off x="174031" y="1347019"/>
            <a:ext cx="5833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IMPACT:</a:t>
            </a:r>
          </a:p>
          <a:p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247C5-95D4-EEBD-72CC-79300BDCE6AC}"/>
              </a:ext>
            </a:extLst>
          </p:cNvPr>
          <p:cNvSpPr txBox="1"/>
          <p:nvPr/>
        </p:nvSpPr>
        <p:spPr>
          <a:xfrm>
            <a:off x="121754" y="1222174"/>
            <a:ext cx="6128446" cy="463099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3E605C-0B49-C695-C46E-C635D5D3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1" y="1917096"/>
            <a:ext cx="532549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landfill waste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Lowers toxic and biohazard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soil and groundwater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e-waste environmental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fossil fuel reliance.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municipal waste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Decreases greenhouse gas emissions.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public health and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" y="249730"/>
            <a:ext cx="1364958" cy="7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41680" y="6475147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A39618-59E4-919F-2C34-911E797A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8" y="759290"/>
            <a:ext cx="1201482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  <a:t>Smart Segregation, ML, Raspberry Pi: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https://www.irjmets.com/uploadedfiles/paper/issue_7_july_2022/27781/final/fin_irjmets1657461174.pdf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https://ijcrt.org/papers/IJCRT2309288.pdf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  <a:t>Arduino, Servo, Ultrasonic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https://thegrenze.com/pages/servej.php?fn=345.pdf&amp;name=Smart+Dustbin+using+Arduino&amp;id=3305&amp;association=GRENZE&amp;journal=GIJET&amp;year=2024&amp;volume=10&amp;issue=2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https://vayuyaan.com/blog/smart-dustbin-using-arduino-and-ultrasonic-sensor/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  <a:t>ESP32 Bin Fill Monitoring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https://ijrpr.com/uploads/V6ISSUE3/IJRPR40420.pdf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https://www.irjet.net/archives/V10/i11/IRJET-V10I1105.pdf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  <a:t>Smart GPS Route Optimization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https://www.semanticscholar.org/paper/Smart-Garbage-Collection-Using-GPS-&amp;-Shortest-Path-Kariapper-Pirapuraj/01d6185868252ac02025a8d648aaef3f59bd95c9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https://ijrpr.com/uploads/V6ISSUE1/IJRPR38015.pdf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155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ea typeface="Cascadia Code" panose="020B0609020000020004" pitchFamily="49" charset="0"/>
                <a:cs typeface="Arial" panose="020B0604020202020204" pitchFamily="34" charset="0"/>
              </a:rPr>
              <a:t>Biogas, Recycling, Incineration &amp; Disposal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https://pmc.ncbi.nlm.nih.gov/articles/PMC10209407/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https://www.sciencedirect.com/science/article/pii/S1110062118301375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https://www.sciencedirect.com/science/article/abs/pii/S0956053X06001371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https://archive.ipcc.ch/publications_and_data/ar4/wg3/en/ch10s10-references.html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B907B-D74A-214B-78C6-EC7A214A1B59}"/>
              </a:ext>
            </a:extLst>
          </p:cNvPr>
          <p:cNvSpPr txBox="1"/>
          <p:nvPr/>
        </p:nvSpPr>
        <p:spPr>
          <a:xfrm>
            <a:off x="68501" y="1088922"/>
            <a:ext cx="11920368" cy="468015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FC0F2AF1-54D6-B224-53F9-360E47BD0531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6884" y="37324"/>
            <a:ext cx="2209120" cy="10203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latin typeface="Berlin Sans FB Demi" panose="020E0802020502020306" pitchFamily="34" charset="0"/>
              </a:rPr>
              <a:t> </a:t>
            </a:r>
            <a:endParaRPr lang="en-IN" sz="1700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61" y="166266"/>
            <a:ext cx="1390777" cy="70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587</Words>
  <Application>Microsoft Office PowerPoint</Application>
  <PresentationFormat>Widescreen</PresentationFormat>
  <Paragraphs>103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ＭＳ Ｐゴシック</vt:lpstr>
      <vt:lpstr>Arial</vt:lpstr>
      <vt:lpstr>Arial Rounded MT Bold</vt:lpstr>
      <vt:lpstr>Baskerville Old Face</vt:lpstr>
      <vt:lpstr>Bell MT</vt:lpstr>
      <vt:lpstr>Berlin Sans FB</vt:lpstr>
      <vt:lpstr>Berlin Sans FB Demi</vt:lpstr>
      <vt:lpstr>Calibri</vt:lpstr>
      <vt:lpstr>Cascadia Code</vt:lpstr>
      <vt:lpstr>Garamond</vt:lpstr>
      <vt:lpstr>Times New Roman</vt:lpstr>
      <vt:lpstr>TradeGothic</vt:lpstr>
      <vt:lpstr>Wingdings</vt:lpstr>
      <vt:lpstr>Office Theme</vt:lpstr>
      <vt:lpstr>SMART INDIA HACKATHON 2025</vt:lpstr>
      <vt:lpstr> SMART WASTE SEGRIGATION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Lenovo Laptop</cp:lastModifiedBy>
  <cp:revision>172</cp:revision>
  <dcterms:created xsi:type="dcterms:W3CDTF">2013-12-12T18:46:50Z</dcterms:created>
  <dcterms:modified xsi:type="dcterms:W3CDTF">2025-09-21T20:44:21Z</dcterms:modified>
  <cp:category/>
</cp:coreProperties>
</file>