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6"/>
  </p:notesMasterIdLst>
  <p:sldIdLst>
    <p:sldId id="275" r:id="rId2"/>
    <p:sldId id="276" r:id="rId3"/>
    <p:sldId id="278" r:id="rId4"/>
    <p:sldId id="277" r:id="rId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Verdana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Verdana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Verdana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Verdana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Verdana" pitchFamily="34" charset="0"/>
        <a:ea typeface="宋体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Verdana" pitchFamily="34" charset="0"/>
        <a:ea typeface="宋体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Verdana" pitchFamily="34" charset="0"/>
        <a:ea typeface="宋体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Verdana" pitchFamily="34" charset="0"/>
        <a:ea typeface="宋体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Verdana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 autoAdjust="0"/>
    <p:restoredTop sz="94630" autoAdjust="0"/>
  </p:normalViewPr>
  <p:slideViewPr>
    <p:cSldViewPr>
      <p:cViewPr varScale="1">
        <p:scale>
          <a:sx n="92" d="100"/>
          <a:sy n="92" d="100"/>
        </p:scale>
        <p:origin x="1548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41C6E43A-1BAD-4436-A5C4-A72C07C7B8C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05366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EECE10-C36D-4D77-B34D-350BF74CE76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7B425C-E84B-4AF4-9E53-ABE2054B419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6292A-91BD-442F-9695-F6ED3D24A88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Verdana" pitchFamily="34" charset="0"/>
              </a:defRPr>
            </a:lvl1pPr>
            <a:lvl2pPr>
              <a:defRPr baseline="0">
                <a:latin typeface="Verdana" pitchFamily="34" charset="0"/>
              </a:defRPr>
            </a:lvl2pPr>
            <a:lvl3pPr>
              <a:defRPr baseline="0">
                <a:latin typeface="Verdana" pitchFamily="34" charset="0"/>
              </a:defRPr>
            </a:lvl3pPr>
            <a:lvl4pPr>
              <a:defRPr baseline="0">
                <a:latin typeface="Verdana" pitchFamily="34" charset="0"/>
              </a:defRPr>
            </a:lvl4pPr>
            <a:lvl5pPr>
              <a:defRPr baseline="0">
                <a:latin typeface="Verdana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5849D9-A748-49B4-AB27-BB1E33A4E51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FAE9BD-5396-4307-9EC9-859A80AD837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312EB8-FE39-4CE8-A366-050868DE781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04D91A-E741-4A70-8CEA-294308196E7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958519-94C2-4B71-965D-A37E0499010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8057E0-9983-4603-BCF5-DBA5904C68F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F2C68B-0243-4586-B3F1-0D30BA1EC1D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单圆角矩形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6" name="直角三角形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7" name="任意多边形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9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ED2581-528D-48FD-B3E1-33262C05F7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1028" name="标题占位符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029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05D9CD29-BF13-4411-BCA6-700B326D5FC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1033" name="组合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任意多边形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kumimoji="0" lang="en-US">
                <a:ea typeface="宋体" pitchFamily="2" charset="-122"/>
              </a:endParaRPr>
            </a:p>
          </p:txBody>
        </p:sp>
        <p:sp>
          <p:nvSpPr>
            <p:cNvPr id="13" name="任意多边形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kumimoji="0" lang="en-US">
                <a:ea typeface="宋体" pitchFamily="2" charset="-122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18" r:id="rId2"/>
    <p:sldLayoutId id="2147483727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8" r:id="rId9"/>
    <p:sldLayoutId id="2147483724" r:id="rId10"/>
    <p:sldLayoutId id="2147483725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64703"/>
            <a:ext cx="8229600" cy="1143000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9</a:t>
            </a:r>
            <a:r>
              <a:rPr lang="zh-CN" altLang="en-US" dirty="0"/>
              <a:t>章 作业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95016"/>
            <a:ext cx="8507288" cy="4786312"/>
          </a:xfrm>
        </p:spPr>
        <p:txBody>
          <a:bodyPr/>
          <a:lstStyle/>
          <a:p>
            <a:pPr>
              <a:buNone/>
            </a:pPr>
            <a:r>
              <a:rPr lang="en-US" altLang="zh-CN" sz="2400" dirty="0"/>
              <a:t>2  1</a:t>
            </a:r>
            <a:r>
              <a:rPr lang="zh-CN" altLang="en-US" sz="2400" dirty="0"/>
              <a:t>）</a:t>
            </a:r>
            <a:r>
              <a:rPr lang="en-US" altLang="zh-CN" sz="2400" dirty="0"/>
              <a:t>20000/40=500</a:t>
            </a:r>
            <a:r>
              <a:rPr lang="zh-CN" altLang="en-US" sz="2400" dirty="0"/>
              <a:t>次</a:t>
            </a:r>
            <a:endParaRPr lang="en-US" altLang="zh-CN" sz="2400" dirty="0"/>
          </a:p>
          <a:p>
            <a:pPr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）索引层数</a:t>
            </a:r>
            <a:r>
              <a:rPr lang="en-US" altLang="zh-CN" sz="2400" dirty="0"/>
              <a:t>+1</a:t>
            </a:r>
            <a:r>
              <a:rPr lang="zh-CN" altLang="en-US" sz="2400" dirty="0"/>
              <a:t>次</a:t>
            </a:r>
            <a:endParaRPr lang="en-US" altLang="zh-CN" sz="2400" dirty="0"/>
          </a:p>
          <a:p>
            <a:pPr>
              <a:buNone/>
            </a:pPr>
            <a:r>
              <a:rPr lang="en-US" altLang="zh-CN" sz="2400" dirty="0"/>
              <a:t>3</a:t>
            </a:r>
            <a:r>
              <a:rPr lang="zh-CN" altLang="en-US" sz="2400" dirty="0"/>
              <a:t>）选择块数较小的</a:t>
            </a:r>
            <a:r>
              <a:rPr lang="en-US" altLang="zh-CN" sz="2400" dirty="0"/>
              <a:t>S</a:t>
            </a:r>
            <a:r>
              <a:rPr lang="zh-CN" altLang="en-US" sz="2400" dirty="0"/>
              <a:t>表作为外表（</a:t>
            </a:r>
            <a:r>
              <a:rPr lang="en-US" altLang="zh-CN" sz="2400" dirty="0"/>
              <a:t>R</a:t>
            </a:r>
            <a:r>
              <a:rPr lang="zh-CN" altLang="en-US" sz="2400" dirty="0"/>
              <a:t>表</a:t>
            </a:r>
            <a:r>
              <a:rPr lang="en-US" altLang="zh-CN" sz="2400" dirty="0"/>
              <a:t>500</a:t>
            </a:r>
            <a:r>
              <a:rPr lang="zh-CN" altLang="en-US" sz="2400" dirty="0"/>
              <a:t>块，</a:t>
            </a:r>
            <a:r>
              <a:rPr lang="en-US" altLang="zh-CN" sz="2400" dirty="0"/>
              <a:t>S</a:t>
            </a:r>
            <a:r>
              <a:rPr lang="zh-CN" altLang="en-US" sz="2400" dirty="0"/>
              <a:t>表</a:t>
            </a:r>
            <a:r>
              <a:rPr lang="en-US" altLang="zh-CN" sz="2400" dirty="0"/>
              <a:t>40</a:t>
            </a:r>
            <a:r>
              <a:rPr lang="zh-CN" altLang="en-US" sz="2400" dirty="0"/>
              <a:t>块），若不考虑结果写到磁盘上的</a:t>
            </a:r>
            <a:r>
              <a:rPr lang="en-US" altLang="zh-CN" sz="2400" dirty="0"/>
              <a:t>I/O</a:t>
            </a:r>
            <a:r>
              <a:rPr lang="zh-CN" altLang="en-US" sz="2400" dirty="0"/>
              <a:t>开销（直接返回给用户），且缓存外表、内表和临时结果的均只有一个页面，则</a:t>
            </a:r>
            <a:r>
              <a:rPr lang="en-US" altLang="zh-CN" sz="2400" dirty="0"/>
              <a:t>I/O</a:t>
            </a:r>
            <a:r>
              <a:rPr lang="zh-CN" altLang="en-US" sz="2400" dirty="0"/>
              <a:t>次数</a:t>
            </a:r>
            <a:r>
              <a:rPr lang="en-US" altLang="zh-CN" sz="2400" dirty="0"/>
              <a:t>=40+40</a:t>
            </a:r>
            <a:r>
              <a:rPr lang="zh-CN" altLang="en-US" sz="2400" dirty="0"/>
              <a:t>*</a:t>
            </a:r>
            <a:r>
              <a:rPr lang="en-US" altLang="zh-CN" sz="2400" dirty="0"/>
              <a:t>500=20040</a:t>
            </a:r>
            <a:r>
              <a:rPr lang="zh-CN" altLang="en-US" sz="2400" dirty="0"/>
              <a:t>次</a:t>
            </a:r>
            <a:endParaRPr lang="en-US" altLang="zh-CN" sz="2400" dirty="0"/>
          </a:p>
          <a:p>
            <a:pPr>
              <a:buNone/>
            </a:pPr>
            <a:r>
              <a:rPr lang="en-US" altLang="zh-CN" sz="2400" dirty="0"/>
              <a:t>  </a:t>
            </a:r>
            <a:r>
              <a:rPr lang="zh-CN" altLang="en-US" sz="2400" dirty="0"/>
              <a:t>或者</a:t>
            </a:r>
            <a:r>
              <a:rPr lang="en-US" altLang="zh-CN" sz="2400" dirty="0"/>
              <a:t>= 40+40</a:t>
            </a:r>
            <a:r>
              <a:rPr lang="zh-CN" altLang="en-US" sz="2400" dirty="0"/>
              <a:t>*</a:t>
            </a:r>
            <a:r>
              <a:rPr lang="en-US" altLang="zh-CN" sz="2400" dirty="0"/>
              <a:t>500/n</a:t>
            </a:r>
            <a:r>
              <a:rPr lang="zh-CN" altLang="en-US" sz="2400" dirty="0"/>
              <a:t>，</a:t>
            </a:r>
            <a:r>
              <a:rPr lang="en-US" altLang="zh-CN" sz="2400" dirty="0"/>
              <a:t>n</a:t>
            </a:r>
            <a:r>
              <a:rPr lang="zh-CN" altLang="en-US" sz="2400" dirty="0"/>
              <a:t>为分配给外表的缓存页面数。</a:t>
            </a:r>
            <a:endParaRPr lang="en-US" altLang="zh-CN" sz="2400" dirty="0"/>
          </a:p>
          <a:p>
            <a:pPr>
              <a:buNone/>
            </a:pPr>
            <a:r>
              <a:rPr lang="en-US" altLang="zh-CN" sz="2400" dirty="0"/>
              <a:t>4</a:t>
            </a:r>
            <a:r>
              <a:rPr lang="zh-CN" altLang="en-US" sz="2400" dirty="0"/>
              <a:t>）已排序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——</a:t>
            </a:r>
            <a:r>
              <a:rPr lang="en-US" altLang="zh-CN" sz="2400" dirty="0"/>
              <a:t>500+40</a:t>
            </a:r>
            <a:r>
              <a:rPr lang="zh-CN" altLang="en-US" sz="2400" dirty="0"/>
              <a:t>次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 </a:t>
            </a:r>
            <a:r>
              <a:rPr lang="zh-CN" altLang="en-US" sz="2400" dirty="0"/>
              <a:t>未排序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——</a:t>
            </a:r>
            <a:r>
              <a:rPr lang="zh-CN" altLang="en-US" sz="2400" dirty="0"/>
              <a:t>再加上两张表的外部排序开销，若采用外部排序法，则加上</a:t>
            </a:r>
            <a:r>
              <a:rPr lang="en-US" altLang="zh-CN" sz="2400" dirty="0"/>
              <a:t>500log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500+40log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40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5849D9-A748-49B4-AB27-BB1E33A4E518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5849D9-A748-49B4-AB27-BB1E33A4E518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6" name="TextBox 5"/>
          <p:cNvSpPr txBox="1"/>
          <p:nvPr/>
        </p:nvSpPr>
        <p:spPr>
          <a:xfrm>
            <a:off x="1017089" y="5445224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查询树（教材）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D0FE611-AE18-42C6-8717-2C31C82B54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722867"/>
            <a:ext cx="3870240" cy="4107600"/>
          </a:xfrm>
          <a:prstGeom prst="rect">
            <a:avLst/>
          </a:prstGeom>
        </p:spPr>
      </p:pic>
      <p:pic>
        <p:nvPicPr>
          <p:cNvPr id="11" name="内容占位符 4" descr="查询树.emf">
            <a:extLst>
              <a:ext uri="{FF2B5EF4-FFF2-40B4-BE49-F238E27FC236}">
                <a16:creationId xmlns:a16="http://schemas.microsoft.com/office/drawing/2014/main" id="{FD53FC5B-EE6B-4EBC-A298-79145D8258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63868" y="903327"/>
            <a:ext cx="3312368" cy="4262401"/>
          </a:xfrm>
        </p:spPr>
      </p:pic>
      <p:sp>
        <p:nvSpPr>
          <p:cNvPr id="12" name="TextBox 5">
            <a:extLst>
              <a:ext uri="{FF2B5EF4-FFF2-40B4-BE49-F238E27FC236}">
                <a16:creationId xmlns:a16="http://schemas.microsoft.com/office/drawing/2014/main" id="{730FE44F-E1B8-4A71-84BF-1DE324976407}"/>
              </a:ext>
            </a:extLst>
          </p:cNvPr>
          <p:cNvSpPr txBox="1"/>
          <p:nvPr/>
        </p:nvSpPr>
        <p:spPr>
          <a:xfrm>
            <a:off x="6084168" y="5445224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查询树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5849D9-A748-49B4-AB27-BB1E33A4E518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  <p:pic>
        <p:nvPicPr>
          <p:cNvPr id="7" name="图片 6" descr="语法树.em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692696"/>
            <a:ext cx="3816424" cy="423702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851920" y="563163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语法树</a:t>
            </a:r>
          </a:p>
        </p:txBody>
      </p:sp>
    </p:spTree>
    <p:extLst>
      <p:ext uri="{BB962C8B-B14F-4D97-AF65-F5344CB8AC3E}">
        <p14:creationId xmlns:p14="http://schemas.microsoft.com/office/powerpoint/2010/main" val="1935735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5849D9-A748-49B4-AB27-BB1E33A4E518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6" name="TextBox 5"/>
          <p:cNvSpPr txBox="1"/>
          <p:nvPr/>
        </p:nvSpPr>
        <p:spPr>
          <a:xfrm>
            <a:off x="3782233" y="5733256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查询树优化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046030B4-A694-43D9-A601-E60264AC4A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836711"/>
            <a:ext cx="4392488" cy="4800939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流畅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流畅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3296</TotalTime>
  <Words>149</Words>
  <Application>Microsoft Office PowerPoint</Application>
  <PresentationFormat>全屏显示(4:3)</PresentationFormat>
  <Paragraphs>15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隶书</vt:lpstr>
      <vt:lpstr>宋体</vt:lpstr>
      <vt:lpstr>Arial</vt:lpstr>
      <vt:lpstr>Calibri</vt:lpstr>
      <vt:lpstr>Constantia</vt:lpstr>
      <vt:lpstr>Times New Roman</vt:lpstr>
      <vt:lpstr>Verdana</vt:lpstr>
      <vt:lpstr>Wingdings 2</vt:lpstr>
      <vt:lpstr>流畅</vt:lpstr>
      <vt:lpstr>第9章 作业</vt:lpstr>
      <vt:lpstr>PowerPoint 演示文稿</vt:lpstr>
      <vt:lpstr>PowerPoint 演示文稿</vt:lpstr>
      <vt:lpstr>PowerPoint 演示文稿</vt:lpstr>
    </vt:vector>
  </TitlesOfParts>
  <Company>hust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第6章 数据库保护</dc:title>
  <dc:creator>panpeng</dc:creator>
  <cp:lastModifiedBy>teacher潘</cp:lastModifiedBy>
  <cp:revision>325</cp:revision>
  <dcterms:created xsi:type="dcterms:W3CDTF">2005-04-05T01:48:35Z</dcterms:created>
  <dcterms:modified xsi:type="dcterms:W3CDTF">2024-06-17T16:46:41Z</dcterms:modified>
</cp:coreProperties>
</file>