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353" r:id="rId2"/>
    <p:sldId id="256" r:id="rId3"/>
    <p:sldId id="342" r:id="rId4"/>
    <p:sldId id="364" r:id="rId5"/>
    <p:sldId id="365" r:id="rId6"/>
    <p:sldId id="343" r:id="rId7"/>
    <p:sldId id="344" r:id="rId8"/>
    <p:sldId id="257" r:id="rId9"/>
    <p:sldId id="258" r:id="rId10"/>
    <p:sldId id="338" r:id="rId11"/>
    <p:sldId id="363" r:id="rId12"/>
    <p:sldId id="331" r:id="rId13"/>
    <p:sldId id="339" r:id="rId14"/>
    <p:sldId id="346" r:id="rId15"/>
    <p:sldId id="347" r:id="rId16"/>
    <p:sldId id="348" r:id="rId17"/>
    <p:sldId id="349" r:id="rId18"/>
    <p:sldId id="351" r:id="rId19"/>
    <p:sldId id="340" r:id="rId20"/>
    <p:sldId id="368" r:id="rId21"/>
    <p:sldId id="330" r:id="rId22"/>
    <p:sldId id="369" r:id="rId23"/>
    <p:sldId id="259" r:id="rId24"/>
    <p:sldId id="260" r:id="rId25"/>
    <p:sldId id="366" r:id="rId26"/>
    <p:sldId id="341" r:id="rId27"/>
    <p:sldId id="345" r:id="rId28"/>
    <p:sldId id="367" r:id="rId29"/>
    <p:sldId id="370" r:id="rId30"/>
    <p:sldId id="373" r:id="rId31"/>
    <p:sldId id="374" r:id="rId32"/>
    <p:sldId id="375" r:id="rId33"/>
    <p:sldId id="371" r:id="rId3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8" autoAdjust="0"/>
    <p:restoredTop sz="71287" autoAdjust="0"/>
  </p:normalViewPr>
  <p:slideViewPr>
    <p:cSldViewPr>
      <p:cViewPr varScale="1">
        <p:scale>
          <a:sx n="55" d="100"/>
          <a:sy n="55" d="100"/>
        </p:scale>
        <p:origin x="63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059147-B1DD-4AFF-907C-17E8B71BDA32}" type="slidenum">
              <a:rPr lang="en-US" altLang="zh-CN"/>
              <a:pPr>
                <a:defRPr/>
              </a:pPr>
              <a:t>‹#›</a:t>
            </a:fld>
            <a:endParaRPr lang="en-US" altLang="zh-CN"/>
          </a:p>
        </p:txBody>
      </p:sp>
    </p:spTree>
    <p:extLst>
      <p:ext uri="{BB962C8B-B14F-4D97-AF65-F5344CB8AC3E}">
        <p14:creationId xmlns:p14="http://schemas.microsoft.com/office/powerpoint/2010/main" val="2456703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参考资料：</a:t>
            </a:r>
            <a:r>
              <a:rPr lang="en-US" altLang="zh-CN" dirty="0"/>
              <a:t>https://www.secrss.com/articles/28748?ivk_sa=1024320u</a:t>
            </a:r>
          </a:p>
          <a:p>
            <a:r>
              <a:rPr lang="zh-CN" altLang="en-US"/>
              <a:t>参考资料</a:t>
            </a:r>
            <a:r>
              <a:rPr lang="zh-CN" altLang="en-US" dirty="0"/>
              <a:t>：</a:t>
            </a:r>
            <a:r>
              <a:rPr lang="en-US" altLang="zh-CN" dirty="0"/>
              <a:t>https://www.pianshen.com/article/46211772531/</a:t>
            </a:r>
          </a:p>
          <a:p>
            <a:endParaRPr lang="en-US" altLang="zh-CN" dirty="0"/>
          </a:p>
          <a:p>
            <a:r>
              <a:rPr kumimoji="1" lang="en-US" altLang="zh-CN" sz="1200" b="1" i="0" kern="1200" dirty="0">
                <a:solidFill>
                  <a:schemeClr val="tx1"/>
                </a:solidFill>
                <a:effectLst/>
                <a:latin typeface="Times New Roman" charset="0"/>
                <a:ea typeface="宋体" pitchFamily="2" charset="-122"/>
                <a:cs typeface="+mn-cs"/>
              </a:rPr>
              <a:t>k-</a:t>
            </a:r>
            <a:r>
              <a:rPr kumimoji="1" lang="zh-CN" altLang="en-US" sz="1200" b="1" i="0" kern="1200" dirty="0">
                <a:solidFill>
                  <a:schemeClr val="tx1"/>
                </a:solidFill>
                <a:effectLst/>
                <a:latin typeface="Times New Roman" charset="0"/>
                <a:ea typeface="宋体" pitchFamily="2" charset="-122"/>
                <a:cs typeface="+mn-cs"/>
              </a:rPr>
              <a:t>匿名：</a:t>
            </a:r>
            <a:endParaRPr kumimoji="1" lang="zh-CN" altLang="en-US" sz="1200" b="0" i="0" kern="1200" dirty="0">
              <a:solidFill>
                <a:schemeClr val="tx1"/>
              </a:solidFill>
              <a:effectLst/>
              <a:latin typeface="Times New Roman" charset="0"/>
              <a:ea typeface="宋体" pitchFamily="2" charset="-122"/>
              <a:cs typeface="+mn-cs"/>
            </a:endParaRPr>
          </a:p>
          <a:p>
            <a:r>
              <a:rPr kumimoji="1" lang="zh-CN" altLang="en-US" sz="1200" b="0" i="0" kern="1200" dirty="0">
                <a:solidFill>
                  <a:schemeClr val="tx1"/>
                </a:solidFill>
                <a:effectLst/>
                <a:latin typeface="Times New Roman" charset="0"/>
                <a:ea typeface="宋体" pitchFamily="2" charset="-122"/>
                <a:cs typeface="+mn-cs"/>
              </a:rPr>
              <a:t>匿名化原则是为了解决链接攻击所造成的隐私泄露问题而提出的。链接攻击是这样的，一般企业因为某些原因公开的数据都会进行简单的处理，比如删除姓名这一列，但是如果攻击者通过对发布的数据和其他渠道获得的信息进行链接操作，就可以推理出隐私数据。</a:t>
            </a:r>
          </a:p>
          <a:p>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匿名是数据发布时保护私有信息的一种重要方法。 </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匿名技术是</a:t>
            </a:r>
            <a:r>
              <a:rPr kumimoji="1" lang="en-US" altLang="zh-CN" sz="1200" b="0" i="0" kern="1200" dirty="0">
                <a:solidFill>
                  <a:schemeClr val="tx1"/>
                </a:solidFill>
                <a:effectLst/>
                <a:latin typeface="Times New Roman" charset="0"/>
                <a:ea typeface="宋体" pitchFamily="2" charset="-122"/>
                <a:cs typeface="+mn-cs"/>
              </a:rPr>
              <a:t>1998 </a:t>
            </a:r>
            <a:r>
              <a:rPr kumimoji="1" lang="zh-CN" altLang="en-US" sz="1200" b="0" i="0" kern="1200" dirty="0">
                <a:solidFill>
                  <a:schemeClr val="tx1"/>
                </a:solidFill>
                <a:effectLst/>
                <a:latin typeface="Times New Roman" charset="0"/>
                <a:ea typeface="宋体" pitchFamily="2" charset="-122"/>
                <a:cs typeface="+mn-cs"/>
              </a:rPr>
              <a:t>年由</a:t>
            </a:r>
            <a:r>
              <a:rPr kumimoji="1" lang="en-US" altLang="zh-CN" sz="1200" b="0" i="0" kern="1200" dirty="0" err="1">
                <a:solidFill>
                  <a:schemeClr val="tx1"/>
                </a:solidFill>
                <a:effectLst/>
                <a:latin typeface="Times New Roman" charset="0"/>
                <a:ea typeface="宋体" pitchFamily="2" charset="-122"/>
                <a:cs typeface="+mn-cs"/>
              </a:rPr>
              <a:t>Samarati</a:t>
            </a:r>
            <a:r>
              <a:rPr kumimoji="1" lang="zh-CN" altLang="en-US" sz="1200" b="0" i="0" kern="1200" dirty="0">
                <a:solidFill>
                  <a:schemeClr val="tx1"/>
                </a:solidFill>
                <a:effectLst/>
                <a:latin typeface="Times New Roman" charset="0"/>
                <a:ea typeface="宋体" pitchFamily="2" charset="-122"/>
                <a:cs typeface="+mn-cs"/>
              </a:rPr>
              <a:t>和</a:t>
            </a:r>
            <a:r>
              <a:rPr kumimoji="1" lang="en-US" altLang="zh-CN" sz="1200" b="0" i="0" kern="1200" dirty="0">
                <a:solidFill>
                  <a:schemeClr val="tx1"/>
                </a:solidFill>
                <a:effectLst/>
                <a:latin typeface="Times New Roman" charset="0"/>
                <a:ea typeface="宋体" pitchFamily="2" charset="-122"/>
                <a:cs typeface="+mn-cs"/>
              </a:rPr>
              <a:t>Sweeney</a:t>
            </a:r>
            <a:r>
              <a:rPr kumimoji="1" lang="zh-CN" altLang="en-US" sz="1200" b="0" i="0" kern="1200" dirty="0">
                <a:solidFill>
                  <a:schemeClr val="tx1"/>
                </a:solidFill>
                <a:effectLst/>
                <a:latin typeface="Times New Roman" charset="0"/>
                <a:ea typeface="宋体" pitchFamily="2" charset="-122"/>
                <a:cs typeface="+mn-cs"/>
              </a:rPr>
              <a:t>提出的 </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它要求发布的数据中存在至少为</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的在准标识符上不可区分的记录</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使攻击者不能判别出隐私信息所属的具体个体</a:t>
            </a:r>
            <a:r>
              <a:rPr kumimoji="1" lang="en-US" altLang="zh-CN" sz="1200" b="0" i="0" kern="1200" dirty="0">
                <a:solidFill>
                  <a:schemeClr val="tx1"/>
                </a:solidFill>
                <a:effectLst/>
                <a:latin typeface="Times New Roman" charset="0"/>
                <a:ea typeface="宋体" pitchFamily="2" charset="-122"/>
                <a:cs typeface="+mn-cs"/>
              </a:rPr>
              <a:t>,</a:t>
            </a:r>
            <a:r>
              <a:rPr kumimoji="1" lang="zh-CN" altLang="en-US" sz="1200" b="0" i="0" kern="1200" dirty="0">
                <a:solidFill>
                  <a:schemeClr val="tx1"/>
                </a:solidFill>
                <a:effectLst/>
                <a:latin typeface="Times New Roman" charset="0"/>
                <a:ea typeface="宋体" pitchFamily="2" charset="-122"/>
                <a:cs typeface="+mn-cs"/>
              </a:rPr>
              <a:t>从而保护了个人隐私</a:t>
            </a:r>
            <a:r>
              <a:rPr kumimoji="1" lang="en-US" altLang="zh-CN" sz="1200" b="0" i="0" kern="1200" dirty="0">
                <a:solidFill>
                  <a:schemeClr val="tx1"/>
                </a:solidFill>
                <a:effectLst/>
                <a:latin typeface="Times New Roman" charset="0"/>
                <a:ea typeface="宋体" pitchFamily="2" charset="-122"/>
                <a:cs typeface="+mn-cs"/>
              </a:rPr>
              <a:t>, k-</a:t>
            </a:r>
            <a:r>
              <a:rPr kumimoji="1" lang="zh-CN" altLang="en-US" sz="1200" b="0" i="0" kern="1200" dirty="0">
                <a:solidFill>
                  <a:schemeClr val="tx1"/>
                </a:solidFill>
                <a:effectLst/>
                <a:latin typeface="Times New Roman" charset="0"/>
                <a:ea typeface="宋体" pitchFamily="2" charset="-122"/>
                <a:cs typeface="+mn-cs"/>
              </a:rPr>
              <a:t>匿名通过参数</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指定用户可承受的最大信息泄露风险。</a:t>
            </a:r>
          </a:p>
          <a:p>
            <a:r>
              <a:rPr kumimoji="1" lang="zh-CN" altLang="en-US" sz="1200" b="0" i="0" kern="1200" dirty="0">
                <a:solidFill>
                  <a:schemeClr val="tx1"/>
                </a:solidFill>
                <a:effectLst/>
                <a:latin typeface="Times New Roman" charset="0"/>
                <a:ea typeface="宋体" pitchFamily="2" charset="-122"/>
                <a:cs typeface="+mn-cs"/>
              </a:rPr>
              <a:t>但容易遭受同质性攻击和背景知识攻击。</a:t>
            </a:r>
          </a:p>
          <a:p>
            <a:r>
              <a:rPr kumimoji="1" lang="en-US" altLang="zh-CN" sz="1200" b="1" i="0" kern="1200" dirty="0">
                <a:solidFill>
                  <a:schemeClr val="tx1"/>
                </a:solidFill>
                <a:effectLst/>
                <a:latin typeface="Times New Roman" charset="0"/>
                <a:ea typeface="宋体" pitchFamily="2" charset="-122"/>
                <a:cs typeface="+mn-cs"/>
              </a:rPr>
              <a:t>L-</a:t>
            </a:r>
            <a:r>
              <a:rPr kumimoji="1" lang="zh-CN" altLang="en-US" sz="1200" b="1" i="0" kern="1200" dirty="0">
                <a:solidFill>
                  <a:schemeClr val="tx1"/>
                </a:solidFill>
                <a:effectLst/>
                <a:latin typeface="Times New Roman" charset="0"/>
                <a:ea typeface="宋体" pitchFamily="2" charset="-122"/>
                <a:cs typeface="+mn-cs"/>
              </a:rPr>
              <a:t>多样性</a:t>
            </a:r>
            <a:endParaRPr kumimoji="1" lang="zh-CN" altLang="en-US" sz="1200" b="0" i="0" kern="1200" dirty="0">
              <a:solidFill>
                <a:schemeClr val="tx1"/>
              </a:solidFill>
              <a:effectLst/>
              <a:latin typeface="Times New Roman" charset="0"/>
              <a:ea typeface="宋体" pitchFamily="2" charset="-122"/>
              <a:cs typeface="+mn-cs"/>
            </a:endParaRPr>
          </a:p>
          <a:p>
            <a:r>
              <a:rPr kumimoji="1" lang="en-US" altLang="zh-CN" sz="1200" b="0" i="0" kern="1200" dirty="0">
                <a:solidFill>
                  <a:schemeClr val="tx1"/>
                </a:solidFill>
                <a:effectLst/>
                <a:latin typeface="Times New Roman" charset="0"/>
                <a:ea typeface="宋体" pitchFamily="2" charset="-122"/>
                <a:cs typeface="+mn-cs"/>
              </a:rPr>
              <a:t>L</a:t>
            </a:r>
            <a:r>
              <a:rPr kumimoji="1" lang="zh-CN" altLang="en-US" sz="1200" b="0" i="0" kern="1200" dirty="0">
                <a:solidFill>
                  <a:schemeClr val="tx1"/>
                </a:solidFill>
                <a:effectLst/>
                <a:latin typeface="Times New Roman" charset="0"/>
                <a:ea typeface="宋体" pitchFamily="2" charset="-122"/>
                <a:cs typeface="+mn-cs"/>
              </a:rPr>
              <a:t>多样性是在</a:t>
            </a:r>
            <a:r>
              <a:rPr kumimoji="1" lang="en-US" altLang="zh-CN" sz="1200" b="0" i="0" kern="1200" dirty="0">
                <a:solidFill>
                  <a:schemeClr val="tx1"/>
                </a:solidFill>
                <a:effectLst/>
                <a:latin typeface="Times New Roman" charset="0"/>
                <a:ea typeface="宋体" pitchFamily="2" charset="-122"/>
                <a:cs typeface="+mn-cs"/>
              </a:rPr>
              <a:t>k-</a:t>
            </a:r>
            <a:r>
              <a:rPr kumimoji="1" lang="zh-CN" altLang="en-US" sz="1200" b="0" i="0" kern="1200" dirty="0">
                <a:solidFill>
                  <a:schemeClr val="tx1"/>
                </a:solidFill>
                <a:effectLst/>
                <a:latin typeface="Times New Roman" charset="0"/>
                <a:ea typeface="宋体" pitchFamily="2" charset="-122"/>
                <a:cs typeface="+mn-cs"/>
              </a:rPr>
              <a:t>匿名的基础上提出的，外加了一个条件就是同一等价类中的记录至少有</a:t>
            </a:r>
            <a:r>
              <a:rPr kumimoji="1" lang="en-US" altLang="zh-CN" sz="1200" b="0" i="0" kern="1200" dirty="0">
                <a:solidFill>
                  <a:schemeClr val="tx1"/>
                </a:solidFill>
                <a:effectLst/>
                <a:latin typeface="Times New Roman" charset="0"/>
                <a:ea typeface="宋体" pitchFamily="2" charset="-122"/>
                <a:cs typeface="+mn-cs"/>
              </a:rPr>
              <a:t>L</a:t>
            </a:r>
            <a:r>
              <a:rPr kumimoji="1" lang="zh-CN" altLang="en-US" sz="1200" b="0" i="0" kern="1200" dirty="0">
                <a:solidFill>
                  <a:schemeClr val="tx1"/>
                </a:solidFill>
                <a:effectLst/>
                <a:latin typeface="Times New Roman" charset="0"/>
                <a:ea typeface="宋体" pitchFamily="2" charset="-122"/>
                <a:cs typeface="+mn-cs"/>
              </a:rPr>
              <a:t>个“较好表现”的值，使得隐私泄露风险不超过 </a:t>
            </a:r>
            <a:r>
              <a:rPr kumimoji="1" lang="en-US" altLang="zh-CN" sz="1200" b="0" i="0" kern="1200" dirty="0">
                <a:solidFill>
                  <a:schemeClr val="tx1"/>
                </a:solidFill>
                <a:effectLst/>
                <a:latin typeface="Times New Roman" charset="0"/>
                <a:ea typeface="宋体" pitchFamily="2" charset="-122"/>
                <a:cs typeface="+mn-cs"/>
              </a:rPr>
              <a:t>1/L</a:t>
            </a:r>
            <a:r>
              <a:rPr kumimoji="1" lang="zh-CN" altLang="en-US" sz="1200" b="0" i="0" kern="1200" dirty="0">
                <a:solidFill>
                  <a:schemeClr val="tx1"/>
                </a:solidFill>
                <a:effectLst/>
                <a:latin typeface="Times New Roman" charset="0"/>
                <a:ea typeface="宋体" pitchFamily="2" charset="-122"/>
                <a:cs typeface="+mn-cs"/>
              </a:rPr>
              <a:t>，”较好表现“的意思有多种设计，比如这几个值不同，或者信息熵至少为</a:t>
            </a:r>
            <a:r>
              <a:rPr kumimoji="1" lang="en-US" altLang="zh-CN" sz="1200" b="0" i="0" kern="1200" dirty="0" err="1">
                <a:solidFill>
                  <a:schemeClr val="tx1"/>
                </a:solidFill>
                <a:effectLst/>
                <a:latin typeface="Times New Roman" charset="0"/>
                <a:ea typeface="宋体" pitchFamily="2" charset="-122"/>
                <a:cs typeface="+mn-cs"/>
              </a:rPr>
              <a:t>logL</a:t>
            </a:r>
            <a:r>
              <a:rPr kumimoji="1" lang="zh-CN" altLang="en-US" sz="1200" b="0" i="0" kern="1200" dirty="0">
                <a:solidFill>
                  <a:schemeClr val="tx1"/>
                </a:solidFill>
                <a:effectLst/>
                <a:latin typeface="Times New Roman" charset="0"/>
                <a:ea typeface="宋体" pitchFamily="2" charset="-122"/>
                <a:cs typeface="+mn-cs"/>
              </a:rPr>
              <a:t>等等</a:t>
            </a:r>
            <a:r>
              <a:rPr kumimoji="1" lang="en-US" altLang="zh-CN" sz="1200" b="0" i="0" kern="1200" dirty="0">
                <a:solidFill>
                  <a:schemeClr val="tx1"/>
                </a:solidFill>
                <a:effectLst/>
                <a:latin typeface="Times New Roman" charset="0"/>
                <a:ea typeface="宋体" pitchFamily="2" charset="-122"/>
                <a:cs typeface="+mn-cs"/>
              </a:rPr>
              <a:t>..</a:t>
            </a:r>
          </a:p>
          <a:p>
            <a:r>
              <a:rPr kumimoji="1" lang="zh-CN" altLang="en-US" sz="1200" b="0" i="0" kern="1200" dirty="0">
                <a:solidFill>
                  <a:schemeClr val="tx1"/>
                </a:solidFill>
                <a:effectLst/>
                <a:latin typeface="Times New Roman" charset="0"/>
                <a:ea typeface="宋体" pitchFamily="2" charset="-122"/>
                <a:cs typeface="+mn-cs"/>
              </a:rPr>
              <a:t>但容易收到相似性攻击。</a:t>
            </a:r>
          </a:p>
          <a:p>
            <a:endParaRPr lang="zh-CN" altLang="en-US" dirty="0"/>
          </a:p>
        </p:txBody>
      </p:sp>
      <p:sp>
        <p:nvSpPr>
          <p:cNvPr id="4" name="灯片编号占位符 3"/>
          <p:cNvSpPr>
            <a:spLocks noGrp="1"/>
          </p:cNvSpPr>
          <p:nvPr>
            <p:ph type="sldNum" sz="quarter" idx="5"/>
          </p:nvPr>
        </p:nvSpPr>
        <p:spPr/>
        <p:txBody>
          <a:bodyPr/>
          <a:lstStyle/>
          <a:p>
            <a:pPr>
              <a:defRPr/>
            </a:pPr>
            <a:fld id="{F9059147-B1DD-4AFF-907C-17E8B71BDA32}" type="slidenum">
              <a:rPr lang="en-US" altLang="zh-CN" smtClean="0"/>
              <a:pPr>
                <a:defRPr/>
              </a:pPr>
              <a:t>29</a:t>
            </a:fld>
            <a:endParaRPr lang="en-US" altLang="zh-CN"/>
          </a:p>
        </p:txBody>
      </p:sp>
    </p:spTree>
    <p:extLst>
      <p:ext uri="{BB962C8B-B14F-4D97-AF65-F5344CB8AC3E}">
        <p14:creationId xmlns:p14="http://schemas.microsoft.com/office/powerpoint/2010/main" val="52619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一个使用国外数据库受攻击的例子，</a:t>
            </a:r>
            <a:endParaRPr lang="en-US" altLang="zh-CN" dirty="0"/>
          </a:p>
          <a:p>
            <a:r>
              <a:rPr lang="zh-CN" altLang="en-US" dirty="0"/>
              <a:t>以</a:t>
            </a:r>
            <a:r>
              <a:rPr lang="en-US" altLang="zh-CN" dirty="0"/>
              <a:t>2017</a:t>
            </a:r>
            <a:r>
              <a:rPr lang="zh-CN" altLang="en-US" dirty="0"/>
              <a:t>年的一个</a:t>
            </a:r>
            <a:r>
              <a:rPr lang="en-US" altLang="zh-CN" dirty="0"/>
              <a:t>Oracle</a:t>
            </a:r>
            <a:r>
              <a:rPr lang="zh-CN" altLang="en-US" dirty="0"/>
              <a:t>数据库攻击为例，具体案例请见：</a:t>
            </a:r>
            <a:endParaRPr lang="en-US" altLang="zh-CN" dirty="0"/>
          </a:p>
          <a:p>
            <a:r>
              <a:rPr lang="en-US" altLang="zh-CN" dirty="0"/>
              <a:t>http://www.360doc.com/content/17/1107/00/47869400_701515850.shtml</a:t>
            </a:r>
          </a:p>
          <a:p>
            <a:endParaRPr lang="en-US" altLang="zh-CN" dirty="0"/>
          </a:p>
          <a:p>
            <a:r>
              <a:rPr lang="zh-CN" altLang="en-US" dirty="0"/>
              <a:t>国外限制</a:t>
            </a:r>
            <a:r>
              <a:rPr lang="en-US" altLang="zh-CN" dirty="0"/>
              <a:t>B1</a:t>
            </a:r>
            <a:r>
              <a:rPr lang="zh-CN" altLang="en-US" dirty="0"/>
              <a:t>级以上安全级别的安全数据库对中国出口，在这种情况下加强国产数据库的开发并加强数据库安全级别就显得格外重要。</a:t>
            </a:r>
            <a:endParaRPr lang="en-US" altLang="zh-CN" dirty="0"/>
          </a:p>
          <a:p>
            <a:endParaRPr lang="en-US" altLang="zh-CN" dirty="0"/>
          </a:p>
          <a:p>
            <a:r>
              <a:rPr lang="zh-CN" altLang="en-US" dirty="0"/>
              <a:t>另外，还有当前 “开源</a:t>
            </a:r>
            <a:r>
              <a:rPr lang="en-US" altLang="zh-CN" dirty="0"/>
              <a:t>NoSQL</a:t>
            </a:r>
            <a:r>
              <a:rPr lang="zh-CN" altLang="en-US" dirty="0"/>
              <a:t>数据库” 上的不安全例子：</a:t>
            </a:r>
            <a:endParaRPr lang="en-US" altLang="zh-CN"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如：</a:t>
            </a:r>
            <a:r>
              <a:rPr lang="en-US" altLang="zh-CN" b="0" i="0" dirty="0">
                <a:solidFill>
                  <a:srgbClr val="414141"/>
                </a:solidFill>
                <a:effectLst/>
                <a:latin typeface="微软雅黑" panose="020B0503020204020204" pitchFamily="34" charset="-122"/>
                <a:ea typeface="微软雅黑" panose="020B0503020204020204" pitchFamily="34" charset="-122"/>
              </a:rPr>
              <a:t>Meow</a:t>
            </a:r>
            <a:r>
              <a:rPr lang="zh-CN" altLang="en-US" b="0" i="0" dirty="0">
                <a:solidFill>
                  <a:srgbClr val="414141"/>
                </a:solidFill>
                <a:effectLst/>
                <a:latin typeface="微软雅黑" panose="020B0503020204020204" pitchFamily="34" charset="-122"/>
                <a:ea typeface="微软雅黑" panose="020B0503020204020204" pitchFamily="34" charset="-122"/>
              </a:rPr>
              <a:t>攻击仍在继续 数千数据库被删除</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主要攻击</a:t>
            </a:r>
            <a:r>
              <a:rPr lang="en-US" altLang="zh-CN" b="0" i="0" dirty="0" err="1">
                <a:solidFill>
                  <a:srgbClr val="000000"/>
                </a:solidFill>
                <a:effectLst/>
                <a:latin typeface="微软雅黑" panose="020B0503020204020204" pitchFamily="34" charset="-122"/>
                <a:ea typeface="微软雅黑" panose="020B0503020204020204" pitchFamily="34" charset="-122"/>
              </a:rPr>
              <a:t>ElasticSearch</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MongoDB</a:t>
            </a:r>
            <a:r>
              <a:rPr lang="zh-CN" altLang="en-US" b="0" i="0" dirty="0">
                <a:solidFill>
                  <a:srgbClr val="000000"/>
                </a:solidFill>
                <a:effectLst/>
                <a:latin typeface="微软雅黑" panose="020B0503020204020204" pitchFamily="34" charset="-122"/>
                <a:ea typeface="微软雅黑" panose="020B0503020204020204" pitchFamily="34" charset="-122"/>
              </a:rPr>
              <a:t>数据库，其他平台也受到了该攻击的影响。安全研究人员报告说，对</a:t>
            </a:r>
            <a:r>
              <a:rPr lang="en-US" altLang="zh-CN" b="0" i="0" dirty="0">
                <a:solidFill>
                  <a:srgbClr val="000000"/>
                </a:solidFill>
                <a:effectLst/>
                <a:latin typeface="微软雅黑" panose="020B0503020204020204" pitchFamily="34" charset="-122"/>
                <a:ea typeface="微软雅黑" panose="020B0503020204020204" pitchFamily="34" charset="-122"/>
              </a:rPr>
              <a:t>Hadoop</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Redis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Cassandra</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Jenkins</a:t>
            </a:r>
            <a:r>
              <a:rPr lang="zh-CN" altLang="en-US" b="0" i="0" dirty="0">
                <a:solidFill>
                  <a:srgbClr val="000000"/>
                </a:solidFill>
                <a:effectLst/>
                <a:latin typeface="微软雅黑" panose="020B0503020204020204" pitchFamily="34" charset="-122"/>
                <a:ea typeface="微软雅黑" panose="020B0503020204020204" pitchFamily="34" charset="-122"/>
              </a:rPr>
              <a:t>实例的攻击次数较少。</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0" i="0" dirty="0">
                <a:solidFill>
                  <a:srgbClr val="414141"/>
                </a:solidFill>
                <a:effectLst/>
                <a:latin typeface="微软雅黑" panose="020B0503020204020204" pitchFamily="34" charset="-122"/>
                <a:ea typeface="微软雅黑" panose="020B0503020204020204" pitchFamily="34" charset="-122"/>
              </a:rPr>
              <a:t>https://searchsecurity.techtarget.com.cn/11-26386/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开源“</a:t>
            </a:r>
            <a:r>
              <a:rPr lang="en-US" altLang="zh-CN" b="0" i="0" dirty="0" err="1">
                <a:solidFill>
                  <a:srgbClr val="414141"/>
                </a:solidFill>
                <a:effectLst/>
                <a:latin typeface="微软雅黑" panose="020B0503020204020204" pitchFamily="34" charset="-122"/>
                <a:ea typeface="微软雅黑" panose="020B0503020204020204" pitchFamily="34" charset="-122"/>
              </a:rPr>
              <a:t>Mysql</a:t>
            </a:r>
            <a:r>
              <a:rPr lang="zh-CN" altLang="en-US" b="0" i="0" dirty="0">
                <a:solidFill>
                  <a:srgbClr val="414141"/>
                </a:solidFill>
                <a:effectLst/>
                <a:latin typeface="微软雅黑" panose="020B0503020204020204" pitchFamily="34" charset="-122"/>
                <a:ea typeface="微软雅黑" panose="020B0503020204020204" pitchFamily="34" charset="-122"/>
              </a:rPr>
              <a:t>”受攻击的例子也很多，如：</a:t>
            </a:r>
            <a:r>
              <a:rPr lang="en-US" altLang="zh-CN" b="0" i="0" dirty="0">
                <a:solidFill>
                  <a:srgbClr val="414141"/>
                </a:solidFill>
                <a:effectLst/>
                <a:latin typeface="微软雅黑" panose="020B0503020204020204" pitchFamily="34" charset="-122"/>
                <a:ea typeface="微软雅黑" panose="020B0503020204020204" pitchFamily="34" charset="-122"/>
              </a:rPr>
              <a:t>SQL</a:t>
            </a:r>
            <a:r>
              <a:rPr lang="zh-CN" altLang="en-US" b="0" i="0" dirty="0">
                <a:solidFill>
                  <a:srgbClr val="414141"/>
                </a:solidFill>
                <a:effectLst/>
                <a:latin typeface="微软雅黑" panose="020B0503020204020204" pitchFamily="34" charset="-122"/>
                <a:ea typeface="微软雅黑" panose="020B0503020204020204" pitchFamily="34" charset="-122"/>
              </a:rPr>
              <a:t>注入的攻击示例。</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腾讯云上也有攻击：</a:t>
            </a: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b="0" i="0" dirty="0">
                <a:solidFill>
                  <a:srgbClr val="414141"/>
                </a:solidFill>
                <a:effectLst/>
                <a:latin typeface="微软雅黑" panose="020B0503020204020204" pitchFamily="34" charset="-122"/>
                <a:ea typeface="微软雅黑" panose="020B0503020204020204" pitchFamily="34" charset="-122"/>
              </a:rPr>
              <a:t>https://www.shangmayuan.com/a/0760e72b4eac49d79ca12871.html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b="0" i="0" dirty="0">
              <a:solidFill>
                <a:srgbClr val="414141"/>
              </a:solidFill>
              <a:effectLst/>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414141"/>
                </a:solidFill>
                <a:effectLst/>
                <a:latin typeface="微软雅黑" panose="020B0503020204020204" pitchFamily="34" charset="-122"/>
                <a:ea typeface="微软雅黑" panose="020B0503020204020204" pitchFamily="34" charset="-122"/>
              </a:rPr>
              <a:t>（攻击示例可以任选）</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9059147-B1DD-4AFF-907C-17E8B71BDA32}" type="slidenum">
              <a:rPr lang="en-US" altLang="zh-CN" smtClean="0"/>
              <a:pPr>
                <a:defRPr/>
              </a:pPr>
              <a:t>30</a:t>
            </a:fld>
            <a:endParaRPr lang="en-US" altLang="zh-CN"/>
          </a:p>
        </p:txBody>
      </p:sp>
    </p:spTree>
    <p:extLst>
      <p:ext uri="{BB962C8B-B14F-4D97-AF65-F5344CB8AC3E}">
        <p14:creationId xmlns:p14="http://schemas.microsoft.com/office/powerpoint/2010/main" val="362942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宋体" panose="02010600030101010101" pitchFamily="2" charset="-122"/>
                <a:ea typeface="宋体" panose="02010600030101010101" pitchFamily="2" charset="-122"/>
              </a:rPr>
              <a:t>以下以达梦数据库安全版为例，说明：数据库安全还是要靠我国自主创新技术来守护。</a:t>
            </a:r>
            <a:br>
              <a:rPr lang="zh-CN" altLang="en-US" dirty="0"/>
            </a:br>
            <a:r>
              <a:rPr lang="zh-CN" altLang="en-US" dirty="0"/>
              <a:t>同时，达梦将大力加强与产业链上下游企业的合作创新，提升国产数据库与国产芯片、</a:t>
            </a:r>
            <a:r>
              <a:rPr lang="en-US" altLang="zh-CN" dirty="0"/>
              <a:t>OS</a:t>
            </a:r>
            <a:r>
              <a:rPr lang="zh-CN" altLang="en-US" dirty="0"/>
              <a:t>的联合攻关能力，共同实现网信产业的协同发展。</a:t>
            </a:r>
          </a:p>
          <a:p>
            <a:endParaRPr lang="en-US" altLang="zh-CN" b="0" i="0" dirty="0">
              <a:solidFill>
                <a:srgbClr val="333333"/>
              </a:solidFill>
              <a:effectLst/>
              <a:latin typeface="宋体" panose="02010600030101010101" pitchFamily="2" charset="-122"/>
              <a:ea typeface="宋体" panose="02010600030101010101" pitchFamily="2" charset="-122"/>
            </a:endParaRPr>
          </a:p>
          <a:p>
            <a:endParaRPr lang="en-US" altLang="zh-CN" b="0" i="0" dirty="0">
              <a:solidFill>
                <a:srgbClr val="333333"/>
              </a:solidFill>
              <a:effectLst/>
              <a:latin typeface="宋体" panose="02010600030101010101" pitchFamily="2" charset="-122"/>
              <a:ea typeface="宋体" panose="02010600030101010101" pitchFamily="2" charset="-122"/>
            </a:endParaRPr>
          </a:p>
          <a:p>
            <a:r>
              <a:rPr lang="en-US" altLang="zh-CN" b="0" i="0" dirty="0">
                <a:solidFill>
                  <a:srgbClr val="333333"/>
                </a:solidFill>
                <a:effectLst/>
                <a:latin typeface="宋体" panose="02010600030101010101" pitchFamily="2" charset="-122"/>
                <a:ea typeface="宋体" panose="02010600030101010101" pitchFamily="2" charset="-122"/>
              </a:rPr>
              <a:t>=====</a:t>
            </a:r>
            <a:r>
              <a:rPr lang="zh-CN" altLang="en-US" b="0" i="0" dirty="0">
                <a:solidFill>
                  <a:srgbClr val="333333"/>
                </a:solidFill>
                <a:effectLst/>
                <a:latin typeface="宋体" panose="02010600030101010101" pitchFamily="2" charset="-122"/>
                <a:ea typeface="宋体" panose="02010600030101010101" pitchFamily="2" charset="-122"/>
              </a:rPr>
              <a:t>产品介绍</a:t>
            </a:r>
            <a:r>
              <a:rPr lang="en-US" altLang="zh-CN" b="0" i="0" dirty="0">
                <a:solidFill>
                  <a:srgbClr val="333333"/>
                </a:solidFill>
                <a:effectLst/>
                <a:latin typeface="宋体" panose="02010600030101010101" pitchFamily="2" charset="-122"/>
                <a:ea typeface="宋体" panose="02010600030101010101" pitchFamily="2" charset="-122"/>
              </a:rPr>
              <a:t>=====</a:t>
            </a:r>
          </a:p>
          <a:p>
            <a:endParaRPr lang="en-US" altLang="zh-CN" b="0" i="0" dirty="0">
              <a:solidFill>
                <a:srgbClr val="333333"/>
              </a:solidFill>
              <a:effectLst/>
              <a:latin typeface="宋体" panose="02010600030101010101" pitchFamily="2" charset="-122"/>
              <a:ea typeface="宋体" panose="02010600030101010101" pitchFamily="2" charset="-122"/>
            </a:endParaRPr>
          </a:p>
          <a:p>
            <a:r>
              <a:rPr lang="zh-CN" altLang="en-US" b="0" i="0" dirty="0">
                <a:solidFill>
                  <a:srgbClr val="333333"/>
                </a:solidFill>
                <a:effectLst/>
                <a:latin typeface="宋体" panose="02010600030101010101" pitchFamily="2" charset="-122"/>
                <a:ea typeface="宋体" panose="02010600030101010101" pitchFamily="2" charset="-122"/>
              </a:rPr>
              <a:t>达梦数据库管理系统</a:t>
            </a:r>
            <a:r>
              <a:rPr lang="en-US" altLang="zh-CN" b="0" i="0" dirty="0">
                <a:solidFill>
                  <a:srgbClr val="333333"/>
                </a:solidFill>
                <a:effectLst/>
                <a:latin typeface="宋体" panose="02010600030101010101" pitchFamily="2" charset="-122"/>
                <a:ea typeface="宋体" panose="02010600030101010101" pitchFamily="2" charset="-122"/>
              </a:rPr>
              <a:t>DM7</a:t>
            </a:r>
            <a:r>
              <a:rPr lang="zh-CN" altLang="en-US" b="0" i="0" dirty="0">
                <a:solidFill>
                  <a:srgbClr val="333333"/>
                </a:solidFill>
                <a:effectLst/>
                <a:latin typeface="宋体" panose="02010600030101010101" pitchFamily="2" charset="-122"/>
                <a:ea typeface="宋体" panose="02010600030101010101" pitchFamily="2" charset="-122"/>
              </a:rPr>
              <a:t>安全版是达梦数据库有限公司完全自主研发的高安全数据库管理系统软件，通过了公安部信息安全产品检测中心安全四级检测，以及中国信息安全评测中心的</a:t>
            </a:r>
            <a:r>
              <a:rPr lang="en-US" altLang="zh-CN" b="0" i="0" dirty="0">
                <a:solidFill>
                  <a:srgbClr val="333333"/>
                </a:solidFill>
                <a:effectLst/>
                <a:latin typeface="宋体" panose="02010600030101010101" pitchFamily="2" charset="-122"/>
                <a:ea typeface="宋体" panose="02010600030101010101" pitchFamily="2" charset="-122"/>
              </a:rPr>
              <a:t>EAL4</a:t>
            </a:r>
            <a:r>
              <a:rPr lang="zh-CN" altLang="en-US" b="0" i="0" dirty="0">
                <a:solidFill>
                  <a:srgbClr val="333333"/>
                </a:solidFill>
                <a:effectLst/>
                <a:latin typeface="宋体" panose="02010600030101010101" pitchFamily="2" charset="-122"/>
                <a:ea typeface="宋体" panose="02010600030101010101" pitchFamily="2" charset="-122"/>
              </a:rPr>
              <a:t>级检测。</a:t>
            </a:r>
            <a:endParaRPr lang="en-US" altLang="zh-CN" b="0" i="0" dirty="0">
              <a:solidFill>
                <a:srgbClr val="333333"/>
              </a:solidFill>
              <a:effectLst/>
              <a:latin typeface="宋体" panose="02010600030101010101" pitchFamily="2" charset="-122"/>
              <a:ea typeface="宋体" panose="02010600030101010101" pitchFamily="2" charset="-122"/>
            </a:endParaRPr>
          </a:p>
          <a:p>
            <a:endParaRPr lang="en-US" altLang="zh-CN"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1" i="0" dirty="0">
                <a:solidFill>
                  <a:srgbClr val="EE1C23"/>
                </a:solidFill>
                <a:effectLst/>
                <a:latin typeface="宋体" panose="02010600030101010101" pitchFamily="2" charset="-122"/>
                <a:ea typeface="宋体" panose="02010600030101010101" pitchFamily="2" charset="-122"/>
              </a:rPr>
              <a:t>产品特点：</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1</a:t>
            </a:r>
            <a:r>
              <a:rPr lang="zh-CN" altLang="en-US" sz="1800" b="1" i="0" dirty="0">
                <a:solidFill>
                  <a:srgbClr val="333333"/>
                </a:solidFill>
                <a:effectLst/>
                <a:latin typeface="宋体" panose="02010600030101010101" pitchFamily="2" charset="-122"/>
                <a:ea typeface="宋体" panose="02010600030101010101" pitchFamily="2" charset="-122"/>
              </a:rPr>
              <a:t>、完全自主知识产权</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是具有完全自主知识产权的国产大型通用安全数据库管理系统。在产品开发过程中，达梦公司始终坚持自主开发的原则，致力于保卫国家信息安全，推进国民经济信息化建设，拥有产品的全部源代码和完全的自主知识产权，杜绝了继承开源系统导致的版权纠纷，同时也最大限度地保证了系统的安全性，并有利于与其它应用系统集成，可以根据具体需求定制和提供及时有效的服务。</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2</a:t>
            </a:r>
            <a:r>
              <a:rPr lang="zh-CN" altLang="en-US" sz="1800" b="1" i="0" dirty="0">
                <a:solidFill>
                  <a:srgbClr val="333333"/>
                </a:solidFill>
                <a:effectLst/>
                <a:latin typeface="宋体" panose="02010600030101010101" pitchFamily="2" charset="-122"/>
                <a:ea typeface="宋体" panose="02010600030101010101" pitchFamily="2" charset="-122"/>
              </a:rPr>
              <a:t>、多种身份鉴别方式</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身份认证机制：达梦数据库管理系统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安全版能够根据用户在系统中的身份确定该用户是否具有登录的权限和其在系统中的各种操作级别的角色，确定该用户能够做什么和不能够做什么。除此之外，达梦数据库管理系统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安全版还支持基于用户口令和用户数字证书双因子相结合的身份认证机制，也就是说，只有当用户口令和用户的数字证书两者完全和用户名匹配时，才认证成功。</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用户口令策略：达梦数据库管理系统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安全版在数据库验证模式下，当用户在设置口令策略时，可以对任意多个策略进行组合，提升用户口令的管理强度，提升用户数据的安全性。</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3</a:t>
            </a:r>
            <a:r>
              <a:rPr lang="zh-CN" altLang="en-US" sz="1800" b="1" i="0" dirty="0">
                <a:solidFill>
                  <a:srgbClr val="333333"/>
                </a:solidFill>
                <a:effectLst/>
                <a:latin typeface="宋体" panose="02010600030101010101" pitchFamily="2" charset="-122"/>
                <a:ea typeface="宋体" panose="02010600030101010101" pitchFamily="2" charset="-122"/>
              </a:rPr>
              <a:t>、自主访问控制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安全版提供了用户权限管理功能，并支持基于角色的权限管理，方便数据库管理员对用户访问权限进行灵活配置。 </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权限管理：</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用户权限有两类，即数据库权限和对象权限。数据库权限主要是指针对数据库对象的创建、删除、修改的权限，对数据库备份等权限。而对象权限主要是指对数据库对象中的数据的访问权限。数据库权限一般由系统管理员</a:t>
            </a:r>
            <a:r>
              <a:rPr lang="en-US" altLang="zh-CN" sz="1800" b="0" i="0" dirty="0">
                <a:solidFill>
                  <a:srgbClr val="333333"/>
                </a:solidFill>
                <a:effectLst/>
                <a:latin typeface="宋体" panose="02010600030101010101" pitchFamily="2" charset="-122"/>
                <a:ea typeface="宋体" panose="02010600030101010101" pitchFamily="2" charset="-122"/>
              </a:rPr>
              <a:t>SYSDBA</a:t>
            </a:r>
            <a:r>
              <a:rPr lang="zh-CN" altLang="en-US" sz="1800" b="0" i="0" dirty="0">
                <a:solidFill>
                  <a:srgbClr val="333333"/>
                </a:solidFill>
                <a:effectLst/>
                <a:latin typeface="宋体" panose="02010600030101010101" pitchFamily="2" charset="-122"/>
                <a:ea typeface="宋体" panose="02010600030101010101" pitchFamily="2" charset="-122"/>
              </a:rPr>
              <a:t>、安全管理员</a:t>
            </a:r>
            <a:r>
              <a:rPr lang="en-US" altLang="zh-CN" sz="1800" b="0" i="0" dirty="0">
                <a:solidFill>
                  <a:srgbClr val="333333"/>
                </a:solidFill>
                <a:effectLst/>
                <a:latin typeface="宋体" panose="02010600030101010101" pitchFamily="2" charset="-122"/>
                <a:ea typeface="宋体" panose="02010600030101010101" pitchFamily="2" charset="-122"/>
              </a:rPr>
              <a:t>SYSSSO</a:t>
            </a:r>
            <a:r>
              <a:rPr lang="zh-CN" altLang="en-US" sz="1800" b="0" i="0" dirty="0">
                <a:solidFill>
                  <a:srgbClr val="333333"/>
                </a:solidFill>
                <a:effectLst/>
                <a:latin typeface="宋体" panose="02010600030101010101" pitchFamily="2" charset="-122"/>
                <a:ea typeface="宋体" panose="02010600030101010101" pitchFamily="2" charset="-122"/>
              </a:rPr>
              <a:t>和审计管理员</a:t>
            </a:r>
            <a:r>
              <a:rPr lang="en-US" altLang="zh-CN" sz="1800" b="0" i="0" dirty="0">
                <a:solidFill>
                  <a:srgbClr val="333333"/>
                </a:solidFill>
                <a:effectLst/>
                <a:latin typeface="宋体" panose="02010600030101010101" pitchFamily="2" charset="-122"/>
                <a:ea typeface="宋体" panose="02010600030101010101" pitchFamily="2" charset="-122"/>
              </a:rPr>
              <a:t>SYSAUDITOR</a:t>
            </a:r>
            <a:r>
              <a:rPr lang="zh-CN" altLang="en-US" sz="1800" b="0" i="0" dirty="0">
                <a:solidFill>
                  <a:srgbClr val="333333"/>
                </a:solidFill>
                <a:effectLst/>
                <a:latin typeface="宋体" panose="02010600030101010101" pitchFamily="2" charset="-122"/>
                <a:ea typeface="宋体" panose="02010600030101010101" pitchFamily="2" charset="-122"/>
              </a:rPr>
              <a:t>指定，也可以由具有特权的其他用户授予。对象权限一般由数据库对象的所有者授予用户，也可由</a:t>
            </a:r>
            <a:r>
              <a:rPr lang="en-US" altLang="zh-CN" sz="1800" b="0" i="0" dirty="0">
                <a:solidFill>
                  <a:srgbClr val="333333"/>
                </a:solidFill>
                <a:effectLst/>
                <a:latin typeface="宋体" panose="02010600030101010101" pitchFamily="2" charset="-122"/>
                <a:ea typeface="宋体" panose="02010600030101010101" pitchFamily="2" charset="-122"/>
              </a:rPr>
              <a:t>SYSDBA</a:t>
            </a:r>
            <a:r>
              <a:rPr lang="zh-CN" altLang="en-US" sz="1800" b="0" i="0" dirty="0">
                <a:solidFill>
                  <a:srgbClr val="333333"/>
                </a:solidFill>
                <a:effectLst/>
                <a:latin typeface="宋体" panose="02010600030101010101" pitchFamily="2" charset="-122"/>
                <a:ea typeface="宋体" panose="02010600030101010101" pitchFamily="2" charset="-122"/>
              </a:rPr>
              <a:t>用户指定，或者由具有该对象权限的其他用户授权。数据库权限的授予者一般是数据库管理员。普通用户被授予了某种数据库权限及其转授权时，系统允许它把所拥有的数据库权限再授予其他用户。即当某个用户拥有数据库对象上的某些操作权限及相应的转授权时，该用户可以不用申请和审批，自主地把这些操作权限部分或全部转授给其他用户，从而使得其他用户获得在这些数据库对象上的使用权。授权操作成功的前提是授权者有这种权限的</a:t>
            </a:r>
            <a:r>
              <a:rPr lang="en-US" altLang="zh-CN" sz="1800" b="0" i="0" dirty="0">
                <a:solidFill>
                  <a:srgbClr val="333333"/>
                </a:solidFill>
                <a:effectLst/>
                <a:latin typeface="宋体" panose="02010600030101010101" pitchFamily="2" charset="-122"/>
                <a:ea typeface="宋体" panose="02010600030101010101" pitchFamily="2" charset="-122"/>
              </a:rPr>
              <a:t>grant</a:t>
            </a:r>
            <a:r>
              <a:rPr lang="zh-CN" altLang="en-US" sz="1800" b="0" i="0" dirty="0">
                <a:solidFill>
                  <a:srgbClr val="333333"/>
                </a:solidFill>
                <a:effectLst/>
                <a:latin typeface="宋体" panose="02010600030101010101" pitchFamily="2" charset="-122"/>
                <a:ea typeface="宋体" panose="02010600030101010101" pitchFamily="2" charset="-122"/>
              </a:rPr>
              <a:t>权限而且不违背多权分立机制。达梦数据库管理系统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安全版也提供级联回收方式来回收这种通过转授所获得的权限。</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角色管理：</a:t>
            </a: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角色是一组权限的组合，使用角色的目的是使权限管理更加方便。假设有</a:t>
            </a:r>
            <a:r>
              <a:rPr lang="en-US" altLang="zh-CN" sz="1800" b="0" i="0" dirty="0">
                <a:solidFill>
                  <a:srgbClr val="333333"/>
                </a:solidFill>
                <a:effectLst/>
                <a:latin typeface="宋体" panose="02010600030101010101" pitchFamily="2" charset="-122"/>
                <a:ea typeface="宋体" panose="02010600030101010101" pitchFamily="2" charset="-122"/>
              </a:rPr>
              <a:t>10</a:t>
            </a:r>
            <a:r>
              <a:rPr lang="zh-CN" altLang="en-US" sz="1800" b="0" i="0" dirty="0">
                <a:solidFill>
                  <a:srgbClr val="333333"/>
                </a:solidFill>
                <a:effectLst/>
                <a:latin typeface="宋体" panose="02010600030101010101" pitchFamily="2" charset="-122"/>
                <a:ea typeface="宋体" panose="02010600030101010101" pitchFamily="2" charset="-122"/>
              </a:rPr>
              <a:t>个用户，这些用户为了访问数据库，至少拥有</a:t>
            </a:r>
            <a:r>
              <a:rPr lang="en-US" altLang="zh-CN" sz="1800" b="0" i="0" dirty="0">
                <a:solidFill>
                  <a:srgbClr val="333333"/>
                </a:solidFill>
                <a:effectLst/>
                <a:latin typeface="宋体" panose="02010600030101010101" pitchFamily="2" charset="-122"/>
                <a:ea typeface="宋体" panose="02010600030101010101" pitchFamily="2" charset="-122"/>
              </a:rPr>
              <a:t>CREATE TABLE</a:t>
            </a:r>
            <a:r>
              <a:rPr lang="zh-CN" altLang="en-US" sz="1800" b="0" i="0" dirty="0">
                <a:solidFill>
                  <a:srgbClr val="333333"/>
                </a:solidFill>
                <a:effectLst/>
                <a:latin typeface="宋体" panose="02010600030101010101" pitchFamily="2" charset="-122"/>
                <a:ea typeface="宋体" panose="02010600030101010101" pitchFamily="2" charset="-122"/>
              </a:rPr>
              <a:t>、</a:t>
            </a:r>
            <a:r>
              <a:rPr lang="en-US" altLang="zh-CN" sz="1800" b="0" i="0" dirty="0">
                <a:solidFill>
                  <a:srgbClr val="333333"/>
                </a:solidFill>
                <a:effectLst/>
                <a:latin typeface="宋体" panose="02010600030101010101" pitchFamily="2" charset="-122"/>
                <a:ea typeface="宋体" panose="02010600030101010101" pitchFamily="2" charset="-122"/>
              </a:rPr>
              <a:t>CREATE VIEW</a:t>
            </a:r>
            <a:r>
              <a:rPr lang="zh-CN" altLang="en-US" sz="1800" b="0" i="0" dirty="0">
                <a:solidFill>
                  <a:srgbClr val="333333"/>
                </a:solidFill>
                <a:effectLst/>
                <a:latin typeface="宋体" panose="02010600030101010101" pitchFamily="2" charset="-122"/>
                <a:ea typeface="宋体" panose="02010600030101010101" pitchFamily="2" charset="-122"/>
              </a:rPr>
              <a:t>等权限。如果将这些权限分别授予这些用户，那么需要进行的授权次数是比较多的。但是如果把这些权限事先放在一起，然后作为一个整体授予这些用户，那么每个用户只需一次授权，授权的次数将大大减少，而且用户数越多，需要指定的权限越多，这种授权方式的优越性就越明显。这些事先组合在一起的一组权限就是角色，角色中的权限既可以是数据库权限，也可以是对象权限。角色刚被创建时，没有包含任何权限。用户可以将权限授予该角色，使这个角色成为一个权限的集合。</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4</a:t>
            </a:r>
            <a:r>
              <a:rPr lang="zh-CN" altLang="en-US" sz="1800" b="1" i="0" dirty="0">
                <a:solidFill>
                  <a:srgbClr val="333333"/>
                </a:solidFill>
                <a:effectLst/>
                <a:latin typeface="宋体" panose="02010600030101010101" pitchFamily="2" charset="-122"/>
                <a:ea typeface="宋体" panose="02010600030101010101" pitchFamily="2" charset="-122"/>
              </a:rPr>
              <a:t>、多权分立的安全机制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在三权分立权限管理模型基础上，通过进一步对权限管理进行升级优化，支持多权分立的权限管理模型。该模型以应用系统中各角色所承担的职责为依据，细致设定各角色所能拥有的系统权限，如在传统模型将审计管理、安全管理相关权限划归到审计管理员和安全管理员之外，结合实际应用需要进一步将系统管理员的权限进行细分，创建诸如数据管理员、过程管理员（仅拥有存储过程相关权限）、视图管理员（仅拥有视图相关权限）等。这样就可以根据用户需求进行灵活配置，从而有效避免传统数据库授权体系中，系统管理员权限过于集中所带来的各种隐患。</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5</a:t>
            </a:r>
            <a:r>
              <a:rPr lang="zh-CN" altLang="en-US" sz="1800" b="1" i="0" dirty="0">
                <a:solidFill>
                  <a:srgbClr val="333333"/>
                </a:solidFill>
                <a:effectLst/>
                <a:latin typeface="宋体" panose="02010600030101010101" pitchFamily="2" charset="-122"/>
                <a:ea typeface="宋体" panose="02010600030101010101" pitchFamily="2" charset="-122"/>
              </a:rPr>
              <a:t>、标记与强制访问控制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安全版利用安全策略和标记实现数据库的强制访问机制。该功能主要是针对数据库用户、各种数据库对象、表以及表数据。控制粒度分为列级和记录级。达梦数据库管理系统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支持对所有客体进行标记，达到了安全四级的要求。用户操作数据时，不仅要满足自主访问控制的权限要求，还要满足用户和数据之间标记的相容性。这样，就避免了管理权限全部由数据库管理员一人负责的局面，可以有效防止敏感信息的泄露与篡改，增强系统的安全性。</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6</a:t>
            </a:r>
            <a:r>
              <a:rPr lang="zh-CN" altLang="en-US" sz="1800" b="1" i="0" dirty="0">
                <a:solidFill>
                  <a:srgbClr val="333333"/>
                </a:solidFill>
                <a:effectLst/>
                <a:latin typeface="宋体" panose="02010600030101010101" pitchFamily="2" charset="-122"/>
                <a:ea typeface="宋体" panose="02010600030101010101" pitchFamily="2" charset="-122"/>
              </a:rPr>
              <a:t>、审计和实时侵害检测</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具有一个灵活的审计子系统，可以通过它来记录系统级事件、个别用户的行为以及对数据库对象的访问。通过查看审计信息，数据库审计员可以知道用户访问的形式以及试图对该系统进行的操作。一旦出现问题，数据库审计员可分析审计信息，跟踪审计事件，查出原因。</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7</a:t>
            </a:r>
            <a:r>
              <a:rPr lang="zh-CN" altLang="en-US" sz="1800" b="1" i="0" dirty="0">
                <a:solidFill>
                  <a:srgbClr val="333333"/>
                </a:solidFill>
                <a:effectLst/>
                <a:latin typeface="宋体" panose="02010600030101010101" pitchFamily="2" charset="-122"/>
                <a:ea typeface="宋体" panose="02010600030101010101" pitchFamily="2" charset="-122"/>
              </a:rPr>
              <a:t>、数据库加密</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通信加密、存储加密、导出数据加密、密钥自管理功能、独立的加密引擎</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8</a:t>
            </a:r>
            <a:r>
              <a:rPr lang="zh-CN" altLang="en-US" sz="1800" b="1" i="0" dirty="0">
                <a:solidFill>
                  <a:srgbClr val="333333"/>
                </a:solidFill>
                <a:effectLst/>
                <a:latin typeface="宋体" panose="02010600030101010101" pitchFamily="2" charset="-122"/>
                <a:ea typeface="宋体" panose="02010600030101010101" pitchFamily="2" charset="-122"/>
              </a:rPr>
              <a:t>、资源限制</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的资源限制功能是控制用户对服务器系统资源的使用情况，以尽可能减少人为的安全隐患。系统能对登录的安全属性与可访问资源进行限制，同时还可配置表的存储空间配额。系统管理员可借此功能对每个数据库用户单独配置最合适的管理策略，并能有效防止各种恶意抢占资源的攻击。</a:t>
            </a:r>
          </a:p>
          <a:p>
            <a:pPr algn="just" latinLnBrk="1"/>
            <a:r>
              <a:rPr lang="en-US" altLang="zh-CN" sz="1800" b="1" i="0" dirty="0">
                <a:solidFill>
                  <a:srgbClr val="333333"/>
                </a:solidFill>
                <a:effectLst/>
                <a:latin typeface="宋体" panose="02010600030101010101" pitchFamily="2" charset="-122"/>
                <a:ea typeface="宋体" panose="02010600030101010101" pitchFamily="2" charset="-122"/>
              </a:rPr>
              <a:t>9</a:t>
            </a:r>
            <a:r>
              <a:rPr lang="zh-CN" altLang="en-US" sz="1800" b="1" i="0" dirty="0">
                <a:solidFill>
                  <a:srgbClr val="333333"/>
                </a:solidFill>
                <a:effectLst/>
                <a:latin typeface="宋体" panose="02010600030101010101" pitchFamily="2" charset="-122"/>
                <a:ea typeface="宋体" panose="02010600030101010101" pitchFamily="2" charset="-122"/>
              </a:rPr>
              <a:t>、客体重用</a:t>
            </a:r>
            <a:endParaRPr lang="zh-CN" altLang="en-US" sz="1800" b="0" i="0" dirty="0">
              <a:solidFill>
                <a:srgbClr val="333333"/>
              </a:solidFill>
              <a:effectLst/>
              <a:latin typeface="宋体" panose="02010600030101010101" pitchFamily="2" charset="-122"/>
              <a:ea typeface="宋体" panose="02010600030101010101" pitchFamily="2" charset="-122"/>
            </a:endParaRPr>
          </a:p>
          <a:p>
            <a:pPr algn="just" latinLnBrk="1"/>
            <a:r>
              <a:rPr lang="zh-CN" altLang="en-US" sz="1800" b="0" i="0" dirty="0">
                <a:solidFill>
                  <a:srgbClr val="333333"/>
                </a:solidFill>
                <a:effectLst/>
                <a:latin typeface="宋体" panose="02010600030101010101" pitchFamily="2" charset="-122"/>
                <a:ea typeface="宋体" panose="02010600030101010101" pitchFamily="2" charset="-122"/>
              </a:rPr>
              <a:t>达梦数据库管理系统</a:t>
            </a:r>
            <a:r>
              <a:rPr lang="en-US" altLang="zh-CN" sz="1800" b="0" i="0" dirty="0">
                <a:solidFill>
                  <a:srgbClr val="333333"/>
                </a:solidFill>
                <a:effectLst/>
                <a:latin typeface="宋体" panose="02010600030101010101" pitchFamily="2" charset="-122"/>
                <a:ea typeface="宋体" panose="02010600030101010101" pitchFamily="2" charset="-122"/>
              </a:rPr>
              <a:t>DM7</a:t>
            </a:r>
            <a:r>
              <a:rPr lang="zh-CN" altLang="en-US" sz="1800" b="0" i="0" dirty="0">
                <a:solidFill>
                  <a:srgbClr val="333333"/>
                </a:solidFill>
                <a:effectLst/>
                <a:latin typeface="宋体" panose="02010600030101010101" pitchFamily="2" charset="-122"/>
                <a:ea typeface="宋体" panose="02010600030101010101" pitchFamily="2" charset="-122"/>
              </a:rPr>
              <a:t>安全版内置的客体重用机制使数据库管理系统能够清扫被重分配的系统资源，以保证数据信息不会因为资源的动态分配而泄露给未授权的用户。系统主要从内存和文件两个方面进行了处理。内存重用：在被利用系统分配内存及释放内存时均对内存内容进行清零，以杜绝内存中前一进程所残留内容，且不泄漏内容给其他进程。文件重用：在系统生成、扩展及删除文件时，对文件内容也进行了清零。</a:t>
            </a:r>
          </a:p>
          <a:p>
            <a:endParaRPr lang="zh-CN" altLang="en-US" dirty="0"/>
          </a:p>
        </p:txBody>
      </p:sp>
      <p:sp>
        <p:nvSpPr>
          <p:cNvPr id="4" name="灯片编号占位符 3"/>
          <p:cNvSpPr>
            <a:spLocks noGrp="1"/>
          </p:cNvSpPr>
          <p:nvPr>
            <p:ph type="sldNum" sz="quarter" idx="10"/>
          </p:nvPr>
        </p:nvSpPr>
        <p:spPr/>
        <p:txBody>
          <a:bodyPr/>
          <a:lstStyle/>
          <a:p>
            <a:pPr>
              <a:defRPr/>
            </a:pPr>
            <a:fld id="{F9059147-B1DD-4AFF-907C-17E8B71BDA32}" type="slidenum">
              <a:rPr lang="en-US" altLang="zh-CN" smtClean="0"/>
              <a:pPr>
                <a:defRPr/>
              </a:pPr>
              <a:t>31</a:t>
            </a:fld>
            <a:endParaRPr lang="en-US" altLang="zh-CN"/>
          </a:p>
        </p:txBody>
      </p:sp>
    </p:spTree>
    <p:extLst>
      <p:ext uri="{BB962C8B-B14F-4D97-AF65-F5344CB8AC3E}">
        <p14:creationId xmlns:p14="http://schemas.microsoft.com/office/powerpoint/2010/main" val="37677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err="1">
                <a:solidFill>
                  <a:schemeClr val="tx1"/>
                </a:solidFill>
                <a:effectLst/>
                <a:latin typeface="Times New Roman" charset="0"/>
                <a:ea typeface="宋体" pitchFamily="2" charset="-122"/>
                <a:cs typeface="+mn-cs"/>
              </a:rPr>
              <a:t>openGauss</a:t>
            </a:r>
            <a:r>
              <a:rPr kumimoji="1" lang="zh-CN" altLang="en-US" sz="1200" b="0" i="0" kern="1200" dirty="0">
                <a:solidFill>
                  <a:schemeClr val="tx1"/>
                </a:solidFill>
                <a:effectLst/>
                <a:latin typeface="Times New Roman" charset="0"/>
                <a:ea typeface="宋体" pitchFamily="2" charset="-122"/>
                <a:cs typeface="+mn-cs"/>
              </a:rPr>
              <a:t>作为新一代自治安全数据库，提供了丰富的数据库基础安全能力，并逐步完善各类高阶安全能力。这些安全能力涵盖了访问登录认证、用户权限管理、审计与追溯及数据安全隐私保护等。</a:t>
            </a:r>
            <a:endParaRPr kumimoji="1" lang="en-US" altLang="zh-CN" sz="1200" b="0" i="0" kern="1200" dirty="0">
              <a:solidFill>
                <a:schemeClr val="tx1"/>
              </a:solidFill>
              <a:effectLst/>
              <a:latin typeface="Times New Roman" charset="0"/>
              <a:ea typeface="宋体" pitchFamily="2" charset="-122"/>
              <a:cs typeface="+mn-cs"/>
            </a:endParaRPr>
          </a:p>
          <a:p>
            <a:endParaRPr kumimoji="1" lang="en-US" altLang="zh-CN" sz="1200" b="0" i="0" kern="1200" dirty="0">
              <a:solidFill>
                <a:schemeClr val="tx1"/>
              </a:solidFill>
              <a:effectLst/>
              <a:latin typeface="Times New Roman" charset="0"/>
              <a:ea typeface="宋体" pitchFamily="2" charset="-122"/>
              <a:cs typeface="+mn-cs"/>
            </a:endParaRPr>
          </a:p>
          <a:p>
            <a:r>
              <a:rPr kumimoji="1" lang="zh-CN" altLang="en-US" sz="1200" b="0" i="0" kern="1200" dirty="0">
                <a:solidFill>
                  <a:schemeClr val="tx1"/>
                </a:solidFill>
                <a:effectLst/>
                <a:latin typeface="Times New Roman" charset="0"/>
                <a:ea typeface="宋体" pitchFamily="2" charset="-122"/>
                <a:cs typeface="+mn-cs"/>
              </a:rPr>
              <a:t>不同于数据库其他业务模块，安全管理模块并非逻辑集中的。安全管理模块中的安全能力是分散化的，在数据库整个业务逻辑的不同阶段提供对应的安全能力，从而构建数据库整体纵深安全防御能力。</a:t>
            </a:r>
            <a:endParaRPr lang="zh-CN" altLang="en-US" dirty="0"/>
          </a:p>
        </p:txBody>
      </p:sp>
      <p:sp>
        <p:nvSpPr>
          <p:cNvPr id="4" name="灯片编号占位符 3"/>
          <p:cNvSpPr>
            <a:spLocks noGrp="1"/>
          </p:cNvSpPr>
          <p:nvPr>
            <p:ph type="sldNum" sz="quarter" idx="5"/>
          </p:nvPr>
        </p:nvSpPr>
        <p:spPr/>
        <p:txBody>
          <a:bodyPr/>
          <a:lstStyle/>
          <a:p>
            <a:pPr>
              <a:defRPr/>
            </a:pPr>
            <a:fld id="{F9059147-B1DD-4AFF-907C-17E8B71BDA32}" type="slidenum">
              <a:rPr lang="en-US" altLang="zh-CN" smtClean="0"/>
              <a:pPr>
                <a:defRPr/>
              </a:pPr>
              <a:t>32</a:t>
            </a:fld>
            <a:endParaRPr lang="en-US" altLang="zh-CN"/>
          </a:p>
        </p:txBody>
      </p:sp>
    </p:spTree>
    <p:extLst>
      <p:ext uri="{BB962C8B-B14F-4D97-AF65-F5344CB8AC3E}">
        <p14:creationId xmlns:p14="http://schemas.microsoft.com/office/powerpoint/2010/main" val="2847367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170249E4-04F0-4991-9AAA-C425887095F7}"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B631FD2-C6DB-4D2B-8A24-4F88BB00E86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6A24B0E-9C23-494B-93F5-C7EE074A54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724648"/>
          </a:xfrm>
        </p:spPr>
        <p:txBody>
          <a:bodyPr/>
          <a:lstStyle/>
          <a:p>
            <a:r>
              <a:rPr lang="zh-CN" altLang="en-US" dirty="0"/>
              <a:t>单击此处编辑母版标题样式</a:t>
            </a:r>
            <a:endParaRPr lang="en-US" dirty="0"/>
          </a:p>
        </p:txBody>
      </p:sp>
      <p:sp>
        <p:nvSpPr>
          <p:cNvPr id="3" name="内容占位符 2"/>
          <p:cNvSpPr>
            <a:spLocks noGrp="1"/>
          </p:cNvSpPr>
          <p:nvPr>
            <p:ph idx="1"/>
          </p:nvPr>
        </p:nvSpPr>
        <p:spPr>
          <a:xfrm>
            <a:off x="457200" y="1643050"/>
            <a:ext cx="8229600" cy="4389120"/>
          </a:xfrm>
        </p:spPr>
        <p:txBody>
          <a:bodyPr/>
          <a:lstStyle>
            <a:lvl1pPr>
              <a:defRPr baseline="0">
                <a:latin typeface="Verdana" pitchFamily="34" charset="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2462ED6C-6BA5-4604-80D3-DA319749F85A}"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F5D1F7-DF2C-4CB9-88F6-29EF9787B914}"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45A23AA-C325-42D8-988E-6CDEE8E29D2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17EFF2A0-A9BC-4175-B7E1-F3CEE5DAD45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B598B4-CB4D-463F-A149-00C89135F7A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80C9EF9D-44D4-4A40-894E-F37529B0598D}"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180C14A-1AFC-4086-880B-3A84E354999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46B21470-4EBD-4A27-82A3-D307E2B655D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410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410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33FD651-A5BF-4C08-AAE3-10A99A9BD819}" type="slidenum">
              <a:rPr lang="en-US" altLang="zh-CN"/>
              <a:pPr>
                <a:defRPr/>
              </a:pPr>
              <a:t>‹#›</a:t>
            </a:fld>
            <a:endParaRPr lang="en-US" altLang="zh-CN"/>
          </a:p>
        </p:txBody>
      </p:sp>
      <p:grpSp>
        <p:nvGrpSpPr>
          <p:cNvPr id="410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b="1" dirty="0">
                <a:latin typeface="+mn-ea"/>
              </a:rPr>
              <a:t>第</a:t>
            </a:r>
            <a:r>
              <a:rPr lang="en-US" altLang="zh-CN" sz="5400" b="1" dirty="0">
                <a:latin typeface="+mn-ea"/>
              </a:rPr>
              <a:t>4</a:t>
            </a:r>
            <a:r>
              <a:rPr lang="zh-CN" altLang="en-US" sz="5400" b="1" dirty="0">
                <a:latin typeface="+mn-ea"/>
              </a:rPr>
              <a:t>章 数据库安全性</a:t>
            </a:r>
            <a:endParaRPr lang="zh-CN" altLang="en-US" dirty="0"/>
          </a:p>
        </p:txBody>
      </p:sp>
      <p:sp>
        <p:nvSpPr>
          <p:cNvPr id="3" name="内容占位符 2"/>
          <p:cNvSpPr>
            <a:spLocks noGrp="1"/>
          </p:cNvSpPr>
          <p:nvPr>
            <p:ph idx="1"/>
          </p:nvPr>
        </p:nvSpPr>
        <p:spPr/>
        <p:txBody>
          <a:bodyPr/>
          <a:lstStyle/>
          <a:p>
            <a:pPr marL="0" indent="0">
              <a:buNone/>
            </a:pPr>
            <a:r>
              <a:rPr lang="zh-CN" altLang="en-US" sz="2800" b="1" dirty="0">
                <a:latin typeface="+mn-ea"/>
              </a:rPr>
              <a:t>本章内容</a:t>
            </a:r>
            <a:endParaRPr lang="en-US" altLang="zh-CN" sz="2800" b="1" dirty="0">
              <a:latin typeface="+mn-ea"/>
            </a:endParaRPr>
          </a:p>
          <a:p>
            <a:r>
              <a:rPr lang="en-US" altLang="zh-CN" sz="2800" b="1" dirty="0">
                <a:latin typeface="+mn-ea"/>
              </a:rPr>
              <a:t>4.1 </a:t>
            </a:r>
            <a:r>
              <a:rPr lang="zh-CN" altLang="en-US" sz="2800" b="1" dirty="0">
                <a:latin typeface="+mn-ea"/>
              </a:rPr>
              <a:t>基本原理</a:t>
            </a:r>
            <a:endParaRPr lang="en-US" altLang="zh-CN" sz="2800" b="1" dirty="0">
              <a:latin typeface="+mn-ea"/>
            </a:endParaRPr>
          </a:p>
          <a:p>
            <a:pPr>
              <a:buNone/>
            </a:pPr>
            <a:r>
              <a:rPr lang="en-US" altLang="zh-CN" sz="2800" b="1" dirty="0">
                <a:latin typeface="+mn-ea"/>
              </a:rPr>
              <a:t>    </a:t>
            </a:r>
            <a:r>
              <a:rPr lang="zh-CN" altLang="en-US" sz="2800" b="1" dirty="0">
                <a:latin typeface="+mn-ea"/>
              </a:rPr>
              <a:t>概述、机制、方法</a:t>
            </a:r>
            <a:endParaRPr lang="en-US" altLang="zh-CN" sz="2800" b="1" dirty="0">
              <a:latin typeface="+mn-ea"/>
            </a:endParaRPr>
          </a:p>
          <a:p>
            <a:r>
              <a:rPr lang="en-US" altLang="zh-CN" sz="2800" b="1" dirty="0">
                <a:latin typeface="+mn-ea"/>
              </a:rPr>
              <a:t>4.2 </a:t>
            </a:r>
            <a:r>
              <a:rPr lang="zh-CN" altLang="en-US" sz="2800" b="1" dirty="0">
                <a:latin typeface="+mn-ea"/>
              </a:rPr>
              <a:t>具体</a:t>
            </a:r>
            <a:r>
              <a:rPr lang="en-US" altLang="zh-CN" sz="2800" b="1" dirty="0">
                <a:latin typeface="+mn-ea"/>
              </a:rPr>
              <a:t>DBMS</a:t>
            </a:r>
            <a:r>
              <a:rPr lang="zh-CN" altLang="en-US" sz="2800" b="1" dirty="0">
                <a:latin typeface="+mn-ea"/>
              </a:rPr>
              <a:t>安全控制</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26"/>
          <p:cNvSpPr txBox="1">
            <a:spLocks noChangeArrowheads="1"/>
          </p:cNvSpPr>
          <p:nvPr/>
        </p:nvSpPr>
        <p:spPr bwMode="auto">
          <a:xfrm>
            <a:off x="288925" y="911726"/>
            <a:ext cx="8550275" cy="4616648"/>
          </a:xfrm>
          <a:prstGeom prst="rect">
            <a:avLst/>
          </a:prstGeom>
          <a:noFill/>
          <a:ln w="9525">
            <a:noFill/>
            <a:miter lim="800000"/>
            <a:headEnd/>
            <a:tailEnd/>
          </a:ln>
        </p:spPr>
        <p:txBody>
          <a:bodyPr wrap="square">
            <a:spAutoFit/>
          </a:bodyPr>
          <a:lstStyle/>
          <a:p>
            <a:r>
              <a:rPr lang="zh-CN" altLang="en-US" sz="2800" dirty="0">
                <a:solidFill>
                  <a:srgbClr val="FF0000"/>
                </a:solidFill>
                <a:latin typeface="Times New Roman" charset="0"/>
              </a:rPr>
              <a:t>自主存取控制</a:t>
            </a:r>
            <a:r>
              <a:rPr lang="zh-CN" altLang="en-US" sz="2800" dirty="0">
                <a:latin typeface="Times New Roman" charset="0"/>
              </a:rPr>
              <a:t>（</a:t>
            </a:r>
            <a:r>
              <a:rPr lang="en-US" altLang="zh-CN" sz="2800" dirty="0">
                <a:latin typeface="Times New Roman" charset="0"/>
              </a:rPr>
              <a:t>DAC</a:t>
            </a:r>
            <a:r>
              <a:rPr lang="zh-CN" altLang="en-US" sz="2800" dirty="0">
                <a:latin typeface="Times New Roman" charset="0"/>
              </a:rPr>
              <a:t>，</a:t>
            </a:r>
            <a:r>
              <a:rPr lang="en-US" altLang="zh-CN" sz="2800" dirty="0">
                <a:latin typeface="Times New Roman" charset="0"/>
              </a:rPr>
              <a:t>Discretionary</a:t>
            </a:r>
            <a:r>
              <a:rPr lang="zh-CN" altLang="en-US" sz="2800" dirty="0">
                <a:latin typeface="Times New Roman" charset="0"/>
              </a:rPr>
              <a:t>）：不同的用户有不同的存取权限，而且用户可以自主的将自己的权限授予其它用户。</a:t>
            </a:r>
          </a:p>
          <a:p>
            <a:endParaRPr lang="zh-CN" altLang="en-US" sz="2800" dirty="0">
              <a:latin typeface="Times New Roman" charset="0"/>
            </a:endParaRPr>
          </a:p>
          <a:p>
            <a:r>
              <a:rPr lang="zh-CN" altLang="en-US" sz="2800" dirty="0">
                <a:solidFill>
                  <a:srgbClr val="FF0000"/>
                </a:solidFill>
                <a:latin typeface="Times New Roman" charset="0"/>
              </a:rPr>
              <a:t>强制存取控制</a:t>
            </a:r>
            <a:r>
              <a:rPr lang="zh-CN" altLang="en-US" sz="2800" dirty="0">
                <a:latin typeface="Times New Roman" charset="0"/>
              </a:rPr>
              <a:t>（</a:t>
            </a:r>
            <a:r>
              <a:rPr lang="en-US" altLang="zh-CN" sz="2800" dirty="0">
                <a:latin typeface="Times New Roman" charset="0"/>
              </a:rPr>
              <a:t>MAC</a:t>
            </a:r>
            <a:r>
              <a:rPr lang="zh-CN" altLang="en-US" sz="2800" dirty="0">
                <a:latin typeface="Times New Roman" charset="0"/>
              </a:rPr>
              <a:t>，</a:t>
            </a:r>
            <a:r>
              <a:rPr lang="en-US" altLang="zh-CN" sz="2800" dirty="0">
                <a:latin typeface="Times New Roman" charset="0"/>
              </a:rPr>
              <a:t>Mandatory</a:t>
            </a:r>
            <a:r>
              <a:rPr lang="zh-CN" altLang="en-US" sz="2800" dirty="0">
                <a:latin typeface="Times New Roman" charset="0"/>
              </a:rPr>
              <a:t>）： 依据密级实施权限控制。</a:t>
            </a:r>
            <a:endParaRPr lang="en-US" altLang="zh-CN" sz="2800" dirty="0">
              <a:latin typeface="Times New Roman" charset="0"/>
            </a:endParaRPr>
          </a:p>
          <a:p>
            <a:r>
              <a:rPr lang="zh-CN" altLang="en-US" sz="2800" dirty="0">
                <a:solidFill>
                  <a:schemeClr val="accent1"/>
                </a:solidFill>
                <a:latin typeface="Times New Roman" charset="0"/>
              </a:rPr>
              <a:t>相关概念（主体、客体、许可证级别、敏感度标记）</a:t>
            </a:r>
          </a:p>
          <a:p>
            <a:pPr>
              <a:spcBef>
                <a:spcPct val="50000"/>
              </a:spcBef>
            </a:pPr>
            <a:r>
              <a:rPr lang="zh-CN" altLang="en-US" sz="2800" dirty="0">
                <a:latin typeface="Times New Roman" charset="0"/>
              </a:rPr>
              <a:t>        强制存取控制适用于对资料有严格而固定密级分类的部门。 “资料”对象被标定以相应的保密级别，每个用户被授予相应每个保密级别的许可证。</a:t>
            </a:r>
          </a:p>
        </p:txBody>
      </p:sp>
      <p:sp>
        <p:nvSpPr>
          <p:cNvPr id="3" name="灯片编号占位符 2"/>
          <p:cNvSpPr>
            <a:spLocks noGrp="1"/>
          </p:cNvSpPr>
          <p:nvPr>
            <p:ph type="sldNum" sz="quarter" idx="12"/>
          </p:nvPr>
        </p:nvSpPr>
        <p:spPr/>
        <p:txBody>
          <a:bodyPr/>
          <a:lstStyle/>
          <a:p>
            <a:pPr>
              <a:defRPr/>
            </a:pPr>
            <a:fld id="{69EB175C-F20A-4D5B-BF88-DE86B2053B5E}"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928670"/>
            <a:ext cx="8686800" cy="4389120"/>
          </a:xfrm>
        </p:spPr>
        <p:txBody>
          <a:bodyPr/>
          <a:lstStyle/>
          <a:p>
            <a:pPr marL="0" indent="0">
              <a:spcBef>
                <a:spcPct val="50000"/>
              </a:spcBef>
              <a:buNone/>
            </a:pPr>
            <a:r>
              <a:rPr lang="zh-CN" altLang="en-US" dirty="0">
                <a:latin typeface="Times New Roman" charset="0"/>
              </a:rPr>
              <a:t>强制存取控制的读写规则：用户只能</a:t>
            </a:r>
          </a:p>
          <a:p>
            <a:pPr marL="0" indent="0">
              <a:spcBef>
                <a:spcPct val="50000"/>
              </a:spcBef>
              <a:buNone/>
            </a:pPr>
            <a:r>
              <a:rPr lang="en-US" altLang="zh-CN" dirty="0">
                <a:solidFill>
                  <a:srgbClr val="FF0000"/>
                </a:solidFill>
                <a:latin typeface="Times New Roman" charset="0"/>
              </a:rPr>
              <a:t>1</a:t>
            </a:r>
            <a:r>
              <a:rPr lang="zh-CN" altLang="en-US" dirty="0">
                <a:solidFill>
                  <a:srgbClr val="FF0000"/>
                </a:solidFill>
                <a:latin typeface="Times New Roman" charset="0"/>
              </a:rPr>
              <a:t>）</a:t>
            </a:r>
            <a:r>
              <a:rPr lang="zh-CN" altLang="en-US" b="1" dirty="0">
                <a:solidFill>
                  <a:srgbClr val="FF0000"/>
                </a:solidFill>
                <a:latin typeface="微软雅黑" panose="020B0503020204020204" pitchFamily="34" charset="-122"/>
                <a:ea typeface="微软雅黑" panose="020B0503020204020204" pitchFamily="34" charset="-122"/>
              </a:rPr>
              <a:t>读取</a:t>
            </a:r>
            <a:r>
              <a:rPr lang="zh-CN" altLang="en-US" dirty="0">
                <a:solidFill>
                  <a:srgbClr val="FF0000"/>
                </a:solidFill>
                <a:latin typeface="Times New Roman" charset="0"/>
              </a:rPr>
              <a:t>保密级别</a:t>
            </a:r>
            <a:r>
              <a:rPr lang="zh-CN" altLang="en-US" b="1" dirty="0">
                <a:solidFill>
                  <a:srgbClr val="FF0000"/>
                </a:solidFill>
                <a:latin typeface="微软雅黑" panose="020B0503020204020204" pitchFamily="34" charset="-122"/>
                <a:ea typeface="微软雅黑" panose="020B0503020204020204" pitchFamily="34" charset="-122"/>
              </a:rPr>
              <a:t>小于或者等于</a:t>
            </a:r>
            <a:r>
              <a:rPr lang="zh-CN" altLang="en-US" dirty="0">
                <a:solidFill>
                  <a:srgbClr val="FF0000"/>
                </a:solidFill>
                <a:latin typeface="Times New Roman" charset="0"/>
              </a:rPr>
              <a:t>自身许可证级别的资料；</a:t>
            </a:r>
          </a:p>
          <a:p>
            <a:pPr marL="0" indent="0">
              <a:spcBef>
                <a:spcPct val="50000"/>
              </a:spcBef>
              <a:buNone/>
            </a:pPr>
            <a:r>
              <a:rPr lang="en-US" altLang="zh-CN" dirty="0">
                <a:solidFill>
                  <a:srgbClr val="FF0000"/>
                </a:solidFill>
                <a:latin typeface="Times New Roman" charset="0"/>
              </a:rPr>
              <a:t>2</a:t>
            </a:r>
            <a:r>
              <a:rPr lang="zh-CN" altLang="en-US" dirty="0">
                <a:solidFill>
                  <a:srgbClr val="FF0000"/>
                </a:solidFill>
                <a:latin typeface="Times New Roman" charset="0"/>
              </a:rPr>
              <a:t>）</a:t>
            </a:r>
            <a:r>
              <a:rPr lang="zh-CN" altLang="en-US" b="1" dirty="0">
                <a:solidFill>
                  <a:srgbClr val="FF0000"/>
                </a:solidFill>
                <a:latin typeface="微软雅黑" panose="020B0503020204020204" pitchFamily="34" charset="-122"/>
                <a:ea typeface="微软雅黑" panose="020B0503020204020204" pitchFamily="34" charset="-122"/>
              </a:rPr>
              <a:t>修改</a:t>
            </a:r>
            <a:r>
              <a:rPr lang="zh-CN" altLang="en-US" dirty="0">
                <a:solidFill>
                  <a:srgbClr val="FF0000"/>
                </a:solidFill>
                <a:latin typeface="Times New Roman" charset="0"/>
              </a:rPr>
              <a:t>保密级别</a:t>
            </a:r>
            <a:r>
              <a:rPr lang="zh-CN" altLang="en-US" b="1" dirty="0">
                <a:solidFill>
                  <a:srgbClr val="FF0000"/>
                </a:solidFill>
                <a:latin typeface="微软雅黑" panose="020B0503020204020204" pitchFamily="34" charset="-122"/>
                <a:ea typeface="微软雅黑" panose="020B0503020204020204" pitchFamily="34" charset="-122"/>
              </a:rPr>
              <a:t>大于或者等于</a:t>
            </a:r>
            <a:r>
              <a:rPr lang="zh-CN" altLang="en-US" dirty="0">
                <a:solidFill>
                  <a:srgbClr val="FF0000"/>
                </a:solidFill>
                <a:latin typeface="Times New Roman" charset="0"/>
              </a:rPr>
              <a:t>自身许可证级别的资料。</a:t>
            </a:r>
          </a:p>
          <a:p>
            <a:pPr marL="0" indent="0">
              <a:spcBef>
                <a:spcPct val="50000"/>
              </a:spcBef>
              <a:buNone/>
            </a:pPr>
            <a:endParaRPr lang="en-US" altLang="zh-CN" dirty="0">
              <a:latin typeface="Times New Roman" charset="0"/>
            </a:endParaRPr>
          </a:p>
          <a:p>
            <a:pPr marL="0" indent="0">
              <a:spcBef>
                <a:spcPct val="50000"/>
              </a:spcBef>
              <a:buNone/>
            </a:pPr>
            <a:r>
              <a:rPr lang="zh-CN" altLang="en-US" dirty="0">
                <a:latin typeface="Times New Roman" charset="0"/>
              </a:rPr>
              <a:t>强制存取控制中密级标记和数据是不可分割的整体。</a:t>
            </a:r>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001_05_0001"/>
          <p:cNvPicPr>
            <a:picLocks noChangeAspect="1" noChangeArrowheads="1"/>
          </p:cNvPicPr>
          <p:nvPr/>
        </p:nvPicPr>
        <p:blipFill>
          <a:blip r:embed="rId2" cstate="print"/>
          <a:srcRect/>
          <a:stretch>
            <a:fillRect/>
          </a:stretch>
        </p:blipFill>
        <p:spPr bwMode="auto">
          <a:xfrm>
            <a:off x="3961510" y="940271"/>
            <a:ext cx="4106863" cy="4876800"/>
          </a:xfrm>
          <a:prstGeom prst="rect">
            <a:avLst/>
          </a:prstGeom>
          <a:noFill/>
          <a:ln w="9525">
            <a:noFill/>
            <a:miter lim="800000"/>
            <a:headEnd/>
            <a:tailEnd/>
          </a:ln>
        </p:spPr>
      </p:pic>
      <p:sp>
        <p:nvSpPr>
          <p:cNvPr id="11267" name="Text Box 3"/>
          <p:cNvSpPr txBox="1">
            <a:spLocks noChangeArrowheads="1"/>
          </p:cNvSpPr>
          <p:nvPr/>
        </p:nvSpPr>
        <p:spPr bwMode="auto">
          <a:xfrm>
            <a:off x="1524000" y="1357298"/>
            <a:ext cx="1904992" cy="1109659"/>
          </a:xfrm>
          <a:prstGeom prst="rect">
            <a:avLst/>
          </a:prstGeom>
          <a:solidFill>
            <a:srgbClr val="FFFFFF"/>
          </a:solidFill>
          <a:ln w="9525">
            <a:solidFill>
              <a:schemeClr val="bg1"/>
            </a:solidFill>
            <a:miter lim="800000"/>
            <a:headEnd/>
            <a:tailEnd/>
          </a:ln>
        </p:spPr>
        <p:txBody>
          <a:bodyPr/>
          <a:lstStyle/>
          <a:p>
            <a:pPr algn="just" eaLnBrk="0" hangingPunct="0"/>
            <a:r>
              <a:rPr kumimoji="0" lang="zh-CN" altLang="en-US" sz="2800" dirty="0">
                <a:latin typeface="Times New Roman" charset="0"/>
              </a:rPr>
              <a:t>最高密级主体</a:t>
            </a:r>
          </a:p>
        </p:txBody>
      </p:sp>
      <p:sp>
        <p:nvSpPr>
          <p:cNvPr id="11268" name="Text Box 4"/>
          <p:cNvSpPr txBox="1">
            <a:spLocks noChangeArrowheads="1"/>
          </p:cNvSpPr>
          <p:nvPr/>
        </p:nvSpPr>
        <p:spPr bwMode="auto">
          <a:xfrm>
            <a:off x="1600200" y="4748233"/>
            <a:ext cx="1900230" cy="1109659"/>
          </a:xfrm>
          <a:prstGeom prst="rect">
            <a:avLst/>
          </a:prstGeom>
          <a:solidFill>
            <a:srgbClr val="FFFFFF"/>
          </a:solidFill>
          <a:ln w="9525">
            <a:solidFill>
              <a:schemeClr val="bg1"/>
            </a:solidFill>
            <a:miter lim="800000"/>
            <a:headEnd/>
            <a:tailEnd/>
          </a:ln>
        </p:spPr>
        <p:txBody>
          <a:bodyPr/>
          <a:lstStyle/>
          <a:p>
            <a:pPr algn="just" eaLnBrk="0" hangingPunct="0"/>
            <a:r>
              <a:rPr kumimoji="0" lang="zh-CN" altLang="en-US" sz="2800" dirty="0">
                <a:latin typeface="Times New Roman" charset="0"/>
              </a:rPr>
              <a:t>最低密级主体</a:t>
            </a:r>
          </a:p>
        </p:txBody>
      </p:sp>
      <p:sp>
        <p:nvSpPr>
          <p:cNvPr id="11269" name="Text Box 5"/>
          <p:cNvSpPr txBox="1">
            <a:spLocks noChangeArrowheads="1"/>
          </p:cNvSpPr>
          <p:nvPr/>
        </p:nvSpPr>
        <p:spPr bwMode="auto">
          <a:xfrm>
            <a:off x="228600" y="752475"/>
            <a:ext cx="2927350" cy="457200"/>
          </a:xfrm>
          <a:prstGeom prst="rect">
            <a:avLst/>
          </a:prstGeom>
          <a:noFill/>
          <a:ln w="9525">
            <a:noFill/>
            <a:miter lim="800000"/>
            <a:headEnd/>
            <a:tailEnd/>
          </a:ln>
        </p:spPr>
        <p:txBody>
          <a:bodyPr wrap="none">
            <a:spAutoFit/>
          </a:bodyPr>
          <a:lstStyle/>
          <a:p>
            <a:r>
              <a:rPr lang="zh-CN" altLang="en-US"/>
              <a:t>强制存取控制原理：</a:t>
            </a:r>
          </a:p>
        </p:txBody>
      </p:sp>
      <p:sp>
        <p:nvSpPr>
          <p:cNvPr id="11270" name="AutoShape 6"/>
          <p:cNvSpPr>
            <a:spLocks noChangeArrowheads="1"/>
          </p:cNvSpPr>
          <p:nvPr/>
        </p:nvSpPr>
        <p:spPr bwMode="auto">
          <a:xfrm>
            <a:off x="8388350" y="51784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 name="灯片编号占位符 6"/>
          <p:cNvSpPr>
            <a:spLocks noGrp="1"/>
          </p:cNvSpPr>
          <p:nvPr>
            <p:ph type="sldNum" sz="quarter" idx="12"/>
          </p:nvPr>
        </p:nvSpPr>
        <p:spPr/>
        <p:txBody>
          <a:bodyPr/>
          <a:lstStyle/>
          <a:p>
            <a:pPr>
              <a:defRPr/>
            </a:pPr>
            <a:fld id="{DC9F3FC5-B6A3-45B4-854C-52CD47CE8C6C}" type="slidenum">
              <a:rPr lang="en-US" altLang="zh-CN" smtClean="0"/>
              <a:pPr>
                <a:defRPr/>
              </a:pPr>
              <a:t>12</a:t>
            </a:fld>
            <a:endParaRPr lang="en-US" altLang="zh-CN"/>
          </a:p>
        </p:txBody>
      </p:sp>
      <p:sp>
        <p:nvSpPr>
          <p:cNvPr id="8" name="圆角矩形标注 7"/>
          <p:cNvSpPr/>
          <p:nvPr/>
        </p:nvSpPr>
        <p:spPr>
          <a:xfrm>
            <a:off x="3500430" y="5786454"/>
            <a:ext cx="2500330" cy="755524"/>
          </a:xfrm>
          <a:prstGeom prst="wedgeRoundRectCallout">
            <a:avLst>
              <a:gd name="adj1" fmla="val 18691"/>
              <a:gd name="adj2" fmla="val -747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防止信息泄露</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1000" y="548680"/>
            <a:ext cx="8382000" cy="1754326"/>
          </a:xfrm>
          <a:prstGeom prst="rect">
            <a:avLst/>
          </a:prstGeom>
          <a:noFill/>
          <a:ln w="9525">
            <a:noFill/>
            <a:miter lim="800000"/>
            <a:headEnd/>
            <a:tailEnd/>
          </a:ln>
        </p:spPr>
        <p:txBody>
          <a:bodyPr>
            <a:spAutoFit/>
          </a:bodyPr>
          <a:lstStyle/>
          <a:p>
            <a:pPr>
              <a:spcBef>
                <a:spcPct val="50000"/>
              </a:spcBef>
            </a:pPr>
            <a:r>
              <a:rPr lang="zh-CN" altLang="en-US" b="1" dirty="0">
                <a:latin typeface="微软雅黑" panose="020B0503020204020204" pitchFamily="34" charset="-122"/>
                <a:ea typeface="微软雅黑" panose="020B0503020204020204" pitchFamily="34" charset="-122"/>
              </a:rPr>
              <a:t>系统设计原则（遵循安全保密标准）：</a:t>
            </a:r>
            <a:endParaRPr lang="en-US" altLang="zh-CN" b="1" dirty="0">
              <a:latin typeface="微软雅黑" panose="020B0503020204020204" pitchFamily="34" charset="-122"/>
              <a:ea typeface="微软雅黑" panose="020B0503020204020204" pitchFamily="34" charset="-122"/>
            </a:endParaRPr>
          </a:p>
          <a:p>
            <a:pPr>
              <a:spcBef>
                <a:spcPct val="50000"/>
              </a:spcBef>
            </a:pPr>
            <a:r>
              <a:rPr lang="en-US" altLang="zh-CN" dirty="0">
                <a:latin typeface="Times New Roman" charset="0"/>
              </a:rPr>
              <a:t>        </a:t>
            </a:r>
            <a:r>
              <a:rPr lang="zh-CN" altLang="en-US" dirty="0">
                <a:latin typeface="Times New Roman" charset="0"/>
              </a:rPr>
              <a:t>较高安全级别的数据保护要包含较低级别的所有保护，所以</a:t>
            </a:r>
            <a:r>
              <a:rPr lang="zh-CN" altLang="en-US" dirty="0">
                <a:solidFill>
                  <a:srgbClr val="FF0000"/>
                </a:solidFill>
                <a:latin typeface="Times New Roman" charset="0"/>
              </a:rPr>
              <a:t>在实现强制存取控制（</a:t>
            </a:r>
            <a:r>
              <a:rPr lang="en-US" altLang="zh-CN" dirty="0">
                <a:solidFill>
                  <a:srgbClr val="FF0000"/>
                </a:solidFill>
              </a:rPr>
              <a:t>MAC</a:t>
            </a:r>
            <a:r>
              <a:rPr lang="zh-CN" altLang="en-US" dirty="0">
                <a:solidFill>
                  <a:srgbClr val="FF0000"/>
                </a:solidFill>
              </a:rPr>
              <a:t>，</a:t>
            </a:r>
            <a:r>
              <a:rPr lang="en-US" altLang="zh-CN" dirty="0">
                <a:solidFill>
                  <a:srgbClr val="FF0000"/>
                </a:solidFill>
              </a:rPr>
              <a:t>Mandatory</a:t>
            </a:r>
            <a:r>
              <a:rPr lang="zh-CN" altLang="en-US" dirty="0">
                <a:solidFill>
                  <a:srgbClr val="FF0000"/>
                </a:solidFill>
                <a:latin typeface="Times New Roman" charset="0"/>
              </a:rPr>
              <a:t>）时首先要实现自主存取控制（</a:t>
            </a:r>
            <a:r>
              <a:rPr lang="en-US" altLang="zh-CN" dirty="0">
                <a:solidFill>
                  <a:srgbClr val="FF0000"/>
                </a:solidFill>
              </a:rPr>
              <a:t>DAC</a:t>
            </a:r>
            <a:r>
              <a:rPr lang="zh-CN" altLang="en-US" dirty="0">
                <a:solidFill>
                  <a:srgbClr val="FF0000"/>
                </a:solidFill>
              </a:rPr>
              <a:t>，</a:t>
            </a:r>
            <a:r>
              <a:rPr lang="en-US" altLang="zh-CN" dirty="0">
                <a:solidFill>
                  <a:srgbClr val="FF0000"/>
                </a:solidFill>
              </a:rPr>
              <a:t>Discretionary</a:t>
            </a:r>
            <a:r>
              <a:rPr lang="zh-CN" altLang="en-US" dirty="0">
                <a:solidFill>
                  <a:srgbClr val="FF0000"/>
                </a:solidFill>
                <a:latin typeface="Times New Roman" charset="0"/>
              </a:rPr>
              <a:t>）</a:t>
            </a:r>
            <a:r>
              <a:rPr lang="zh-CN" altLang="en-US" dirty="0">
                <a:solidFill>
                  <a:srgbClr val="FF0000"/>
                </a:solidFill>
              </a:rPr>
              <a:t> </a:t>
            </a:r>
          </a:p>
        </p:txBody>
      </p:sp>
      <p:pic>
        <p:nvPicPr>
          <p:cNvPr id="10243" name="Picture 3" descr="安全机制"/>
          <p:cNvPicPr>
            <a:picLocks noChangeAspect="1" noChangeArrowheads="1"/>
          </p:cNvPicPr>
          <p:nvPr/>
        </p:nvPicPr>
        <p:blipFill>
          <a:blip r:embed="rId2" cstate="print"/>
          <a:srcRect/>
          <a:stretch>
            <a:fillRect/>
          </a:stretch>
        </p:blipFill>
        <p:spPr bwMode="auto">
          <a:xfrm>
            <a:off x="1447800" y="2303006"/>
            <a:ext cx="4876800" cy="4269244"/>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a:defRPr/>
            </a:pPr>
            <a:fld id="{588DE408-867C-4E6A-BCBF-4F598C7B608E}"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85794"/>
            <a:ext cx="8229600" cy="5929354"/>
          </a:xfrm>
        </p:spPr>
        <p:txBody>
          <a:bodyPr/>
          <a:lstStyle/>
          <a:p>
            <a:pPr marL="0" indent="0">
              <a:buNone/>
            </a:pPr>
            <a:r>
              <a:rPr lang="en-US" altLang="zh-CN" b="1" dirty="0">
                <a:ea typeface="黑体" pitchFamily="2" charset="-122"/>
              </a:rPr>
              <a:t>4.2.3  </a:t>
            </a:r>
            <a:r>
              <a:rPr lang="zh-CN" altLang="en-US" b="1" dirty="0">
                <a:ea typeface="黑体" pitchFamily="2" charset="-122"/>
              </a:rPr>
              <a:t>授权（</a:t>
            </a:r>
            <a:r>
              <a:rPr lang="en-US" altLang="zh-CN" b="1" dirty="0">
                <a:ea typeface="黑体" pitchFamily="2" charset="-122"/>
              </a:rPr>
              <a:t>Authorization</a:t>
            </a:r>
            <a:r>
              <a:rPr lang="zh-CN" altLang="en-US" b="1" dirty="0">
                <a:ea typeface="黑体" pitchFamily="2" charset="-122"/>
              </a:rPr>
              <a:t>）与回收</a:t>
            </a:r>
          </a:p>
          <a:p>
            <a:pPr eaLnBrk="1" hangingPunct="1">
              <a:lnSpc>
                <a:spcPct val="120000"/>
              </a:lnSpc>
              <a:buFont typeface="Wingdings" pitchFamily="2" charset="2"/>
              <a:buNone/>
            </a:pPr>
            <a:r>
              <a:rPr lang="en-US" altLang="zh-CN" sz="2400" dirty="0"/>
              <a:t>1</a:t>
            </a:r>
            <a:r>
              <a:rPr lang="zh-CN" altLang="en-US" sz="2400" dirty="0"/>
              <a:t>）授权语句</a:t>
            </a:r>
          </a:p>
          <a:p>
            <a:pPr eaLnBrk="1" hangingPunct="1">
              <a:lnSpc>
                <a:spcPct val="120000"/>
              </a:lnSpc>
              <a:buFont typeface="Wingdings" pitchFamily="2" charset="2"/>
              <a:buNone/>
            </a:pPr>
            <a:r>
              <a:rPr lang="en-US" altLang="zh-CN" sz="2400" dirty="0"/>
              <a:t>grant </a:t>
            </a:r>
            <a:r>
              <a:rPr lang="zh-CN" altLang="en-US" sz="2400" dirty="0"/>
              <a:t>权限</a:t>
            </a:r>
            <a:r>
              <a:rPr lang="en-US" altLang="zh-CN" sz="2400" dirty="0"/>
              <a:t>[</a:t>
            </a:r>
            <a:r>
              <a:rPr lang="zh-CN" altLang="en-US" sz="2400" dirty="0"/>
              <a:t>，权限</a:t>
            </a:r>
            <a:r>
              <a:rPr lang="en-US" altLang="zh-CN" sz="2400" dirty="0"/>
              <a:t>]</a:t>
            </a:r>
            <a:r>
              <a:rPr lang="en-US" altLang="zh-CN" sz="2400" dirty="0">
                <a:latin typeface="Times New Roman" pitchFamily="18" charset="0"/>
              </a:rPr>
              <a:t>…</a:t>
            </a:r>
            <a:r>
              <a:rPr lang="en-US" altLang="zh-CN" sz="2400" dirty="0"/>
              <a:t>[on </a:t>
            </a:r>
            <a:r>
              <a:rPr lang="zh-CN" altLang="en-US" sz="2400" dirty="0"/>
              <a:t>对象类型   对象名</a:t>
            </a:r>
            <a:r>
              <a:rPr lang="en-US" altLang="zh-CN" sz="2400" dirty="0"/>
              <a:t>] to </a:t>
            </a:r>
            <a:r>
              <a:rPr lang="zh-CN" altLang="en-US" sz="2400" dirty="0"/>
              <a:t>用户</a:t>
            </a:r>
            <a:r>
              <a:rPr lang="en-US" altLang="zh-CN" sz="2400" dirty="0"/>
              <a:t>[</a:t>
            </a:r>
            <a:r>
              <a:rPr lang="zh-CN" altLang="en-US" sz="2400" dirty="0"/>
              <a:t>，用户</a:t>
            </a:r>
            <a:r>
              <a:rPr lang="en-US" altLang="zh-CN" sz="2400" dirty="0"/>
              <a:t>]</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r>
              <a:rPr lang="en-US" altLang="zh-CN" sz="2400" dirty="0"/>
              <a:t>[with grant option];</a:t>
            </a:r>
          </a:p>
          <a:p>
            <a:pPr eaLnBrk="1" hangingPunct="1">
              <a:lnSpc>
                <a:spcPct val="120000"/>
              </a:lnSpc>
              <a:buFont typeface="Wingdings" pitchFamily="2" charset="2"/>
              <a:buNone/>
            </a:pPr>
            <a:r>
              <a:rPr lang="en-US" altLang="zh-CN" sz="2400" dirty="0"/>
              <a:t>①</a:t>
            </a:r>
            <a:r>
              <a:rPr lang="zh-CN" altLang="en-US" sz="2400" dirty="0"/>
              <a:t>权限：</a:t>
            </a:r>
            <a:r>
              <a:rPr lang="en-US" altLang="zh-CN" sz="2400" dirty="0"/>
              <a:t>select, update, delete, alter, create index, create table, All,</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r>
              <a:rPr lang="en-US" altLang="zh-CN" sz="2400" dirty="0"/>
              <a:t>②</a:t>
            </a:r>
            <a:r>
              <a:rPr lang="zh-CN" altLang="en-US" sz="2400" dirty="0"/>
              <a:t>对象名：关系名，视图名，</a:t>
            </a:r>
            <a:r>
              <a:rPr lang="en-US" altLang="zh-CN" sz="2400" dirty="0"/>
              <a:t>db</a:t>
            </a:r>
            <a:r>
              <a:rPr lang="zh-CN" altLang="en-US" sz="2400" dirty="0"/>
              <a:t>名</a:t>
            </a:r>
          </a:p>
          <a:p>
            <a:pPr eaLnBrk="1" hangingPunct="1">
              <a:lnSpc>
                <a:spcPct val="120000"/>
              </a:lnSpc>
              <a:buFont typeface="Wingdings" pitchFamily="2" charset="2"/>
              <a:buNone/>
            </a:pPr>
            <a:r>
              <a:rPr lang="zh-CN" altLang="en-US" sz="2400" dirty="0"/>
              <a:t>③对象类型：</a:t>
            </a:r>
            <a:r>
              <a:rPr lang="en-US" altLang="zh-CN" sz="2400" dirty="0"/>
              <a:t>table, view</a:t>
            </a:r>
            <a:r>
              <a:rPr lang="zh-CN" altLang="en-US" sz="2400" dirty="0"/>
              <a:t>，</a:t>
            </a:r>
            <a:r>
              <a:rPr lang="en-US" altLang="zh-CN" sz="2400" dirty="0"/>
              <a:t>db</a:t>
            </a:r>
          </a:p>
          <a:p>
            <a:pPr eaLnBrk="1" hangingPunct="1">
              <a:lnSpc>
                <a:spcPct val="120000"/>
              </a:lnSpc>
              <a:buFont typeface="Wingdings" pitchFamily="2" charset="2"/>
              <a:buNone/>
            </a:pPr>
            <a:r>
              <a:rPr lang="en-US" altLang="zh-CN" sz="2400" dirty="0"/>
              <a:t>④with grant option:</a:t>
            </a:r>
            <a:r>
              <a:rPr lang="zh-CN" altLang="en-US" sz="2400" dirty="0"/>
              <a:t>选用则表示可将它所拥有的权力转授其它用户。</a:t>
            </a:r>
          </a:p>
          <a:p>
            <a:pPr eaLnBrk="1" hangingPunct="1">
              <a:lnSpc>
                <a:spcPct val="120000"/>
              </a:lnSpc>
              <a:buFont typeface="Wingdings" pitchFamily="2" charset="2"/>
              <a:buNone/>
            </a:pPr>
            <a:r>
              <a:rPr lang="zh-CN" altLang="en-US" sz="2400" dirty="0"/>
              <a:t>⑤ 用户：用户名</a:t>
            </a:r>
            <a:r>
              <a:rPr lang="en-US" altLang="zh-CN" sz="2400" dirty="0"/>
              <a:t>/public</a:t>
            </a:r>
            <a:r>
              <a:rPr lang="en-US" altLang="zh-CN" sz="2400" dirty="0">
                <a:latin typeface="Times New Roman" pitchFamily="18" charset="0"/>
              </a:rPr>
              <a:t>——</a:t>
            </a:r>
            <a:r>
              <a:rPr lang="zh-CN" altLang="en-US" sz="2400" dirty="0"/>
              <a:t>所有用户。</a:t>
            </a:r>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29600" cy="714380"/>
          </a:xfrm>
        </p:spPr>
        <p:txBody>
          <a:bodyPr/>
          <a:lstStyle/>
          <a:p>
            <a:pPr marL="0" indent="0">
              <a:buNone/>
            </a:pPr>
            <a:r>
              <a:rPr lang="zh-CN" altLang="en-US" sz="2800" dirty="0"/>
              <a:t>⑥ 权限分配：</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15</a:t>
            </a:fld>
            <a:endParaRPr lang="en-US" altLang="zh-CN"/>
          </a:p>
        </p:txBody>
      </p:sp>
      <p:graphicFrame>
        <p:nvGraphicFramePr>
          <p:cNvPr id="38914" name="Object 2"/>
          <p:cNvGraphicFramePr>
            <a:graphicFrameLocks noChangeAspect="1"/>
          </p:cNvGraphicFramePr>
          <p:nvPr/>
        </p:nvGraphicFramePr>
        <p:xfrm>
          <a:off x="498475" y="1436688"/>
          <a:ext cx="8086725" cy="5083175"/>
        </p:xfrm>
        <a:graphic>
          <a:graphicData uri="http://schemas.openxmlformats.org/presentationml/2006/ole">
            <mc:AlternateContent xmlns:mc="http://schemas.openxmlformats.org/markup-compatibility/2006">
              <mc:Choice xmlns:v="urn:schemas-microsoft-com:vml" Requires="v">
                <p:oleObj name="Document" r:id="rId2" imgW="8655431" imgH="5446678" progId="Word.Document.8">
                  <p:embed/>
                </p:oleObj>
              </mc:Choice>
              <mc:Fallback>
                <p:oleObj name="Document" r:id="rId2" imgW="8655431" imgH="5446678" progId="Word.Document.8">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1436688"/>
                        <a:ext cx="8086725" cy="508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575" y="692696"/>
            <a:ext cx="8229600" cy="5663654"/>
          </a:xfrm>
        </p:spPr>
        <p:txBody>
          <a:bodyPr/>
          <a:lstStyle/>
          <a:p>
            <a:pPr marL="0" indent="0" eaLnBrk="1" hangingPunct="1">
              <a:lnSpc>
                <a:spcPct val="90000"/>
              </a:lnSpc>
              <a:buFont typeface="Wingdings" pitchFamily="2" charset="2"/>
              <a:buNone/>
            </a:pPr>
            <a:r>
              <a:rPr lang="zh-CN" altLang="en-US" sz="2400" dirty="0"/>
              <a:t>例①：将</a:t>
            </a:r>
            <a:r>
              <a:rPr lang="en-US" altLang="zh-CN" sz="2400" dirty="0"/>
              <a:t>student</a:t>
            </a:r>
            <a:r>
              <a:rPr lang="zh-CN" altLang="en-US" sz="2400" dirty="0"/>
              <a:t>表的查询权授予所有用户</a:t>
            </a:r>
          </a:p>
          <a:p>
            <a:pPr marL="0" indent="0" eaLnBrk="1" hangingPunct="1">
              <a:lnSpc>
                <a:spcPct val="90000"/>
              </a:lnSpc>
              <a:buFont typeface="Wingdings" pitchFamily="2" charset="2"/>
              <a:buNone/>
            </a:pPr>
            <a:r>
              <a:rPr lang="en-US" altLang="zh-CN" sz="2400" dirty="0">
                <a:solidFill>
                  <a:srgbClr val="0000FF"/>
                </a:solidFill>
              </a:rPr>
              <a:t>grant</a:t>
            </a:r>
            <a:r>
              <a:rPr lang="en-US" altLang="zh-CN" sz="2400" dirty="0"/>
              <a:t> select </a:t>
            </a:r>
            <a:r>
              <a:rPr lang="en-US" altLang="zh-CN" sz="2400" dirty="0">
                <a:solidFill>
                  <a:srgbClr val="0000FF"/>
                </a:solidFill>
              </a:rPr>
              <a:t>on</a:t>
            </a:r>
            <a:r>
              <a:rPr lang="en-US" altLang="zh-CN" sz="2400" dirty="0"/>
              <a:t> </a:t>
            </a:r>
            <a:r>
              <a:rPr lang="en-US" altLang="zh-CN" sz="2400" dirty="0">
                <a:solidFill>
                  <a:srgbClr val="0000FF"/>
                </a:solidFill>
              </a:rPr>
              <a:t>table</a:t>
            </a:r>
            <a:r>
              <a:rPr lang="en-US" altLang="zh-CN" sz="2400" dirty="0"/>
              <a:t> student </a:t>
            </a:r>
            <a:r>
              <a:rPr lang="en-US" altLang="zh-CN" sz="2400" dirty="0">
                <a:solidFill>
                  <a:srgbClr val="0000FF"/>
                </a:solidFill>
              </a:rPr>
              <a:t>to</a:t>
            </a:r>
            <a:r>
              <a:rPr lang="en-US" altLang="zh-CN" sz="2400" dirty="0"/>
              <a:t> public </a:t>
            </a:r>
          </a:p>
          <a:p>
            <a:pPr marL="0" indent="0" eaLnBrk="1" hangingPunct="1">
              <a:lnSpc>
                <a:spcPct val="90000"/>
              </a:lnSpc>
              <a:buFont typeface="Wingdings" pitchFamily="2" charset="2"/>
              <a:buNone/>
            </a:pPr>
            <a:endParaRPr lang="en-US" altLang="zh-CN" sz="2400" dirty="0"/>
          </a:p>
          <a:p>
            <a:pPr marL="0" indent="0" eaLnBrk="1" hangingPunct="1">
              <a:lnSpc>
                <a:spcPct val="90000"/>
              </a:lnSpc>
              <a:buFont typeface="Wingdings" pitchFamily="2" charset="2"/>
              <a:buNone/>
            </a:pPr>
            <a:r>
              <a:rPr lang="zh-CN" altLang="en-US" sz="2400" dirty="0"/>
              <a:t>例②：将</a:t>
            </a:r>
            <a:r>
              <a:rPr lang="en-US" altLang="zh-CN" sz="2400" dirty="0"/>
              <a:t>student</a:t>
            </a:r>
            <a:r>
              <a:rPr lang="zh-CN" altLang="en-US" sz="2400" dirty="0"/>
              <a:t>关系的所有权限授予用户</a:t>
            </a:r>
            <a:r>
              <a:rPr lang="en-US" altLang="zh-CN" sz="2400" dirty="0"/>
              <a:t>1</a:t>
            </a:r>
          </a:p>
          <a:p>
            <a:pPr marL="0" indent="0" eaLnBrk="1" hangingPunct="1">
              <a:lnSpc>
                <a:spcPct val="90000"/>
              </a:lnSpc>
              <a:buFont typeface="Wingdings" pitchFamily="2" charset="2"/>
              <a:buNone/>
            </a:pPr>
            <a:r>
              <a:rPr lang="en-US" altLang="zh-CN" sz="2400" dirty="0">
                <a:solidFill>
                  <a:srgbClr val="0000FF"/>
                </a:solidFill>
              </a:rPr>
              <a:t>grant</a:t>
            </a:r>
            <a:r>
              <a:rPr lang="en-US" altLang="zh-CN" sz="2400" dirty="0"/>
              <a:t> all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a:t>
            </a:r>
            <a:r>
              <a:rPr lang="zh-CN" altLang="en-US" sz="2400" dirty="0"/>
              <a:t>用户</a:t>
            </a:r>
            <a:r>
              <a:rPr lang="en-US" altLang="zh-CN" sz="2400" dirty="0"/>
              <a:t>1</a:t>
            </a:r>
            <a:endParaRPr lang="zh-CN" altLang="en-US" sz="2400" dirty="0"/>
          </a:p>
          <a:p>
            <a:pPr marL="0" indent="0" eaLnBrk="1" hangingPunct="1">
              <a:lnSpc>
                <a:spcPct val="90000"/>
              </a:lnSpc>
              <a:buFont typeface="Wingdings" pitchFamily="2" charset="2"/>
              <a:buNone/>
            </a:pPr>
            <a:endParaRPr lang="zh-CN" altLang="en-US" sz="2400" dirty="0"/>
          </a:p>
          <a:p>
            <a:pPr marL="0" indent="0" eaLnBrk="1" hangingPunct="1">
              <a:lnSpc>
                <a:spcPct val="90000"/>
              </a:lnSpc>
              <a:buFont typeface="Wingdings" pitchFamily="2" charset="2"/>
              <a:buNone/>
            </a:pPr>
            <a:r>
              <a:rPr lang="zh-CN" altLang="en-US" sz="2400" dirty="0"/>
              <a:t>例③：将对</a:t>
            </a:r>
            <a:r>
              <a:rPr lang="en-US" altLang="zh-CN" sz="2400" dirty="0"/>
              <a:t>student</a:t>
            </a:r>
            <a:r>
              <a:rPr lang="zh-CN" altLang="en-US" sz="2400" dirty="0"/>
              <a:t>的</a:t>
            </a:r>
            <a:r>
              <a:rPr lang="en-US" altLang="zh-CN" sz="2400" dirty="0"/>
              <a:t> delete </a:t>
            </a:r>
            <a:r>
              <a:rPr lang="zh-CN" altLang="en-US" sz="2400" dirty="0"/>
              <a:t>授予用户</a:t>
            </a:r>
            <a:r>
              <a:rPr lang="en-US" altLang="zh-CN" sz="2400" dirty="0"/>
              <a:t>2</a:t>
            </a:r>
            <a:r>
              <a:rPr lang="zh-CN" altLang="en-US" sz="2400" dirty="0"/>
              <a:t>，并给其再授权的权限</a:t>
            </a:r>
          </a:p>
          <a:p>
            <a:pPr marL="0" indent="0" eaLnBrk="1" hangingPunct="1">
              <a:lnSpc>
                <a:spcPct val="90000"/>
              </a:lnSpc>
              <a:buFont typeface="Wingdings" pitchFamily="2" charset="2"/>
              <a:buNone/>
            </a:pPr>
            <a:r>
              <a:rPr lang="en-US" altLang="zh-CN" sz="2400" dirty="0">
                <a:solidFill>
                  <a:srgbClr val="0000FF"/>
                </a:solidFill>
              </a:rPr>
              <a:t>grant </a:t>
            </a:r>
            <a:r>
              <a:rPr lang="en-US" altLang="zh-CN" sz="2400" dirty="0"/>
              <a:t>delete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user2 </a:t>
            </a:r>
            <a:r>
              <a:rPr lang="en-US" altLang="zh-CN" sz="2400" dirty="0">
                <a:solidFill>
                  <a:srgbClr val="0000FF"/>
                </a:solidFill>
              </a:rPr>
              <a:t>with grant option </a:t>
            </a:r>
          </a:p>
          <a:p>
            <a:pPr marL="0" indent="0" eaLnBrk="1" hangingPunct="1">
              <a:lnSpc>
                <a:spcPct val="90000"/>
              </a:lnSpc>
              <a:buFont typeface="Wingdings" pitchFamily="2" charset="2"/>
              <a:buNone/>
            </a:pPr>
            <a:endParaRPr lang="en-US" altLang="zh-CN" sz="2400" dirty="0">
              <a:solidFill>
                <a:srgbClr val="0000FF"/>
              </a:solidFill>
            </a:endParaRPr>
          </a:p>
          <a:p>
            <a:pPr>
              <a:buFontTx/>
              <a:buNone/>
            </a:pPr>
            <a:r>
              <a:rPr lang="zh-CN" altLang="en-US" sz="2400" dirty="0">
                <a:solidFill>
                  <a:srgbClr val="0000FF"/>
                </a:solidFill>
              </a:rPr>
              <a:t>一个特殊的例子：</a:t>
            </a:r>
            <a:r>
              <a:rPr lang="zh-CN" altLang="en-US" sz="2400" dirty="0"/>
              <a:t>为每位职工赋予查询自己信息的权限</a:t>
            </a:r>
            <a:endParaRPr lang="en-US" altLang="zh-CN" sz="2400" dirty="0"/>
          </a:p>
          <a:p>
            <a:pPr>
              <a:buFontTx/>
              <a:buNone/>
            </a:pPr>
            <a:r>
              <a:rPr lang="en-US" altLang="zh-CN" sz="2400" dirty="0"/>
              <a:t>GRANT SELECT ON TABLE  </a:t>
            </a:r>
            <a:r>
              <a:rPr lang="zh-CN" altLang="en-US" sz="2400" dirty="0"/>
              <a:t>职工</a:t>
            </a:r>
          </a:p>
          <a:p>
            <a:pPr>
              <a:buFontTx/>
              <a:buNone/>
            </a:pPr>
            <a:r>
              <a:rPr lang="en-US" altLang="zh-CN" sz="2400" dirty="0">
                <a:solidFill>
                  <a:srgbClr val="0000FF"/>
                </a:solidFill>
              </a:rPr>
              <a:t>WHEN </a:t>
            </a:r>
            <a:r>
              <a:rPr lang="en-US" altLang="zh-CN" sz="2400" dirty="0"/>
              <a:t>USER( ) = NAME TO ALL; </a:t>
            </a:r>
            <a:r>
              <a:rPr lang="en-US" altLang="zh-CN" sz="2400" dirty="0">
                <a:solidFill>
                  <a:srgbClr val="0000FF"/>
                </a:solidFill>
              </a:rPr>
              <a:t>//</a:t>
            </a:r>
            <a:r>
              <a:rPr lang="zh-CN" altLang="en-US" sz="2400" dirty="0">
                <a:solidFill>
                  <a:srgbClr val="0000FF"/>
                </a:solidFill>
              </a:rPr>
              <a:t>某些</a:t>
            </a:r>
            <a:r>
              <a:rPr lang="en-US" altLang="zh-CN" sz="2400" dirty="0">
                <a:solidFill>
                  <a:srgbClr val="0000FF"/>
                </a:solidFill>
              </a:rPr>
              <a:t>DBMS</a:t>
            </a:r>
            <a:r>
              <a:rPr lang="zh-CN" altLang="en-US" sz="2400" dirty="0">
                <a:solidFill>
                  <a:srgbClr val="0000FF"/>
                </a:solidFill>
              </a:rPr>
              <a:t>支持</a:t>
            </a:r>
            <a:endParaRPr lang="en-US" altLang="zh-CN" sz="2400" dirty="0">
              <a:solidFill>
                <a:srgbClr val="0000FF"/>
              </a:solidFill>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9168" y="714356"/>
            <a:ext cx="8867328" cy="6007119"/>
          </a:xfrm>
        </p:spPr>
        <p:txBody>
          <a:bodyPr/>
          <a:lstStyle/>
          <a:p>
            <a:pPr marL="0" indent="0" eaLnBrk="1" hangingPunct="1">
              <a:lnSpc>
                <a:spcPct val="90000"/>
              </a:lnSpc>
              <a:buFont typeface="Wingdings" pitchFamily="2" charset="2"/>
              <a:buNone/>
            </a:pPr>
            <a:r>
              <a:rPr lang="en-US" altLang="zh-CN" sz="2800" dirty="0"/>
              <a:t>2</a:t>
            </a:r>
            <a:r>
              <a:rPr lang="zh-CN" altLang="en-US" sz="2800" dirty="0"/>
              <a:t>）权力撤消</a:t>
            </a:r>
          </a:p>
          <a:p>
            <a:pPr marL="0" indent="0" eaLnBrk="1" hangingPunct="1">
              <a:lnSpc>
                <a:spcPct val="90000"/>
              </a:lnSpc>
              <a:buFont typeface="Wingdings" pitchFamily="2" charset="2"/>
              <a:buNone/>
            </a:pPr>
            <a:r>
              <a:rPr lang="en-US" altLang="zh-CN" sz="2800" dirty="0"/>
              <a:t>revoke  </a:t>
            </a:r>
            <a:r>
              <a:rPr lang="zh-CN" altLang="en-US" sz="2800" dirty="0"/>
              <a:t>权力</a:t>
            </a:r>
            <a:r>
              <a:rPr lang="en-US" altLang="zh-CN" sz="2800" dirty="0"/>
              <a:t>1[</a:t>
            </a:r>
            <a:r>
              <a:rPr lang="zh-CN" altLang="en-US" sz="2800" dirty="0"/>
              <a:t>，权力</a:t>
            </a:r>
            <a:r>
              <a:rPr lang="en-US" altLang="zh-CN" sz="2800" dirty="0"/>
              <a:t>2]</a:t>
            </a:r>
            <a:r>
              <a:rPr lang="en-US" altLang="zh-CN" sz="2800" dirty="0">
                <a:latin typeface="Times New Roman" pitchFamily="18" charset="0"/>
              </a:rPr>
              <a:t>…</a:t>
            </a:r>
            <a:r>
              <a:rPr lang="en-US" altLang="zh-CN" sz="2800" dirty="0"/>
              <a:t>[on </a:t>
            </a:r>
            <a:r>
              <a:rPr lang="zh-CN" altLang="en-US" sz="2800" dirty="0"/>
              <a:t>对象类型  对象名</a:t>
            </a:r>
            <a:r>
              <a:rPr lang="en-US" altLang="zh-CN" sz="2800" dirty="0"/>
              <a:t>] from </a:t>
            </a:r>
            <a:r>
              <a:rPr lang="zh-CN" altLang="en-US" sz="2800" dirty="0"/>
              <a:t>用户</a:t>
            </a:r>
            <a:r>
              <a:rPr lang="en-US" altLang="zh-CN" sz="2800" dirty="0"/>
              <a:t>1[</a:t>
            </a:r>
            <a:r>
              <a:rPr lang="zh-CN" altLang="en-US" sz="2800" dirty="0"/>
              <a:t>，用户</a:t>
            </a:r>
            <a:r>
              <a:rPr lang="en-US" altLang="zh-CN" sz="2800" dirty="0"/>
              <a:t>2]</a:t>
            </a:r>
            <a:r>
              <a:rPr lang="en-US" altLang="zh-CN" sz="2800" dirty="0">
                <a:latin typeface="Times New Roman" pitchFamily="18" charset="0"/>
              </a:rPr>
              <a:t>…[</a:t>
            </a:r>
            <a:r>
              <a:rPr lang="en-US" altLang="zh-CN" sz="2800" dirty="0"/>
              <a:t>cascade|restrict</a:t>
            </a:r>
            <a:r>
              <a:rPr lang="en-US" altLang="zh-CN" sz="2800" dirty="0">
                <a:latin typeface="Times New Roman" pitchFamily="18" charset="0"/>
              </a:rPr>
              <a:t>]</a:t>
            </a: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r>
              <a:rPr lang="zh-CN" altLang="en-US" sz="2800" dirty="0"/>
              <a:t>例</a:t>
            </a:r>
            <a:r>
              <a:rPr lang="en-US" altLang="zh-CN" sz="2800" dirty="0"/>
              <a:t>1</a:t>
            </a:r>
            <a:r>
              <a:rPr lang="zh-CN" altLang="en-US" sz="2800" dirty="0"/>
              <a:t>：撤消</a:t>
            </a:r>
            <a:r>
              <a:rPr lang="en-US" altLang="zh-CN" sz="2800" dirty="0"/>
              <a:t>user 2 </a:t>
            </a:r>
            <a:r>
              <a:rPr lang="zh-CN" altLang="en-US" sz="2800" dirty="0"/>
              <a:t>对</a:t>
            </a:r>
            <a:r>
              <a:rPr lang="en-US" altLang="zh-CN" sz="2800" dirty="0"/>
              <a:t>student</a:t>
            </a:r>
            <a:r>
              <a:rPr lang="zh-CN" altLang="en-US" sz="2800" dirty="0"/>
              <a:t>表的</a:t>
            </a:r>
            <a:r>
              <a:rPr lang="en-US" altLang="zh-CN" sz="2800" dirty="0"/>
              <a:t>delete </a:t>
            </a:r>
            <a:r>
              <a:rPr lang="zh-CN" altLang="en-US" sz="2800" dirty="0"/>
              <a:t>权力</a:t>
            </a:r>
          </a:p>
          <a:p>
            <a:pPr marL="0" indent="0" eaLnBrk="1" hangingPunct="1">
              <a:lnSpc>
                <a:spcPct val="90000"/>
              </a:lnSpc>
              <a:buFont typeface="Wingdings" pitchFamily="2" charset="2"/>
              <a:buNone/>
            </a:pPr>
            <a:r>
              <a:rPr lang="en-US" altLang="zh-CN" sz="2800" dirty="0">
                <a:solidFill>
                  <a:srgbClr val="0000FF"/>
                </a:solidFill>
              </a:rPr>
              <a:t>revoke</a:t>
            </a:r>
            <a:r>
              <a:rPr lang="en-US" altLang="zh-CN" sz="2800" dirty="0"/>
              <a:t> delete </a:t>
            </a:r>
            <a:r>
              <a:rPr lang="en-US" altLang="zh-CN" sz="2800" dirty="0">
                <a:solidFill>
                  <a:srgbClr val="0000FF"/>
                </a:solidFill>
              </a:rPr>
              <a:t>on table </a:t>
            </a:r>
            <a:r>
              <a:rPr lang="en-US" altLang="zh-CN" sz="2800" dirty="0"/>
              <a:t>student </a:t>
            </a:r>
            <a:r>
              <a:rPr lang="en-US" altLang="zh-CN" sz="2800" dirty="0">
                <a:solidFill>
                  <a:srgbClr val="0000FF"/>
                </a:solidFill>
              </a:rPr>
              <a:t>from</a:t>
            </a:r>
            <a:r>
              <a:rPr lang="en-US" altLang="zh-CN" sz="2800" dirty="0"/>
              <a:t> user2 </a:t>
            </a:r>
            <a:r>
              <a:rPr lang="en-US" altLang="zh-CN" sz="2800" dirty="0">
                <a:solidFill>
                  <a:schemeClr val="accent2">
                    <a:lumMod val="75000"/>
                  </a:schemeClr>
                </a:solidFill>
              </a:rPr>
              <a:t>cascade</a:t>
            </a:r>
            <a:r>
              <a:rPr lang="en-US" altLang="zh-CN" sz="2800" dirty="0"/>
              <a:t>;</a:t>
            </a:r>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endParaRPr lang="en-US" altLang="zh-CN" sz="2800" dirty="0"/>
          </a:p>
          <a:p>
            <a:pPr marL="0" indent="0" eaLnBrk="1" hangingPunct="1">
              <a:lnSpc>
                <a:spcPct val="90000"/>
              </a:lnSpc>
              <a:buFont typeface="Wingdings" pitchFamily="2" charset="2"/>
              <a:buNone/>
            </a:pPr>
            <a:r>
              <a:rPr lang="zh-CN" altLang="en-US" sz="2800" dirty="0"/>
              <a:t>例</a:t>
            </a:r>
            <a:r>
              <a:rPr lang="en-US" altLang="zh-CN" sz="2800" dirty="0"/>
              <a:t>2</a:t>
            </a:r>
            <a:r>
              <a:rPr lang="zh-CN" altLang="en-US" sz="2800" dirty="0"/>
              <a:t>：撤消</a:t>
            </a:r>
            <a:r>
              <a:rPr lang="en-US" altLang="zh-CN" sz="2800" dirty="0"/>
              <a:t>user 2 </a:t>
            </a:r>
            <a:r>
              <a:rPr lang="zh-CN" altLang="en-US" sz="2800" dirty="0"/>
              <a:t>对</a:t>
            </a:r>
            <a:r>
              <a:rPr lang="en-US" altLang="zh-CN" sz="2800" dirty="0"/>
              <a:t>student</a:t>
            </a:r>
            <a:r>
              <a:rPr lang="zh-CN" altLang="en-US" sz="2800" dirty="0"/>
              <a:t>表</a:t>
            </a:r>
            <a:r>
              <a:rPr lang="en-US" altLang="zh-CN" sz="2800" dirty="0"/>
              <a:t>sno</a:t>
            </a:r>
            <a:r>
              <a:rPr lang="zh-CN" altLang="en-US" sz="2800" dirty="0"/>
              <a:t>属性的修改权限</a:t>
            </a:r>
          </a:p>
          <a:p>
            <a:pPr marL="0" indent="0" eaLnBrk="1" hangingPunct="1">
              <a:lnSpc>
                <a:spcPct val="90000"/>
              </a:lnSpc>
              <a:buFont typeface="Wingdings" pitchFamily="2" charset="2"/>
              <a:buNone/>
            </a:pPr>
            <a:r>
              <a:rPr lang="en-US" altLang="zh-CN" sz="2800" dirty="0">
                <a:solidFill>
                  <a:srgbClr val="0000FF"/>
                </a:solidFill>
              </a:rPr>
              <a:t>revoke</a:t>
            </a:r>
            <a:r>
              <a:rPr lang="en-US" altLang="zh-CN" sz="2800" dirty="0"/>
              <a:t> update(sno) </a:t>
            </a:r>
            <a:r>
              <a:rPr lang="en-US" altLang="zh-CN" sz="2800" dirty="0">
                <a:solidFill>
                  <a:srgbClr val="0000FF"/>
                </a:solidFill>
              </a:rPr>
              <a:t>on table </a:t>
            </a:r>
            <a:r>
              <a:rPr lang="en-US" altLang="zh-CN" sz="2800" dirty="0"/>
              <a:t>student </a:t>
            </a:r>
            <a:r>
              <a:rPr lang="en-US" altLang="zh-CN" sz="2800" dirty="0">
                <a:solidFill>
                  <a:srgbClr val="0000FF"/>
                </a:solidFill>
              </a:rPr>
              <a:t>from</a:t>
            </a:r>
            <a:r>
              <a:rPr lang="en-US" altLang="zh-CN" sz="2800" dirty="0"/>
              <a:t> user2;</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17</a:t>
            </a:fld>
            <a:endParaRPr lang="en-US" altLang="zh-CN"/>
          </a:p>
        </p:txBody>
      </p:sp>
      <p:sp>
        <p:nvSpPr>
          <p:cNvPr id="2" name="圆角矩形标注 1"/>
          <p:cNvSpPr/>
          <p:nvPr/>
        </p:nvSpPr>
        <p:spPr>
          <a:xfrm>
            <a:off x="1115616" y="4221088"/>
            <a:ext cx="7416824" cy="1440160"/>
          </a:xfrm>
          <a:prstGeom prst="wedgeRoundRectCallout">
            <a:avLst>
              <a:gd name="adj1" fmla="val -53758"/>
              <a:gd name="adj2" fmla="val -49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accent2">
                    <a:lumMod val="75000"/>
                  </a:schemeClr>
                </a:solidFill>
                <a:latin typeface="Times New Roman" panose="02020603050405020304" pitchFamily="18" charset="0"/>
              </a:rPr>
              <a:t>若 </a:t>
            </a:r>
            <a:r>
              <a:rPr lang="en-US" altLang="zh-CN" dirty="0">
                <a:solidFill>
                  <a:schemeClr val="accent2">
                    <a:lumMod val="75000"/>
                  </a:schemeClr>
                </a:solidFill>
                <a:latin typeface="Times New Roman" panose="02020603050405020304" pitchFamily="18" charset="0"/>
              </a:rPr>
              <a:t>user2 </a:t>
            </a:r>
            <a:r>
              <a:rPr lang="zh-CN" altLang="en-US" dirty="0">
                <a:solidFill>
                  <a:schemeClr val="accent2">
                    <a:lumMod val="75000"/>
                  </a:schemeClr>
                </a:solidFill>
                <a:latin typeface="Times New Roman" panose="02020603050405020304" pitchFamily="18" charset="0"/>
              </a:rPr>
              <a:t>将</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权限转授</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，则</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被</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转授的该</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权限连带收回，但如果</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另外还从其他人获得该</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权限，则</a:t>
            </a:r>
            <a:r>
              <a:rPr lang="en-US" altLang="zh-CN" dirty="0">
                <a:solidFill>
                  <a:schemeClr val="accent2">
                    <a:lumMod val="75000"/>
                  </a:schemeClr>
                </a:solidFill>
                <a:latin typeface="Times New Roman" panose="02020603050405020304" pitchFamily="18" charset="0"/>
              </a:rPr>
              <a:t>u3</a:t>
            </a:r>
            <a:r>
              <a:rPr lang="zh-CN" altLang="en-US" dirty="0">
                <a:solidFill>
                  <a:schemeClr val="accent2">
                    <a:lumMod val="75000"/>
                  </a:schemeClr>
                </a:solidFill>
                <a:latin typeface="Times New Roman" panose="02020603050405020304" pitchFamily="18" charset="0"/>
              </a:rPr>
              <a:t>仍然拥有此权限，</a:t>
            </a:r>
            <a:r>
              <a:rPr lang="en-US" altLang="zh-CN" dirty="0">
                <a:solidFill>
                  <a:schemeClr val="accent2">
                    <a:lumMod val="75000"/>
                  </a:schemeClr>
                </a:solidFill>
                <a:latin typeface="Times New Roman" panose="02020603050405020304" pitchFamily="18" charset="0"/>
              </a:rPr>
              <a:t>revoke</a:t>
            </a:r>
            <a:r>
              <a:rPr lang="zh-CN" altLang="en-US" dirty="0">
                <a:solidFill>
                  <a:schemeClr val="accent2">
                    <a:lumMod val="75000"/>
                  </a:schemeClr>
                </a:solidFill>
                <a:latin typeface="Times New Roman" panose="02020603050405020304" pitchFamily="18" charset="0"/>
              </a:rPr>
              <a:t>只收回直接或间接从</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处获得的权限。</a:t>
            </a:r>
          </a:p>
        </p:txBody>
      </p:sp>
      <p:sp>
        <p:nvSpPr>
          <p:cNvPr id="5" name="圆角矩形标注 4"/>
          <p:cNvSpPr/>
          <p:nvPr/>
        </p:nvSpPr>
        <p:spPr>
          <a:xfrm>
            <a:off x="611560" y="2237471"/>
            <a:ext cx="8424936" cy="687473"/>
          </a:xfrm>
          <a:prstGeom prst="wedgeRoundRectCallout">
            <a:avLst>
              <a:gd name="adj1" fmla="val -52506"/>
              <a:gd name="adj2" fmla="val 416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chemeClr val="accent2">
                    <a:lumMod val="75000"/>
                  </a:schemeClr>
                </a:solidFill>
                <a:latin typeface="Times New Roman" panose="02020603050405020304" pitchFamily="18" charset="0"/>
              </a:rPr>
              <a:t>若使用</a:t>
            </a:r>
            <a:r>
              <a:rPr lang="en-US" altLang="zh-CN" dirty="0">
                <a:solidFill>
                  <a:schemeClr val="accent2">
                    <a:lumMod val="75000"/>
                  </a:schemeClr>
                </a:solidFill>
                <a:latin typeface="Times New Roman" panose="02020603050405020304" pitchFamily="18" charset="0"/>
              </a:rPr>
              <a:t>Restrict</a:t>
            </a:r>
            <a:r>
              <a:rPr lang="zh-CN" altLang="en-US" dirty="0">
                <a:solidFill>
                  <a:schemeClr val="accent2">
                    <a:lumMod val="75000"/>
                  </a:schemeClr>
                </a:solidFill>
                <a:latin typeface="Times New Roman" panose="02020603050405020304" pitchFamily="18" charset="0"/>
              </a:rPr>
              <a:t>选项，且</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曾转授</a:t>
            </a:r>
            <a:r>
              <a:rPr lang="en-US" altLang="zh-CN" dirty="0">
                <a:solidFill>
                  <a:schemeClr val="accent2">
                    <a:lumMod val="75000"/>
                  </a:schemeClr>
                </a:solidFill>
                <a:latin typeface="Times New Roman" panose="02020603050405020304" pitchFamily="18" charset="0"/>
              </a:rPr>
              <a:t>delete</a:t>
            </a:r>
            <a:r>
              <a:rPr lang="zh-CN" altLang="en-US" dirty="0">
                <a:solidFill>
                  <a:schemeClr val="accent2">
                    <a:lumMod val="75000"/>
                  </a:schemeClr>
                </a:solidFill>
                <a:latin typeface="Times New Roman" panose="02020603050405020304" pitchFamily="18" charset="0"/>
              </a:rPr>
              <a:t>权限给其他人，则从</a:t>
            </a:r>
            <a:r>
              <a:rPr lang="en-US" altLang="zh-CN" dirty="0">
                <a:solidFill>
                  <a:schemeClr val="accent2">
                    <a:lumMod val="75000"/>
                  </a:schemeClr>
                </a:solidFill>
                <a:latin typeface="Times New Roman" panose="02020603050405020304" pitchFamily="18" charset="0"/>
              </a:rPr>
              <a:t>user2</a:t>
            </a:r>
            <a:r>
              <a:rPr lang="zh-CN" altLang="en-US" dirty="0">
                <a:solidFill>
                  <a:schemeClr val="accent2">
                    <a:lumMod val="75000"/>
                  </a:schemeClr>
                </a:solidFill>
                <a:latin typeface="Times New Roman" panose="02020603050405020304" pitchFamily="18" charset="0"/>
              </a:rPr>
              <a:t>处</a:t>
            </a:r>
            <a:r>
              <a:rPr lang="en-US" altLang="zh-CN" dirty="0">
                <a:solidFill>
                  <a:schemeClr val="accent2">
                    <a:lumMod val="75000"/>
                  </a:schemeClr>
                </a:solidFill>
                <a:latin typeface="Times New Roman" panose="02020603050405020304" pitchFamily="18" charset="0"/>
              </a:rPr>
              <a:t>revoke</a:t>
            </a:r>
            <a:r>
              <a:rPr lang="zh-CN" altLang="en-US" dirty="0">
                <a:solidFill>
                  <a:schemeClr val="accent2">
                    <a:lumMod val="75000"/>
                  </a:schemeClr>
                </a:solidFill>
                <a:latin typeface="Times New Roman" panose="02020603050405020304" pitchFamily="18" charset="0"/>
              </a:rPr>
              <a:t>失败。</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229600" cy="1000132"/>
          </a:xfrm>
        </p:spPr>
        <p:txBody>
          <a:bodyPr/>
          <a:lstStyle/>
          <a:p>
            <a:pPr marL="0" indent="0">
              <a:buNone/>
            </a:pPr>
            <a:r>
              <a:rPr lang="en-US" altLang="zh-CN" dirty="0"/>
              <a:t>SQL</a:t>
            </a:r>
            <a:r>
              <a:rPr lang="zh-CN" altLang="en-US" dirty="0"/>
              <a:t>标准允许具有</a:t>
            </a:r>
            <a:r>
              <a:rPr lang="en-US" altLang="zh-CN" dirty="0"/>
              <a:t>WITH GRANT OPTION</a:t>
            </a:r>
            <a:r>
              <a:rPr lang="zh-CN" altLang="en-US" dirty="0"/>
              <a:t>的用户把相应权限传递授予其他用户，但是不允许循环授权。</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18</a:t>
            </a:fld>
            <a:endParaRPr lang="en-US" altLang="zh-CN"/>
          </a:p>
        </p:txBody>
      </p:sp>
      <p:pic>
        <p:nvPicPr>
          <p:cNvPr id="5" name="图片 4" descr="循环授权.emf"/>
          <p:cNvPicPr>
            <a:picLocks noChangeAspect="1"/>
          </p:cNvPicPr>
          <p:nvPr/>
        </p:nvPicPr>
        <p:blipFill>
          <a:blip r:embed="rId2" cstate="print"/>
          <a:stretch>
            <a:fillRect/>
          </a:stretch>
        </p:blipFill>
        <p:spPr>
          <a:xfrm>
            <a:off x="1357290" y="1928802"/>
            <a:ext cx="6427437" cy="1500198"/>
          </a:xfrm>
          <a:prstGeom prst="rect">
            <a:avLst/>
          </a:prstGeom>
        </p:spPr>
      </p:pic>
      <p:sp>
        <p:nvSpPr>
          <p:cNvPr id="7" name="TextBox 6"/>
          <p:cNvSpPr txBox="1"/>
          <p:nvPr/>
        </p:nvSpPr>
        <p:spPr>
          <a:xfrm>
            <a:off x="714348" y="3786190"/>
            <a:ext cx="543739" cy="523220"/>
          </a:xfrm>
          <a:prstGeom prst="rect">
            <a:avLst/>
          </a:prstGeom>
          <a:noFill/>
        </p:spPr>
        <p:txBody>
          <a:bodyPr wrap="none" rtlCol="0">
            <a:spAutoFit/>
          </a:bodyPr>
          <a:lstStyle/>
          <a:p>
            <a:r>
              <a:rPr lang="zh-CN" altLang="en-US" sz="2800" dirty="0">
                <a:solidFill>
                  <a:srgbClr val="FF0000"/>
                </a:solidFill>
              </a:rPr>
              <a:t>？</a:t>
            </a:r>
          </a:p>
        </p:txBody>
      </p:sp>
      <p:sp>
        <p:nvSpPr>
          <p:cNvPr id="9" name="TextBox 8"/>
          <p:cNvSpPr txBox="1"/>
          <p:nvPr/>
        </p:nvSpPr>
        <p:spPr>
          <a:xfrm>
            <a:off x="1285852" y="3763036"/>
            <a:ext cx="6166468" cy="523220"/>
          </a:xfrm>
          <a:prstGeom prst="rect">
            <a:avLst/>
          </a:prstGeom>
          <a:noFill/>
        </p:spPr>
        <p:txBody>
          <a:bodyPr wrap="square" rtlCol="0">
            <a:spAutoFit/>
          </a:bodyPr>
          <a:lstStyle/>
          <a:p>
            <a:r>
              <a:rPr lang="zh-CN" altLang="en-US" sz="2800" dirty="0"/>
              <a:t>影响祖先，不可控，安全性不可验证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520700"/>
            <a:ext cx="8162925" cy="519113"/>
          </a:xfrm>
        </p:spPr>
        <p:txBody>
          <a:bodyPr/>
          <a:lstStyle/>
          <a:p>
            <a:pPr eaLnBrk="1" hangingPunct="1"/>
            <a:r>
              <a:rPr lang="zh-CN" altLang="en-US" sz="2800">
                <a:solidFill>
                  <a:schemeClr val="tx1"/>
                </a:solidFill>
              </a:rPr>
              <a:t>关于角色的</a:t>
            </a:r>
            <a:r>
              <a:rPr lang="en-US" altLang="zh-CN" sz="2800">
                <a:solidFill>
                  <a:schemeClr val="tx1"/>
                </a:solidFill>
              </a:rPr>
              <a:t>SQL</a:t>
            </a:r>
            <a:r>
              <a:rPr lang="zh-CN" altLang="en-US" sz="2800">
                <a:solidFill>
                  <a:schemeClr val="tx1"/>
                </a:solidFill>
              </a:rPr>
              <a:t>语句</a:t>
            </a:r>
          </a:p>
        </p:txBody>
      </p:sp>
      <p:sp>
        <p:nvSpPr>
          <p:cNvPr id="18435" name="Rectangle 3"/>
          <p:cNvSpPr>
            <a:spLocks noGrp="1" noChangeArrowheads="1"/>
          </p:cNvSpPr>
          <p:nvPr>
            <p:ph idx="1"/>
          </p:nvPr>
        </p:nvSpPr>
        <p:spPr>
          <a:xfrm>
            <a:off x="250825" y="1096963"/>
            <a:ext cx="8642350" cy="5832475"/>
          </a:xfrm>
        </p:spPr>
        <p:txBody>
          <a:bodyPr/>
          <a:lstStyle/>
          <a:p>
            <a:pPr eaLnBrk="1" hangingPunct="1">
              <a:lnSpc>
                <a:spcPct val="90000"/>
              </a:lnSpc>
            </a:pPr>
            <a:r>
              <a:rPr lang="zh-CN" altLang="en-US" sz="2400" dirty="0"/>
              <a:t>创建角色</a:t>
            </a:r>
          </a:p>
          <a:p>
            <a:pPr eaLnBrk="1" hangingPunct="1">
              <a:lnSpc>
                <a:spcPct val="90000"/>
              </a:lnSpc>
              <a:buFont typeface="Wingdings" pitchFamily="2" charset="2"/>
              <a:buNone/>
            </a:pPr>
            <a:r>
              <a:rPr lang="zh-CN" altLang="en-US" sz="2400" dirty="0"/>
              <a:t>     </a:t>
            </a:r>
            <a:r>
              <a:rPr lang="en-US" altLang="zh-CN" sz="2400" dirty="0"/>
              <a:t>create role &lt;</a:t>
            </a:r>
            <a:r>
              <a:rPr lang="zh-CN" altLang="en-US" sz="2400" dirty="0"/>
              <a:t>角色名</a:t>
            </a:r>
            <a:r>
              <a:rPr lang="en-US" altLang="zh-CN" sz="2400" dirty="0"/>
              <a:t>&gt;</a:t>
            </a:r>
          </a:p>
          <a:p>
            <a:pPr eaLnBrk="1" hangingPunct="1">
              <a:lnSpc>
                <a:spcPct val="90000"/>
              </a:lnSpc>
            </a:pPr>
            <a:r>
              <a:rPr lang="zh-CN" altLang="en-US" sz="2400" dirty="0"/>
              <a:t>给角色授权</a:t>
            </a:r>
          </a:p>
          <a:p>
            <a:pPr eaLnBrk="1" hangingPunct="1">
              <a:lnSpc>
                <a:spcPct val="90000"/>
              </a:lnSpc>
              <a:buFont typeface="Wingdings" pitchFamily="2" charset="2"/>
              <a:buNone/>
            </a:pPr>
            <a:r>
              <a:rPr lang="zh-CN" altLang="en-US" sz="2400" dirty="0"/>
              <a:t>     </a:t>
            </a:r>
            <a:r>
              <a:rPr lang="en-US" altLang="zh-CN" sz="2400" dirty="0"/>
              <a:t>grant &lt;</a:t>
            </a:r>
            <a:r>
              <a:rPr lang="zh-CN" altLang="en-US" sz="2400" dirty="0"/>
              <a:t>权限</a:t>
            </a:r>
            <a:r>
              <a:rPr lang="en-US" altLang="zh-CN" sz="2400" dirty="0"/>
              <a:t>&gt;[, &lt;</a:t>
            </a:r>
            <a:r>
              <a:rPr lang="zh-CN" altLang="en-US" sz="2400" dirty="0"/>
              <a:t>权限</a:t>
            </a:r>
            <a:r>
              <a:rPr lang="en-US" altLang="zh-CN" sz="2400" dirty="0"/>
              <a:t>&gt;]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on &lt;</a:t>
            </a:r>
            <a:r>
              <a:rPr lang="zh-CN" altLang="en-US" sz="2400" dirty="0"/>
              <a:t>对象类型</a:t>
            </a:r>
            <a:r>
              <a:rPr lang="en-US" altLang="zh-CN" sz="2400" dirty="0"/>
              <a:t>&gt; </a:t>
            </a:r>
            <a:r>
              <a:rPr lang="zh-CN" altLang="en-US" sz="2400" dirty="0"/>
              <a:t>对象名</a:t>
            </a:r>
          </a:p>
          <a:p>
            <a:pPr eaLnBrk="1" hangingPunct="1">
              <a:lnSpc>
                <a:spcPct val="90000"/>
              </a:lnSpc>
              <a:buFont typeface="Wingdings" pitchFamily="2" charset="2"/>
              <a:buNone/>
            </a:pPr>
            <a:r>
              <a:rPr lang="zh-CN" altLang="en-US" sz="2400" dirty="0"/>
              <a:t>     </a:t>
            </a:r>
            <a:r>
              <a:rPr lang="en-US" altLang="zh-CN" sz="2400" dirty="0"/>
              <a:t>to &lt;</a:t>
            </a:r>
            <a:r>
              <a:rPr lang="zh-CN" altLang="en-US" sz="2400" dirty="0"/>
              <a:t>角色</a:t>
            </a:r>
            <a:r>
              <a:rPr lang="en-US" altLang="zh-CN" sz="2400" dirty="0"/>
              <a:t>&gt;[, &lt;</a:t>
            </a:r>
            <a:r>
              <a:rPr lang="zh-CN" altLang="en-US" sz="2400" dirty="0"/>
              <a:t>角色</a:t>
            </a:r>
            <a:r>
              <a:rPr lang="en-US" altLang="zh-CN" sz="2400" dirty="0"/>
              <a:t>&gt;]</a:t>
            </a:r>
            <a:r>
              <a:rPr lang="en-US" altLang="zh-CN" sz="2400" dirty="0">
                <a:latin typeface="Times New Roman" charset="0"/>
              </a:rPr>
              <a:t>…</a:t>
            </a:r>
            <a:endParaRPr lang="en-US" altLang="zh-CN" sz="2400" dirty="0"/>
          </a:p>
          <a:p>
            <a:pPr eaLnBrk="1" hangingPunct="1">
              <a:lnSpc>
                <a:spcPct val="90000"/>
              </a:lnSpc>
            </a:pPr>
            <a:r>
              <a:rPr lang="zh-CN" altLang="en-US" sz="2400" dirty="0"/>
              <a:t>角色权限的收回</a:t>
            </a:r>
          </a:p>
          <a:p>
            <a:pPr eaLnBrk="1" hangingPunct="1">
              <a:lnSpc>
                <a:spcPct val="90000"/>
              </a:lnSpc>
              <a:buFont typeface="Wingdings" pitchFamily="2" charset="2"/>
              <a:buNone/>
            </a:pPr>
            <a:r>
              <a:rPr lang="zh-CN" altLang="en-US" sz="2400" dirty="0"/>
              <a:t>     </a:t>
            </a:r>
            <a:r>
              <a:rPr lang="en-US" altLang="zh-CN" sz="2400" dirty="0"/>
              <a:t>revoke &lt;</a:t>
            </a:r>
            <a:r>
              <a:rPr lang="zh-CN" altLang="en-US" sz="2400" dirty="0"/>
              <a:t>权限</a:t>
            </a:r>
            <a:r>
              <a:rPr lang="en-US" altLang="zh-CN" sz="2400" dirty="0"/>
              <a:t>&gt;[, &lt;</a:t>
            </a:r>
            <a:r>
              <a:rPr lang="zh-CN" altLang="en-US" sz="2400" dirty="0"/>
              <a:t>权限</a:t>
            </a:r>
            <a:r>
              <a:rPr lang="en-US" altLang="zh-CN" sz="2400" dirty="0"/>
              <a:t>&gt;]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on &lt;</a:t>
            </a:r>
            <a:r>
              <a:rPr lang="zh-CN" altLang="en-US" sz="2400" dirty="0"/>
              <a:t>对象类型</a:t>
            </a:r>
            <a:r>
              <a:rPr lang="en-US" altLang="zh-CN" sz="2400" dirty="0"/>
              <a:t>&gt; </a:t>
            </a:r>
            <a:r>
              <a:rPr lang="zh-CN" altLang="en-US" sz="2400" dirty="0"/>
              <a:t>对象名</a:t>
            </a:r>
          </a:p>
          <a:p>
            <a:pPr eaLnBrk="1" hangingPunct="1">
              <a:lnSpc>
                <a:spcPct val="90000"/>
              </a:lnSpc>
              <a:buFont typeface="Wingdings" pitchFamily="2" charset="2"/>
              <a:buNone/>
            </a:pPr>
            <a:r>
              <a:rPr lang="zh-CN" altLang="en-US" sz="2400" dirty="0"/>
              <a:t>     </a:t>
            </a:r>
            <a:r>
              <a:rPr lang="en-US" altLang="zh-CN" sz="2400" dirty="0"/>
              <a:t>from &lt;</a:t>
            </a:r>
            <a:r>
              <a:rPr lang="zh-CN" altLang="en-US" sz="2400" dirty="0"/>
              <a:t>角色</a:t>
            </a:r>
            <a:r>
              <a:rPr lang="en-US" altLang="zh-CN" sz="2400" dirty="0"/>
              <a:t>&gt;[, &lt;</a:t>
            </a:r>
            <a:r>
              <a:rPr lang="zh-CN" altLang="en-US" sz="2400" dirty="0"/>
              <a:t>角色</a:t>
            </a:r>
            <a:r>
              <a:rPr lang="en-US" altLang="zh-CN" sz="2400" dirty="0"/>
              <a:t>&gt;]</a:t>
            </a:r>
            <a:r>
              <a:rPr lang="en-US" altLang="zh-CN" sz="2400" dirty="0">
                <a:latin typeface="Times New Roman" charset="0"/>
              </a:rPr>
              <a:t>…</a:t>
            </a:r>
            <a:endParaRPr lang="en-US" altLang="zh-CN" sz="2400" dirty="0"/>
          </a:p>
          <a:p>
            <a:pPr eaLnBrk="1" hangingPunct="1">
              <a:lnSpc>
                <a:spcPct val="90000"/>
              </a:lnSpc>
            </a:pPr>
            <a:r>
              <a:rPr lang="zh-CN" altLang="en-US" sz="2400" dirty="0"/>
              <a:t>将角色授予其他角色或用户</a:t>
            </a:r>
          </a:p>
          <a:p>
            <a:pPr eaLnBrk="1" hangingPunct="1">
              <a:lnSpc>
                <a:spcPct val="90000"/>
              </a:lnSpc>
              <a:buFont typeface="Wingdings" pitchFamily="2" charset="2"/>
              <a:buNone/>
            </a:pPr>
            <a:r>
              <a:rPr lang="zh-CN" altLang="en-US" sz="2400" dirty="0"/>
              <a:t>     </a:t>
            </a:r>
            <a:r>
              <a:rPr lang="en-US" altLang="zh-CN" sz="2400" dirty="0"/>
              <a:t>grant &lt;</a:t>
            </a:r>
            <a:r>
              <a:rPr lang="zh-CN" altLang="en-US" sz="2400" dirty="0"/>
              <a:t>角色</a:t>
            </a:r>
            <a:r>
              <a:rPr lang="en-US" altLang="zh-CN" sz="2400" dirty="0"/>
              <a:t>1&gt;[, &lt;</a:t>
            </a:r>
            <a:r>
              <a:rPr lang="zh-CN" altLang="en-US" sz="2400" dirty="0"/>
              <a:t>角色</a:t>
            </a:r>
            <a:r>
              <a:rPr lang="en-US" altLang="zh-CN" sz="2400" dirty="0"/>
              <a:t>2&gt;]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to &lt;</a:t>
            </a:r>
            <a:r>
              <a:rPr lang="zh-CN" altLang="en-US" sz="2400" dirty="0"/>
              <a:t>角色</a:t>
            </a:r>
            <a:r>
              <a:rPr lang="en-US" altLang="zh-CN" sz="2400" dirty="0"/>
              <a:t>3&gt;[, &lt;</a:t>
            </a:r>
            <a:r>
              <a:rPr lang="zh-CN" altLang="en-US" sz="2400" dirty="0"/>
              <a:t>用户</a:t>
            </a:r>
            <a:r>
              <a:rPr lang="en-US" altLang="zh-CN" sz="2400" dirty="0"/>
              <a:t>1&gt;]</a:t>
            </a:r>
            <a:r>
              <a:rPr lang="en-US" altLang="zh-CN" sz="2400" dirty="0">
                <a:latin typeface="Times New Roman" charset="0"/>
              </a:rPr>
              <a:t>…</a:t>
            </a:r>
            <a:endParaRPr lang="en-US" altLang="zh-CN" sz="2400" dirty="0"/>
          </a:p>
          <a:p>
            <a:pPr eaLnBrk="1" hangingPunct="1">
              <a:lnSpc>
                <a:spcPct val="90000"/>
              </a:lnSpc>
              <a:buFont typeface="Wingdings" pitchFamily="2" charset="2"/>
              <a:buNone/>
            </a:pPr>
            <a:r>
              <a:rPr lang="en-US" altLang="zh-CN" sz="2400" dirty="0"/>
              <a:t>     </a:t>
            </a:r>
            <a:r>
              <a:rPr lang="en-US" altLang="zh-CN" sz="2400" dirty="0">
                <a:solidFill>
                  <a:srgbClr val="0000FF"/>
                </a:solidFill>
              </a:rPr>
              <a:t>[with admin option]</a:t>
            </a:r>
          </a:p>
        </p:txBody>
      </p:sp>
      <p:sp>
        <p:nvSpPr>
          <p:cNvPr id="4" name="灯片编号占位符 3"/>
          <p:cNvSpPr>
            <a:spLocks noGrp="1"/>
          </p:cNvSpPr>
          <p:nvPr>
            <p:ph type="sldNum" sz="quarter" idx="12"/>
          </p:nvPr>
        </p:nvSpPr>
        <p:spPr/>
        <p:txBody>
          <a:bodyPr/>
          <a:lstStyle/>
          <a:p>
            <a:pPr>
              <a:defRPr/>
            </a:pPr>
            <a:fld id="{89D1DB05-CC82-4A89-9D99-D4138A777635}" type="slidenum">
              <a:rPr lang="en-US" altLang="zh-CN" smtClean="0"/>
              <a:pPr>
                <a:defRPr/>
              </a:pPr>
              <a:t>19</a:t>
            </a:fld>
            <a:endParaRPr lang="en-US" altLang="zh-CN"/>
          </a:p>
        </p:txBody>
      </p:sp>
      <p:sp>
        <p:nvSpPr>
          <p:cNvPr id="5" name="AutoShape 6"/>
          <p:cNvSpPr>
            <a:spLocks noChangeArrowheads="1"/>
          </p:cNvSpPr>
          <p:nvPr/>
        </p:nvSpPr>
        <p:spPr bwMode="auto">
          <a:xfrm>
            <a:off x="6444208" y="63362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7"/>
          <p:cNvSpPr>
            <a:spLocks noGrp="1" noChangeArrowheads="1"/>
          </p:cNvSpPr>
          <p:nvPr>
            <p:ph idx="1"/>
          </p:nvPr>
        </p:nvSpPr>
        <p:spPr>
          <a:xfrm>
            <a:off x="228600" y="928670"/>
            <a:ext cx="8610600" cy="5572164"/>
          </a:xfrm>
        </p:spPr>
        <p:txBody>
          <a:bodyPr/>
          <a:lstStyle/>
          <a:p>
            <a:pPr algn="just" eaLnBrk="1" hangingPunct="1">
              <a:buFont typeface="Wingdings" pitchFamily="2" charset="2"/>
              <a:buNone/>
            </a:pPr>
            <a:r>
              <a:rPr lang="en-US" altLang="zh-CN" sz="2500" b="1" dirty="0">
                <a:ea typeface="黑体" pitchFamily="2" charset="-122"/>
              </a:rPr>
              <a:t>4. 1  </a:t>
            </a:r>
            <a:r>
              <a:rPr lang="zh-CN" altLang="en-US" sz="2500" b="1" dirty="0">
                <a:ea typeface="黑体" pitchFamily="2" charset="-122"/>
              </a:rPr>
              <a:t>基本原理</a:t>
            </a:r>
          </a:p>
          <a:p>
            <a:pPr algn="just" eaLnBrk="1" hangingPunct="1">
              <a:buFont typeface="Wingdings" pitchFamily="2" charset="2"/>
              <a:buNone/>
            </a:pPr>
            <a:r>
              <a:rPr lang="en-US" altLang="zh-CN" sz="2500" b="1" dirty="0">
                <a:ea typeface="黑体" pitchFamily="2" charset="-122"/>
              </a:rPr>
              <a:t>4.1.1 </a:t>
            </a:r>
            <a:r>
              <a:rPr lang="zh-CN" altLang="en-US" sz="2500" b="1" dirty="0">
                <a:ea typeface="黑体" pitchFamily="2" charset="-122"/>
              </a:rPr>
              <a:t>概述</a:t>
            </a:r>
          </a:p>
          <a:p>
            <a:pPr algn="just" eaLnBrk="1" hangingPunct="1">
              <a:buFont typeface="Wingdings" pitchFamily="2" charset="2"/>
              <a:buNone/>
            </a:pPr>
            <a:r>
              <a:rPr lang="en-US" altLang="zh-CN" sz="2500" dirty="0"/>
              <a:t>1. </a:t>
            </a:r>
            <a:r>
              <a:rPr lang="zh-CN" altLang="en-US" sz="2500" dirty="0">
                <a:latin typeface="Times New Roman" charset="0"/>
              </a:rPr>
              <a:t>概念</a:t>
            </a:r>
            <a:endParaRPr lang="zh-CN" altLang="en-US" sz="2500" dirty="0"/>
          </a:p>
          <a:p>
            <a:pPr marL="0" indent="0" algn="just" eaLnBrk="1" hangingPunct="1">
              <a:buFont typeface="Wingdings" pitchFamily="2" charset="2"/>
              <a:buNone/>
            </a:pPr>
            <a:r>
              <a:rPr lang="en-US" altLang="zh-CN" sz="2500" dirty="0">
                <a:latin typeface="Times New Roman" charset="0"/>
              </a:rPr>
              <a:t>——</a:t>
            </a:r>
            <a:r>
              <a:rPr lang="zh-CN" altLang="en-US" sz="2500" dirty="0">
                <a:latin typeface="Times New Roman" charset="0"/>
              </a:rPr>
              <a:t>防止对</a:t>
            </a:r>
            <a:r>
              <a:rPr lang="en-US" altLang="zh-CN" sz="2500" dirty="0"/>
              <a:t>DB</a:t>
            </a:r>
            <a:r>
              <a:rPr lang="zh-CN" altLang="en-US" sz="2500" dirty="0">
                <a:latin typeface="Times New Roman" charset="0"/>
              </a:rPr>
              <a:t>中的数据的非授权使用</a:t>
            </a:r>
            <a:r>
              <a:rPr lang="en-US" altLang="zh-CN" sz="2500" dirty="0"/>
              <a:t>(</a:t>
            </a:r>
            <a:r>
              <a:rPr lang="zh-CN" altLang="en-US" sz="2500" dirty="0">
                <a:latin typeface="Times New Roman" charset="0"/>
              </a:rPr>
              <a:t>避免泄露、恶意更改或破坏</a:t>
            </a:r>
            <a:r>
              <a:rPr lang="en-US" altLang="zh-CN" sz="2500" dirty="0"/>
              <a:t>)</a:t>
            </a:r>
            <a:r>
              <a:rPr lang="zh-CN" altLang="en-US" sz="2500" dirty="0">
                <a:latin typeface="Times New Roman" charset="0"/>
              </a:rPr>
              <a:t>。</a:t>
            </a:r>
            <a:endParaRPr lang="zh-CN" altLang="en-US" sz="2500" dirty="0"/>
          </a:p>
          <a:p>
            <a:pPr marL="0" indent="0" algn="just" eaLnBrk="1" hangingPunct="1">
              <a:buFont typeface="Wingdings" pitchFamily="2" charset="2"/>
              <a:buNone/>
            </a:pPr>
            <a:r>
              <a:rPr lang="zh-CN" altLang="en-US" sz="2500" dirty="0">
                <a:latin typeface="Times New Roman" charset="0"/>
              </a:rPr>
              <a:t>三类安全性问题：</a:t>
            </a:r>
            <a:endParaRPr lang="en-US" altLang="zh-CN" sz="2500" dirty="0">
              <a:latin typeface="Times New Roman" charset="0"/>
            </a:endParaRPr>
          </a:p>
          <a:p>
            <a:pPr marL="0" indent="0" algn="just" eaLnBrk="1" hangingPunct="1">
              <a:buClr>
                <a:schemeClr val="tx2"/>
              </a:buClr>
            </a:pPr>
            <a:r>
              <a:rPr lang="zh-CN" altLang="en-US" sz="2400" dirty="0">
                <a:solidFill>
                  <a:srgbClr val="FF0000"/>
                </a:solidFill>
              </a:rPr>
              <a:t>技术安全</a:t>
            </a:r>
            <a:endParaRPr lang="en-US" altLang="zh-CN" sz="2400" dirty="0">
              <a:solidFill>
                <a:srgbClr val="FF0000"/>
              </a:solidFill>
            </a:endParaRPr>
          </a:p>
          <a:p>
            <a:pPr marL="0" indent="0" algn="just" eaLnBrk="1" hangingPunct="1">
              <a:buClr>
                <a:schemeClr val="tx2"/>
              </a:buClr>
              <a:buNone/>
            </a:pPr>
            <a:r>
              <a:rPr lang="en-US" altLang="zh-CN" sz="2400" dirty="0">
                <a:solidFill>
                  <a:srgbClr val="FF0000"/>
                </a:solidFill>
              </a:rPr>
              <a:t>      </a:t>
            </a:r>
            <a:r>
              <a:rPr lang="zh-CN" altLang="en-US" sz="2400" dirty="0">
                <a:solidFill>
                  <a:srgbClr val="FF0000"/>
                </a:solidFill>
              </a:rPr>
              <a:t>通过安全性硬件、软件对系统及数据实施保护</a:t>
            </a:r>
            <a:endParaRPr lang="en-US" altLang="zh-CN" sz="2400" dirty="0">
              <a:solidFill>
                <a:srgbClr val="FF0000"/>
              </a:solidFill>
            </a:endParaRPr>
          </a:p>
          <a:p>
            <a:pPr marL="0" indent="0" algn="just" eaLnBrk="1" hangingPunct="1">
              <a:buClr>
                <a:schemeClr val="tx2"/>
              </a:buClr>
            </a:pPr>
            <a:r>
              <a:rPr lang="zh-CN" altLang="en-US" sz="2400" dirty="0"/>
              <a:t>管理安全</a:t>
            </a:r>
            <a:endParaRPr lang="en-US" altLang="zh-CN" sz="2400" dirty="0"/>
          </a:p>
          <a:p>
            <a:pPr marL="0" indent="0" algn="just" eaLnBrk="1" hangingPunct="1">
              <a:buClr>
                <a:schemeClr val="tx2"/>
              </a:buClr>
              <a:buNone/>
            </a:pPr>
            <a:r>
              <a:rPr lang="en-US" altLang="zh-CN" sz="2400" dirty="0"/>
              <a:t>      </a:t>
            </a:r>
            <a:r>
              <a:rPr lang="zh-CN" altLang="en-US" sz="2400" dirty="0"/>
              <a:t>日常运行维护中对故障、意外的响应和管理机制</a:t>
            </a:r>
            <a:endParaRPr lang="en-US" altLang="zh-CN" sz="2400" dirty="0"/>
          </a:p>
          <a:p>
            <a:pPr marL="0" indent="0" algn="just" eaLnBrk="1" hangingPunct="1">
              <a:buClr>
                <a:schemeClr val="tx2"/>
              </a:buClr>
            </a:pPr>
            <a:r>
              <a:rPr lang="zh-CN" altLang="en-US" sz="2400" dirty="0"/>
              <a:t>政策法律</a:t>
            </a:r>
            <a:endParaRPr lang="en-US" altLang="zh-CN" sz="2400" dirty="0"/>
          </a:p>
          <a:p>
            <a:pPr marL="0" indent="0" algn="just" eaLnBrk="1" hangingPunct="1">
              <a:buClr>
                <a:schemeClr val="tx2"/>
              </a:buClr>
              <a:buNone/>
            </a:pPr>
            <a:r>
              <a:rPr lang="en-US" altLang="zh-CN" sz="2400" dirty="0"/>
              <a:t>      </a:t>
            </a:r>
            <a:r>
              <a:rPr lang="zh-CN" altLang="en-US" sz="2400" dirty="0"/>
              <a:t>制定有关计算机犯罪、数据安全保密的法律准则</a:t>
            </a:r>
          </a:p>
        </p:txBody>
      </p:sp>
      <p:sp>
        <p:nvSpPr>
          <p:cNvPr id="8196" name="AutoShape 1028"/>
          <p:cNvSpPr>
            <a:spLocks noChangeArrowheads="1"/>
          </p:cNvSpPr>
          <p:nvPr/>
        </p:nvSpPr>
        <p:spPr bwMode="auto">
          <a:xfrm>
            <a:off x="8388350" y="4508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EC97813C-FEBF-4F14-A59C-0DAE2C24B1A8}" type="slidenum">
              <a:rPr lang="en-US" altLang="zh-CN" smtClean="0"/>
              <a:pPr>
                <a:defRPr/>
              </a:pPr>
              <a:t>2</a:t>
            </a:fld>
            <a:endParaRPr lang="en-US" altLang="zh-CN"/>
          </a:p>
        </p:txBody>
      </p:sp>
      <p:sp>
        <p:nvSpPr>
          <p:cNvPr id="6" name="圆角矩形标注 5"/>
          <p:cNvSpPr/>
          <p:nvPr/>
        </p:nvSpPr>
        <p:spPr>
          <a:xfrm>
            <a:off x="5572132" y="2786058"/>
            <a:ext cx="3214710" cy="1041276"/>
          </a:xfrm>
          <a:prstGeom prst="wedgeRoundRectCallout">
            <a:avLst>
              <a:gd name="adj1" fmla="val -78460"/>
              <a:gd name="adj2" fmla="val 59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可信计算机系统的</a:t>
            </a:r>
            <a:endParaRPr lang="en-US" altLang="zh-CN" dirty="0"/>
          </a:p>
          <a:p>
            <a:pPr algn="ctr"/>
            <a:r>
              <a:rPr lang="zh-CN" altLang="en-US" dirty="0"/>
              <a:t>概念和标准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6143668"/>
          </a:xfrm>
        </p:spPr>
        <p:txBody>
          <a:bodyPr/>
          <a:lstStyle/>
          <a:p>
            <a:pPr marL="0" indent="0">
              <a:buNone/>
            </a:pPr>
            <a:r>
              <a:rPr lang="zh-CN" altLang="en-US" sz="2400" dirty="0"/>
              <a:t>例：创建角色</a:t>
            </a:r>
            <a:r>
              <a:rPr lang="en-US" altLang="zh-CN" sz="2400" dirty="0"/>
              <a:t>R1</a:t>
            </a:r>
          </a:p>
          <a:p>
            <a:pPr marL="0" indent="0">
              <a:buNone/>
            </a:pPr>
            <a:r>
              <a:rPr lang="en-US" altLang="zh-CN" sz="2400" dirty="0">
                <a:solidFill>
                  <a:srgbClr val="0000FF"/>
                </a:solidFill>
              </a:rPr>
              <a:t>CREATE ROLE </a:t>
            </a:r>
            <a:r>
              <a:rPr lang="en-US" altLang="zh-CN" sz="2400" dirty="0"/>
              <a:t>R1;</a:t>
            </a:r>
          </a:p>
          <a:p>
            <a:pPr marL="0" indent="0">
              <a:buNone/>
            </a:pPr>
            <a:endParaRPr lang="en-US" altLang="zh-CN" sz="2400" dirty="0"/>
          </a:p>
          <a:p>
            <a:pPr marL="0" indent="0">
              <a:buNone/>
            </a:pPr>
            <a:r>
              <a:rPr lang="zh-CN" altLang="en-US" sz="2400" dirty="0"/>
              <a:t>例：将对</a:t>
            </a:r>
            <a:r>
              <a:rPr lang="en-US" altLang="zh-CN" sz="2400" dirty="0"/>
              <a:t>student</a:t>
            </a:r>
            <a:r>
              <a:rPr lang="zh-CN" altLang="en-US" sz="2400" dirty="0"/>
              <a:t>表的查询、修改、插入权限赋予角色</a:t>
            </a:r>
            <a:r>
              <a:rPr lang="en-US" altLang="zh-CN" sz="2400" dirty="0"/>
              <a:t>R1</a:t>
            </a:r>
            <a:r>
              <a:rPr lang="zh-CN" altLang="en-US" sz="2400" dirty="0"/>
              <a:t>。</a:t>
            </a:r>
            <a:endParaRPr lang="en-US" altLang="zh-CN" sz="2400" dirty="0"/>
          </a:p>
          <a:p>
            <a:pPr marL="0" indent="0">
              <a:buNone/>
            </a:pPr>
            <a:r>
              <a:rPr lang="en-US" altLang="zh-CN" sz="2400" dirty="0">
                <a:solidFill>
                  <a:srgbClr val="0000FF"/>
                </a:solidFill>
              </a:rPr>
              <a:t>GRANT</a:t>
            </a:r>
            <a:r>
              <a:rPr lang="en-US" altLang="zh-CN" sz="2400" dirty="0"/>
              <a:t> SELECT,UPDATE,INSERT </a:t>
            </a:r>
            <a:r>
              <a:rPr lang="en-US" altLang="zh-CN" sz="2400" dirty="0">
                <a:solidFill>
                  <a:srgbClr val="0000FF"/>
                </a:solidFill>
              </a:rPr>
              <a:t>ON TABLE </a:t>
            </a:r>
            <a:r>
              <a:rPr lang="en-US" altLang="zh-CN" sz="2400" dirty="0"/>
              <a:t>STUDENT </a:t>
            </a:r>
            <a:r>
              <a:rPr lang="en-US" altLang="zh-CN" sz="2400" dirty="0">
                <a:solidFill>
                  <a:srgbClr val="0000FF"/>
                </a:solidFill>
              </a:rPr>
              <a:t>TO</a:t>
            </a:r>
            <a:r>
              <a:rPr lang="en-US" altLang="zh-CN" sz="2400" dirty="0"/>
              <a:t> R1;</a:t>
            </a:r>
          </a:p>
          <a:p>
            <a:pPr marL="0" indent="0">
              <a:buNone/>
            </a:pPr>
            <a:endParaRPr lang="en-US" altLang="zh-CN" sz="2400" dirty="0"/>
          </a:p>
          <a:p>
            <a:pPr marL="0" indent="0">
              <a:buNone/>
            </a:pPr>
            <a:r>
              <a:rPr lang="zh-CN" altLang="en-US" sz="2400" dirty="0"/>
              <a:t>例：将</a:t>
            </a:r>
            <a:r>
              <a:rPr lang="en-US" altLang="zh-CN" sz="2400" dirty="0"/>
              <a:t>R1</a:t>
            </a:r>
            <a:r>
              <a:rPr lang="zh-CN" altLang="en-US" sz="2400" dirty="0"/>
              <a:t>角色授予用户李明和角色</a:t>
            </a:r>
            <a:r>
              <a:rPr lang="en-US" altLang="zh-CN" sz="2400" dirty="0"/>
              <a:t>R2</a:t>
            </a:r>
            <a:r>
              <a:rPr lang="zh-CN" altLang="en-US" sz="2400" dirty="0"/>
              <a:t>，并允许他们转授相应的权限。</a:t>
            </a:r>
            <a:endParaRPr lang="en-US" altLang="zh-CN" sz="2400" dirty="0"/>
          </a:p>
          <a:p>
            <a:pPr marL="0" indent="0">
              <a:buNone/>
            </a:pPr>
            <a:r>
              <a:rPr lang="en-US" altLang="zh-CN" sz="2400" dirty="0">
                <a:solidFill>
                  <a:srgbClr val="0000FF"/>
                </a:solidFill>
              </a:rPr>
              <a:t>GRANT</a:t>
            </a:r>
            <a:r>
              <a:rPr lang="en-US" altLang="zh-CN" sz="2400" dirty="0"/>
              <a:t> R1 </a:t>
            </a:r>
            <a:r>
              <a:rPr lang="en-US" altLang="zh-CN" sz="2400" dirty="0">
                <a:solidFill>
                  <a:srgbClr val="0000FF"/>
                </a:solidFill>
              </a:rPr>
              <a:t>TO</a:t>
            </a:r>
            <a:r>
              <a:rPr lang="en-US" altLang="zh-CN" sz="2400" dirty="0"/>
              <a:t> </a:t>
            </a:r>
            <a:r>
              <a:rPr lang="zh-CN" altLang="en-US" sz="2400" dirty="0"/>
              <a:t>李明</a:t>
            </a:r>
            <a:r>
              <a:rPr lang="en-US" altLang="zh-CN" sz="2400" dirty="0"/>
              <a:t>, R2</a:t>
            </a:r>
          </a:p>
          <a:p>
            <a:pPr marL="0" indent="0">
              <a:buNone/>
            </a:pPr>
            <a:r>
              <a:rPr lang="en-US" altLang="zh-CN" sz="2400" dirty="0">
                <a:solidFill>
                  <a:srgbClr val="0000FF"/>
                </a:solidFill>
              </a:rPr>
              <a:t>WITH ADMIN OPTION</a:t>
            </a:r>
          </a:p>
          <a:p>
            <a:pPr marL="0" indent="0">
              <a:buNone/>
            </a:pPr>
            <a:endParaRPr lang="en-US" altLang="zh-CN" sz="2400" dirty="0"/>
          </a:p>
          <a:p>
            <a:pPr marL="0" indent="0">
              <a:buNone/>
            </a:pPr>
            <a:r>
              <a:rPr lang="zh-CN" altLang="en-US" sz="2400" dirty="0"/>
              <a:t>例：将</a:t>
            </a:r>
            <a:r>
              <a:rPr lang="en-US" altLang="zh-CN" sz="2400" dirty="0"/>
              <a:t>R1</a:t>
            </a:r>
            <a:r>
              <a:rPr lang="zh-CN" altLang="en-US" sz="2400" dirty="0"/>
              <a:t>角色从用户李明收回</a:t>
            </a:r>
            <a:endParaRPr lang="en-US" altLang="zh-CN" sz="2400" dirty="0"/>
          </a:p>
          <a:p>
            <a:pPr marL="0" indent="0">
              <a:buNone/>
            </a:pPr>
            <a:r>
              <a:rPr lang="en-US" altLang="zh-CN" sz="2400" dirty="0">
                <a:solidFill>
                  <a:srgbClr val="0000FF"/>
                </a:solidFill>
              </a:rPr>
              <a:t>REVOKE</a:t>
            </a:r>
            <a:r>
              <a:rPr lang="en-US" altLang="zh-CN" sz="2400" dirty="0"/>
              <a:t> R1 </a:t>
            </a:r>
            <a:r>
              <a:rPr lang="en-US" altLang="zh-CN" sz="2400" dirty="0">
                <a:solidFill>
                  <a:srgbClr val="0000FF"/>
                </a:solidFill>
              </a:rPr>
              <a:t>FROM</a:t>
            </a:r>
            <a:r>
              <a:rPr lang="en-US" altLang="zh-CN" sz="2400" dirty="0"/>
              <a:t> </a:t>
            </a:r>
            <a:r>
              <a:rPr lang="zh-CN" altLang="en-US" sz="2400" dirty="0"/>
              <a:t>李明</a:t>
            </a:r>
            <a:endParaRPr lang="en-US" altLang="zh-CN" sz="24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ChangeArrowheads="1"/>
          </p:cNvSpPr>
          <p:nvPr/>
        </p:nvSpPr>
        <p:spPr bwMode="auto">
          <a:xfrm>
            <a:off x="323528" y="350500"/>
            <a:ext cx="8686800" cy="637097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4.3 </a:t>
            </a:r>
            <a:r>
              <a:rPr lang="zh-CN" altLang="en-US" b="1" dirty="0">
                <a:ea typeface="黑体" pitchFamily="2" charset="-122"/>
              </a:rPr>
              <a:t>视图机制</a:t>
            </a:r>
            <a:endParaRPr lang="en-US" altLang="zh-CN" b="1" dirty="0">
              <a:ea typeface="黑体" pitchFamily="2" charset="-122"/>
            </a:endParaRPr>
          </a:p>
          <a:p>
            <a:pPr>
              <a:spcBef>
                <a:spcPct val="50000"/>
              </a:spcBef>
            </a:pPr>
            <a:r>
              <a:rPr lang="zh-CN" altLang="en-US" dirty="0">
                <a:latin typeface="+mn-ea"/>
                <a:ea typeface="+mn-ea"/>
              </a:rPr>
              <a:t>    通过外模式实现安全控制</a:t>
            </a:r>
            <a:endParaRPr lang="en-US" altLang="zh-CN" dirty="0">
              <a:latin typeface="+mn-ea"/>
              <a:ea typeface="+mn-ea"/>
            </a:endParaRPr>
          </a:p>
          <a:p>
            <a:pPr>
              <a:spcBef>
                <a:spcPct val="50000"/>
              </a:spcBef>
            </a:pPr>
            <a:r>
              <a:rPr lang="en-US" altLang="zh-CN" b="1" dirty="0">
                <a:ea typeface="黑体" pitchFamily="2" charset="-122"/>
              </a:rPr>
              <a:t>4.4  </a:t>
            </a:r>
            <a:r>
              <a:rPr lang="zh-CN" altLang="en-US" b="1" dirty="0">
                <a:ea typeface="黑体" pitchFamily="2" charset="-122"/>
              </a:rPr>
              <a:t>审计控制</a:t>
            </a:r>
          </a:p>
          <a:p>
            <a:pPr>
              <a:spcBef>
                <a:spcPct val="50000"/>
              </a:spcBef>
            </a:pPr>
            <a:r>
              <a:rPr lang="en-US" altLang="zh-CN" dirty="0">
                <a:latin typeface="Times New Roman" charset="0"/>
              </a:rPr>
              <a:t>——</a:t>
            </a:r>
            <a:r>
              <a:rPr lang="zh-CN" altLang="en-US" dirty="0">
                <a:latin typeface="Times New Roman" charset="0"/>
              </a:rPr>
              <a:t>对用户使用系统资源</a:t>
            </a:r>
            <a:r>
              <a:rPr lang="en-US" altLang="zh-CN" dirty="0"/>
              <a:t>(Hardware</a:t>
            </a:r>
            <a:r>
              <a:rPr lang="zh-CN" altLang="en-US" dirty="0">
                <a:latin typeface="Times New Roman" charset="0"/>
              </a:rPr>
              <a:t>、</a:t>
            </a:r>
            <a:r>
              <a:rPr lang="en-US" altLang="zh-CN" dirty="0"/>
              <a:t>Software)</a:t>
            </a:r>
            <a:r>
              <a:rPr lang="zh-CN" altLang="en-US" dirty="0">
                <a:latin typeface="Times New Roman" charset="0"/>
              </a:rPr>
              <a:t>情况的登记和审查，一般是基于审计日志，是</a:t>
            </a:r>
            <a:r>
              <a:rPr lang="en-US" altLang="zh-CN" dirty="0">
                <a:latin typeface="Times New Roman" charset="0"/>
              </a:rPr>
              <a:t>DBMS</a:t>
            </a:r>
            <a:r>
              <a:rPr lang="zh-CN" altLang="en-US" dirty="0">
                <a:latin typeface="Times New Roman" charset="0"/>
              </a:rPr>
              <a:t>达到</a:t>
            </a:r>
            <a:r>
              <a:rPr lang="en-US" altLang="zh-CN" dirty="0">
                <a:latin typeface="Times New Roman" charset="0"/>
              </a:rPr>
              <a:t>C2</a:t>
            </a:r>
            <a:r>
              <a:rPr lang="zh-CN" altLang="en-US" dirty="0">
                <a:latin typeface="Times New Roman" charset="0"/>
              </a:rPr>
              <a:t>级所必备的功能要求。</a:t>
            </a:r>
            <a:endParaRPr lang="zh-CN" altLang="en-US" dirty="0"/>
          </a:p>
          <a:p>
            <a:pPr>
              <a:spcBef>
                <a:spcPct val="50000"/>
              </a:spcBef>
            </a:pPr>
            <a:r>
              <a:rPr lang="en-US" altLang="zh-CN" dirty="0"/>
              <a:t>1. </a:t>
            </a:r>
            <a:r>
              <a:rPr lang="zh-CN" altLang="en-US" dirty="0">
                <a:latin typeface="Times New Roman" charset="0"/>
              </a:rPr>
              <a:t>功能</a:t>
            </a:r>
            <a:endParaRPr lang="zh-CN" altLang="en-US" dirty="0"/>
          </a:p>
          <a:p>
            <a:pPr>
              <a:spcBef>
                <a:spcPct val="50000"/>
              </a:spcBef>
            </a:pPr>
            <a:r>
              <a:rPr lang="en-US" altLang="zh-CN" dirty="0"/>
              <a:t>1) </a:t>
            </a:r>
            <a:r>
              <a:rPr lang="zh-CN" altLang="en-US" dirty="0">
                <a:solidFill>
                  <a:srgbClr val="FF0000"/>
                </a:solidFill>
                <a:latin typeface="Times New Roman" charset="0"/>
              </a:rPr>
              <a:t>设备安全</a:t>
            </a:r>
            <a:r>
              <a:rPr lang="zh-CN" altLang="en-US" dirty="0">
                <a:latin typeface="Times New Roman" charset="0"/>
              </a:rPr>
              <a:t>审计</a:t>
            </a:r>
            <a:endParaRPr lang="zh-CN" altLang="en-US" dirty="0"/>
          </a:p>
          <a:p>
            <a:pPr>
              <a:spcBef>
                <a:spcPct val="50000"/>
              </a:spcBef>
            </a:pPr>
            <a:r>
              <a:rPr lang="zh-CN" altLang="en-US" dirty="0">
                <a:latin typeface="Times New Roman" charset="0"/>
              </a:rPr>
              <a:t>主要审查系统资源的安全策略、各种安全保护措施、故障恢复计划等。</a:t>
            </a:r>
            <a:endParaRPr lang="zh-CN" altLang="en-US" dirty="0"/>
          </a:p>
          <a:p>
            <a:pPr>
              <a:spcBef>
                <a:spcPct val="50000"/>
              </a:spcBef>
            </a:pPr>
            <a:r>
              <a:rPr lang="en-US" altLang="zh-CN" dirty="0"/>
              <a:t>2) </a:t>
            </a:r>
            <a:r>
              <a:rPr lang="zh-CN" altLang="en-US" dirty="0">
                <a:solidFill>
                  <a:srgbClr val="FF0000"/>
                </a:solidFill>
                <a:latin typeface="Times New Roman" charset="0"/>
              </a:rPr>
              <a:t>操作</a:t>
            </a:r>
            <a:r>
              <a:rPr lang="zh-CN" altLang="en-US" dirty="0">
                <a:latin typeface="Times New Roman" charset="0"/>
              </a:rPr>
              <a:t>审计</a:t>
            </a:r>
            <a:endParaRPr lang="zh-CN" altLang="en-US" dirty="0"/>
          </a:p>
          <a:p>
            <a:pPr>
              <a:spcBef>
                <a:spcPct val="50000"/>
              </a:spcBef>
            </a:pPr>
            <a:r>
              <a:rPr lang="zh-CN" altLang="en-US" dirty="0">
                <a:latin typeface="Times New Roman" charset="0"/>
              </a:rPr>
              <a:t>各种操作的记录、分析</a:t>
            </a:r>
            <a:r>
              <a:rPr lang="en-US" altLang="zh-CN" dirty="0"/>
              <a:t>(</a:t>
            </a:r>
            <a:r>
              <a:rPr lang="zh-CN" altLang="en-US" dirty="0">
                <a:latin typeface="Times New Roman" charset="0"/>
              </a:rPr>
              <a:t>事务、操作类型、用户、终端、操作时间、审计时间、</a:t>
            </a:r>
            <a:r>
              <a:rPr lang="en-US" altLang="zh-CN" dirty="0">
                <a:latin typeface="Times New Roman" charset="0"/>
              </a:rPr>
              <a:t>…</a:t>
            </a:r>
            <a:r>
              <a:rPr lang="en-US" altLang="zh-CN" dirty="0"/>
              <a:t>)</a:t>
            </a:r>
          </a:p>
        </p:txBody>
      </p:sp>
      <p:sp>
        <p:nvSpPr>
          <p:cNvPr id="3" name="灯片编号占位符 2"/>
          <p:cNvSpPr>
            <a:spLocks noGrp="1"/>
          </p:cNvSpPr>
          <p:nvPr>
            <p:ph type="sldNum" sz="quarter" idx="12"/>
          </p:nvPr>
        </p:nvSpPr>
        <p:spPr/>
        <p:txBody>
          <a:bodyPr/>
          <a:lstStyle/>
          <a:p>
            <a:pPr>
              <a:defRPr/>
            </a:pPr>
            <a:fld id="{BB445E92-6A42-4BE0-8E9D-3F5AA0303649}" type="slidenum">
              <a:rPr lang="en-US" altLang="zh-CN" smtClean="0"/>
              <a:pPr>
                <a:defRPr/>
              </a:pPr>
              <a:t>21</a:t>
            </a:fld>
            <a:endParaRPr lang="en-US" altLang="zh-CN"/>
          </a:p>
        </p:txBody>
      </p:sp>
      <p:sp>
        <p:nvSpPr>
          <p:cNvPr id="4" name="圆角矩形标注 3"/>
          <p:cNvSpPr/>
          <p:nvPr/>
        </p:nvSpPr>
        <p:spPr>
          <a:xfrm>
            <a:off x="4541978" y="2964653"/>
            <a:ext cx="3857652" cy="928694"/>
          </a:xfrm>
          <a:prstGeom prst="wedgeRoundRectCallout">
            <a:avLst>
              <a:gd name="adj1" fmla="val -79871"/>
              <a:gd name="adj2" fmla="val -630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一种事后检查的</a:t>
            </a:r>
            <a:endParaRPr lang="en-US" altLang="zh-CN" dirty="0"/>
          </a:p>
          <a:p>
            <a:pPr algn="ctr"/>
            <a:r>
              <a:rPr lang="zh-CN" altLang="en-US" dirty="0"/>
              <a:t>安全机制，增加运行开销</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85794"/>
            <a:ext cx="8472518" cy="5246376"/>
          </a:xfrm>
        </p:spPr>
        <p:txBody>
          <a:bodyPr/>
          <a:lstStyle/>
          <a:p>
            <a:pPr marL="0" indent="0">
              <a:buNone/>
            </a:pPr>
            <a:r>
              <a:rPr lang="zh-CN" altLang="en-US" sz="2400" dirty="0"/>
              <a:t>审计事件的类别：</a:t>
            </a:r>
            <a:endParaRPr lang="en-US" altLang="zh-CN" sz="2400" dirty="0"/>
          </a:p>
          <a:p>
            <a:pPr marL="0" indent="0">
              <a:buNone/>
            </a:pPr>
            <a:r>
              <a:rPr lang="zh-CN" altLang="en-US" sz="2400" dirty="0">
                <a:solidFill>
                  <a:srgbClr val="0000FF"/>
                </a:solidFill>
              </a:rPr>
              <a:t>服务器事件</a:t>
            </a:r>
            <a:r>
              <a:rPr lang="zh-CN" altLang="en-US" sz="2400" dirty="0"/>
              <a:t>（启动、停止、配置文件重新加载）、</a:t>
            </a:r>
            <a:endParaRPr lang="en-US" altLang="zh-CN" sz="2400" dirty="0"/>
          </a:p>
          <a:p>
            <a:pPr marL="0" indent="0">
              <a:buNone/>
            </a:pPr>
            <a:r>
              <a:rPr lang="zh-CN" altLang="en-US" sz="2400" dirty="0">
                <a:solidFill>
                  <a:srgbClr val="0000FF"/>
                </a:solidFill>
              </a:rPr>
              <a:t>系统权限</a:t>
            </a:r>
            <a:r>
              <a:rPr lang="zh-CN" altLang="en-US" sz="2400" dirty="0"/>
              <a:t>（对系统拥有的结构、模式对象进行操作的审计）、</a:t>
            </a:r>
            <a:endParaRPr lang="en-US" altLang="zh-CN" sz="2400" dirty="0"/>
          </a:p>
          <a:p>
            <a:pPr marL="0" indent="0">
              <a:buNone/>
            </a:pPr>
            <a:r>
              <a:rPr lang="zh-CN" altLang="en-US" sz="2400" dirty="0">
                <a:solidFill>
                  <a:srgbClr val="0000FF"/>
                </a:solidFill>
              </a:rPr>
              <a:t>语句事件</a:t>
            </a:r>
            <a:r>
              <a:rPr lang="zh-CN" altLang="en-US" sz="2400" dirty="0"/>
              <a:t>（</a:t>
            </a:r>
            <a:r>
              <a:rPr lang="en-US" altLang="zh-CN" sz="2400" dirty="0"/>
              <a:t>DDL</a:t>
            </a:r>
            <a:r>
              <a:rPr lang="zh-CN" altLang="en-US" sz="2400" dirty="0"/>
              <a:t>、</a:t>
            </a:r>
            <a:r>
              <a:rPr lang="en-US" altLang="zh-CN" sz="2400" dirty="0"/>
              <a:t>DML</a:t>
            </a:r>
            <a:r>
              <a:rPr lang="zh-CN" altLang="en-US" sz="2400" dirty="0"/>
              <a:t>、</a:t>
            </a:r>
            <a:r>
              <a:rPr lang="en-US" altLang="zh-CN" sz="2400" dirty="0"/>
              <a:t>DCL</a:t>
            </a:r>
            <a:r>
              <a:rPr lang="zh-CN" altLang="en-US" sz="2400" dirty="0"/>
              <a:t>）、</a:t>
            </a:r>
            <a:endParaRPr lang="en-US" altLang="zh-CN" sz="2400" dirty="0"/>
          </a:p>
          <a:p>
            <a:pPr marL="0" indent="0">
              <a:buNone/>
            </a:pPr>
            <a:r>
              <a:rPr lang="zh-CN" altLang="en-US" sz="2400" dirty="0">
                <a:solidFill>
                  <a:srgbClr val="0000FF"/>
                </a:solidFill>
              </a:rPr>
              <a:t>模式对象事件</a:t>
            </a:r>
            <a:r>
              <a:rPr lang="zh-CN" altLang="en-US" sz="2400" dirty="0"/>
              <a:t>（针对特定模式对象上进行的</a:t>
            </a:r>
            <a:r>
              <a:rPr lang="en-US" altLang="zh-CN" sz="2400" dirty="0" err="1"/>
              <a:t>sql</a:t>
            </a:r>
            <a:r>
              <a:rPr lang="zh-CN" altLang="en-US" sz="2400" dirty="0"/>
              <a:t>语句的审计）</a:t>
            </a:r>
            <a:endParaRPr lang="en-US" altLang="zh-CN" sz="2400" dirty="0"/>
          </a:p>
          <a:p>
            <a:pPr marL="0" indent="0">
              <a:buNone/>
            </a:pPr>
            <a:endParaRPr lang="en-US" altLang="zh-CN" sz="2400" dirty="0"/>
          </a:p>
          <a:p>
            <a:pPr marL="0" indent="0">
              <a:buNone/>
            </a:pPr>
            <a:r>
              <a:rPr lang="zh-CN" altLang="en-US" sz="2400" dirty="0"/>
              <a:t>例：审计对</a:t>
            </a:r>
            <a:r>
              <a:rPr lang="en-US" altLang="zh-CN" sz="2400" dirty="0"/>
              <a:t>SC</a:t>
            </a:r>
            <a:r>
              <a:rPr lang="zh-CN" altLang="en-US" sz="2400" dirty="0"/>
              <a:t>关系的表结构修改和数据更新操作</a:t>
            </a:r>
            <a:endParaRPr lang="en-US" altLang="zh-CN" sz="2400" dirty="0"/>
          </a:p>
          <a:p>
            <a:pPr marL="0" indent="0">
              <a:buNone/>
            </a:pPr>
            <a:r>
              <a:rPr lang="en-US" altLang="zh-CN" sz="2400" dirty="0"/>
              <a:t>AUDIT ALTER,UPDATE ON SC;</a:t>
            </a:r>
          </a:p>
          <a:p>
            <a:pPr marL="0" indent="0">
              <a:buNone/>
            </a:pPr>
            <a:endParaRPr lang="en-US" altLang="zh-CN" sz="2400" dirty="0"/>
          </a:p>
          <a:p>
            <a:pPr marL="0" indent="0">
              <a:buNone/>
            </a:pPr>
            <a:r>
              <a:rPr lang="zh-CN" altLang="en-US" sz="2400" dirty="0"/>
              <a:t>例：停止对</a:t>
            </a:r>
            <a:r>
              <a:rPr lang="en-US" altLang="zh-CN" sz="2400" dirty="0"/>
              <a:t>SC</a:t>
            </a:r>
            <a:r>
              <a:rPr lang="zh-CN" altLang="en-US" sz="2400" dirty="0"/>
              <a:t>关系的表结构修改和数据更新操作的审计</a:t>
            </a:r>
            <a:endParaRPr lang="en-US" altLang="zh-CN" sz="2400" dirty="0"/>
          </a:p>
          <a:p>
            <a:pPr marL="0" indent="0">
              <a:buNone/>
            </a:pPr>
            <a:r>
              <a:rPr lang="en-US" altLang="zh-CN" sz="2400" dirty="0"/>
              <a:t>NOAUDIT ALTER,UPDATE ON SC;</a:t>
            </a:r>
            <a:endParaRPr lang="zh-CN" altLang="en-US" sz="2400" dirty="0"/>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63550" y="804863"/>
            <a:ext cx="8494633" cy="5262979"/>
          </a:xfrm>
          <a:prstGeom prst="rect">
            <a:avLst/>
          </a:prstGeom>
          <a:noFill/>
          <a:ln w="9525">
            <a:noFill/>
            <a:miter lim="800000"/>
            <a:headEnd/>
            <a:tailEnd/>
          </a:ln>
        </p:spPr>
        <p:txBody>
          <a:bodyPr wrap="none">
            <a:spAutoFit/>
          </a:bodyPr>
          <a:lstStyle/>
          <a:p>
            <a:r>
              <a:rPr lang="en-US" altLang="zh-CN" dirty="0"/>
              <a:t>3) </a:t>
            </a:r>
            <a:r>
              <a:rPr lang="zh-CN" altLang="en-US" dirty="0">
                <a:solidFill>
                  <a:srgbClr val="FF0000"/>
                </a:solidFill>
                <a:latin typeface="Times New Roman" charset="0"/>
              </a:rPr>
              <a:t>应用</a:t>
            </a:r>
            <a:r>
              <a:rPr lang="zh-CN" altLang="en-US" dirty="0">
                <a:latin typeface="Times New Roman" charset="0"/>
              </a:rPr>
              <a:t>审计</a:t>
            </a:r>
            <a:endParaRPr lang="zh-CN" altLang="en-US" dirty="0"/>
          </a:p>
          <a:p>
            <a:r>
              <a:rPr lang="zh-CN" altLang="en-US" dirty="0">
                <a:latin typeface="Times New Roman" charset="0"/>
              </a:rPr>
              <a:t>应用系统功能、控制逻辑、数据流正确与否的审计。</a:t>
            </a:r>
            <a:endParaRPr lang="zh-CN" altLang="en-US" dirty="0"/>
          </a:p>
          <a:p>
            <a:r>
              <a:rPr lang="en-US" altLang="zh-CN" dirty="0"/>
              <a:t>4) </a:t>
            </a:r>
            <a:r>
              <a:rPr lang="zh-CN" altLang="en-US" dirty="0">
                <a:solidFill>
                  <a:srgbClr val="FF0000"/>
                </a:solidFill>
                <a:latin typeface="Times New Roman" charset="0"/>
              </a:rPr>
              <a:t>攻击</a:t>
            </a:r>
            <a:r>
              <a:rPr lang="zh-CN" altLang="en-US" dirty="0">
                <a:latin typeface="Times New Roman" charset="0"/>
              </a:rPr>
              <a:t>审计</a:t>
            </a:r>
            <a:endParaRPr lang="zh-CN" altLang="en-US" dirty="0"/>
          </a:p>
          <a:p>
            <a:r>
              <a:rPr lang="zh-CN" altLang="en-US" dirty="0">
                <a:latin typeface="Times New Roman" charset="0"/>
              </a:rPr>
              <a:t>已发生攻击操作及危害系统安全事件的检测和审计。</a:t>
            </a:r>
            <a:endParaRPr lang="zh-CN" altLang="en-US" dirty="0"/>
          </a:p>
          <a:p>
            <a:endParaRPr lang="en-US" altLang="zh-CN" dirty="0"/>
          </a:p>
          <a:p>
            <a:r>
              <a:rPr lang="en-US" altLang="zh-CN" dirty="0"/>
              <a:t>2. </a:t>
            </a:r>
            <a:r>
              <a:rPr lang="zh-CN" altLang="en-US" dirty="0">
                <a:latin typeface="Times New Roman" charset="0"/>
              </a:rPr>
              <a:t>技术</a:t>
            </a:r>
            <a:endParaRPr lang="zh-CN" altLang="en-US" dirty="0"/>
          </a:p>
          <a:p>
            <a:r>
              <a:rPr lang="en-US" altLang="zh-CN" dirty="0"/>
              <a:t>1) </a:t>
            </a:r>
            <a:r>
              <a:rPr lang="zh-CN" altLang="en-US" dirty="0">
                <a:latin typeface="Times New Roman" charset="0"/>
              </a:rPr>
              <a:t>静态技术</a:t>
            </a:r>
            <a:endParaRPr lang="zh-CN" altLang="en-US" dirty="0"/>
          </a:p>
          <a:p>
            <a:r>
              <a:rPr lang="zh-CN" altLang="en-US" dirty="0">
                <a:latin typeface="Times New Roman" charset="0"/>
              </a:rPr>
              <a:t>利用</a:t>
            </a:r>
            <a:r>
              <a:rPr lang="zh-CN" altLang="en-US" dirty="0">
                <a:solidFill>
                  <a:srgbClr val="FF0000"/>
                </a:solidFill>
                <a:latin typeface="Times New Roman" charset="0"/>
              </a:rPr>
              <a:t>软件设计说明书</a:t>
            </a:r>
            <a:r>
              <a:rPr lang="zh-CN" altLang="en-US" dirty="0">
                <a:latin typeface="Times New Roman" charset="0"/>
              </a:rPr>
              <a:t>、</a:t>
            </a:r>
            <a:r>
              <a:rPr lang="zh-CN" altLang="en-US" dirty="0">
                <a:solidFill>
                  <a:srgbClr val="FF0000"/>
                </a:solidFill>
                <a:latin typeface="Times New Roman" charset="0"/>
              </a:rPr>
              <a:t>流程图</a:t>
            </a:r>
            <a:r>
              <a:rPr lang="zh-CN" altLang="en-US" dirty="0">
                <a:latin typeface="Times New Roman" charset="0"/>
              </a:rPr>
              <a:t>分析，明确易被攻击的环节。</a:t>
            </a:r>
            <a:endParaRPr lang="zh-CN" altLang="en-US" dirty="0"/>
          </a:p>
          <a:p>
            <a:r>
              <a:rPr lang="en-US" altLang="zh-CN" dirty="0"/>
              <a:t>2) </a:t>
            </a:r>
            <a:r>
              <a:rPr lang="zh-CN" altLang="en-US" dirty="0">
                <a:latin typeface="Times New Roman" charset="0"/>
              </a:rPr>
              <a:t>动态技术</a:t>
            </a:r>
            <a:endParaRPr lang="zh-CN" altLang="en-US" dirty="0"/>
          </a:p>
          <a:p>
            <a:r>
              <a:rPr lang="zh-CN" altLang="en-US" dirty="0">
                <a:latin typeface="Times New Roman" charset="0"/>
              </a:rPr>
              <a:t>实际运行测试</a:t>
            </a:r>
            <a:r>
              <a:rPr lang="en-US" altLang="zh-CN" dirty="0"/>
              <a:t>(</a:t>
            </a:r>
            <a:r>
              <a:rPr lang="zh-CN" altLang="en-US" dirty="0">
                <a:latin typeface="Times New Roman" charset="0"/>
              </a:rPr>
              <a:t>控制逻辑，</a:t>
            </a:r>
            <a:r>
              <a:rPr lang="en-US" altLang="zh-CN" dirty="0">
                <a:latin typeface="Times New Roman" charset="0"/>
              </a:rPr>
              <a:t>…</a:t>
            </a:r>
            <a:r>
              <a:rPr lang="en-US" altLang="zh-CN" dirty="0"/>
              <a:t>)</a:t>
            </a:r>
          </a:p>
          <a:p>
            <a:r>
              <a:rPr lang="zh-CN" altLang="en-US" dirty="0">
                <a:latin typeface="Times New Roman" charset="0"/>
              </a:rPr>
              <a:t>性能测试</a:t>
            </a:r>
            <a:r>
              <a:rPr lang="en-US" altLang="zh-CN" dirty="0"/>
              <a:t>(</a:t>
            </a:r>
            <a:r>
              <a:rPr lang="zh-CN" altLang="en-US" dirty="0">
                <a:latin typeface="Times New Roman" charset="0"/>
              </a:rPr>
              <a:t>测试用例、仿真程序</a:t>
            </a:r>
            <a:r>
              <a:rPr lang="en-US" altLang="zh-CN" dirty="0"/>
              <a:t>)</a:t>
            </a:r>
          </a:p>
          <a:p>
            <a:r>
              <a:rPr lang="en-US" altLang="zh-CN" dirty="0"/>
              <a:t>3) </a:t>
            </a:r>
            <a:r>
              <a:rPr lang="zh-CN" altLang="en-US" dirty="0">
                <a:latin typeface="Times New Roman" charset="0"/>
              </a:rPr>
              <a:t>结果分析</a:t>
            </a:r>
            <a:endParaRPr lang="zh-CN" altLang="en-US" dirty="0"/>
          </a:p>
          <a:p>
            <a:r>
              <a:rPr lang="zh-CN" altLang="en-US" dirty="0">
                <a:latin typeface="宋体" pitchFamily="2" charset="-122"/>
              </a:rPr>
              <a:t>数据的选择、收集和分析。</a:t>
            </a:r>
            <a:r>
              <a:rPr lang="zh-CN" altLang="en-US" dirty="0"/>
              <a:t> </a:t>
            </a:r>
          </a:p>
          <a:p>
            <a:endParaRPr lang="en-US" altLang="zh-CN" dirty="0"/>
          </a:p>
        </p:txBody>
      </p:sp>
      <p:sp>
        <p:nvSpPr>
          <p:cNvPr id="3" name="灯片编号占位符 2"/>
          <p:cNvSpPr>
            <a:spLocks noGrp="1"/>
          </p:cNvSpPr>
          <p:nvPr>
            <p:ph type="sldNum" sz="quarter" idx="12"/>
          </p:nvPr>
        </p:nvSpPr>
        <p:spPr/>
        <p:txBody>
          <a:bodyPr/>
          <a:lstStyle/>
          <a:p>
            <a:pPr>
              <a:defRPr/>
            </a:pPr>
            <a:fld id="{CB9926B7-759B-4F32-9713-4B121E9DEF59}" type="slidenum">
              <a:rPr lang="en-US" altLang="zh-CN" smtClean="0"/>
              <a:pPr>
                <a:defRPr/>
              </a:pPr>
              <a:t>23</a:t>
            </a:fld>
            <a:endParaRPr lang="en-US" altLang="zh-CN"/>
          </a:p>
        </p:txBody>
      </p:sp>
      <p:sp>
        <p:nvSpPr>
          <p:cNvPr id="4" name="圆角矩形标注 3"/>
          <p:cNvSpPr/>
          <p:nvPr/>
        </p:nvSpPr>
        <p:spPr>
          <a:xfrm>
            <a:off x="2843808" y="5625135"/>
            <a:ext cx="5193001" cy="928694"/>
          </a:xfrm>
          <a:prstGeom prst="wedgeRoundRectCallout">
            <a:avLst>
              <a:gd name="adj1" fmla="val -54930"/>
              <a:gd name="adj2" fmla="val -51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审计分析和报表、审计日志管理、审计设置、专门的审计视图</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63588"/>
            <a:ext cx="8778875" cy="2308324"/>
          </a:xfrm>
          <a:prstGeom prst="rect">
            <a:avLst/>
          </a:prstGeom>
          <a:noFill/>
          <a:ln w="9525">
            <a:noFill/>
            <a:miter lim="800000"/>
            <a:headEnd/>
            <a:tailEnd/>
          </a:ln>
        </p:spPr>
        <p:txBody>
          <a:bodyPr>
            <a:spAutoFit/>
          </a:bodyPr>
          <a:lstStyle/>
          <a:p>
            <a:r>
              <a:rPr lang="en-US" altLang="zh-CN" b="1" dirty="0">
                <a:ea typeface="黑体" pitchFamily="2" charset="-122"/>
              </a:rPr>
              <a:t>4. 5</a:t>
            </a:r>
          </a:p>
          <a:p>
            <a:r>
              <a:rPr lang="en-US" altLang="zh-CN" b="1" dirty="0">
                <a:ea typeface="黑体" pitchFamily="2" charset="-122"/>
              </a:rPr>
              <a:t>  </a:t>
            </a:r>
            <a:r>
              <a:rPr lang="zh-CN" altLang="en-US" b="1" dirty="0">
                <a:ea typeface="黑体" pitchFamily="2" charset="-122"/>
              </a:rPr>
              <a:t>数据加密</a:t>
            </a:r>
          </a:p>
          <a:p>
            <a:r>
              <a:rPr lang="en-US" altLang="zh-CN" dirty="0">
                <a:latin typeface="Times New Roman" charset="0"/>
              </a:rPr>
              <a:t>——</a:t>
            </a:r>
            <a:r>
              <a:rPr lang="zh-CN" altLang="en-US" dirty="0">
                <a:latin typeface="Times New Roman" charset="0"/>
              </a:rPr>
              <a:t>以密码文形式存储和传输数据</a:t>
            </a:r>
            <a:r>
              <a:rPr lang="en-US" altLang="zh-CN" dirty="0"/>
              <a:t>(</a:t>
            </a:r>
            <a:r>
              <a:rPr lang="zh-CN" altLang="en-US" dirty="0">
                <a:latin typeface="Times New Roman" charset="0"/>
              </a:rPr>
              <a:t>只有知道密钥的用户才能访问</a:t>
            </a:r>
            <a:r>
              <a:rPr lang="en-US" altLang="zh-CN" dirty="0"/>
              <a:t>)</a:t>
            </a:r>
            <a:r>
              <a:rPr lang="zh-CN" altLang="en-US" dirty="0">
                <a:latin typeface="Times New Roman" charset="0"/>
              </a:rPr>
              <a:t>。</a:t>
            </a:r>
            <a:endParaRPr lang="zh-CN" altLang="en-US" dirty="0"/>
          </a:p>
          <a:p>
            <a:r>
              <a:rPr lang="en-US" altLang="zh-CN" dirty="0"/>
              <a:t>1. </a:t>
            </a:r>
            <a:r>
              <a:rPr lang="zh-CN" altLang="en-US" dirty="0">
                <a:latin typeface="Times New Roman" charset="0"/>
              </a:rPr>
              <a:t>处理流程</a:t>
            </a:r>
            <a:endParaRPr lang="zh-CN" altLang="en-US" dirty="0"/>
          </a:p>
          <a:p>
            <a:r>
              <a:rPr lang="zh-CN" altLang="en-US" dirty="0">
                <a:latin typeface="宋体" pitchFamily="2" charset="-122"/>
              </a:rPr>
              <a:t>处理流程如下图所示：</a:t>
            </a:r>
            <a:r>
              <a:rPr lang="zh-CN" altLang="en-US" dirty="0"/>
              <a:t> </a:t>
            </a:r>
          </a:p>
        </p:txBody>
      </p:sp>
      <p:graphicFrame>
        <p:nvGraphicFramePr>
          <p:cNvPr id="3074" name="Object 0"/>
          <p:cNvGraphicFramePr>
            <a:graphicFrameLocks noChangeAspect="1"/>
          </p:cNvGraphicFramePr>
          <p:nvPr>
            <p:extLst>
              <p:ext uri="{D42A27DB-BD31-4B8C-83A1-F6EECF244321}">
                <p14:modId xmlns:p14="http://schemas.microsoft.com/office/powerpoint/2010/main" val="964924724"/>
              </p:ext>
            </p:extLst>
          </p:nvPr>
        </p:nvGraphicFramePr>
        <p:xfrm>
          <a:off x="1043608" y="3071912"/>
          <a:ext cx="5562600" cy="2051050"/>
        </p:xfrm>
        <a:graphic>
          <a:graphicData uri="http://schemas.openxmlformats.org/presentationml/2006/ole">
            <mc:AlternateContent xmlns:mc="http://schemas.openxmlformats.org/markup-compatibility/2006">
              <mc:Choice xmlns:v="urn:schemas-microsoft-com:vml" Requires="v">
                <p:oleObj r:id="rId2" imgW="3019044" imgH="1114044" progId="Word.Picture.8">
                  <p:embed/>
                </p:oleObj>
              </mc:Choice>
              <mc:Fallback>
                <p:oleObj r:id="rId2" imgW="3019044" imgH="1114044" progId="Word.Picture.8">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071912"/>
                        <a:ext cx="5562600"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 Box 5"/>
          <p:cNvSpPr txBox="1">
            <a:spLocks noChangeArrowheads="1"/>
          </p:cNvSpPr>
          <p:nvPr/>
        </p:nvSpPr>
        <p:spPr bwMode="auto">
          <a:xfrm>
            <a:off x="136525" y="5106988"/>
            <a:ext cx="6923690" cy="830997"/>
          </a:xfrm>
          <a:prstGeom prst="rect">
            <a:avLst/>
          </a:prstGeom>
          <a:noFill/>
          <a:ln w="9525">
            <a:noFill/>
            <a:miter lim="800000"/>
            <a:headEnd/>
            <a:tailEnd/>
          </a:ln>
        </p:spPr>
        <p:txBody>
          <a:bodyPr wrap="none">
            <a:spAutoFit/>
          </a:bodyPr>
          <a:lstStyle/>
          <a:p>
            <a:r>
              <a:rPr lang="en-US" altLang="zh-CN" dirty="0"/>
              <a:t>2. </a:t>
            </a:r>
            <a:r>
              <a:rPr lang="zh-CN" altLang="en-US" dirty="0">
                <a:latin typeface="Times New Roman" charset="0"/>
              </a:rPr>
              <a:t>加密方法</a:t>
            </a:r>
            <a:endParaRPr lang="zh-CN" altLang="en-US" dirty="0"/>
          </a:p>
          <a:p>
            <a:r>
              <a:rPr lang="en-US" altLang="zh-CN" dirty="0"/>
              <a:t>1. </a:t>
            </a:r>
            <a:r>
              <a:rPr lang="zh-CN" altLang="en-US" dirty="0">
                <a:latin typeface="宋体" pitchFamily="2" charset="-122"/>
              </a:rPr>
              <a:t>信息编码</a:t>
            </a:r>
            <a:r>
              <a:rPr lang="zh-CN" altLang="en-US" dirty="0"/>
              <a:t>    </a:t>
            </a:r>
            <a:r>
              <a:rPr lang="en-US" altLang="zh-CN" dirty="0"/>
              <a:t>2. </a:t>
            </a:r>
            <a:r>
              <a:rPr lang="zh-CN" altLang="en-US" dirty="0">
                <a:latin typeface="宋体" pitchFamily="2" charset="-122"/>
              </a:rPr>
              <a:t>信息换位</a:t>
            </a:r>
            <a:r>
              <a:rPr lang="zh-CN" altLang="en-US" dirty="0"/>
              <a:t>   </a:t>
            </a:r>
            <a:r>
              <a:rPr lang="en-US" altLang="zh-CN" dirty="0"/>
              <a:t>3. </a:t>
            </a:r>
            <a:r>
              <a:rPr lang="zh-CN" altLang="en-US" dirty="0">
                <a:latin typeface="宋体" pitchFamily="2" charset="-122"/>
              </a:rPr>
              <a:t>信息转换</a:t>
            </a:r>
            <a:r>
              <a:rPr lang="en-US" altLang="zh-CN" dirty="0">
                <a:latin typeface="宋体" pitchFamily="2" charset="-122"/>
              </a:rPr>
              <a:t>(</a:t>
            </a:r>
            <a:r>
              <a:rPr lang="zh-CN" altLang="en-US" dirty="0">
                <a:latin typeface="宋体" pitchFamily="2" charset="-122"/>
              </a:rPr>
              <a:t>密钥</a:t>
            </a:r>
            <a:r>
              <a:rPr lang="en-US" altLang="zh-CN" dirty="0">
                <a:latin typeface="宋体" pitchFamily="2" charset="-122"/>
              </a:rPr>
              <a:t>)</a:t>
            </a:r>
            <a:r>
              <a:rPr lang="en-US" altLang="zh-CN" dirty="0"/>
              <a:t> </a:t>
            </a:r>
          </a:p>
        </p:txBody>
      </p:sp>
      <p:sp>
        <p:nvSpPr>
          <p:cNvPr id="3077" name="AutoShape 6"/>
          <p:cNvSpPr>
            <a:spLocks noChangeArrowheads="1"/>
          </p:cNvSpPr>
          <p:nvPr/>
        </p:nvSpPr>
        <p:spPr bwMode="auto">
          <a:xfrm>
            <a:off x="8316913" y="55245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410C155B-893A-4F49-AA20-422CCC8397D9}"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14282" y="692696"/>
            <a:ext cx="8715436" cy="5879576"/>
          </a:xfrm>
        </p:spPr>
        <p:txBody>
          <a:bodyPr/>
          <a:lstStyle/>
          <a:p>
            <a:pPr marL="0" indent="0">
              <a:buNone/>
            </a:pPr>
            <a:r>
              <a:rPr lang="zh-CN" altLang="en-US" dirty="0"/>
              <a:t>基于</a:t>
            </a:r>
            <a:r>
              <a:rPr lang="zh-CN" altLang="en-US" dirty="0">
                <a:solidFill>
                  <a:srgbClr val="FF0000"/>
                </a:solidFill>
              </a:rPr>
              <a:t>安全套接层协议（</a:t>
            </a:r>
            <a:r>
              <a:rPr lang="en-US" altLang="zh-CN" dirty="0">
                <a:solidFill>
                  <a:srgbClr val="FF0000"/>
                </a:solidFill>
              </a:rPr>
              <a:t>Security Socket Layer, SSL</a:t>
            </a:r>
            <a:r>
              <a:rPr lang="zh-CN" altLang="en-US" dirty="0">
                <a:solidFill>
                  <a:srgbClr val="FF0000"/>
                </a:solidFill>
              </a:rPr>
              <a:t>）</a:t>
            </a:r>
            <a:r>
              <a:rPr lang="zh-CN" altLang="en-US" dirty="0"/>
              <a:t>的可信传输方案，一种端到端的传输加密方式。</a:t>
            </a:r>
            <a:endParaRPr lang="en-US" altLang="zh-CN" dirty="0"/>
          </a:p>
          <a:p>
            <a:pPr marL="0" indent="0">
              <a:buNone/>
            </a:pPr>
            <a:r>
              <a:rPr lang="en-US" altLang="zh-CN" dirty="0"/>
              <a:t>    ——</a:t>
            </a:r>
            <a:r>
              <a:rPr lang="zh-CN" altLang="en-US" dirty="0"/>
              <a:t>每次会话采用一个秘钥。</a:t>
            </a:r>
            <a:endParaRPr lang="en-US" altLang="zh-CN" dirty="0"/>
          </a:p>
          <a:p>
            <a:pPr marL="0" indent="0">
              <a:buNone/>
            </a:pPr>
            <a:endParaRPr lang="en-US" altLang="zh-CN" dirty="0"/>
          </a:p>
          <a:p>
            <a:pPr marL="0" indent="0">
              <a:buNone/>
            </a:pPr>
            <a:r>
              <a:rPr lang="zh-CN" altLang="en-US" dirty="0"/>
              <a:t>五个步骤：</a:t>
            </a:r>
            <a:endParaRPr lang="en-US" altLang="zh-CN" dirty="0"/>
          </a:p>
          <a:p>
            <a:pPr marL="0" indent="0">
              <a:buNone/>
            </a:pPr>
            <a:r>
              <a:rPr lang="en-US" altLang="zh-CN" dirty="0"/>
              <a:t>1</a:t>
            </a:r>
            <a:r>
              <a:rPr lang="zh-CN" altLang="en-US" dirty="0"/>
              <a:t>）</a:t>
            </a:r>
            <a:r>
              <a:rPr lang="zh-CN" altLang="en-US" dirty="0">
                <a:solidFill>
                  <a:srgbClr val="FF0000"/>
                </a:solidFill>
              </a:rPr>
              <a:t>创建连接</a:t>
            </a:r>
            <a:r>
              <a:rPr lang="zh-CN" altLang="en-US" dirty="0"/>
              <a:t>（可信）；</a:t>
            </a:r>
            <a:endParaRPr lang="en-US" altLang="zh-CN" dirty="0"/>
          </a:p>
          <a:p>
            <a:pPr marL="0" indent="0">
              <a:buNone/>
            </a:pPr>
            <a:r>
              <a:rPr lang="en-US" altLang="zh-CN" dirty="0"/>
              <a:t>2</a:t>
            </a:r>
            <a:r>
              <a:rPr lang="zh-CN" altLang="en-US" dirty="0"/>
              <a:t>）基于数字证书认证（</a:t>
            </a:r>
            <a:r>
              <a:rPr lang="en-US" altLang="zh-CN" dirty="0"/>
              <a:t>Certificate Authority, CA</a:t>
            </a:r>
            <a:r>
              <a:rPr lang="zh-CN" altLang="en-US" dirty="0"/>
              <a:t>）双方互发</a:t>
            </a:r>
            <a:r>
              <a:rPr lang="zh-CN" altLang="en-US" dirty="0">
                <a:solidFill>
                  <a:srgbClr val="FF0000"/>
                </a:solidFill>
              </a:rPr>
              <a:t>自己的</a:t>
            </a:r>
            <a:r>
              <a:rPr lang="en-US" altLang="zh-CN" dirty="0">
                <a:solidFill>
                  <a:srgbClr val="FF0000"/>
                </a:solidFill>
              </a:rPr>
              <a:t>CA</a:t>
            </a:r>
            <a:r>
              <a:rPr lang="zh-CN" altLang="en-US" dirty="0">
                <a:solidFill>
                  <a:srgbClr val="FF0000"/>
                </a:solidFill>
              </a:rPr>
              <a:t>证书</a:t>
            </a:r>
            <a:r>
              <a:rPr lang="zh-CN" altLang="en-US" dirty="0"/>
              <a:t>，</a:t>
            </a:r>
            <a:r>
              <a:rPr lang="zh-CN" altLang="en-US" dirty="0">
                <a:solidFill>
                  <a:srgbClr val="FF0000"/>
                </a:solidFill>
              </a:rPr>
              <a:t>确认对方</a:t>
            </a:r>
            <a:r>
              <a:rPr lang="zh-CN" altLang="en-US" dirty="0"/>
              <a:t>通信端点的可靠性；</a:t>
            </a:r>
            <a:endParaRPr lang="en-US" altLang="zh-CN" dirty="0"/>
          </a:p>
          <a:p>
            <a:pPr marL="0" indent="0">
              <a:buNone/>
            </a:pPr>
            <a:r>
              <a:rPr lang="en-US" altLang="zh-CN" dirty="0"/>
              <a:t>3</a:t>
            </a:r>
            <a:r>
              <a:rPr lang="zh-CN" altLang="en-US" dirty="0"/>
              <a:t>）</a:t>
            </a:r>
            <a:r>
              <a:rPr lang="zh-CN" altLang="en-US" dirty="0">
                <a:solidFill>
                  <a:srgbClr val="FF0000"/>
                </a:solidFill>
              </a:rPr>
              <a:t>协商加密算法和秘钥</a:t>
            </a:r>
            <a:r>
              <a:rPr lang="zh-CN" altLang="en-US" dirty="0"/>
              <a:t>，在此过程中利用公钥基础设施（</a:t>
            </a:r>
            <a:r>
              <a:rPr lang="en-US" altLang="zh-CN" dirty="0"/>
              <a:t>Public Key Infrastructure, PKI</a:t>
            </a:r>
            <a:r>
              <a:rPr lang="zh-CN" altLang="en-US" dirty="0"/>
              <a:t>）方式保证协商过程通信的安全可靠；</a:t>
            </a:r>
            <a:endParaRPr lang="en-US" altLang="zh-CN" dirty="0"/>
          </a:p>
          <a:p>
            <a:pPr marL="0" indent="0">
              <a:buNone/>
            </a:pPr>
            <a:r>
              <a:rPr lang="en-US" altLang="zh-CN" dirty="0"/>
              <a:t>4</a:t>
            </a:r>
            <a:r>
              <a:rPr lang="zh-CN" altLang="en-US" dirty="0"/>
              <a:t>）可信</a:t>
            </a:r>
            <a:r>
              <a:rPr lang="zh-CN" altLang="en-US" dirty="0">
                <a:solidFill>
                  <a:srgbClr val="FF0000"/>
                </a:solidFill>
              </a:rPr>
              <a:t>传输数据</a:t>
            </a:r>
            <a:r>
              <a:rPr lang="zh-CN" altLang="en-US" dirty="0"/>
              <a:t>（密文</a:t>
            </a:r>
            <a:r>
              <a:rPr lang="en-US" altLang="zh-CN" dirty="0"/>
              <a:t>+</a:t>
            </a:r>
            <a:r>
              <a:rPr lang="zh-CN" altLang="en-US" dirty="0"/>
              <a:t>消息摘要，</a:t>
            </a:r>
            <a:r>
              <a:rPr lang="zh-CN" altLang="en-US" dirty="0">
                <a:solidFill>
                  <a:srgbClr val="FF0000"/>
                </a:solidFill>
              </a:rPr>
              <a:t>一次通讯一秘钥</a:t>
            </a:r>
            <a:r>
              <a:rPr lang="zh-CN" altLang="en-US" dirty="0"/>
              <a:t>）；</a:t>
            </a:r>
            <a:endParaRPr lang="en-US" altLang="zh-CN" dirty="0"/>
          </a:p>
          <a:p>
            <a:pPr marL="0" indent="0">
              <a:buNone/>
            </a:pPr>
            <a:r>
              <a:rPr lang="en-US" altLang="zh-CN" dirty="0"/>
              <a:t>5</a:t>
            </a:r>
            <a:r>
              <a:rPr lang="zh-CN" altLang="en-US" dirty="0"/>
              <a:t>）关闭可信连接。</a:t>
            </a:r>
            <a:endParaRPr lang="en-US" altLang="zh-CN" dirty="0"/>
          </a:p>
          <a:p>
            <a:pPr marL="0" indent="0">
              <a:buNone/>
            </a:pPr>
            <a:endParaRPr lang="en-US" altLang="zh-CN" dirty="0"/>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25</a:t>
            </a:fld>
            <a:endParaRPr lang="en-US" altLang="zh-CN"/>
          </a:p>
        </p:txBody>
      </p:sp>
    </p:spTree>
    <p:extLst>
      <p:ext uri="{BB962C8B-B14F-4D97-AF65-F5344CB8AC3E}">
        <p14:creationId xmlns:p14="http://schemas.microsoft.com/office/powerpoint/2010/main" val="275225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250825" y="735013"/>
            <a:ext cx="8642350" cy="5837237"/>
          </a:xfrm>
        </p:spPr>
        <p:txBody>
          <a:bodyPr/>
          <a:lstStyle/>
          <a:p>
            <a:pPr marL="0" indent="0" eaLnBrk="1" hangingPunct="1">
              <a:spcBef>
                <a:spcPct val="0"/>
              </a:spcBef>
              <a:buClrTx/>
              <a:buSzTx/>
              <a:buFontTx/>
              <a:buNone/>
            </a:pPr>
            <a:r>
              <a:rPr lang="en-US" altLang="zh-CN" sz="2400" b="1" dirty="0"/>
              <a:t>4.6  </a:t>
            </a:r>
            <a:r>
              <a:rPr lang="zh-CN" altLang="en-US" sz="2400" b="1" dirty="0"/>
              <a:t>其他安全保护</a:t>
            </a:r>
            <a:endParaRPr lang="en-US" altLang="zh-CN" sz="2400" b="1" dirty="0"/>
          </a:p>
          <a:p>
            <a:pPr marL="0" indent="0" eaLnBrk="1" hangingPunct="1">
              <a:spcBef>
                <a:spcPct val="0"/>
              </a:spcBef>
              <a:buClrTx/>
              <a:buSzTx/>
              <a:buFontTx/>
              <a:buNone/>
            </a:pPr>
            <a:r>
              <a:rPr lang="en-US" altLang="zh-CN" sz="2400" b="1" dirty="0"/>
              <a:t>4.6.1 </a:t>
            </a:r>
            <a:r>
              <a:rPr lang="zh-CN" altLang="en-US" sz="2400" b="1" dirty="0"/>
              <a:t>推理控制（</a:t>
            </a:r>
            <a:r>
              <a:rPr lang="en-US" altLang="zh-CN" sz="2400" b="1" dirty="0"/>
              <a:t>inference control, </a:t>
            </a:r>
            <a:r>
              <a:rPr lang="zh-CN" altLang="en-US" sz="2400" b="1" dirty="0"/>
              <a:t>统计安全性）</a:t>
            </a:r>
          </a:p>
          <a:p>
            <a:pPr marL="0" indent="0" eaLnBrk="1" hangingPunct="1">
              <a:spcBef>
                <a:spcPct val="0"/>
              </a:spcBef>
              <a:buClrTx/>
              <a:buSzTx/>
              <a:buFontTx/>
              <a:buNone/>
            </a:pPr>
            <a:r>
              <a:rPr lang="zh-CN" altLang="en-US" sz="2400" dirty="0"/>
              <a:t>    统计数据库允许用户查询</a:t>
            </a:r>
            <a:r>
              <a:rPr lang="zh-CN" altLang="en-US" sz="2400" dirty="0">
                <a:solidFill>
                  <a:srgbClr val="FF0000"/>
                </a:solidFill>
              </a:rPr>
              <a:t>聚集类型的信息</a:t>
            </a:r>
            <a:r>
              <a:rPr lang="zh-CN" altLang="en-US" sz="2400" dirty="0"/>
              <a:t>（例如合计、平均值等），不允许查询单个记录信息。</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t>问题：存在隐蔽的信息通道可获得单个记录信息，例如由人数、最高值、总额、查询数据项的交集推算出个体信息。</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t>解决办法：</a:t>
            </a:r>
          </a:p>
          <a:p>
            <a:pPr marL="0" indent="0" eaLnBrk="1" hangingPunct="1">
              <a:spcBef>
                <a:spcPct val="0"/>
              </a:spcBef>
              <a:buClrTx/>
              <a:buSzTx/>
              <a:buFontTx/>
              <a:buNone/>
            </a:pPr>
            <a:r>
              <a:rPr lang="zh-CN" altLang="en-US" sz="2400" dirty="0"/>
              <a:t>规则</a:t>
            </a:r>
            <a:r>
              <a:rPr lang="en-US" altLang="zh-CN" sz="2400" dirty="0"/>
              <a:t>1</a:t>
            </a:r>
            <a:r>
              <a:rPr lang="zh-CN" altLang="en-US" sz="2400" dirty="0"/>
              <a:t>：查询至少要涉及</a:t>
            </a:r>
            <a:r>
              <a:rPr lang="en-US" altLang="zh-CN" sz="2400" dirty="0"/>
              <a:t>N</a:t>
            </a:r>
            <a:r>
              <a:rPr lang="zh-CN" altLang="en-US" sz="2400" dirty="0"/>
              <a:t>个以上记录。</a:t>
            </a:r>
          </a:p>
          <a:p>
            <a:pPr marL="0" indent="0" eaLnBrk="1" hangingPunct="1">
              <a:spcBef>
                <a:spcPct val="0"/>
              </a:spcBef>
              <a:buClrTx/>
              <a:buSzTx/>
              <a:buFontTx/>
              <a:buNone/>
            </a:pPr>
            <a:r>
              <a:rPr lang="zh-CN" altLang="en-US" sz="2400" dirty="0"/>
              <a:t>规则</a:t>
            </a:r>
            <a:r>
              <a:rPr lang="en-US" altLang="zh-CN" sz="2400" dirty="0"/>
              <a:t>2</a:t>
            </a:r>
            <a:r>
              <a:rPr lang="zh-CN" altLang="en-US" sz="2400" dirty="0"/>
              <a:t>：任意两次查询的相交数据项不能超过</a:t>
            </a:r>
            <a:r>
              <a:rPr lang="en-US" altLang="zh-CN" sz="2400" dirty="0"/>
              <a:t>M</a:t>
            </a:r>
            <a:r>
              <a:rPr lang="zh-CN" altLang="en-US" sz="2400" dirty="0"/>
              <a:t>个。</a:t>
            </a:r>
          </a:p>
          <a:p>
            <a:pPr marL="0" indent="0" eaLnBrk="1" hangingPunct="1">
              <a:spcBef>
                <a:spcPct val="0"/>
              </a:spcBef>
              <a:buClrTx/>
              <a:buSzTx/>
              <a:buFontTx/>
              <a:buNone/>
            </a:pPr>
            <a:r>
              <a:rPr lang="zh-CN" altLang="en-US" sz="2400" dirty="0"/>
              <a:t>规则</a:t>
            </a:r>
            <a:r>
              <a:rPr lang="en-US" altLang="zh-CN" sz="2400" dirty="0"/>
              <a:t>3</a:t>
            </a:r>
            <a:r>
              <a:rPr lang="zh-CN" altLang="en-US" sz="2400" dirty="0"/>
              <a:t>：任一用户的查询次数不能超过</a:t>
            </a:r>
            <a:r>
              <a:rPr lang="en-US" altLang="zh-CN" sz="2400" dirty="0"/>
              <a:t>1+(N-2)/M</a:t>
            </a:r>
            <a:r>
              <a:rPr lang="zh-CN" altLang="en-US" sz="2400" dirty="0"/>
              <a:t>。</a:t>
            </a:r>
          </a:p>
          <a:p>
            <a:pPr marL="0" indent="0" eaLnBrk="1" hangingPunct="1">
              <a:spcBef>
                <a:spcPct val="0"/>
              </a:spcBef>
              <a:buClrTx/>
              <a:buSzTx/>
              <a:buFontTx/>
              <a:buNone/>
            </a:pPr>
            <a:endParaRPr lang="zh-CN" altLang="en-US" sz="2400" dirty="0"/>
          </a:p>
          <a:p>
            <a:pPr marL="0" indent="0" eaLnBrk="1" hangingPunct="1">
              <a:spcBef>
                <a:spcPct val="0"/>
              </a:spcBef>
              <a:buClrTx/>
              <a:buSzTx/>
              <a:buFontTx/>
              <a:buNone/>
            </a:pPr>
            <a:r>
              <a:rPr lang="zh-CN" altLang="en-US" sz="2400" dirty="0">
                <a:solidFill>
                  <a:srgbClr val="FF3300"/>
                </a:solidFill>
              </a:rPr>
              <a:t>无法防止两个用户合作。</a:t>
            </a:r>
          </a:p>
          <a:p>
            <a:pPr marL="0" indent="0" eaLnBrk="1" hangingPunct="1">
              <a:spcBef>
                <a:spcPct val="0"/>
              </a:spcBef>
              <a:buClrTx/>
              <a:buSzTx/>
              <a:buFontTx/>
              <a:buNone/>
            </a:pPr>
            <a:endParaRPr lang="zh-CN" altLang="en-US" sz="2400" dirty="0">
              <a:solidFill>
                <a:srgbClr val="FF3300"/>
              </a:solidFill>
            </a:endParaRPr>
          </a:p>
          <a:p>
            <a:pPr marL="0" indent="0" eaLnBrk="1" hangingPunct="1">
              <a:spcBef>
                <a:spcPct val="0"/>
              </a:spcBef>
              <a:buClrTx/>
              <a:buSzTx/>
              <a:buFontTx/>
              <a:buNone/>
            </a:pPr>
            <a:r>
              <a:rPr lang="zh-CN" altLang="en-US" sz="2400" dirty="0">
                <a:solidFill>
                  <a:srgbClr val="FF3300"/>
                </a:solidFill>
              </a:rPr>
              <a:t>新的安全技术：隐私（标识信息、敏感信息、位置信息）保护。</a:t>
            </a:r>
          </a:p>
        </p:txBody>
      </p:sp>
      <p:sp>
        <p:nvSpPr>
          <p:cNvPr id="3" name="灯片编号占位符 2"/>
          <p:cNvSpPr>
            <a:spLocks noGrp="1"/>
          </p:cNvSpPr>
          <p:nvPr>
            <p:ph type="sldNum" sz="quarter" idx="12"/>
          </p:nvPr>
        </p:nvSpPr>
        <p:spPr/>
        <p:txBody>
          <a:bodyPr/>
          <a:lstStyle/>
          <a:p>
            <a:pPr>
              <a:defRPr/>
            </a:pPr>
            <a:fld id="{F74363AA-BD33-46C1-BA80-A1ABCFF57329}"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571504"/>
          </a:xfrm>
        </p:spPr>
        <p:txBody>
          <a:bodyPr/>
          <a:lstStyle/>
          <a:p>
            <a:r>
              <a:rPr lang="zh-CN" altLang="en-US" sz="4400" dirty="0"/>
              <a:t>如何理解</a:t>
            </a:r>
            <a:r>
              <a:rPr lang="en-US" altLang="zh-CN" sz="4400" dirty="0"/>
              <a:t>3</a:t>
            </a:r>
            <a:r>
              <a:rPr lang="zh-CN" altLang="en-US" sz="4400" dirty="0"/>
              <a:t>条规则？</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27</a:t>
            </a:fld>
            <a:endParaRPr lang="en-US" altLang="zh-CN"/>
          </a:p>
        </p:txBody>
      </p:sp>
      <p:sp>
        <p:nvSpPr>
          <p:cNvPr id="6" name="TextBox 5"/>
          <p:cNvSpPr txBox="1"/>
          <p:nvPr/>
        </p:nvSpPr>
        <p:spPr>
          <a:xfrm>
            <a:off x="357158" y="6072206"/>
            <a:ext cx="6261651" cy="461665"/>
          </a:xfrm>
          <a:prstGeom prst="rect">
            <a:avLst/>
          </a:prstGeom>
          <a:noFill/>
        </p:spPr>
        <p:txBody>
          <a:bodyPr wrap="none" rtlCol="0">
            <a:spAutoFit/>
          </a:bodyPr>
          <a:lstStyle/>
          <a:p>
            <a:r>
              <a:rPr lang="zh-CN" altLang="en-US" dirty="0"/>
              <a:t>需有另外</a:t>
            </a:r>
            <a:r>
              <a:rPr lang="en-US" altLang="zh-CN" dirty="0"/>
              <a:t>(N-1)/M</a:t>
            </a:r>
            <a:r>
              <a:rPr lang="zh-CN" altLang="en-US" dirty="0"/>
              <a:t>次查询包含各个</a:t>
            </a:r>
            <a:r>
              <a:rPr lang="en-US" altLang="zh-CN" dirty="0"/>
              <a:t>A</a:t>
            </a:r>
            <a:r>
              <a:rPr lang="en-US" altLang="zh-CN" baseline="-25000" dirty="0"/>
              <a:t>i</a:t>
            </a:r>
            <a:r>
              <a:rPr lang="zh-CN" altLang="en-US" dirty="0"/>
              <a:t>，</a:t>
            </a:r>
            <a:r>
              <a:rPr lang="en-US" altLang="zh-CN" dirty="0"/>
              <a:t>N-2</a:t>
            </a:r>
            <a:r>
              <a:rPr lang="zh-CN" altLang="en-US" dirty="0"/>
              <a:t>？</a:t>
            </a:r>
          </a:p>
        </p:txBody>
      </p:sp>
      <p:sp>
        <p:nvSpPr>
          <p:cNvPr id="7" name="TextBox 6"/>
          <p:cNvSpPr txBox="1"/>
          <p:nvPr/>
        </p:nvSpPr>
        <p:spPr>
          <a:xfrm>
            <a:off x="357158" y="5000636"/>
            <a:ext cx="3137397" cy="461665"/>
          </a:xfrm>
          <a:prstGeom prst="rect">
            <a:avLst/>
          </a:prstGeom>
          <a:noFill/>
        </p:spPr>
        <p:txBody>
          <a:bodyPr wrap="none" rtlCol="0">
            <a:spAutoFit/>
          </a:bodyPr>
          <a:lstStyle/>
          <a:p>
            <a:r>
              <a:rPr lang="zh-CN" altLang="en-US" dirty="0"/>
              <a:t>欲求</a:t>
            </a:r>
            <a:r>
              <a:rPr lang="en-US" altLang="zh-CN" dirty="0"/>
              <a:t>y</a:t>
            </a:r>
            <a:r>
              <a:rPr lang="zh-CN" altLang="en-US" dirty="0"/>
              <a:t>，需有查询形如</a:t>
            </a:r>
          </a:p>
        </p:txBody>
      </p:sp>
      <p:graphicFrame>
        <p:nvGraphicFramePr>
          <p:cNvPr id="8" name="对象 7"/>
          <p:cNvGraphicFramePr>
            <a:graphicFrameLocks noChangeAspect="1"/>
          </p:cNvGraphicFramePr>
          <p:nvPr/>
        </p:nvGraphicFramePr>
        <p:xfrm>
          <a:off x="3286116" y="4500570"/>
          <a:ext cx="2800350" cy="1536700"/>
        </p:xfrm>
        <a:graphic>
          <a:graphicData uri="http://schemas.openxmlformats.org/presentationml/2006/ole">
            <mc:AlternateContent xmlns:mc="http://schemas.openxmlformats.org/markup-compatibility/2006">
              <mc:Choice xmlns:v="urn:schemas-microsoft-com:vml" Requires="v">
                <p:oleObj name="Equation" r:id="rId2" imgW="787400" imgH="431800" progId="Equation.DSMT4">
                  <p:embed/>
                </p:oleObj>
              </mc:Choice>
              <mc:Fallback>
                <p:oleObj name="Equation" r:id="rId2" imgW="787400" imgH="431800" progId="Equation.DSMT4">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6" y="4500570"/>
                        <a:ext cx="2800350" cy="153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内容占位符 9" descr="统计查询.emf"/>
          <p:cNvPicPr>
            <a:picLocks noGrp="1" noChangeAspect="1"/>
          </p:cNvPicPr>
          <p:nvPr>
            <p:ph idx="1"/>
          </p:nvPr>
        </p:nvPicPr>
        <p:blipFill>
          <a:blip r:embed="rId4" cstate="print"/>
          <a:stretch>
            <a:fillRect/>
          </a:stretch>
        </p:blipFill>
        <p:spPr>
          <a:xfrm>
            <a:off x="2857488" y="1000108"/>
            <a:ext cx="4610100" cy="3752401"/>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976664"/>
          </a:xfrm>
        </p:spPr>
        <p:txBody>
          <a:bodyPr/>
          <a:lstStyle/>
          <a:p>
            <a:pPr marL="0" indent="0">
              <a:buNone/>
            </a:pPr>
            <a:r>
              <a:rPr lang="en-US" altLang="zh-CN" sz="2400" dirty="0"/>
              <a:t>4.6.2 </a:t>
            </a:r>
            <a:r>
              <a:rPr lang="zh-CN" altLang="en-US" sz="2400" dirty="0"/>
              <a:t>隐蔽信道（</a:t>
            </a:r>
            <a:r>
              <a:rPr lang="en-US" altLang="zh-CN" sz="2400" dirty="0"/>
              <a:t>covert </a:t>
            </a:r>
            <a:r>
              <a:rPr lang="en-US" altLang="zh-CN" sz="2400" dirty="0" err="1"/>
              <a:t>channal</a:t>
            </a:r>
            <a:r>
              <a:rPr lang="zh-CN" altLang="en-US" sz="2400" dirty="0"/>
              <a:t>）</a:t>
            </a:r>
            <a:endParaRPr lang="en-US" altLang="zh-CN" sz="2400" dirty="0"/>
          </a:p>
          <a:p>
            <a:pPr marL="0" indent="0">
              <a:buNone/>
            </a:pPr>
            <a:r>
              <a:rPr lang="zh-CN" altLang="en-US" sz="2400" dirty="0"/>
              <a:t>    约定信息的隐蔽传递方式可导致泄密。</a:t>
            </a:r>
            <a:endParaRPr lang="en-US" altLang="zh-CN" sz="2400" dirty="0"/>
          </a:p>
          <a:p>
            <a:pPr marL="0" indent="0">
              <a:buNone/>
            </a:pPr>
            <a:endParaRPr lang="en-US" altLang="zh-CN" sz="2400" dirty="0"/>
          </a:p>
          <a:p>
            <a:pPr marL="0" indent="0">
              <a:buNone/>
            </a:pPr>
            <a:r>
              <a:rPr lang="zh-CN" altLang="en-US" sz="2400" dirty="0"/>
              <a:t>例：甲乙双方约定向设置了主码的关系插入同一条记录，甲通过是否先插入来传递“有”或者“无”的信号，乙再其后插入同一条记录时通过能否成功插入即可获知甲的消息。</a:t>
            </a:r>
            <a:endParaRPr lang="en-US" altLang="zh-CN" sz="2400" dirty="0"/>
          </a:p>
          <a:p>
            <a:pPr marL="0" indent="0">
              <a:buNone/>
            </a:pPr>
            <a:endParaRPr lang="en-US" altLang="zh-CN" sz="2400" dirty="0"/>
          </a:p>
          <a:p>
            <a:pPr marL="0" indent="0">
              <a:buNone/>
            </a:pPr>
            <a:r>
              <a:rPr lang="zh-CN" altLang="en-US" sz="2400" dirty="0"/>
              <a:t>又例如通过</a:t>
            </a:r>
            <a:r>
              <a:rPr lang="en-US" altLang="zh-CN" sz="2400" dirty="0"/>
              <a:t>CPU</a:t>
            </a:r>
            <a:r>
              <a:rPr lang="zh-CN" altLang="en-US" sz="2400" dirty="0"/>
              <a:t>是否繁忙、系统的信号频率、电压的变化传递信息。</a:t>
            </a:r>
            <a:endParaRPr lang="en-US" altLang="zh-CN" sz="2400" dirty="0"/>
          </a:p>
          <a:p>
            <a:pPr marL="0" indent="0">
              <a:buNone/>
            </a:pPr>
            <a:endParaRPr lang="en-US" altLang="zh-CN" sz="2400" dirty="0"/>
          </a:p>
          <a:p>
            <a:pPr marL="0" indent="0">
              <a:buNone/>
            </a:pPr>
            <a:r>
              <a:rPr lang="en-US" altLang="zh-CN" sz="2400" dirty="0"/>
              <a:t>4.1.7.3 </a:t>
            </a:r>
            <a:r>
              <a:rPr lang="zh-CN" altLang="en-US" sz="2400" dirty="0"/>
              <a:t>数据隐私（</a:t>
            </a:r>
            <a:r>
              <a:rPr lang="en-US" altLang="zh-CN" sz="2400" dirty="0"/>
              <a:t>data privacy</a:t>
            </a:r>
            <a:r>
              <a:rPr lang="zh-CN" altLang="en-US" sz="2400" dirty="0"/>
              <a:t>）保护</a:t>
            </a:r>
            <a:endParaRPr lang="en-US" altLang="zh-CN" sz="2400" dirty="0"/>
          </a:p>
          <a:p>
            <a:pPr marL="0" indent="0">
              <a:buNone/>
            </a:pPr>
            <a:r>
              <a:rPr lang="zh-CN" altLang="en-US" sz="2400" dirty="0"/>
              <a:t>    出于某种社会或科研需求的原因需要发布数据，但又要保护数据中涉及到的个人的隐私，相关技术有</a:t>
            </a:r>
            <a:r>
              <a:rPr lang="en-US" altLang="zh-CN" sz="2400" dirty="0"/>
              <a:t>k-</a:t>
            </a:r>
            <a:r>
              <a:rPr lang="zh-CN" altLang="en-US" sz="2400" dirty="0"/>
              <a:t>匿名，</a:t>
            </a:r>
            <a:r>
              <a:rPr lang="en-US" altLang="zh-CN" sz="2400" dirty="0"/>
              <a:t>l-</a:t>
            </a:r>
            <a:r>
              <a:rPr lang="zh-CN" altLang="en-US" sz="2400" dirty="0"/>
              <a:t>多样化等等。</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28</a:t>
            </a:fld>
            <a:endParaRPr lang="en-US" altLang="zh-CN"/>
          </a:p>
        </p:txBody>
      </p:sp>
      <p:sp>
        <p:nvSpPr>
          <p:cNvPr id="5" name="圆角矩形标注 4"/>
          <p:cNvSpPr/>
          <p:nvPr/>
        </p:nvSpPr>
        <p:spPr>
          <a:xfrm>
            <a:off x="2483768" y="4005064"/>
            <a:ext cx="2520280" cy="504056"/>
          </a:xfrm>
          <a:prstGeom prst="wedgeRoundRectCallout">
            <a:avLst>
              <a:gd name="adj1" fmla="val -78046"/>
              <a:gd name="adj2" fmla="val -465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有专用保密插座</a:t>
            </a:r>
          </a:p>
        </p:txBody>
      </p:sp>
    </p:spTree>
    <p:extLst>
      <p:ext uri="{BB962C8B-B14F-4D97-AF65-F5344CB8AC3E}">
        <p14:creationId xmlns:p14="http://schemas.microsoft.com/office/powerpoint/2010/main" val="71125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29</a:t>
            </a:fld>
            <a:endParaRPr lang="en-US" altLang="zh-CN"/>
          </a:p>
        </p:txBody>
      </p:sp>
      <p:sp>
        <p:nvSpPr>
          <p:cNvPr id="3" name="文本框 2"/>
          <p:cNvSpPr txBox="1"/>
          <p:nvPr/>
        </p:nvSpPr>
        <p:spPr>
          <a:xfrm>
            <a:off x="353949" y="836712"/>
            <a:ext cx="8462247" cy="2862322"/>
          </a:xfrm>
          <a:prstGeom prst="rect">
            <a:avLst/>
          </a:prstGeom>
          <a:noFill/>
        </p:spPr>
        <p:txBody>
          <a:bodyPr wrap="square" rtlCol="0">
            <a:spAutoFit/>
          </a:bodyPr>
          <a:lstStyle/>
          <a:p>
            <a:pPr>
              <a:lnSpc>
                <a:spcPct val="150000"/>
              </a:lnSpc>
            </a:pPr>
            <a:r>
              <a:rPr lang="zh-CN" altLang="en-US" b="1" dirty="0"/>
              <a:t>定义</a:t>
            </a:r>
            <a:r>
              <a:rPr lang="en-US" altLang="zh-CN" b="1" dirty="0"/>
              <a:t>1</a:t>
            </a:r>
            <a:r>
              <a:rPr lang="zh-CN" altLang="en-US" b="1" dirty="0"/>
              <a:t>（</a:t>
            </a:r>
            <a:r>
              <a:rPr lang="en-US" altLang="zh-CN" b="1" i="1" dirty="0">
                <a:latin typeface="Times New Roman" panose="02020603050405020304" pitchFamily="18" charset="0"/>
                <a:cs typeface="Times New Roman" panose="02020603050405020304" pitchFamily="18" charset="0"/>
              </a:rPr>
              <a:t>k</a:t>
            </a:r>
            <a:r>
              <a:rPr lang="en-US" altLang="zh-CN" b="1" dirty="0"/>
              <a:t>-</a:t>
            </a:r>
            <a:r>
              <a:rPr lang="zh-CN" altLang="en-US" b="1" dirty="0"/>
              <a:t>匿名）  </a:t>
            </a:r>
            <a:r>
              <a:rPr lang="zh-CN" altLang="en-US" dirty="0"/>
              <a:t>设</a:t>
            </a:r>
            <a:r>
              <a:rPr lang="en-US" altLang="zh-CN" dirty="0">
                <a:latin typeface="Times New Roman" panose="02020603050405020304" pitchFamily="18" charset="0"/>
                <a:cs typeface="Times New Roman" panose="02020603050405020304" pitchFamily="18" charset="0"/>
              </a:rPr>
              <a:t>PT(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tid</a:t>
            </a:r>
            <a:r>
              <a:rPr lang="en-US" altLang="zh-CN"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C1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C2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Cm</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a:t>
            </a:r>
          </a:p>
          <a:p>
            <a:pPr>
              <a:lnSpc>
                <a:spcPct val="150000"/>
              </a:lnSpc>
            </a:pP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Nn</a:t>
            </a:r>
            <a:r>
              <a:rPr lang="en-US" altLang="zh-CN" dirty="0">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s</a:t>
            </a:r>
            <a:r>
              <a:rPr lang="en-US" altLang="zh-CN" dirty="0"/>
              <a:t>)</a:t>
            </a:r>
            <a:r>
              <a:rPr lang="zh-CN" altLang="en-US" dirty="0"/>
              <a:t>是数据库表，属性集合</a:t>
            </a:r>
            <a:r>
              <a:rPr lang="en-US" altLang="zh-CN" dirty="0"/>
              <a:t>{</a:t>
            </a:r>
            <a:r>
              <a:rPr lang="en-US" altLang="zh-CN"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C1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C2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Cm</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N1</a:t>
            </a:r>
            <a:r>
              <a:rPr lang="en-US" altLang="zh-CN"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N2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a:t>
            </a:r>
            <a:r>
              <a:rPr lang="en-US" altLang="zh-CN" i="1" baseline="-25000" dirty="0" err="1">
                <a:latin typeface="Times New Roman" panose="02020603050405020304" pitchFamily="18" charset="0"/>
                <a:cs typeface="Times New Roman" panose="02020603050405020304" pitchFamily="18" charset="0"/>
              </a:rPr>
              <a:t>Nn</a:t>
            </a:r>
            <a:r>
              <a:rPr lang="en-US" altLang="zh-CN" dirty="0"/>
              <a:t>}</a:t>
            </a:r>
            <a:r>
              <a:rPr lang="zh-CN" altLang="en-US" dirty="0"/>
              <a:t>为</a:t>
            </a:r>
            <a:r>
              <a:rPr lang="zh-CN" altLang="en-US" dirty="0">
                <a:solidFill>
                  <a:srgbClr val="FF0000"/>
                </a:solidFill>
              </a:rPr>
              <a:t>准标识符属性</a:t>
            </a:r>
            <a:r>
              <a:rPr lang="zh-CN" altLang="en-US" dirty="0"/>
              <a:t>，</a:t>
            </a:r>
            <a:r>
              <a:rPr lang="en-US" altLang="zh-CN" i="1" dirty="0"/>
              <a:t>s</a:t>
            </a:r>
            <a:r>
              <a:rPr lang="zh-CN" altLang="en-US" dirty="0"/>
              <a:t>为</a:t>
            </a:r>
            <a:r>
              <a:rPr lang="zh-CN" altLang="en-US" dirty="0">
                <a:solidFill>
                  <a:srgbClr val="FF0000"/>
                </a:solidFill>
              </a:rPr>
              <a:t>敏感属性</a:t>
            </a:r>
            <a:r>
              <a:rPr lang="zh-CN" altLang="en-US" dirty="0"/>
              <a:t>，将</a:t>
            </a:r>
            <a:r>
              <a:rPr lang="en-US" altLang="zh-CN" dirty="0">
                <a:latin typeface="Times New Roman" panose="02020603050405020304" pitchFamily="18" charset="0"/>
                <a:cs typeface="Times New Roman" panose="02020603050405020304" pitchFamily="18" charset="0"/>
              </a:rPr>
              <a:t>PT</a:t>
            </a:r>
            <a:r>
              <a:rPr lang="zh-CN" altLang="en-US" dirty="0"/>
              <a:t>划分为</a:t>
            </a:r>
            <a:r>
              <a:rPr lang="zh-CN" altLang="en-US" dirty="0">
                <a:solidFill>
                  <a:srgbClr val="FF0000"/>
                </a:solidFill>
              </a:rPr>
              <a:t>簇</a:t>
            </a:r>
            <a:r>
              <a:rPr lang="en-US" altLang="zh-CN" dirty="0"/>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k</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1≤</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i</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p</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i</a:t>
            </a:r>
            <a:r>
              <a:rPr lang="zh-CN" altLang="en-US" dirty="0"/>
              <a:t>中的元组在各个</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a:t>
            </a:r>
            <a:r>
              <a:rPr lang="zh-CN" altLang="en-US" dirty="0"/>
              <a:t>上有相同的值，则数据表</a:t>
            </a:r>
            <a:r>
              <a:rPr lang="en-US" altLang="zh-CN" dirty="0">
                <a:latin typeface="Times New Roman" panose="02020603050405020304" pitchFamily="18" charset="0"/>
                <a:cs typeface="Times New Roman" panose="02020603050405020304" pitchFamily="18" charset="0"/>
              </a:rPr>
              <a:t>PT</a:t>
            </a:r>
            <a:r>
              <a:rPr lang="zh-CN" altLang="en-US" dirty="0"/>
              <a:t>满足</a:t>
            </a:r>
            <a:r>
              <a:rPr lang="en-US" altLang="zh-CN" i="1" dirty="0">
                <a:latin typeface="Times New Roman" panose="02020603050405020304" pitchFamily="18" charset="0"/>
                <a:cs typeface="Times New Roman" panose="02020603050405020304" pitchFamily="18" charset="0"/>
              </a:rPr>
              <a:t>k</a:t>
            </a:r>
            <a:r>
              <a:rPr lang="en-US" altLang="zh-CN" dirty="0"/>
              <a:t>-</a:t>
            </a:r>
            <a:r>
              <a:rPr lang="zh-CN" altLang="en-US" dirty="0"/>
              <a:t>匿名原则。</a:t>
            </a:r>
          </a:p>
        </p:txBody>
      </p:sp>
      <p:grpSp>
        <p:nvGrpSpPr>
          <p:cNvPr id="9" name="组合 8"/>
          <p:cNvGrpSpPr/>
          <p:nvPr/>
        </p:nvGrpSpPr>
        <p:grpSpPr>
          <a:xfrm>
            <a:off x="353949" y="3863360"/>
            <a:ext cx="8462247" cy="2492990"/>
            <a:chOff x="358225" y="2996952"/>
            <a:chExt cx="8462247" cy="2492990"/>
          </a:xfrm>
        </p:grpSpPr>
        <p:sp>
          <p:nvSpPr>
            <p:cNvPr id="8" name="文本框 7"/>
            <p:cNvSpPr txBox="1"/>
            <p:nvPr/>
          </p:nvSpPr>
          <p:spPr>
            <a:xfrm>
              <a:off x="358225" y="2996952"/>
              <a:ext cx="8462247" cy="2492990"/>
            </a:xfrm>
            <a:prstGeom prst="rect">
              <a:avLst/>
            </a:prstGeom>
            <a:noFill/>
          </p:spPr>
          <p:txBody>
            <a:bodyPr wrap="square" rtlCol="0">
              <a:spAutoFit/>
            </a:bodyPr>
            <a:lstStyle/>
            <a:p>
              <a:r>
                <a:rPr lang="zh-CN" altLang="en-US" b="1" dirty="0"/>
                <a:t>定义</a:t>
              </a:r>
              <a:r>
                <a:rPr lang="en-US" altLang="zh-CN" b="1" dirty="0"/>
                <a:t>2</a:t>
              </a:r>
              <a:r>
                <a:rPr lang="zh-CN" altLang="en-US" b="1" dirty="0"/>
                <a:t>（</a:t>
              </a:r>
              <a:r>
                <a:rPr lang="en-US" altLang="zh-CN" b="1" i="1" dirty="0">
                  <a:latin typeface="Times New Roman" panose="02020603050405020304" pitchFamily="18" charset="0"/>
                  <a:cs typeface="Times New Roman" panose="02020603050405020304" pitchFamily="18" charset="0"/>
                </a:rPr>
                <a:t>l</a:t>
              </a:r>
              <a:r>
                <a:rPr lang="en-US" altLang="zh-CN" b="1" dirty="0"/>
                <a:t>-</a:t>
              </a:r>
              <a:r>
                <a:rPr lang="zh-CN" altLang="en-US" b="1" dirty="0"/>
                <a:t>多样性）  </a:t>
              </a:r>
              <a:r>
                <a:rPr lang="zh-CN" altLang="en-US" dirty="0"/>
                <a:t>设</a:t>
              </a:r>
              <a:r>
                <a:rPr lang="en-US" altLang="zh-CN" dirty="0">
                  <a:latin typeface="Times New Roman" panose="02020603050405020304" pitchFamily="18" charset="0"/>
                  <a:cs typeface="Times New Roman" panose="02020603050405020304" pitchFamily="18" charset="0"/>
                </a:rPr>
                <a:t>PT</a:t>
              </a:r>
              <a:r>
                <a:rPr lang="en-US" altLang="zh-CN" dirty="0"/>
                <a:t>=       </a:t>
              </a:r>
              <a:r>
                <a:rPr lang="zh-CN" altLang="en-US" dirty="0"/>
                <a:t>是一个给定的数据集，</a:t>
              </a:r>
              <a:endParaRPr lang="en-US" altLang="zh-CN" dirty="0"/>
            </a:p>
            <a:p>
              <a:r>
                <a:rPr lang="en-US" altLang="zh-CN" dirty="0">
                  <a:latin typeface="宋体" panose="02010600030101010101" pitchFamily="2" charset="-122"/>
                </a:rPr>
                <a:t> </a:t>
              </a:r>
            </a:p>
            <a:p>
              <a:pPr>
                <a:lnSpc>
                  <a:spcPct val="150000"/>
                </a:lnSpc>
              </a:pP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C</a:t>
              </a:r>
              <a:r>
                <a:rPr lang="en-US" altLang="zh-CN" i="1" baseline="-25000" dirty="0" err="1">
                  <a:latin typeface="Times New Roman" panose="02020603050405020304" pitchFamily="18" charset="0"/>
                  <a:cs typeface="Times New Roman" panose="02020603050405020304" pitchFamily="18" charset="0"/>
                </a:rPr>
                <a:t>j</a:t>
              </a:r>
              <a:r>
                <a:rPr lang="en-US" altLang="zh-CN" i="1"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l-GR" altLang="zh-CN" dirty="0">
                  <a:latin typeface="Times New Roman" panose="02020603050405020304" pitchFamily="18" charset="0"/>
                  <a:cs typeface="Times New Roman" panose="02020603050405020304" pitchFamily="18" charset="0"/>
                </a:rPr>
                <a:t> </a:t>
              </a:r>
              <a:r>
                <a:rPr lang="el-GR" altLang="zh-CN" i="1" dirty="0">
                  <a:latin typeface="Times New Roman" panose="02020603050405020304" pitchFamily="18" charset="0"/>
                  <a:cs typeface="Times New Roman" panose="02020603050405020304" pitchFamily="18" charset="0"/>
                </a:rPr>
                <a:t>ϕ</a:t>
              </a:r>
              <a:r>
                <a:rPr lang="el-GR"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i≠j</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p</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s</a:t>
              </a:r>
              <a:r>
                <a:rPr lang="zh-CN" altLang="en-US" dirty="0"/>
                <a:t>是簇</a:t>
              </a:r>
              <a:r>
                <a:rPr lang="en-US" altLang="zh-CN" i="1" dirty="0">
                  <a:solidFill>
                    <a:srgbClr val="FF0000"/>
                  </a:solidFill>
                  <a:latin typeface="Times New Roman" panose="02020603050405020304" pitchFamily="18" charset="0"/>
                  <a:cs typeface="Times New Roman" panose="02020603050405020304" pitchFamily="18" charset="0"/>
                </a:rPr>
                <a:t>C</a:t>
              </a:r>
              <a:r>
                <a:rPr lang="en-US" altLang="zh-CN" i="1" baseline="-25000" dirty="0">
                  <a:solidFill>
                    <a:srgbClr val="FF0000"/>
                  </a:solidFill>
                  <a:latin typeface="Times New Roman" panose="02020603050405020304" pitchFamily="18" charset="0"/>
                  <a:cs typeface="Times New Roman" panose="02020603050405020304" pitchFamily="18" charset="0"/>
                </a:rPr>
                <a:t>i</a:t>
              </a:r>
              <a:r>
                <a:rPr lang="zh-CN" altLang="en-US" dirty="0">
                  <a:solidFill>
                    <a:srgbClr val="FF0000"/>
                  </a:solidFill>
                </a:rPr>
                <a:t>中最频繁的敏感值</a:t>
              </a:r>
              <a:r>
                <a:rPr lang="zh-CN" altLang="en-US" dirty="0"/>
                <a:t>，</a:t>
              </a:r>
              <a:r>
                <a:rPr lang="en-US" altLang="zh-CN" i="1" dirty="0" err="1">
                  <a:latin typeface="Times New Roman" panose="02020603050405020304" pitchFamily="18" charset="0"/>
                  <a:cs typeface="Times New Roman" panose="02020603050405020304" pitchFamily="18" charset="0"/>
                </a:rPr>
                <a:t>Num</a:t>
              </a:r>
              <a:r>
                <a:rPr lang="en-US" altLang="zh-CN" i="1" baseline="-25000" dirty="0" err="1">
                  <a:latin typeface="Times New Roman" panose="02020603050405020304" pitchFamily="18" charset="0"/>
                  <a:cs typeface="Times New Roman" panose="02020603050405020304" pitchFamily="18" charset="0"/>
                </a:rPr>
                <a:t>Ci</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 (s)</a:t>
              </a:r>
              <a:r>
                <a:rPr lang="zh-CN" altLang="en-US" dirty="0"/>
                <a:t>是簇</a:t>
              </a:r>
              <a:r>
                <a:rPr lang="en-US" altLang="zh-CN" dirty="0">
                  <a:latin typeface="Times New Roman" panose="02020603050405020304" pitchFamily="18" charset="0"/>
                  <a:cs typeface="Times New Roman" panose="02020603050405020304" pitchFamily="18" charset="0"/>
                </a:rPr>
                <a:t>C</a:t>
              </a:r>
              <a:r>
                <a:rPr lang="en-US" altLang="zh-CN" i="1" baseline="-25000" dirty="0">
                  <a:latin typeface="Times New Roman" panose="02020603050405020304" pitchFamily="18" charset="0"/>
                  <a:cs typeface="Times New Roman" panose="02020603050405020304" pitchFamily="18" charset="0"/>
                </a:rPr>
                <a:t>i</a:t>
              </a:r>
              <a:r>
                <a:rPr lang="zh-CN" altLang="en-US" dirty="0"/>
                <a:t>中</a:t>
              </a:r>
              <a:r>
                <a:rPr lang="zh-CN" altLang="en-US" dirty="0">
                  <a:solidFill>
                    <a:srgbClr val="FF0000"/>
                  </a:solidFill>
                </a:rPr>
                <a:t>敏感值</a:t>
              </a:r>
              <a:r>
                <a:rPr lang="en-US" altLang="zh-CN" i="1"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s</a:t>
              </a:r>
              <a:r>
                <a:rPr lang="zh-CN" altLang="en-US" dirty="0">
                  <a:solidFill>
                    <a:srgbClr val="FF0000"/>
                  </a:solidFill>
                </a:rPr>
                <a:t>的个数</a:t>
              </a:r>
              <a:r>
                <a:rPr lang="zh-CN" altLang="en-US" dirty="0"/>
                <a:t>。若</a:t>
              </a:r>
              <a:r>
                <a:rPr lang="el-GR"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 C</a:t>
              </a:r>
              <a:r>
                <a:rPr lang="en-US" altLang="zh-CN" i="1" baseline="-25000" dirty="0">
                  <a:latin typeface="Times New Roman" panose="02020603050405020304" pitchFamily="18" charset="0"/>
                  <a:cs typeface="Times New Roman" panose="02020603050405020304" pitchFamily="18" charset="0"/>
                </a:rPr>
                <a:t>i</a:t>
              </a:r>
              <a:r>
                <a:rPr lang="zh-CN" altLang="en-US" dirty="0">
                  <a:ea typeface="华文新魏" panose="02010800040101010101" pitchFamily="2" charset="-122"/>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均有</a:t>
              </a:r>
              <a:r>
                <a:rPr lang="en-US" altLang="zh-CN" i="1" dirty="0" err="1">
                  <a:latin typeface="Times New Roman" panose="02020603050405020304" pitchFamily="18" charset="0"/>
                  <a:cs typeface="Times New Roman" panose="02020603050405020304" pitchFamily="18" charset="0"/>
                </a:rPr>
                <a:t>Num</a:t>
              </a:r>
              <a:r>
                <a:rPr lang="en-US" altLang="zh-CN" i="1" baseline="-25000" dirty="0" err="1">
                  <a:latin typeface="Times New Roman" panose="02020603050405020304" pitchFamily="18" charset="0"/>
                  <a:cs typeface="Times New Roman" panose="02020603050405020304" pitchFamily="18" charset="0"/>
                </a:rPr>
                <a:t>Ci</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(s)</a:t>
              </a:r>
              <a:r>
                <a:rPr lang="en-US" altLang="zh-CN"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i="1" dirty="0">
                  <a:latin typeface="Times New Roman" panose="02020603050405020304" pitchFamily="18" charset="0"/>
                  <a:ea typeface="华文新魏" panose="02010800040101010101" pitchFamily="2" charset="-122"/>
                  <a:cs typeface="Times New Roman" panose="02020603050405020304" pitchFamily="18" charset="0"/>
                </a:rPr>
                <a:t> l</a:t>
              </a:r>
              <a:r>
                <a:rPr lang="zh-CN" altLang="en-US"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t>则数据集</a:t>
              </a:r>
              <a:r>
                <a:rPr lang="en-US" altLang="zh-CN" dirty="0">
                  <a:latin typeface="Times New Roman" panose="02020603050405020304" pitchFamily="18" charset="0"/>
                  <a:cs typeface="Times New Roman" panose="02020603050405020304" pitchFamily="18" charset="0"/>
                </a:rPr>
                <a:t>PT</a:t>
              </a:r>
              <a:r>
                <a:rPr lang="zh-CN" altLang="en-US" dirty="0"/>
                <a:t>满足</a:t>
              </a:r>
              <a:r>
                <a:rPr lang="en-US" altLang="zh-CN" i="1" dirty="0">
                  <a:latin typeface="Times New Roman" panose="02020603050405020304" pitchFamily="18" charset="0"/>
                  <a:cs typeface="Times New Roman" panose="02020603050405020304" pitchFamily="18" charset="0"/>
                </a:rPr>
                <a:t>l</a:t>
              </a:r>
              <a:r>
                <a:rPr lang="en-US" altLang="zh-CN" dirty="0"/>
                <a:t>-</a:t>
              </a:r>
              <a:r>
                <a:rPr lang="zh-CN" altLang="en-US" dirty="0"/>
                <a:t>多样性原则。</a:t>
              </a:r>
            </a:p>
          </p:txBody>
        </p:sp>
        <p:pic>
          <p:nvPicPr>
            <p:cNvPr id="6" name="图片 5"/>
            <p:cNvPicPr>
              <a:picLocks noChangeAspect="1"/>
            </p:cNvPicPr>
            <p:nvPr/>
          </p:nvPicPr>
          <p:blipFill>
            <a:blip r:embed="rId3"/>
            <a:stretch>
              <a:fillRect/>
            </a:stretch>
          </p:blipFill>
          <p:spPr>
            <a:xfrm>
              <a:off x="4170918" y="3016870"/>
              <a:ext cx="694776" cy="628154"/>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928694"/>
          </a:xfrm>
        </p:spPr>
        <p:txBody>
          <a:bodyPr/>
          <a:lstStyle/>
          <a:p>
            <a:pPr marL="0" indent="0">
              <a:buNone/>
            </a:pPr>
            <a:r>
              <a:rPr lang="zh-CN" altLang="en-US" dirty="0">
                <a:latin typeface="Times New Roman" charset="0"/>
              </a:rPr>
              <a:t>对数据安全的理解：在妥当的时刻，以妥当的形式，向妥当的人，提供妥当的数据。</a:t>
            </a:r>
            <a:endParaRPr lang="en-US" altLang="zh-CN" dirty="0">
              <a:latin typeface="Times New Roman" charset="0"/>
            </a:endParaRPr>
          </a:p>
          <a:p>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a:t>
            </a:fld>
            <a:endParaRPr lang="en-US" altLang="zh-CN"/>
          </a:p>
        </p:txBody>
      </p:sp>
      <p:sp>
        <p:nvSpPr>
          <p:cNvPr id="5" name="椭圆 4"/>
          <p:cNvSpPr/>
          <p:nvPr/>
        </p:nvSpPr>
        <p:spPr>
          <a:xfrm>
            <a:off x="1928794" y="22859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人</a:t>
            </a:r>
          </a:p>
        </p:txBody>
      </p:sp>
      <p:sp>
        <p:nvSpPr>
          <p:cNvPr id="6" name="圆柱形 5"/>
          <p:cNvSpPr/>
          <p:nvPr/>
        </p:nvSpPr>
        <p:spPr>
          <a:xfrm>
            <a:off x="5715008" y="2285992"/>
            <a:ext cx="1714512" cy="785818"/>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a:t>
            </a:r>
          </a:p>
        </p:txBody>
      </p:sp>
      <p:cxnSp>
        <p:nvCxnSpPr>
          <p:cNvPr id="10" name="直接连接符 9"/>
          <p:cNvCxnSpPr/>
          <p:nvPr/>
        </p:nvCxnSpPr>
        <p:spPr>
          <a:xfrm rot="5400000">
            <a:off x="2107389" y="3536157"/>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1928794" y="3857628"/>
            <a:ext cx="914400"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主体</a:t>
            </a:r>
          </a:p>
        </p:txBody>
      </p:sp>
      <p:sp>
        <p:nvSpPr>
          <p:cNvPr id="16" name="圆角矩形 15"/>
          <p:cNvSpPr/>
          <p:nvPr/>
        </p:nvSpPr>
        <p:spPr>
          <a:xfrm>
            <a:off x="1928794" y="5000636"/>
            <a:ext cx="91440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身份</a:t>
            </a:r>
          </a:p>
        </p:txBody>
      </p:sp>
      <p:sp>
        <p:nvSpPr>
          <p:cNvPr id="17" name="圆角矩形 16"/>
          <p:cNvSpPr/>
          <p:nvPr/>
        </p:nvSpPr>
        <p:spPr>
          <a:xfrm>
            <a:off x="1928794" y="5929330"/>
            <a:ext cx="914400"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角色</a:t>
            </a:r>
          </a:p>
        </p:txBody>
      </p:sp>
      <p:cxnSp>
        <p:nvCxnSpPr>
          <p:cNvPr id="19" name="直接连接符 18"/>
          <p:cNvCxnSpPr/>
          <p:nvPr/>
        </p:nvCxnSpPr>
        <p:spPr>
          <a:xfrm rot="5400000">
            <a:off x="6180149" y="3464719"/>
            <a:ext cx="642148" cy="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6050679" y="3881002"/>
            <a:ext cx="914400" cy="571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客体</a:t>
            </a:r>
          </a:p>
        </p:txBody>
      </p:sp>
      <p:sp>
        <p:nvSpPr>
          <p:cNvPr id="23" name="圆角矩形 22"/>
          <p:cNvSpPr/>
          <p:nvPr/>
        </p:nvSpPr>
        <p:spPr>
          <a:xfrm>
            <a:off x="5572132" y="4786322"/>
            <a:ext cx="335758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数据库、表、视图、列。。。细化到数据项</a:t>
            </a:r>
          </a:p>
        </p:txBody>
      </p:sp>
      <p:sp>
        <p:nvSpPr>
          <p:cNvPr id="24" name="圆角矩形 23"/>
          <p:cNvSpPr/>
          <p:nvPr/>
        </p:nvSpPr>
        <p:spPr>
          <a:xfrm>
            <a:off x="6072198" y="5929330"/>
            <a:ext cx="914400" cy="5715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权限</a:t>
            </a:r>
          </a:p>
        </p:txBody>
      </p:sp>
      <p:sp>
        <p:nvSpPr>
          <p:cNvPr id="25" name="左右箭头标注 24"/>
          <p:cNvSpPr/>
          <p:nvPr/>
        </p:nvSpPr>
        <p:spPr>
          <a:xfrm>
            <a:off x="3500430" y="2285992"/>
            <a:ext cx="1857388" cy="142876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自主存取控制</a:t>
            </a:r>
          </a:p>
        </p:txBody>
      </p:sp>
      <p:sp>
        <p:nvSpPr>
          <p:cNvPr id="26" name="左右箭头标注 25"/>
          <p:cNvSpPr/>
          <p:nvPr/>
        </p:nvSpPr>
        <p:spPr>
          <a:xfrm>
            <a:off x="3500430" y="4357694"/>
            <a:ext cx="1857388" cy="142876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强制存取控制</a:t>
            </a:r>
          </a:p>
        </p:txBody>
      </p:sp>
      <p:sp>
        <p:nvSpPr>
          <p:cNvPr id="27" name="圆角矩形标注 26"/>
          <p:cNvSpPr/>
          <p:nvPr/>
        </p:nvSpPr>
        <p:spPr>
          <a:xfrm>
            <a:off x="428596" y="4786322"/>
            <a:ext cx="914400" cy="612648"/>
          </a:xfrm>
          <a:prstGeom prst="wedgeRoundRectCallout">
            <a:avLst>
              <a:gd name="adj1" fmla="val 98648"/>
              <a:gd name="adj2" fmla="val 41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a:t>
            </a:r>
            <a:endParaRPr lang="zh-CN" altLang="en-US" dirty="0"/>
          </a:p>
        </p:txBody>
      </p:sp>
      <p:sp>
        <p:nvSpPr>
          <p:cNvPr id="28" name="圆角矩形标注 27"/>
          <p:cNvSpPr/>
          <p:nvPr/>
        </p:nvSpPr>
        <p:spPr>
          <a:xfrm>
            <a:off x="428596" y="5786454"/>
            <a:ext cx="914400" cy="612648"/>
          </a:xfrm>
          <a:prstGeom prst="wedgeRoundRectCallout">
            <a:avLst>
              <a:gd name="adj1" fmla="val 93453"/>
              <a:gd name="adj2" fmla="val 373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role</a:t>
            </a:r>
            <a:endParaRPr lang="zh-CN" altLang="en-US" dirty="0"/>
          </a:p>
        </p:txBody>
      </p:sp>
      <p:sp>
        <p:nvSpPr>
          <p:cNvPr id="29" name="波形 28"/>
          <p:cNvSpPr/>
          <p:nvPr/>
        </p:nvSpPr>
        <p:spPr>
          <a:xfrm>
            <a:off x="5429256" y="1285860"/>
            <a:ext cx="3214710" cy="9144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攻与防，破解的代价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fill="hold"/>
                                        <p:tgtEl>
                                          <p:spTgt spid="25"/>
                                        </p:tgtEl>
                                        <p:attrNameLst>
                                          <p:attrName>ppt_x</p:attrName>
                                        </p:attrNameLst>
                                      </p:cBhvr>
                                      <p:tavLst>
                                        <p:tav tm="0">
                                          <p:val>
                                            <p:strVal val="#ppt_x"/>
                                          </p:val>
                                        </p:tav>
                                        <p:tav tm="100000">
                                          <p:val>
                                            <p:strVal val="#ppt_x"/>
                                          </p:val>
                                        </p:tav>
                                      </p:tavLst>
                                    </p:anim>
                                    <p:anim calcmode="lin" valueType="num">
                                      <p:cBhvr additive="base">
                                        <p:cTn id="7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fill="hold"/>
                                        <p:tgtEl>
                                          <p:spTgt spid="29"/>
                                        </p:tgtEl>
                                        <p:attrNameLst>
                                          <p:attrName>ppt_x</p:attrName>
                                        </p:attrNameLst>
                                      </p:cBhvr>
                                      <p:tavLst>
                                        <p:tav tm="0">
                                          <p:val>
                                            <p:strVal val="#ppt_x"/>
                                          </p:val>
                                        </p:tav>
                                        <p:tav tm="100000">
                                          <p:val>
                                            <p:strVal val="#ppt_x"/>
                                          </p:val>
                                        </p:tav>
                                      </p:tavLst>
                                    </p:anim>
                                    <p:anim calcmode="lin" valueType="num">
                                      <p:cBhvr additive="base">
                                        <p:cTn id="8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6" grpId="0" animBg="1"/>
      <p:bldP spid="17" grpId="0" animBg="1"/>
      <p:bldP spid="20" grpId="0" animBg="1"/>
      <p:bldP spid="23" grpId="0" animBg="1"/>
      <p:bldP spid="24" grpId="0" animBg="1"/>
      <p:bldP spid="25" grpId="0" animBg="1"/>
      <p:bldP spid="26" grpId="0" animBg="1"/>
      <p:bldP spid="27" grpId="0" animBg="1"/>
      <p:bldP spid="2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rPr>
              <a:t>案例分析：数据库安全问题频发</a:t>
            </a:r>
            <a:endParaRPr lang="zh-CN" altLang="en-US" sz="3200" dirty="0"/>
          </a:p>
        </p:txBody>
      </p:sp>
      <p:sp>
        <p:nvSpPr>
          <p:cNvPr id="3" name="内容占位符 2"/>
          <p:cNvSpPr>
            <a:spLocks noGrp="1"/>
          </p:cNvSpPr>
          <p:nvPr>
            <p:ph idx="1"/>
          </p:nvPr>
        </p:nvSpPr>
        <p:spPr/>
        <p:txBody>
          <a:bodyPr/>
          <a:lstStyle/>
          <a:p>
            <a:r>
              <a:rPr lang="zh-CN" altLang="en-US" sz="2400" dirty="0">
                <a:latin typeface="微软雅黑" panose="020B0503020204020204" pitchFamily="34" charset="-122"/>
                <a:ea typeface="微软雅黑" panose="020B0503020204020204" pitchFamily="34" charset="-122"/>
              </a:rPr>
              <a:t>实例：</a:t>
            </a:r>
            <a:r>
              <a:rPr lang="en-US" altLang="zh-CN" sz="2400" dirty="0">
                <a:latin typeface="微软雅黑" panose="020B0503020204020204" pitchFamily="34" charset="-122"/>
                <a:ea typeface="微软雅黑" panose="020B0503020204020204" pitchFamily="34" charset="-122"/>
              </a:rPr>
              <a:t>Oracle</a:t>
            </a:r>
            <a:r>
              <a:rPr lang="zh-CN" altLang="en-US" sz="2400" dirty="0">
                <a:latin typeface="微软雅黑" panose="020B0503020204020204" pitchFamily="34" charset="-122"/>
                <a:ea typeface="微软雅黑" panose="020B0503020204020204" pitchFamily="34" charset="-122"/>
              </a:rPr>
              <a:t>数据库受到网络病毒攻击</a:t>
            </a:r>
            <a:endParaRPr lang="en-US" altLang="zh-CN" sz="2400" dirty="0">
              <a:latin typeface="微软雅黑" panose="020B0503020204020204" pitchFamily="34" charset="-122"/>
              <a:ea typeface="微软雅黑" panose="020B0503020204020204" pitchFamily="34" charset="-122"/>
            </a:endParaRPr>
          </a:p>
          <a:p>
            <a:r>
              <a:rPr lang="zh-CN" altLang="en-US" sz="2400" dirty="0"/>
              <a:t>现象：数据库遭遇重启失败（图为报错现场）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原因查找：</a:t>
            </a:r>
            <a:endParaRPr lang="en-US" altLang="zh-CN" sz="2400" dirty="0"/>
          </a:p>
          <a:p>
            <a:pPr lvl="1"/>
            <a:r>
              <a:rPr lang="en-US" altLang="zh-CN" sz="2000" dirty="0"/>
              <a:t>Tab$</a:t>
            </a:r>
            <a:r>
              <a:rPr lang="zh-CN" altLang="en-US" sz="2000" dirty="0"/>
              <a:t>中数据被清空，导致数据库启动时一致性检查失败；</a:t>
            </a:r>
            <a:endParaRPr lang="en-US" altLang="zh-CN" sz="2000" dirty="0"/>
          </a:p>
          <a:p>
            <a:pPr lvl="1"/>
            <a:r>
              <a:rPr lang="zh-CN" altLang="en-US" sz="2000" dirty="0">
                <a:latin typeface="+mn-ea"/>
              </a:rPr>
              <a:t>进一步定位：发现客户数据库中存在</a:t>
            </a:r>
            <a:r>
              <a:rPr lang="en-US" altLang="zh-CN" sz="2000" dirty="0">
                <a:latin typeface="+mn-ea"/>
              </a:rPr>
              <a:t>3</a:t>
            </a:r>
            <a:r>
              <a:rPr lang="zh-CN" altLang="en-US" sz="2000" dirty="0">
                <a:latin typeface="+mn-ea"/>
              </a:rPr>
              <a:t>个恶意存储过程和</a:t>
            </a:r>
            <a:r>
              <a:rPr lang="en-US" altLang="zh-CN" sz="2000" dirty="0">
                <a:latin typeface="+mn-ea"/>
              </a:rPr>
              <a:t>2</a:t>
            </a:r>
            <a:r>
              <a:rPr lang="zh-CN" altLang="en-US" sz="2000" dirty="0">
                <a:latin typeface="+mn-ea"/>
              </a:rPr>
              <a:t>个恶意触发器。</a:t>
            </a: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30</a:t>
            </a:fld>
            <a:endParaRPr lang="en-US" altLang="zh-CN"/>
          </a:p>
        </p:txBody>
      </p:sp>
      <p:pic>
        <p:nvPicPr>
          <p:cNvPr id="5" name="Picture 2" descr="记一次突发的数据库病毒攻击事件">
            <a:extLst>
              <a:ext uri="{FF2B5EF4-FFF2-40B4-BE49-F238E27FC236}">
                <a16:creationId xmlns:a16="http://schemas.microsoft.com/office/drawing/2014/main" id="{E3C13588-EB7C-419D-941B-36BDDDC9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98" y="2564904"/>
            <a:ext cx="6572250" cy="196047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六边形 5">
            <a:extLst>
              <a:ext uri="{FF2B5EF4-FFF2-40B4-BE49-F238E27FC236}">
                <a16:creationId xmlns:a16="http://schemas.microsoft.com/office/drawing/2014/main" id="{8082C204-5FBA-4727-9765-9371B5E57528}"/>
              </a:ext>
            </a:extLst>
          </p:cNvPr>
          <p:cNvSpPr/>
          <p:nvPr/>
        </p:nvSpPr>
        <p:spPr>
          <a:xfrm>
            <a:off x="7406246" y="2258098"/>
            <a:ext cx="1710419" cy="2107006"/>
          </a:xfrm>
          <a:prstGeom prst="hexagon">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b="1" dirty="0">
                <a:solidFill>
                  <a:srgbClr val="C00000"/>
                </a:solidFill>
              </a:rPr>
              <a:t>数据库恶意注入攻击</a:t>
            </a:r>
          </a:p>
        </p:txBody>
      </p:sp>
    </p:spTree>
    <p:extLst>
      <p:ext uri="{BB962C8B-B14F-4D97-AF65-F5344CB8AC3E}">
        <p14:creationId xmlns:p14="http://schemas.microsoft.com/office/powerpoint/2010/main" val="1200254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rPr>
              <a:t>国产数据库</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达梦数据库安全版（拓展学习）</a:t>
            </a:r>
            <a:endParaRPr lang="zh-CN" altLang="en-US" sz="32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31</a:t>
            </a:fld>
            <a:endParaRPr lang="en-US" altLang="zh-CN"/>
          </a:p>
        </p:txBody>
      </p:sp>
      <p:pic>
        <p:nvPicPr>
          <p:cNvPr id="7" name="Picture 2">
            <a:extLst>
              <a:ext uri="{FF2B5EF4-FFF2-40B4-BE49-F238E27FC236}">
                <a16:creationId xmlns:a16="http://schemas.microsoft.com/office/drawing/2014/main" id="{C3D15561-1310-4C2C-B06B-77970D18A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556792"/>
            <a:ext cx="6042338" cy="3438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C7ABED1-AEA8-4838-8986-AB5E3496BD3B}"/>
              </a:ext>
            </a:extLst>
          </p:cNvPr>
          <p:cNvSpPr txBox="1"/>
          <p:nvPr/>
        </p:nvSpPr>
        <p:spPr>
          <a:xfrm>
            <a:off x="457200" y="5143986"/>
            <a:ext cx="4275668" cy="400110"/>
          </a:xfrm>
          <a:prstGeom prst="rect">
            <a:avLst/>
          </a:prstGeom>
          <a:noFill/>
        </p:spPr>
        <p:txBody>
          <a:bodyPr wrap="square">
            <a:spAutoFit/>
          </a:bodyPr>
          <a:lstStyle/>
          <a:p>
            <a:r>
              <a:rPr lang="zh-CN" altLang="en-US" sz="2000" b="0" i="0" dirty="0">
                <a:solidFill>
                  <a:srgbClr val="333333"/>
                </a:solidFill>
                <a:effectLst/>
                <a:latin typeface="微软雅黑" panose="020B0503020204020204" pitchFamily="34" charset="-122"/>
                <a:ea typeface="微软雅黑" panose="020B0503020204020204" pitchFamily="34" charset="-122"/>
              </a:rPr>
              <a:t>达梦数据库安全版</a:t>
            </a:r>
            <a:r>
              <a:rPr lang="en-US" altLang="zh-CN" sz="2000" b="0" i="0" dirty="0">
                <a:solidFill>
                  <a:srgbClr val="333333"/>
                </a:solidFill>
                <a:effectLst/>
                <a:latin typeface="微软雅黑" panose="020B0503020204020204" pitchFamily="34" charset="-122"/>
                <a:ea typeface="微软雅黑" panose="020B0503020204020204" pitchFamily="34" charset="-122"/>
              </a:rPr>
              <a:t>-</a:t>
            </a:r>
            <a:r>
              <a:rPr lang="zh-CN" altLang="en-US" sz="2000" b="0" i="0" dirty="0">
                <a:solidFill>
                  <a:srgbClr val="333333"/>
                </a:solidFill>
                <a:effectLst/>
                <a:latin typeface="微软雅黑" panose="020B0503020204020204" pitchFamily="34" charset="-122"/>
                <a:ea typeface="微软雅黑" panose="020B0503020204020204" pitchFamily="34" charset="-122"/>
              </a:rPr>
              <a:t>安全体系结构图</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7F8CF66-35DC-416A-A661-59B5F3F1DA53}"/>
              </a:ext>
            </a:extLst>
          </p:cNvPr>
          <p:cNvSpPr txBox="1"/>
          <p:nvPr/>
        </p:nvSpPr>
        <p:spPr>
          <a:xfrm>
            <a:off x="6372200" y="1628800"/>
            <a:ext cx="2473037" cy="3015697"/>
          </a:xfrm>
          <a:prstGeom prst="rect">
            <a:avLst/>
          </a:prstGeom>
          <a:noFill/>
        </p:spPr>
        <p:txBody>
          <a:bodyPr wrap="square" rtlCol="0">
            <a:spAutoFit/>
          </a:bodyPr>
          <a:lstStyle/>
          <a:p>
            <a:pPr>
              <a:lnSpc>
                <a:spcPct val="120000"/>
              </a:lnSpc>
            </a:pPr>
            <a:r>
              <a:rPr lang="zh-CN" altLang="en-US" sz="2000" dirty="0">
                <a:solidFill>
                  <a:srgbClr val="C00000"/>
                </a:solidFill>
                <a:latin typeface="微软雅黑" panose="020B0503020204020204" pitchFamily="34" charset="-122"/>
                <a:ea typeface="微软雅黑" panose="020B0503020204020204" pitchFamily="34" charset="-122"/>
              </a:rPr>
              <a:t>数据库是数字产业的核心引擎，研发具有自主知识产权的基础软硬件设施，构建国产自主</a:t>
            </a:r>
            <a:r>
              <a:rPr lang="en-US" altLang="zh-CN" sz="2000" dirty="0">
                <a:solidFill>
                  <a:srgbClr val="C00000"/>
                </a:solidFill>
                <a:latin typeface="微软雅黑" panose="020B0503020204020204" pitchFamily="34" charset="-122"/>
                <a:ea typeface="微软雅黑" panose="020B0503020204020204" pitchFamily="34" charset="-122"/>
              </a:rPr>
              <a:t>IT</a:t>
            </a:r>
            <a:r>
              <a:rPr lang="zh-CN" altLang="en-US" sz="2000" dirty="0">
                <a:solidFill>
                  <a:srgbClr val="C00000"/>
                </a:solidFill>
                <a:latin typeface="微软雅黑" panose="020B0503020204020204" pitchFamily="34" charset="-122"/>
                <a:ea typeface="微软雅黑" panose="020B0503020204020204" pitchFamily="34" charset="-122"/>
              </a:rPr>
              <a:t>底层生态，是数字信息安全的底座，也是产业数字化转型的关键。</a:t>
            </a:r>
          </a:p>
        </p:txBody>
      </p:sp>
      <p:sp>
        <p:nvSpPr>
          <p:cNvPr id="5" name="对话气泡: 圆角矩形 4">
            <a:extLst>
              <a:ext uri="{FF2B5EF4-FFF2-40B4-BE49-F238E27FC236}">
                <a16:creationId xmlns:a16="http://schemas.microsoft.com/office/drawing/2014/main" id="{C82C17DC-087B-4E20-9CCE-549D54EFA8A3}"/>
              </a:ext>
            </a:extLst>
          </p:cNvPr>
          <p:cNvSpPr/>
          <p:nvPr/>
        </p:nvSpPr>
        <p:spPr>
          <a:xfrm>
            <a:off x="5148064" y="5123373"/>
            <a:ext cx="3888432" cy="1402974"/>
          </a:xfrm>
          <a:prstGeom prst="wedgeRoundRectCallout">
            <a:avLst>
              <a:gd name="adj1" fmla="val -59753"/>
              <a:gd name="adj2" fmla="val -407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lumMod val="95000"/>
                  </a:schemeClr>
                </a:solidFill>
                <a:latin typeface="宋体" panose="02010600030101010101" pitchFamily="2" charset="-122"/>
              </a:rPr>
              <a:t>客体重用机制使</a:t>
            </a:r>
            <a:r>
              <a:rPr lang="en-US" altLang="zh-CN" sz="2000" dirty="0">
                <a:solidFill>
                  <a:schemeClr val="bg1">
                    <a:lumMod val="95000"/>
                  </a:schemeClr>
                </a:solidFill>
                <a:latin typeface="宋体" panose="02010600030101010101" pitchFamily="2" charset="-122"/>
              </a:rPr>
              <a:t>DBMS</a:t>
            </a:r>
            <a:r>
              <a:rPr lang="zh-CN" altLang="en-US" sz="2000" dirty="0">
                <a:solidFill>
                  <a:schemeClr val="bg1">
                    <a:lumMod val="95000"/>
                  </a:schemeClr>
                </a:solidFill>
                <a:latin typeface="宋体" panose="02010600030101010101" pitchFamily="2" charset="-122"/>
              </a:rPr>
              <a:t>能够清扫被重分配的系统资源，以保证数据信息不会因为资源的动态分配而泄露给未授权的用户。</a:t>
            </a:r>
            <a:endParaRPr lang="zh-CN" altLang="en-US" sz="2000" dirty="0">
              <a:solidFill>
                <a:schemeClr val="bg1">
                  <a:lumMod val="95000"/>
                </a:schemeClr>
              </a:solidFill>
            </a:endParaRPr>
          </a:p>
        </p:txBody>
      </p:sp>
    </p:spTree>
    <p:extLst>
      <p:ext uri="{BB962C8B-B14F-4D97-AF65-F5344CB8AC3E}">
        <p14:creationId xmlns:p14="http://schemas.microsoft.com/office/powerpoint/2010/main" val="587454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EA647-89D2-45DF-A4BA-2DCD54EAA80C}"/>
              </a:ext>
            </a:extLst>
          </p:cNvPr>
          <p:cNvSpPr>
            <a:spLocks noGrp="1"/>
          </p:cNvSpPr>
          <p:nvPr>
            <p:ph type="title"/>
          </p:nvPr>
        </p:nvSpPr>
        <p:spPr>
          <a:xfrm>
            <a:off x="457200" y="704088"/>
            <a:ext cx="8686800" cy="724648"/>
          </a:xfrm>
        </p:spPr>
        <p:txBody>
          <a:bodyPr/>
          <a:lstStyle/>
          <a:p>
            <a:r>
              <a:rPr lang="zh-CN" altLang="en-US" sz="3200" dirty="0">
                <a:solidFill>
                  <a:srgbClr val="04617B"/>
                </a:solidFill>
                <a:latin typeface="微软雅黑" panose="020B0503020204020204" pitchFamily="34" charset="-122"/>
                <a:ea typeface="微软雅黑" panose="020B0503020204020204" pitchFamily="34" charset="-122"/>
              </a:rPr>
              <a:t>国产数据库</a:t>
            </a:r>
            <a:r>
              <a:rPr lang="en-US" altLang="zh-CN" sz="3200" dirty="0">
                <a:solidFill>
                  <a:srgbClr val="04617B"/>
                </a:solidFill>
                <a:latin typeface="微软雅黑" panose="020B0503020204020204" pitchFamily="34" charset="-122"/>
                <a:ea typeface="微软雅黑" panose="020B0503020204020204" pitchFamily="34" charset="-122"/>
              </a:rPr>
              <a:t>-</a:t>
            </a:r>
            <a:r>
              <a:rPr lang="en-US" altLang="zh-CN" sz="3200" dirty="0" err="1">
                <a:solidFill>
                  <a:srgbClr val="04617B"/>
                </a:solidFill>
                <a:latin typeface="微软雅黑" panose="020B0503020204020204" pitchFamily="34" charset="-122"/>
                <a:ea typeface="微软雅黑" panose="020B0503020204020204" pitchFamily="34" charset="-122"/>
              </a:rPr>
              <a:t>openGauss</a:t>
            </a:r>
            <a:r>
              <a:rPr lang="zh-CN" altLang="en-US" sz="3200" dirty="0">
                <a:solidFill>
                  <a:srgbClr val="04617B"/>
                </a:solidFill>
                <a:latin typeface="微软雅黑" panose="020B0503020204020204" pitchFamily="34" charset="-122"/>
                <a:ea typeface="微软雅黑" panose="020B0503020204020204" pitchFamily="34" charset="-122"/>
              </a:rPr>
              <a:t>安全机制</a:t>
            </a:r>
            <a:r>
              <a:rPr lang="zh-CN" altLang="en-US" sz="3200" dirty="0">
                <a:latin typeface="微软雅黑" panose="020B0503020204020204" pitchFamily="34" charset="-122"/>
                <a:ea typeface="微软雅黑" panose="020B0503020204020204" pitchFamily="34" charset="-122"/>
              </a:rPr>
              <a:t> （拓展学习）</a:t>
            </a:r>
            <a:endParaRPr lang="zh-CN" altLang="en-US" dirty="0"/>
          </a:p>
        </p:txBody>
      </p:sp>
      <p:sp>
        <p:nvSpPr>
          <p:cNvPr id="4" name="灯片编号占位符 3">
            <a:extLst>
              <a:ext uri="{FF2B5EF4-FFF2-40B4-BE49-F238E27FC236}">
                <a16:creationId xmlns:a16="http://schemas.microsoft.com/office/drawing/2014/main" id="{0BF383DF-5F21-4D24-B236-059B6E521339}"/>
              </a:ext>
            </a:extLst>
          </p:cNvPr>
          <p:cNvSpPr>
            <a:spLocks noGrp="1"/>
          </p:cNvSpPr>
          <p:nvPr>
            <p:ph type="sldNum" sz="quarter" idx="12"/>
          </p:nvPr>
        </p:nvSpPr>
        <p:spPr/>
        <p:txBody>
          <a:bodyPr/>
          <a:lstStyle/>
          <a:p>
            <a:pPr>
              <a:defRPr/>
            </a:pPr>
            <a:fld id="{2462ED6C-6BA5-4604-80D3-DA319749F85A}" type="slidenum">
              <a:rPr lang="en-US" altLang="zh-CN" smtClean="0"/>
              <a:pPr>
                <a:defRPr/>
              </a:pPr>
              <a:t>32</a:t>
            </a:fld>
            <a:endParaRPr lang="en-US" altLang="zh-CN"/>
          </a:p>
        </p:txBody>
      </p:sp>
      <p:sp>
        <p:nvSpPr>
          <p:cNvPr id="7" name="矩形 6">
            <a:extLst>
              <a:ext uri="{FF2B5EF4-FFF2-40B4-BE49-F238E27FC236}">
                <a16:creationId xmlns:a16="http://schemas.microsoft.com/office/drawing/2014/main" id="{0F55AF1B-96BD-47C1-8A1B-E546855B21B4}"/>
              </a:ext>
            </a:extLst>
          </p:cNvPr>
          <p:cNvSpPr/>
          <p:nvPr/>
        </p:nvSpPr>
        <p:spPr>
          <a:xfrm>
            <a:off x="481950" y="1504428"/>
            <a:ext cx="1944216" cy="4893647"/>
          </a:xfrm>
          <a:prstGeom prst="rect">
            <a:avLst/>
          </a:prstGeom>
        </p:spPr>
        <p:txBody>
          <a:bodyPr wrap="square">
            <a:spAutoFit/>
          </a:bodyPr>
          <a:lstStyle/>
          <a:p>
            <a:r>
              <a:rPr lang="en-US" altLang="zh-CN" dirty="0">
                <a:latin typeface="Times New Roman" charset="0"/>
              </a:rPr>
              <a:t>   </a:t>
            </a:r>
            <a:r>
              <a:rPr lang="en-US" altLang="zh-CN" dirty="0" err="1">
                <a:latin typeface="Times New Roman" charset="0"/>
              </a:rPr>
              <a:t>openGauss</a:t>
            </a:r>
            <a:r>
              <a:rPr lang="zh-CN" altLang="en-US" dirty="0">
                <a:latin typeface="Times New Roman" charset="0"/>
              </a:rPr>
              <a:t>作为新一代自治安全数据库，提供了丰富的数据库基础安全能力，涵盖了访问登录认证、用户权限管理、审计与追溯及数据安全隐私保护等。</a:t>
            </a:r>
            <a:endParaRPr lang="en-US" altLang="zh-CN" dirty="0">
              <a:latin typeface="Times New Roman" charset="0"/>
            </a:endParaRPr>
          </a:p>
        </p:txBody>
      </p:sp>
      <p:pic>
        <p:nvPicPr>
          <p:cNvPr id="11" name="内容占位符 10">
            <a:extLst>
              <a:ext uri="{FF2B5EF4-FFF2-40B4-BE49-F238E27FC236}">
                <a16:creationId xmlns:a16="http://schemas.microsoft.com/office/drawing/2014/main" id="{F1B355E6-ED96-417A-98DE-5B4EFAD000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7783" y="1772816"/>
            <a:ext cx="5184577" cy="4559092"/>
          </a:xfrm>
        </p:spPr>
      </p:pic>
    </p:spTree>
    <p:extLst>
      <p:ext uri="{BB962C8B-B14F-4D97-AF65-F5344CB8AC3E}">
        <p14:creationId xmlns:p14="http://schemas.microsoft.com/office/powerpoint/2010/main" val="1613488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强制存取控制有哪些应用背景和系统需求？</a:t>
            </a:r>
            <a:endParaRPr lang="en-US" altLang="zh-CN" dirty="0"/>
          </a:p>
          <a:p>
            <a:pPr marL="0" indent="0">
              <a:buNone/>
            </a:pPr>
            <a:r>
              <a:rPr lang="en-US" altLang="zh-CN" sz="2400" dirty="0"/>
              <a:t>     </a:t>
            </a:r>
            <a:r>
              <a:rPr lang="zh-CN" altLang="zh-CN" sz="2400" dirty="0"/>
              <a:t>什么样的数据库系统需要强制访问控制？具有强制存取控制的</a:t>
            </a:r>
            <a:r>
              <a:rPr lang="en-US" altLang="zh-CN" sz="2400" dirty="0"/>
              <a:t>DBMS</a:t>
            </a:r>
            <a:r>
              <a:rPr lang="zh-CN" altLang="zh-CN" sz="2400" dirty="0"/>
              <a:t>系统是否可以不需要自主存取控制能力？请论述原因。</a:t>
            </a:r>
          </a:p>
          <a:p>
            <a:pPr marL="0" indent="0">
              <a:buNone/>
            </a:pPr>
            <a:endParaRPr lang="en-US" altLang="zh-CN" sz="2400"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33</a:t>
            </a:fld>
            <a:endParaRPr lang="en-US" altLang="zh-CN"/>
          </a:p>
        </p:txBody>
      </p:sp>
    </p:spTree>
    <p:extLst>
      <p:ext uri="{BB962C8B-B14F-4D97-AF65-F5344CB8AC3E}">
        <p14:creationId xmlns:p14="http://schemas.microsoft.com/office/powerpoint/2010/main" val="63887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4</a:t>
            </a:fld>
            <a:endParaRPr lang="en-US" altLang="zh-CN"/>
          </a:p>
        </p:txBody>
      </p:sp>
      <p:graphicFrame>
        <p:nvGraphicFramePr>
          <p:cNvPr id="3" name="Object 0"/>
          <p:cNvGraphicFramePr>
            <a:graphicFrameLocks noChangeAspect="1"/>
          </p:cNvGraphicFramePr>
          <p:nvPr>
            <p:extLst>
              <p:ext uri="{D42A27DB-BD31-4B8C-83A1-F6EECF244321}">
                <p14:modId xmlns:p14="http://schemas.microsoft.com/office/powerpoint/2010/main" val="3234040821"/>
              </p:ext>
            </p:extLst>
          </p:nvPr>
        </p:nvGraphicFramePr>
        <p:xfrm>
          <a:off x="292770" y="1392387"/>
          <a:ext cx="8534400" cy="1736725"/>
        </p:xfrm>
        <a:graphic>
          <a:graphicData uri="http://schemas.openxmlformats.org/presentationml/2006/ole">
            <mc:AlternateContent xmlns:mc="http://schemas.openxmlformats.org/markup-compatibility/2006">
              <mc:Choice xmlns:v="urn:schemas-microsoft-com:vml" Requires="v">
                <p:oleObj name="Picture" r:id="rId2" imgW="4013200" imgH="812800" progId="Word.Picture.8">
                  <p:embed/>
                </p:oleObj>
              </mc:Choice>
              <mc:Fallback>
                <p:oleObj name="Picture" r:id="rId2" imgW="4013200" imgH="812800" progId="Word.Picture.8">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70" y="1392387"/>
                        <a:ext cx="8534400"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
          <p:cNvSpPr txBox="1">
            <a:spLocks noChangeArrowheads="1"/>
          </p:cNvSpPr>
          <p:nvPr/>
        </p:nvSpPr>
        <p:spPr bwMode="auto">
          <a:xfrm>
            <a:off x="228600" y="769938"/>
            <a:ext cx="3986989" cy="461665"/>
          </a:xfrm>
          <a:prstGeom prst="rect">
            <a:avLst/>
          </a:prstGeom>
          <a:noFill/>
          <a:ln w="9525">
            <a:noFill/>
            <a:miter lim="800000"/>
            <a:headEnd/>
            <a:tailEnd/>
          </a:ln>
        </p:spPr>
        <p:txBody>
          <a:bodyPr wrap="none">
            <a:spAutoFit/>
          </a:bodyPr>
          <a:lstStyle/>
          <a:p>
            <a:r>
              <a:rPr lang="en-US" altLang="zh-CN" dirty="0"/>
              <a:t>2. </a:t>
            </a:r>
            <a:r>
              <a:rPr lang="zh-CN" altLang="en-US" dirty="0"/>
              <a:t>计算机系统</a:t>
            </a:r>
            <a:r>
              <a:rPr lang="zh-CN" altLang="en-US" dirty="0">
                <a:latin typeface="宋体" pitchFamily="2" charset="-122"/>
              </a:rPr>
              <a:t>安全控制机制</a:t>
            </a:r>
          </a:p>
        </p:txBody>
      </p:sp>
      <p:sp>
        <p:nvSpPr>
          <p:cNvPr id="5" name="矩形 4"/>
          <p:cNvSpPr/>
          <p:nvPr/>
        </p:nvSpPr>
        <p:spPr>
          <a:xfrm>
            <a:off x="256456" y="3233936"/>
            <a:ext cx="8420000" cy="1200329"/>
          </a:xfrm>
          <a:prstGeom prst="rect">
            <a:avLst/>
          </a:prstGeom>
        </p:spPr>
        <p:txBody>
          <a:bodyPr wrap="square">
            <a:spAutoFit/>
          </a:bodyPr>
          <a:lstStyle/>
          <a:p>
            <a:r>
              <a:rPr lang="en-US" altLang="zh-CN" dirty="0"/>
              <a:t>3. DBS</a:t>
            </a:r>
            <a:r>
              <a:rPr lang="zh-CN" altLang="en-US" dirty="0">
                <a:latin typeface="Times New Roman" charset="0"/>
              </a:rPr>
              <a:t>中的一般方法</a:t>
            </a:r>
            <a:endParaRPr lang="zh-CN" altLang="en-US" dirty="0"/>
          </a:p>
          <a:p>
            <a:r>
              <a:rPr lang="en-US" altLang="zh-CN" dirty="0">
                <a:solidFill>
                  <a:srgbClr val="FF0000"/>
                </a:solidFill>
              </a:rPr>
              <a:t>1) </a:t>
            </a:r>
            <a:r>
              <a:rPr lang="zh-CN" altLang="en-US" dirty="0">
                <a:solidFill>
                  <a:srgbClr val="FF0000"/>
                </a:solidFill>
                <a:latin typeface="Times New Roman" charset="0"/>
              </a:rPr>
              <a:t>用户鉴别</a:t>
            </a:r>
            <a:r>
              <a:rPr lang="zh-CN" altLang="en-US" dirty="0">
                <a:solidFill>
                  <a:srgbClr val="FF0000"/>
                </a:solidFill>
              </a:rPr>
              <a:t>   </a:t>
            </a:r>
            <a:r>
              <a:rPr lang="en-US" altLang="zh-CN" dirty="0">
                <a:solidFill>
                  <a:srgbClr val="FF0000"/>
                </a:solidFill>
              </a:rPr>
              <a:t>2) </a:t>
            </a:r>
            <a:r>
              <a:rPr lang="zh-CN" altLang="en-US" dirty="0">
                <a:solidFill>
                  <a:srgbClr val="FF0000"/>
                </a:solidFill>
                <a:latin typeface="Times New Roman" charset="0"/>
              </a:rPr>
              <a:t>存取控制</a:t>
            </a:r>
            <a:r>
              <a:rPr lang="zh-CN" altLang="en-US" dirty="0">
                <a:solidFill>
                  <a:srgbClr val="FF0000"/>
                </a:solidFill>
              </a:rPr>
              <a:t>   </a:t>
            </a:r>
            <a:r>
              <a:rPr lang="en-US" altLang="zh-CN" dirty="0">
                <a:solidFill>
                  <a:srgbClr val="FF0000"/>
                </a:solidFill>
              </a:rPr>
              <a:t>3) </a:t>
            </a:r>
            <a:r>
              <a:rPr lang="zh-CN" altLang="en-US" dirty="0">
                <a:solidFill>
                  <a:srgbClr val="FF0000"/>
                </a:solidFill>
                <a:latin typeface="Times New Roman" charset="0"/>
              </a:rPr>
              <a:t>密码存储</a:t>
            </a:r>
            <a:endParaRPr lang="zh-CN" altLang="en-US" dirty="0">
              <a:solidFill>
                <a:srgbClr val="FF0000"/>
              </a:solidFill>
            </a:endParaRPr>
          </a:p>
          <a:p>
            <a:endParaRPr lang="en-US" altLang="zh-CN" b="1" dirty="0">
              <a:ea typeface="黑体" pitchFamily="2" charset="-122"/>
            </a:endParaRPr>
          </a:p>
        </p:txBody>
      </p:sp>
    </p:spTree>
    <p:extLst>
      <p:ext uri="{BB962C8B-B14F-4D97-AF65-F5344CB8AC3E}">
        <p14:creationId xmlns:p14="http://schemas.microsoft.com/office/powerpoint/2010/main" val="321457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C9EF9D-44D4-4A40-894E-F37529B0598D}" type="slidenum">
              <a:rPr lang="en-US" altLang="zh-CN" smtClean="0"/>
              <a:pPr>
                <a:defRPr/>
              </a:pPr>
              <a:t>5</a:t>
            </a:fld>
            <a:endParaRPr lang="en-US" altLang="zh-CN"/>
          </a:p>
        </p:txBody>
      </p:sp>
      <p:pic>
        <p:nvPicPr>
          <p:cNvPr id="27" name="图片 26" descr="第4章DBMS安全性控制模型.emf"/>
          <p:cNvPicPr>
            <a:picLocks noChangeAspect="1"/>
          </p:cNvPicPr>
          <p:nvPr/>
        </p:nvPicPr>
        <p:blipFill>
          <a:blip r:embed="rId2"/>
          <a:stretch>
            <a:fillRect/>
          </a:stretch>
        </p:blipFill>
        <p:spPr>
          <a:xfrm>
            <a:off x="428596" y="785794"/>
            <a:ext cx="8520986" cy="5357850"/>
          </a:xfrm>
          <a:prstGeom prst="rect">
            <a:avLst/>
          </a:prstGeom>
        </p:spPr>
      </p:pic>
    </p:spTree>
    <p:extLst>
      <p:ext uri="{BB962C8B-B14F-4D97-AF65-F5344CB8AC3E}">
        <p14:creationId xmlns:p14="http://schemas.microsoft.com/office/powerpoint/2010/main" val="258959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schemeClr val="tx1"/>
                </a:solidFill>
                <a:latin typeface="+mn-ea"/>
                <a:ea typeface="+mn-ea"/>
              </a:rPr>
              <a:t>4.1.2 </a:t>
            </a:r>
            <a:r>
              <a:rPr lang="zh-CN" altLang="en-US" sz="2800" b="1" dirty="0">
                <a:solidFill>
                  <a:schemeClr val="tx1"/>
                </a:solidFill>
                <a:latin typeface="+mn-ea"/>
                <a:ea typeface="+mn-ea"/>
              </a:rPr>
              <a:t>安全标准简介</a:t>
            </a:r>
          </a:p>
        </p:txBody>
      </p:sp>
      <p:sp>
        <p:nvSpPr>
          <p:cNvPr id="3" name="内容占位符 2"/>
          <p:cNvSpPr>
            <a:spLocks noGrp="1"/>
          </p:cNvSpPr>
          <p:nvPr>
            <p:ph idx="1"/>
          </p:nvPr>
        </p:nvSpPr>
        <p:spPr>
          <a:xfrm>
            <a:off x="457200" y="1645732"/>
            <a:ext cx="8229600" cy="1500198"/>
          </a:xfrm>
        </p:spPr>
        <p:txBody>
          <a:bodyPr/>
          <a:lstStyle/>
          <a:p>
            <a:r>
              <a:rPr lang="zh-CN" altLang="en-US" dirty="0"/>
              <a:t>最具影响力的两个标准：</a:t>
            </a:r>
            <a:r>
              <a:rPr lang="en-US" altLang="zh-CN" dirty="0"/>
              <a:t>TCSEC</a:t>
            </a:r>
            <a:r>
              <a:rPr lang="zh-CN" altLang="en-US" dirty="0"/>
              <a:t>和</a:t>
            </a:r>
            <a:r>
              <a:rPr lang="en-US" altLang="zh-CN" dirty="0"/>
              <a:t>CC</a:t>
            </a:r>
            <a:r>
              <a:rPr lang="zh-CN" altLang="en-US" dirty="0"/>
              <a:t>标准。</a:t>
            </a:r>
            <a:endParaRPr lang="en-US" altLang="zh-CN" dirty="0"/>
          </a:p>
          <a:p>
            <a:pPr marL="0" indent="0">
              <a:buNone/>
            </a:pPr>
            <a:r>
              <a:rPr lang="en-US" altLang="zh-CN" dirty="0"/>
              <a:t>      TCSEC(Trusted Computer System Evaluation Criteria)</a:t>
            </a:r>
            <a:r>
              <a:rPr lang="zh-CN" altLang="en-US" dirty="0"/>
              <a:t>，美国国防部颁布。</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6</a:t>
            </a:fld>
            <a:endParaRPr lang="en-US" altLang="zh-CN"/>
          </a:p>
        </p:txBody>
      </p:sp>
      <p:sp>
        <p:nvSpPr>
          <p:cNvPr id="5" name="下箭头 4"/>
          <p:cNvSpPr/>
          <p:nvPr/>
        </p:nvSpPr>
        <p:spPr>
          <a:xfrm>
            <a:off x="3428992" y="3071810"/>
            <a:ext cx="141332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21847" y="3538839"/>
            <a:ext cx="5121723" cy="461665"/>
          </a:xfrm>
          <a:prstGeom prst="rect">
            <a:avLst/>
          </a:prstGeom>
          <a:noFill/>
        </p:spPr>
        <p:txBody>
          <a:bodyPr wrap="none" rtlCol="0">
            <a:spAutoFit/>
          </a:bodyPr>
          <a:lstStyle/>
          <a:p>
            <a:r>
              <a:rPr lang="zh-CN" altLang="en-US" dirty="0"/>
              <a:t>欧洲的</a:t>
            </a:r>
            <a:r>
              <a:rPr lang="en-US" altLang="zh-CN" dirty="0"/>
              <a:t>ITSEC</a:t>
            </a:r>
            <a:r>
              <a:rPr lang="zh-CN" altLang="en-US" dirty="0"/>
              <a:t>信息技术安全评估准则</a:t>
            </a:r>
          </a:p>
        </p:txBody>
      </p:sp>
      <p:sp>
        <p:nvSpPr>
          <p:cNvPr id="7" name="TextBox 6"/>
          <p:cNvSpPr txBox="1"/>
          <p:nvPr/>
        </p:nvSpPr>
        <p:spPr>
          <a:xfrm>
            <a:off x="500034" y="4000504"/>
            <a:ext cx="6008761" cy="461665"/>
          </a:xfrm>
          <a:prstGeom prst="rect">
            <a:avLst/>
          </a:prstGeom>
          <a:noFill/>
        </p:spPr>
        <p:txBody>
          <a:bodyPr wrap="none" rtlCol="0">
            <a:spAutoFit/>
          </a:bodyPr>
          <a:lstStyle/>
          <a:p>
            <a:r>
              <a:rPr lang="zh-CN" altLang="en-US" dirty="0"/>
              <a:t>加拿大的</a:t>
            </a:r>
            <a:r>
              <a:rPr lang="en-US" altLang="zh-CN" dirty="0"/>
              <a:t>CTCPEC</a:t>
            </a:r>
            <a:r>
              <a:rPr lang="zh-CN" altLang="en-US" dirty="0"/>
              <a:t>可信计算机产品评估准则</a:t>
            </a:r>
          </a:p>
        </p:txBody>
      </p:sp>
      <p:sp>
        <p:nvSpPr>
          <p:cNvPr id="8" name="TextBox 7"/>
          <p:cNvSpPr txBox="1"/>
          <p:nvPr/>
        </p:nvSpPr>
        <p:spPr>
          <a:xfrm>
            <a:off x="500034" y="4467533"/>
            <a:ext cx="5192447" cy="461665"/>
          </a:xfrm>
          <a:prstGeom prst="rect">
            <a:avLst/>
          </a:prstGeom>
          <a:noFill/>
        </p:spPr>
        <p:txBody>
          <a:bodyPr wrap="none" rtlCol="0">
            <a:spAutoFit/>
          </a:bodyPr>
          <a:lstStyle/>
          <a:p>
            <a:r>
              <a:rPr lang="zh-CN" altLang="en-US" dirty="0"/>
              <a:t>美国的</a:t>
            </a:r>
            <a:r>
              <a:rPr lang="en-US" altLang="zh-CN" dirty="0"/>
              <a:t>FC</a:t>
            </a:r>
            <a:r>
              <a:rPr lang="zh-CN" altLang="en-US" dirty="0"/>
              <a:t>信息技术安全联邦标准草案</a:t>
            </a:r>
          </a:p>
        </p:txBody>
      </p:sp>
      <p:sp>
        <p:nvSpPr>
          <p:cNvPr id="9" name="下箭头 8"/>
          <p:cNvSpPr/>
          <p:nvPr/>
        </p:nvSpPr>
        <p:spPr>
          <a:xfrm>
            <a:off x="3428992" y="5000636"/>
            <a:ext cx="141332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00034" y="5429264"/>
            <a:ext cx="7786742" cy="1200329"/>
          </a:xfrm>
          <a:prstGeom prst="rect">
            <a:avLst/>
          </a:prstGeom>
          <a:noFill/>
        </p:spPr>
        <p:txBody>
          <a:bodyPr wrap="square" rtlCol="0">
            <a:spAutoFit/>
          </a:bodyPr>
          <a:lstStyle/>
          <a:p>
            <a:r>
              <a:rPr lang="zh-CN" altLang="en-US" dirty="0"/>
              <a:t>上述标准的发起组织联合发起了</a:t>
            </a:r>
            <a:r>
              <a:rPr lang="en-US" altLang="zh-CN" dirty="0"/>
              <a:t>CC(Common Criteria)</a:t>
            </a:r>
            <a:r>
              <a:rPr lang="zh-CN" altLang="en-US" dirty="0"/>
              <a:t>项目，产生了</a:t>
            </a:r>
            <a:r>
              <a:rPr lang="en-US" altLang="zh-CN" dirty="0"/>
              <a:t>CC</a:t>
            </a:r>
            <a:r>
              <a:rPr lang="zh-CN" altLang="en-US" dirty="0"/>
              <a:t>通用准则，被</a:t>
            </a:r>
            <a:r>
              <a:rPr lang="en-US" altLang="zh-CN" dirty="0"/>
              <a:t>ISO</a:t>
            </a:r>
            <a:r>
              <a:rPr lang="zh-CN" altLang="en-US" dirty="0"/>
              <a:t>作为国际标准，也是中国的国家标准。</a:t>
            </a:r>
          </a:p>
        </p:txBody>
      </p:sp>
      <p:sp>
        <p:nvSpPr>
          <p:cNvPr id="11" name="椭圆形标注 10"/>
          <p:cNvSpPr/>
          <p:nvPr/>
        </p:nvSpPr>
        <p:spPr>
          <a:xfrm>
            <a:off x="7164288" y="859366"/>
            <a:ext cx="1728192" cy="691802"/>
          </a:xfrm>
          <a:prstGeom prst="wedgeEllipseCallout">
            <a:avLst>
              <a:gd name="adj1" fmla="val -101216"/>
              <a:gd name="adj2" fmla="val 65419"/>
            </a:avLst>
          </a:prstGeom>
          <a:solidFill>
            <a:srgbClr val="FFC0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桔皮书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安全标准简介</a:t>
            </a:r>
          </a:p>
        </p:txBody>
      </p:sp>
      <p:sp>
        <p:nvSpPr>
          <p:cNvPr id="3" name="内容占位符 2"/>
          <p:cNvSpPr>
            <a:spLocks noGrp="1"/>
          </p:cNvSpPr>
          <p:nvPr>
            <p:ph idx="1"/>
          </p:nvPr>
        </p:nvSpPr>
        <p:spPr>
          <a:xfrm>
            <a:off x="457200" y="1428736"/>
            <a:ext cx="8229600" cy="571504"/>
          </a:xfrm>
          <a:solidFill>
            <a:srgbClr val="FFC000"/>
          </a:solidFill>
        </p:spPr>
        <p:style>
          <a:lnRef idx="1">
            <a:schemeClr val="accent3"/>
          </a:lnRef>
          <a:fillRef idx="1001">
            <a:schemeClr val="lt2"/>
          </a:fillRef>
          <a:effectRef idx="1">
            <a:schemeClr val="accent3"/>
          </a:effectRef>
          <a:fontRef idx="minor">
            <a:schemeClr val="dk1"/>
          </a:fontRef>
        </p:style>
        <p:txBody>
          <a:bodyPr/>
          <a:lstStyle/>
          <a:p>
            <a:pPr>
              <a:buNone/>
            </a:pPr>
            <a:r>
              <a:rPr lang="en-US" altLang="zh-CN" dirty="0">
                <a:solidFill>
                  <a:schemeClr val="tx1"/>
                </a:solidFill>
              </a:rPr>
              <a:t>TCSEC(</a:t>
            </a:r>
            <a:r>
              <a:rPr lang="zh-CN" altLang="en-US" dirty="0">
                <a:solidFill>
                  <a:schemeClr val="tx1"/>
                </a:solidFill>
              </a:rPr>
              <a:t>桔皮书</a:t>
            </a:r>
            <a:r>
              <a:rPr lang="en-US" altLang="zh-CN" dirty="0">
                <a:solidFill>
                  <a:schemeClr val="tx1"/>
                </a:solidFill>
              </a:rPr>
              <a:t>)</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pPr>
              <a:defRPr/>
            </a:pPr>
            <a:fld id="{2462ED6C-6BA5-4604-80D3-DA319749F85A}" type="slidenum">
              <a:rPr lang="en-US" altLang="zh-CN" smtClean="0"/>
              <a:pPr>
                <a:defRPr/>
              </a:pPr>
              <a:t>7</a:t>
            </a:fld>
            <a:endParaRPr lang="en-US" altLang="zh-CN"/>
          </a:p>
        </p:txBody>
      </p:sp>
      <p:sp>
        <p:nvSpPr>
          <p:cNvPr id="5" name="下箭头 4"/>
          <p:cNvSpPr/>
          <p:nvPr/>
        </p:nvSpPr>
        <p:spPr>
          <a:xfrm>
            <a:off x="3643306" y="2143116"/>
            <a:ext cx="119901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28596" y="2571744"/>
            <a:ext cx="8215370" cy="830997"/>
          </a:xfrm>
          <a:prstGeom prst="rect">
            <a:avLst/>
          </a:prstGeom>
          <a:solidFill>
            <a:srgbClr val="7030A0"/>
          </a:solidFill>
        </p:spPr>
        <p:txBody>
          <a:bodyPr wrap="square" rtlCol="0">
            <a:spAutoFit/>
          </a:bodyPr>
          <a:lstStyle/>
          <a:p>
            <a:r>
              <a:rPr lang="en-US" altLang="zh-CN" dirty="0">
                <a:solidFill>
                  <a:srgbClr val="FFFF00"/>
                </a:solidFill>
              </a:rPr>
              <a:t>《</a:t>
            </a:r>
            <a:r>
              <a:rPr lang="zh-CN" altLang="en-US" dirty="0">
                <a:solidFill>
                  <a:srgbClr val="FFFF00"/>
                </a:solidFill>
              </a:rPr>
              <a:t>可信计算机系统评估准则关于可信数据库系统的解释</a:t>
            </a:r>
            <a:r>
              <a:rPr lang="en-US" altLang="zh-CN" dirty="0">
                <a:solidFill>
                  <a:srgbClr val="FFFF00"/>
                </a:solidFill>
              </a:rPr>
              <a:t>》</a:t>
            </a:r>
            <a:r>
              <a:rPr lang="zh-CN" altLang="en-US" dirty="0">
                <a:solidFill>
                  <a:srgbClr val="FFFF00"/>
                </a:solidFill>
              </a:rPr>
              <a:t>，</a:t>
            </a:r>
            <a:r>
              <a:rPr lang="en-US" altLang="zh-CN" dirty="0">
                <a:solidFill>
                  <a:srgbClr val="FFFF00"/>
                </a:solidFill>
              </a:rPr>
              <a:t>TDI(Trusted Database Interpretation,</a:t>
            </a:r>
            <a:r>
              <a:rPr lang="zh-CN" altLang="en-US" dirty="0">
                <a:solidFill>
                  <a:srgbClr val="FFFF00"/>
                </a:solidFill>
              </a:rPr>
              <a:t>紫皮书</a:t>
            </a:r>
            <a:r>
              <a:rPr lang="en-US" altLang="zh-CN" dirty="0">
                <a:solidFill>
                  <a:srgbClr val="FFFF00"/>
                </a:solidFill>
              </a:rPr>
              <a:t>)</a:t>
            </a:r>
            <a:endParaRPr lang="zh-CN" altLang="en-US" dirty="0">
              <a:solidFill>
                <a:srgbClr val="FFFF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665627054"/>
              </p:ext>
            </p:extLst>
          </p:nvPr>
        </p:nvGraphicFramePr>
        <p:xfrm>
          <a:off x="1285852" y="3571876"/>
          <a:ext cx="7143800" cy="2966720"/>
        </p:xfrm>
        <a:graphic>
          <a:graphicData uri="http://schemas.openxmlformats.org/drawingml/2006/table">
            <a:tbl>
              <a:tblPr firstRow="1" bandRow="1">
                <a:tableStyleId>{5C22544A-7EE6-4342-B048-85BDC9FD1C3A}</a:tableStyleId>
              </a:tblPr>
              <a:tblGrid>
                <a:gridCol w="1214446">
                  <a:extLst>
                    <a:ext uri="{9D8B030D-6E8A-4147-A177-3AD203B41FA5}">
                      <a16:colId xmlns:a16="http://schemas.microsoft.com/office/drawing/2014/main" val="20000"/>
                    </a:ext>
                  </a:extLst>
                </a:gridCol>
                <a:gridCol w="5929354">
                  <a:extLst>
                    <a:ext uri="{9D8B030D-6E8A-4147-A177-3AD203B41FA5}">
                      <a16:colId xmlns:a16="http://schemas.microsoft.com/office/drawing/2014/main" val="20001"/>
                    </a:ext>
                  </a:extLst>
                </a:gridCol>
              </a:tblGrid>
              <a:tr h="370840">
                <a:tc>
                  <a:txBody>
                    <a:bodyPr/>
                    <a:lstStyle/>
                    <a:p>
                      <a:r>
                        <a:rPr lang="zh-CN" altLang="en-US" dirty="0"/>
                        <a:t>安全级别</a:t>
                      </a:r>
                    </a:p>
                  </a:txBody>
                  <a:tcPr/>
                </a:tc>
                <a:tc>
                  <a:txBody>
                    <a:bodyPr/>
                    <a:lstStyle/>
                    <a:p>
                      <a:r>
                        <a:rPr lang="zh-CN" altLang="en-US" dirty="0"/>
                        <a:t>定义</a:t>
                      </a:r>
                    </a:p>
                  </a:txBody>
                  <a:tcPr/>
                </a:tc>
                <a:extLst>
                  <a:ext uri="{0D108BD9-81ED-4DB2-BD59-A6C34878D82A}">
                    <a16:rowId xmlns:a16="http://schemas.microsoft.com/office/drawing/2014/main" val="10000"/>
                  </a:ext>
                </a:extLst>
              </a:tr>
              <a:tr h="370840">
                <a:tc>
                  <a:txBody>
                    <a:bodyPr/>
                    <a:lstStyle/>
                    <a:p>
                      <a:r>
                        <a:rPr lang="en-US" altLang="zh-CN" dirty="0">
                          <a:latin typeface="Verdana" pitchFamily="34" charset="0"/>
                          <a:ea typeface="Verdana" pitchFamily="34" charset="0"/>
                          <a:cs typeface="Verdana" pitchFamily="34" charset="0"/>
                        </a:rPr>
                        <a:t>A1</a:t>
                      </a:r>
                      <a:r>
                        <a:rPr lang="zh-CN" altLang="en-US" dirty="0">
                          <a:latin typeface="Verdana" pitchFamily="34" charset="0"/>
                          <a:ea typeface="Verdana" pitchFamily="34" charset="0"/>
                          <a:cs typeface="Verdana" pitchFamily="34" charset="0"/>
                        </a:rPr>
                        <a:t>（高）</a:t>
                      </a:r>
                      <a:endParaRPr lang="zh-CN" altLang="en-US" dirty="0">
                        <a:latin typeface="Verdana" pitchFamily="34" charset="0"/>
                        <a:cs typeface="Verdana" pitchFamily="34" charset="0"/>
                      </a:endParaRPr>
                    </a:p>
                  </a:txBody>
                  <a:tcPr/>
                </a:tc>
                <a:tc>
                  <a:txBody>
                    <a:bodyPr/>
                    <a:lstStyle/>
                    <a:p>
                      <a:r>
                        <a:rPr lang="zh-CN" altLang="en-US" dirty="0"/>
                        <a:t>被验证的设计（系统的形式化设计和验证）</a:t>
                      </a:r>
                    </a:p>
                  </a:txBody>
                  <a:tcPr/>
                </a:tc>
                <a:extLst>
                  <a:ext uri="{0D108BD9-81ED-4DB2-BD59-A6C34878D82A}">
                    <a16:rowId xmlns:a16="http://schemas.microsoft.com/office/drawing/2014/main" val="10001"/>
                  </a:ext>
                </a:extLst>
              </a:tr>
              <a:tr h="370840">
                <a:tc>
                  <a:txBody>
                    <a:bodyPr/>
                    <a:lstStyle/>
                    <a:p>
                      <a:r>
                        <a:rPr lang="en-US" altLang="zh-CN" dirty="0">
                          <a:latin typeface="Verdana" pitchFamily="34" charset="0"/>
                          <a:ea typeface="Verdana" pitchFamily="34" charset="0"/>
                          <a:cs typeface="Verdana" pitchFamily="34" charset="0"/>
                        </a:rPr>
                        <a:t>B3</a:t>
                      </a:r>
                      <a:endParaRPr lang="zh-CN" altLang="en-US" dirty="0">
                        <a:latin typeface="Verdana" pitchFamily="34" charset="0"/>
                        <a:cs typeface="Verdana" pitchFamily="34" charset="0"/>
                      </a:endParaRPr>
                    </a:p>
                  </a:txBody>
                  <a:tcPr/>
                </a:tc>
                <a:tc>
                  <a:txBody>
                    <a:bodyPr/>
                    <a:lstStyle/>
                    <a:p>
                      <a:r>
                        <a:rPr lang="zh-CN" altLang="en-US" dirty="0"/>
                        <a:t>具有安全域（访问监控器、审计追踪能力、系统恢复过程）</a:t>
                      </a:r>
                    </a:p>
                  </a:txBody>
                  <a:tcPr/>
                </a:tc>
                <a:extLst>
                  <a:ext uri="{0D108BD9-81ED-4DB2-BD59-A6C34878D82A}">
                    <a16:rowId xmlns:a16="http://schemas.microsoft.com/office/drawing/2014/main" val="10002"/>
                  </a:ext>
                </a:extLst>
              </a:tr>
              <a:tr h="370840">
                <a:tc>
                  <a:txBody>
                    <a:bodyPr/>
                    <a:lstStyle/>
                    <a:p>
                      <a:r>
                        <a:rPr lang="en-US" altLang="zh-CN" dirty="0">
                          <a:latin typeface="Verdana" pitchFamily="34" charset="0"/>
                          <a:ea typeface="Verdana" pitchFamily="34" charset="0"/>
                          <a:cs typeface="Verdana" pitchFamily="34" charset="0"/>
                        </a:rPr>
                        <a:t>B2</a:t>
                      </a:r>
                      <a:endParaRPr lang="zh-CN" altLang="en-US" dirty="0">
                        <a:latin typeface="Verdana" pitchFamily="34" charset="0"/>
                        <a:cs typeface="Verdana" pitchFamily="34" charset="0"/>
                      </a:endParaRPr>
                    </a:p>
                  </a:txBody>
                  <a:tcPr/>
                </a:tc>
                <a:tc>
                  <a:txBody>
                    <a:bodyPr/>
                    <a:lstStyle/>
                    <a:p>
                      <a:r>
                        <a:rPr lang="zh-CN" altLang="en-US" dirty="0"/>
                        <a:t>结构化保护（形式化的安全策略模型，全面</a:t>
                      </a:r>
                      <a:r>
                        <a:rPr lang="en-US" altLang="zh-CN" dirty="0">
                          <a:solidFill>
                            <a:srgbClr val="FF0000"/>
                          </a:solidFill>
                        </a:rPr>
                        <a:t>D</a:t>
                      </a:r>
                      <a:r>
                        <a:rPr lang="en-US" altLang="zh-CN" dirty="0"/>
                        <a:t>AC/</a:t>
                      </a:r>
                      <a:r>
                        <a:rPr lang="en-US" altLang="zh-CN" dirty="0">
                          <a:solidFill>
                            <a:srgbClr val="FF0000"/>
                          </a:solidFill>
                        </a:rPr>
                        <a:t>M</a:t>
                      </a:r>
                      <a:r>
                        <a:rPr lang="en-US" altLang="zh-CN" dirty="0"/>
                        <a:t>AC</a:t>
                      </a:r>
                      <a:r>
                        <a:rPr lang="zh-CN" altLang="en-US" dirty="0"/>
                        <a:t>）</a:t>
                      </a:r>
                    </a:p>
                  </a:txBody>
                  <a:tcPr/>
                </a:tc>
                <a:extLst>
                  <a:ext uri="{0D108BD9-81ED-4DB2-BD59-A6C34878D82A}">
                    <a16:rowId xmlns:a16="http://schemas.microsoft.com/office/drawing/2014/main" val="10003"/>
                  </a:ext>
                </a:extLst>
              </a:tr>
              <a:tr h="370840">
                <a:tc>
                  <a:txBody>
                    <a:bodyPr/>
                    <a:lstStyle/>
                    <a:p>
                      <a:r>
                        <a:rPr lang="en-US" altLang="zh-CN" dirty="0">
                          <a:latin typeface="Verdana" pitchFamily="34" charset="0"/>
                          <a:ea typeface="Verdana" pitchFamily="34" charset="0"/>
                          <a:cs typeface="Verdana" pitchFamily="34" charset="0"/>
                        </a:rPr>
                        <a:t>B1</a:t>
                      </a:r>
                      <a:endParaRPr lang="zh-CN" altLang="en-US" dirty="0">
                        <a:latin typeface="Verdana" pitchFamily="34" charset="0"/>
                        <a:cs typeface="Verdana" pitchFamily="34" charset="0"/>
                      </a:endParaRPr>
                    </a:p>
                  </a:txBody>
                  <a:tcPr/>
                </a:tc>
                <a:tc>
                  <a:txBody>
                    <a:bodyPr/>
                    <a:lstStyle/>
                    <a:p>
                      <a:r>
                        <a:rPr lang="zh-CN" altLang="en-US" dirty="0"/>
                        <a:t>标记安全保护（对被标记对象实施</a:t>
                      </a:r>
                      <a:r>
                        <a:rPr lang="en-US" altLang="zh-CN" dirty="0"/>
                        <a:t>MAC</a:t>
                      </a:r>
                      <a:r>
                        <a:rPr lang="zh-CN" altLang="en-US" dirty="0"/>
                        <a:t>）</a:t>
                      </a:r>
                    </a:p>
                  </a:txBody>
                  <a:tcPr/>
                </a:tc>
                <a:extLst>
                  <a:ext uri="{0D108BD9-81ED-4DB2-BD59-A6C34878D82A}">
                    <a16:rowId xmlns:a16="http://schemas.microsoft.com/office/drawing/2014/main" val="10004"/>
                  </a:ext>
                </a:extLst>
              </a:tr>
              <a:tr h="370840">
                <a:tc>
                  <a:txBody>
                    <a:bodyPr/>
                    <a:lstStyle/>
                    <a:p>
                      <a:r>
                        <a:rPr lang="en-US" altLang="zh-CN" dirty="0">
                          <a:latin typeface="Verdana" pitchFamily="34" charset="0"/>
                          <a:ea typeface="Verdana" pitchFamily="34" charset="0"/>
                          <a:cs typeface="Verdana" pitchFamily="34" charset="0"/>
                        </a:rPr>
                        <a:t>C2</a:t>
                      </a:r>
                      <a:endParaRPr lang="zh-CN" altLang="en-US" dirty="0">
                        <a:latin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受控的存取保护（将</a:t>
                      </a:r>
                      <a:r>
                        <a:rPr lang="en-US" altLang="zh-CN" dirty="0">
                          <a:latin typeface="Verdana" pitchFamily="34" charset="0"/>
                          <a:ea typeface="Verdana" pitchFamily="34" charset="0"/>
                          <a:cs typeface="Verdana" pitchFamily="34" charset="0"/>
                        </a:rPr>
                        <a:t>C1</a:t>
                      </a:r>
                      <a:r>
                        <a:rPr lang="zh-CN" altLang="en-US" dirty="0"/>
                        <a:t>级细化，实施审计</a:t>
                      </a:r>
                      <a:r>
                        <a:rPr lang="en-US" altLang="zh-CN" baseline="0" dirty="0"/>
                        <a:t> </a:t>
                      </a:r>
                      <a:r>
                        <a:rPr lang="zh-CN" altLang="en-US" baseline="0" dirty="0"/>
                        <a:t>、</a:t>
                      </a:r>
                      <a:r>
                        <a:rPr lang="zh-CN" altLang="en-US" dirty="0"/>
                        <a:t>资源隔离）</a:t>
                      </a:r>
                    </a:p>
                  </a:txBody>
                  <a:tcPr/>
                </a:tc>
                <a:extLst>
                  <a:ext uri="{0D108BD9-81ED-4DB2-BD59-A6C34878D82A}">
                    <a16:rowId xmlns:a16="http://schemas.microsoft.com/office/drawing/2014/main" val="10005"/>
                  </a:ext>
                </a:extLst>
              </a:tr>
              <a:tr h="370840">
                <a:tc>
                  <a:txBody>
                    <a:bodyPr/>
                    <a:lstStyle/>
                    <a:p>
                      <a:r>
                        <a:rPr lang="en-US" altLang="zh-CN" dirty="0">
                          <a:latin typeface="Verdana" pitchFamily="34" charset="0"/>
                          <a:ea typeface="Verdana" pitchFamily="34" charset="0"/>
                          <a:cs typeface="Verdana" pitchFamily="34" charset="0"/>
                        </a:rPr>
                        <a:t>C1</a:t>
                      </a:r>
                      <a:endParaRPr lang="zh-CN" altLang="en-US" dirty="0">
                        <a:latin typeface="Verdana" pitchFamily="34" charset="0"/>
                        <a:cs typeface="Verdana" pitchFamily="34" charset="0"/>
                      </a:endParaRPr>
                    </a:p>
                  </a:txBody>
                  <a:tcPr/>
                </a:tc>
                <a:tc>
                  <a:txBody>
                    <a:bodyPr/>
                    <a:lstStyle/>
                    <a:p>
                      <a:r>
                        <a:rPr lang="zh-CN" altLang="en-US" dirty="0"/>
                        <a:t>自主安全保护</a:t>
                      </a:r>
                    </a:p>
                  </a:txBody>
                  <a:tcPr/>
                </a:tc>
                <a:extLst>
                  <a:ext uri="{0D108BD9-81ED-4DB2-BD59-A6C34878D82A}">
                    <a16:rowId xmlns:a16="http://schemas.microsoft.com/office/drawing/2014/main" val="10006"/>
                  </a:ext>
                </a:extLst>
              </a:tr>
              <a:tr h="370840">
                <a:tc>
                  <a:txBody>
                    <a:bodyPr/>
                    <a:lstStyle/>
                    <a:p>
                      <a:r>
                        <a:rPr lang="en-US" altLang="zh-CN" dirty="0">
                          <a:latin typeface="Verdana" pitchFamily="34" charset="0"/>
                          <a:ea typeface="Verdana" pitchFamily="34" charset="0"/>
                          <a:cs typeface="Verdana" pitchFamily="34" charset="0"/>
                        </a:rPr>
                        <a:t>D </a:t>
                      </a:r>
                      <a:r>
                        <a:rPr lang="zh-CN" altLang="en-US" dirty="0">
                          <a:latin typeface="Verdana" pitchFamily="34" charset="0"/>
                          <a:ea typeface="Verdana" pitchFamily="34" charset="0"/>
                          <a:cs typeface="Verdana" pitchFamily="34" charset="0"/>
                        </a:rPr>
                        <a:t>（低）</a:t>
                      </a:r>
                      <a:endParaRPr lang="zh-CN" altLang="en-US" dirty="0">
                        <a:latin typeface="Verdana" pitchFamily="34" charset="0"/>
                        <a:cs typeface="Verdana" pitchFamily="34" charset="0"/>
                      </a:endParaRPr>
                    </a:p>
                  </a:txBody>
                  <a:tcPr/>
                </a:tc>
                <a:tc>
                  <a:txBody>
                    <a:bodyPr/>
                    <a:lstStyle/>
                    <a:p>
                      <a:r>
                        <a:rPr lang="zh-CN" altLang="en-US" dirty="0"/>
                        <a:t>最小保护，区别于其他级别</a:t>
                      </a:r>
                    </a:p>
                  </a:txBody>
                  <a:tcPr/>
                </a:tc>
                <a:extLst>
                  <a:ext uri="{0D108BD9-81ED-4DB2-BD59-A6C34878D82A}">
                    <a16:rowId xmlns:a16="http://schemas.microsoft.com/office/drawing/2014/main" val="10007"/>
                  </a:ext>
                </a:extLst>
              </a:tr>
            </a:tbl>
          </a:graphicData>
        </a:graphic>
      </p:graphicFrame>
      <p:sp>
        <p:nvSpPr>
          <p:cNvPr id="8" name="AutoShape 1028"/>
          <p:cNvSpPr>
            <a:spLocks noChangeArrowheads="1"/>
          </p:cNvSpPr>
          <p:nvPr/>
        </p:nvSpPr>
        <p:spPr bwMode="auto">
          <a:xfrm>
            <a:off x="8470900" y="469468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圆角矩形标注 9"/>
          <p:cNvSpPr/>
          <p:nvPr/>
        </p:nvSpPr>
        <p:spPr>
          <a:xfrm>
            <a:off x="7127776" y="3929774"/>
            <a:ext cx="1908720" cy="330858"/>
          </a:xfrm>
          <a:prstGeom prst="wedgeRoundRectCallout">
            <a:avLst>
              <a:gd name="adj1" fmla="val -39148"/>
              <a:gd name="adj2" fmla="val 752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FF0000"/>
                </a:solidFill>
                <a:latin typeface="Times New Roman" charset="0"/>
              </a:rPr>
              <a:t>D</a:t>
            </a:r>
            <a:r>
              <a:rPr lang="en-US" altLang="zh-CN" sz="2000" dirty="0">
                <a:latin typeface="Times New Roman" charset="0"/>
              </a:rPr>
              <a:t>iscretionary</a:t>
            </a:r>
            <a:endParaRPr lang="zh-CN" altLang="en-US" sz="2000" dirty="0"/>
          </a:p>
        </p:txBody>
      </p:sp>
      <p:sp>
        <p:nvSpPr>
          <p:cNvPr id="11" name="圆角矩形标注 10"/>
          <p:cNvSpPr/>
          <p:nvPr/>
        </p:nvSpPr>
        <p:spPr>
          <a:xfrm>
            <a:off x="7127776" y="5068484"/>
            <a:ext cx="1908720" cy="330858"/>
          </a:xfrm>
          <a:prstGeom prst="wedgeRoundRectCallout">
            <a:avLst>
              <a:gd name="adj1" fmla="val -26250"/>
              <a:gd name="adj2" fmla="val -736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FF0000"/>
                </a:solidFill>
                <a:latin typeface="Times New Roman" charset="0"/>
              </a:rPr>
              <a:t>M</a:t>
            </a:r>
            <a:r>
              <a:rPr lang="en-US" altLang="zh-CN" sz="2000" dirty="0">
                <a:latin typeface="Times New Roman" charset="0"/>
              </a:rPr>
              <a:t>andatory</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5"/>
          <p:cNvSpPr txBox="1">
            <a:spLocks noChangeArrowheads="1"/>
          </p:cNvSpPr>
          <p:nvPr/>
        </p:nvSpPr>
        <p:spPr bwMode="auto">
          <a:xfrm>
            <a:off x="177635" y="935257"/>
            <a:ext cx="4193777" cy="1261884"/>
          </a:xfrm>
          <a:prstGeom prst="rect">
            <a:avLst/>
          </a:prstGeom>
          <a:noFill/>
          <a:ln w="9525">
            <a:noFill/>
            <a:miter lim="800000"/>
            <a:headEnd/>
            <a:tailEnd/>
          </a:ln>
        </p:spPr>
        <p:txBody>
          <a:bodyPr wrap="none">
            <a:spAutoFit/>
          </a:bodyPr>
          <a:lstStyle/>
          <a:p>
            <a:r>
              <a:rPr lang="en-US" altLang="zh-CN" sz="2800" b="1" dirty="0">
                <a:ea typeface="黑体" pitchFamily="2" charset="-122"/>
              </a:rPr>
              <a:t>4.2 </a:t>
            </a:r>
            <a:r>
              <a:rPr lang="zh-CN" altLang="en-US" sz="2800" b="1" dirty="0">
                <a:ea typeface="黑体" pitchFamily="2" charset="-122"/>
              </a:rPr>
              <a:t>数据库安全控制机制</a:t>
            </a:r>
            <a:endParaRPr lang="en-US" altLang="zh-CN" sz="2800" b="1" dirty="0">
              <a:ea typeface="黑体" pitchFamily="2" charset="-122"/>
            </a:endParaRPr>
          </a:p>
          <a:p>
            <a:r>
              <a:rPr lang="en-US" altLang="zh-CN" b="1" dirty="0">
                <a:ea typeface="黑体" pitchFamily="2" charset="-122"/>
              </a:rPr>
              <a:t>4. 2.1  </a:t>
            </a:r>
            <a:r>
              <a:rPr lang="zh-CN" altLang="en-US" b="1" dirty="0">
                <a:ea typeface="黑体" pitchFamily="2" charset="-122"/>
              </a:rPr>
              <a:t>用户身份鉴别</a:t>
            </a:r>
          </a:p>
          <a:p>
            <a:r>
              <a:rPr lang="en-US" altLang="zh-CN" dirty="0"/>
              <a:t>1</a:t>
            </a:r>
            <a:r>
              <a:rPr lang="zh-CN" altLang="en-US" dirty="0"/>
              <a:t>）</a:t>
            </a:r>
            <a:r>
              <a:rPr lang="en-US" altLang="zh-CN" dirty="0"/>
              <a:t> </a:t>
            </a:r>
            <a:r>
              <a:rPr lang="zh-CN" altLang="en-US" dirty="0">
                <a:latin typeface="Times New Roman" charset="0"/>
              </a:rPr>
              <a:t>口令</a:t>
            </a:r>
            <a:endParaRPr lang="zh-CN" altLang="en-US" dirty="0"/>
          </a:p>
        </p:txBody>
      </p:sp>
      <p:graphicFrame>
        <p:nvGraphicFramePr>
          <p:cNvPr id="1027" name="Object 1"/>
          <p:cNvGraphicFramePr>
            <a:graphicFrameLocks noChangeAspect="1"/>
          </p:cNvGraphicFramePr>
          <p:nvPr>
            <p:extLst>
              <p:ext uri="{D42A27DB-BD31-4B8C-83A1-F6EECF244321}">
                <p14:modId xmlns:p14="http://schemas.microsoft.com/office/powerpoint/2010/main" val="1583972318"/>
              </p:ext>
            </p:extLst>
          </p:nvPr>
        </p:nvGraphicFramePr>
        <p:xfrm>
          <a:off x="304800" y="2260034"/>
          <a:ext cx="3048000" cy="514350"/>
        </p:xfrm>
        <a:graphic>
          <a:graphicData uri="http://schemas.openxmlformats.org/presentationml/2006/ole">
            <mc:AlternateContent xmlns:mc="http://schemas.openxmlformats.org/markup-compatibility/2006">
              <mc:Choice xmlns:v="urn:schemas-microsoft-com:vml" Requires="v">
                <p:oleObj r:id="rId2" imgW="1933956" imgH="324612" progId="Word.Picture.8">
                  <p:embed/>
                </p:oleObj>
              </mc:Choice>
              <mc:Fallback>
                <p:oleObj r:id="rId2" imgW="1933956" imgH="324612" progId="Word.Picture.8">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60034"/>
                        <a:ext cx="30480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8"/>
          <p:cNvSpPr txBox="1">
            <a:spLocks noChangeArrowheads="1"/>
          </p:cNvSpPr>
          <p:nvPr/>
        </p:nvSpPr>
        <p:spPr bwMode="auto">
          <a:xfrm>
            <a:off x="3581400" y="2271146"/>
            <a:ext cx="4711546" cy="461665"/>
          </a:xfrm>
          <a:prstGeom prst="rect">
            <a:avLst/>
          </a:prstGeom>
          <a:noFill/>
          <a:ln w="9525">
            <a:noFill/>
            <a:miter lim="800000"/>
            <a:headEnd/>
            <a:tailEnd/>
          </a:ln>
        </p:spPr>
        <p:txBody>
          <a:bodyPr wrap="none">
            <a:spAutoFit/>
          </a:bodyPr>
          <a:lstStyle/>
          <a:p>
            <a:r>
              <a:rPr lang="en-US" altLang="zh-CN" dirty="0"/>
              <a:t> </a:t>
            </a:r>
            <a:r>
              <a:rPr lang="zh-CN" altLang="en-US" dirty="0">
                <a:latin typeface="宋体" pitchFamily="2" charset="-122"/>
              </a:rPr>
              <a:t>口令是常用的一种用户标识手段</a:t>
            </a:r>
            <a:r>
              <a:rPr lang="zh-CN" altLang="en-US" dirty="0"/>
              <a:t> </a:t>
            </a:r>
          </a:p>
        </p:txBody>
      </p:sp>
      <p:sp>
        <p:nvSpPr>
          <p:cNvPr id="1031" name="Text Box 9"/>
          <p:cNvSpPr txBox="1">
            <a:spLocks noChangeArrowheads="1"/>
          </p:cNvSpPr>
          <p:nvPr/>
        </p:nvSpPr>
        <p:spPr bwMode="auto">
          <a:xfrm>
            <a:off x="212725" y="2748984"/>
            <a:ext cx="6417141" cy="3416320"/>
          </a:xfrm>
          <a:prstGeom prst="rect">
            <a:avLst/>
          </a:prstGeom>
          <a:noFill/>
          <a:ln w="9525">
            <a:noFill/>
            <a:miter lim="800000"/>
            <a:headEnd/>
            <a:tailEnd/>
          </a:ln>
        </p:spPr>
        <p:txBody>
          <a:bodyPr wrap="none">
            <a:spAutoFit/>
          </a:bodyPr>
          <a:lstStyle/>
          <a:p>
            <a:r>
              <a:rPr lang="en-US" altLang="zh-CN" dirty="0">
                <a:latin typeface="Times New Roman" charset="0"/>
              </a:rPr>
              <a:t>①</a:t>
            </a:r>
            <a:r>
              <a:rPr lang="en-US" altLang="zh-CN" dirty="0"/>
              <a:t> </a:t>
            </a:r>
            <a:r>
              <a:rPr lang="zh-CN" altLang="en-US" dirty="0"/>
              <a:t>静态</a:t>
            </a:r>
            <a:r>
              <a:rPr lang="zh-CN" altLang="en-US" dirty="0">
                <a:latin typeface="Times New Roman" charset="0"/>
              </a:rPr>
              <a:t>口令</a:t>
            </a:r>
            <a:r>
              <a:rPr lang="zh-CN" altLang="en-US" dirty="0"/>
              <a:t>         </a:t>
            </a:r>
            <a:endParaRPr lang="en-US" altLang="zh-CN" dirty="0"/>
          </a:p>
          <a:p>
            <a:r>
              <a:rPr lang="zh-CN" altLang="en-US" dirty="0">
                <a:latin typeface="Times New Roman" charset="0"/>
              </a:rPr>
              <a:t>②</a:t>
            </a:r>
            <a:r>
              <a:rPr lang="zh-CN" altLang="en-US" dirty="0"/>
              <a:t> 动态</a:t>
            </a:r>
            <a:r>
              <a:rPr lang="zh-CN" altLang="en-US" dirty="0">
                <a:latin typeface="Times New Roman" charset="0"/>
              </a:rPr>
              <a:t>口令</a:t>
            </a:r>
            <a:endParaRPr lang="en-US" altLang="zh-CN" dirty="0">
              <a:latin typeface="Times New Roman" charset="0"/>
            </a:endParaRPr>
          </a:p>
          <a:p>
            <a:r>
              <a:rPr lang="en-US" altLang="zh-CN" dirty="0">
                <a:latin typeface="Times New Roman" charset="0"/>
              </a:rPr>
              <a:t>     </a:t>
            </a:r>
            <a:r>
              <a:rPr lang="zh-CN" altLang="en-US" dirty="0">
                <a:latin typeface="Times New Roman" charset="0"/>
              </a:rPr>
              <a:t>短信密码、动态令牌</a:t>
            </a:r>
            <a:endParaRPr lang="en-US" altLang="zh-CN" dirty="0">
              <a:latin typeface="Times New Roman" charset="0"/>
            </a:endParaRPr>
          </a:p>
          <a:p>
            <a:r>
              <a:rPr lang="zh-CN" altLang="en-US" dirty="0">
                <a:latin typeface="Times New Roman" charset="0"/>
              </a:rPr>
              <a:t>③</a:t>
            </a:r>
            <a:r>
              <a:rPr lang="zh-CN" altLang="en-US" dirty="0"/>
              <a:t> </a:t>
            </a:r>
            <a:r>
              <a:rPr lang="zh-CN" altLang="en-US" dirty="0">
                <a:latin typeface="Times New Roman" charset="0"/>
              </a:rPr>
              <a:t>口令时限</a:t>
            </a:r>
            <a:endParaRPr lang="zh-CN" altLang="en-US" dirty="0"/>
          </a:p>
          <a:p>
            <a:r>
              <a:rPr lang="en-US" altLang="zh-CN" dirty="0"/>
              <a:t>2</a:t>
            </a:r>
            <a:r>
              <a:rPr lang="zh-CN" altLang="en-US" dirty="0"/>
              <a:t>）</a:t>
            </a:r>
            <a:r>
              <a:rPr lang="en-US" altLang="zh-CN" dirty="0"/>
              <a:t> </a:t>
            </a:r>
            <a:r>
              <a:rPr lang="zh-CN" altLang="en-US" dirty="0">
                <a:latin typeface="Times New Roman" charset="0"/>
              </a:rPr>
              <a:t>可读身份标识</a:t>
            </a:r>
            <a:endParaRPr lang="zh-CN" altLang="en-US" dirty="0"/>
          </a:p>
          <a:p>
            <a:r>
              <a:rPr lang="en-US" altLang="zh-CN" dirty="0">
                <a:latin typeface="Times New Roman" charset="0"/>
              </a:rPr>
              <a:t>①</a:t>
            </a:r>
            <a:r>
              <a:rPr lang="zh-CN" altLang="en-US" dirty="0">
                <a:latin typeface="Times New Roman" charset="0"/>
              </a:rPr>
              <a:t>生物特征</a:t>
            </a:r>
            <a:endParaRPr lang="en-US" altLang="zh-CN" dirty="0">
              <a:latin typeface="Times New Roman" charset="0"/>
            </a:endParaRPr>
          </a:p>
          <a:p>
            <a:r>
              <a:rPr lang="en-US" altLang="zh-CN" dirty="0">
                <a:latin typeface="Times New Roman" charset="0"/>
              </a:rPr>
              <a:t>     </a:t>
            </a:r>
            <a:r>
              <a:rPr lang="zh-CN" altLang="en-US" dirty="0">
                <a:latin typeface="Times New Roman" charset="0"/>
              </a:rPr>
              <a:t>声波、指纹、签名、图像（视网膜、人脸）</a:t>
            </a:r>
            <a:endParaRPr lang="en-US" altLang="zh-CN" dirty="0">
              <a:latin typeface="Times New Roman" charset="0"/>
            </a:endParaRPr>
          </a:p>
          <a:p>
            <a:r>
              <a:rPr lang="zh-CN" altLang="en-US" dirty="0">
                <a:latin typeface="Times New Roman" charset="0"/>
              </a:rPr>
              <a:t>②智能卡</a:t>
            </a:r>
            <a:endParaRPr lang="en-US" altLang="zh-CN" dirty="0">
              <a:latin typeface="Times New Roman" charset="0"/>
            </a:endParaRPr>
          </a:p>
          <a:p>
            <a:r>
              <a:rPr lang="en-US" altLang="zh-CN" dirty="0">
                <a:latin typeface="Times New Roman" charset="0"/>
              </a:rPr>
              <a:t>      </a:t>
            </a:r>
            <a:r>
              <a:rPr lang="zh-CN" altLang="en-US" dirty="0">
                <a:latin typeface="Times New Roman" charset="0"/>
              </a:rPr>
              <a:t>个人身份识别码（</a:t>
            </a:r>
            <a:r>
              <a:rPr lang="en-US" altLang="zh-CN" dirty="0">
                <a:latin typeface="Times New Roman" charset="0"/>
              </a:rPr>
              <a:t>PIN</a:t>
            </a:r>
            <a:r>
              <a:rPr lang="zh-CN" altLang="en-US" dirty="0">
                <a:latin typeface="Times New Roman" charset="0"/>
              </a:rPr>
              <a:t>）</a:t>
            </a:r>
            <a:r>
              <a:rPr lang="en-US" altLang="zh-CN" dirty="0">
                <a:latin typeface="Times New Roman" charset="0"/>
              </a:rPr>
              <a:t>+</a:t>
            </a:r>
            <a:r>
              <a:rPr lang="zh-CN" altLang="en-US" dirty="0">
                <a:latin typeface="Times New Roman" charset="0"/>
              </a:rPr>
              <a:t>智能卡</a:t>
            </a:r>
            <a:endParaRPr lang="zh-CN" altLang="en-US" dirty="0"/>
          </a:p>
        </p:txBody>
      </p:sp>
      <p:sp>
        <p:nvSpPr>
          <p:cNvPr id="1032" name="AutoShape 10"/>
          <p:cNvSpPr>
            <a:spLocks noChangeArrowheads="1"/>
          </p:cNvSpPr>
          <p:nvPr/>
        </p:nvSpPr>
        <p:spPr bwMode="auto">
          <a:xfrm>
            <a:off x="8388350" y="450120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9" name="灯片编号占位符 8"/>
          <p:cNvSpPr>
            <a:spLocks noGrp="1"/>
          </p:cNvSpPr>
          <p:nvPr>
            <p:ph type="sldNum" sz="quarter" idx="12"/>
          </p:nvPr>
        </p:nvSpPr>
        <p:spPr>
          <a:xfrm>
            <a:off x="7924800" y="6232227"/>
            <a:ext cx="762000" cy="365125"/>
          </a:xfrm>
        </p:spPr>
        <p:txBody>
          <a:bodyPr/>
          <a:lstStyle/>
          <a:p>
            <a:pPr>
              <a:defRPr/>
            </a:pPr>
            <a:fld id="{9A450776-A66A-4031-9120-ED4C02033DB9}" type="slidenum">
              <a:rPr lang="en-US" altLang="zh-CN" smtClean="0"/>
              <a:pPr>
                <a:defRPr/>
              </a:pPr>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52400" y="609600"/>
            <a:ext cx="8763000" cy="1570038"/>
          </a:xfrm>
          <a:prstGeom prst="rect">
            <a:avLst/>
          </a:prstGeom>
          <a:noFill/>
          <a:ln w="9525">
            <a:noFill/>
            <a:miter lim="800000"/>
            <a:headEnd/>
            <a:tailEnd/>
          </a:ln>
        </p:spPr>
        <p:txBody>
          <a:bodyPr>
            <a:spAutoFit/>
          </a:bodyPr>
          <a:lstStyle/>
          <a:p>
            <a:r>
              <a:rPr lang="en-US" altLang="zh-CN" b="1" dirty="0">
                <a:ea typeface="黑体" pitchFamily="2" charset="-122"/>
              </a:rPr>
              <a:t>4. 2.2  </a:t>
            </a:r>
            <a:r>
              <a:rPr lang="zh-CN" altLang="en-US" b="1" dirty="0">
                <a:ea typeface="黑体" pitchFamily="2" charset="-122"/>
              </a:rPr>
              <a:t>存取访问控制</a:t>
            </a:r>
          </a:p>
          <a:p>
            <a:r>
              <a:rPr lang="en-US" altLang="zh-CN" dirty="0">
                <a:latin typeface="Times New Roman" charset="0"/>
              </a:rPr>
              <a:t>——</a:t>
            </a:r>
            <a:r>
              <a:rPr lang="zh-CN" altLang="en-US" dirty="0">
                <a:latin typeface="宋体" pitchFamily="2" charset="-122"/>
              </a:rPr>
              <a:t>防止非授权访问。</a:t>
            </a:r>
          </a:p>
          <a:p>
            <a:r>
              <a:rPr lang="en-US" altLang="zh-CN" dirty="0">
                <a:solidFill>
                  <a:srgbClr val="FF0000"/>
                </a:solidFill>
                <a:latin typeface="宋体" pitchFamily="2" charset="-122"/>
              </a:rPr>
              <a:t>1)</a:t>
            </a:r>
            <a:r>
              <a:rPr lang="zh-CN" altLang="en-US" dirty="0">
                <a:solidFill>
                  <a:srgbClr val="FF0000"/>
                </a:solidFill>
                <a:latin typeface="Times New Roman" charset="0"/>
              </a:rPr>
              <a:t>用户权限定义</a:t>
            </a:r>
            <a:r>
              <a:rPr lang="zh-CN" altLang="en-US" dirty="0">
                <a:solidFill>
                  <a:srgbClr val="FF0000"/>
                </a:solidFill>
                <a:latin typeface="宋体" pitchFamily="2" charset="-122"/>
              </a:rPr>
              <a:t> </a:t>
            </a:r>
          </a:p>
          <a:p>
            <a:r>
              <a:rPr lang="zh-CN" altLang="en-US" dirty="0">
                <a:latin typeface="宋体" pitchFamily="2" charset="-122"/>
              </a:rPr>
              <a:t>生成</a:t>
            </a:r>
            <a:r>
              <a:rPr lang="zh-CN" altLang="en-US" dirty="0">
                <a:latin typeface="Times New Roman" charset="0"/>
              </a:rPr>
              <a:t>安全规则或者授权规则</a:t>
            </a:r>
            <a:r>
              <a:rPr lang="zh-CN" altLang="en-US" dirty="0">
                <a:latin typeface="宋体" pitchFamily="2" charset="-122"/>
              </a:rPr>
              <a:t>。</a:t>
            </a:r>
          </a:p>
        </p:txBody>
      </p:sp>
      <p:graphicFrame>
        <p:nvGraphicFramePr>
          <p:cNvPr id="2050" name="Object 3"/>
          <p:cNvGraphicFramePr>
            <a:graphicFrameLocks noChangeAspect="1"/>
          </p:cNvGraphicFramePr>
          <p:nvPr/>
        </p:nvGraphicFramePr>
        <p:xfrm>
          <a:off x="457200" y="2198688"/>
          <a:ext cx="5410200" cy="585787"/>
        </p:xfrm>
        <a:graphic>
          <a:graphicData uri="http://schemas.openxmlformats.org/presentationml/2006/ole">
            <mc:AlternateContent xmlns:mc="http://schemas.openxmlformats.org/markup-compatibility/2006">
              <mc:Choice xmlns:v="urn:schemas-microsoft-com:vml" Requires="v">
                <p:oleObj r:id="rId2" imgW="3019044" imgH="324612" progId="Word.Picture.8">
                  <p:embed/>
                </p:oleObj>
              </mc:Choice>
              <mc:Fallback>
                <p:oleObj r:id="rId2" imgW="3019044" imgH="324612" progId="Word.Picture.8">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98688"/>
                        <a:ext cx="54102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5"/>
          <p:cNvSpPr txBox="1">
            <a:spLocks noChangeArrowheads="1"/>
          </p:cNvSpPr>
          <p:nvPr/>
        </p:nvSpPr>
        <p:spPr bwMode="auto">
          <a:xfrm>
            <a:off x="228600" y="2714620"/>
            <a:ext cx="8686800" cy="3785652"/>
          </a:xfrm>
          <a:prstGeom prst="rect">
            <a:avLst/>
          </a:prstGeom>
          <a:noFill/>
          <a:ln w="9525">
            <a:noFill/>
            <a:miter lim="800000"/>
            <a:headEnd/>
            <a:tailEnd/>
          </a:ln>
        </p:spPr>
        <p:txBody>
          <a:bodyPr>
            <a:spAutoFit/>
          </a:bodyPr>
          <a:lstStyle/>
          <a:p>
            <a:r>
              <a:rPr lang="zh-CN" altLang="en-US" dirty="0">
                <a:latin typeface="Times New Roman" charset="0"/>
              </a:rPr>
              <a:t>数据对象名：模式、子模式、表、索引、视图、属性	</a:t>
            </a:r>
            <a:r>
              <a:rPr lang="zh-CN" altLang="en-US" dirty="0"/>
              <a:t> </a:t>
            </a:r>
            <a:r>
              <a:rPr lang="en-US" altLang="zh-CN" dirty="0"/>
              <a:t>(</a:t>
            </a:r>
            <a:r>
              <a:rPr lang="zh-CN" altLang="en-US" dirty="0"/>
              <a:t>不同粒度</a:t>
            </a:r>
            <a:r>
              <a:rPr lang="en-US" altLang="zh-CN" dirty="0"/>
              <a:t>)</a:t>
            </a:r>
          </a:p>
          <a:p>
            <a:r>
              <a:rPr lang="zh-CN" altLang="en-US" dirty="0">
                <a:latin typeface="Times New Roman" charset="0"/>
              </a:rPr>
              <a:t>操作类型：</a:t>
            </a:r>
            <a:r>
              <a:rPr lang="zh-CN" altLang="en-US" dirty="0"/>
              <a:t>  </a:t>
            </a:r>
            <a:r>
              <a:rPr lang="en-US" altLang="zh-CN" dirty="0"/>
              <a:t>Create, Select, update, insert, all</a:t>
            </a:r>
          </a:p>
          <a:p>
            <a:r>
              <a:rPr lang="zh-CN" altLang="en-US" dirty="0">
                <a:latin typeface="Times New Roman" charset="0"/>
              </a:rPr>
              <a:t>其它：</a:t>
            </a:r>
            <a:r>
              <a:rPr lang="zh-CN" altLang="en-US" dirty="0"/>
              <a:t>      </a:t>
            </a:r>
            <a:r>
              <a:rPr lang="zh-CN" altLang="en-US" dirty="0">
                <a:latin typeface="Times New Roman" charset="0"/>
              </a:rPr>
              <a:t>如操作时间、范围，</a:t>
            </a:r>
            <a:r>
              <a:rPr lang="en-US" altLang="zh-CN" dirty="0">
                <a:latin typeface="Times New Roman" charset="0"/>
              </a:rPr>
              <a:t>…</a:t>
            </a:r>
            <a:endParaRPr lang="en-US" altLang="zh-CN" dirty="0"/>
          </a:p>
          <a:p>
            <a:r>
              <a:rPr lang="en-US" altLang="zh-CN" dirty="0">
                <a:solidFill>
                  <a:srgbClr val="FF0000"/>
                </a:solidFill>
                <a:ea typeface="黑体" pitchFamily="2" charset="-122"/>
              </a:rPr>
              <a:t>2</a:t>
            </a:r>
            <a:r>
              <a:rPr lang="zh-CN" altLang="en-US" dirty="0">
                <a:solidFill>
                  <a:srgbClr val="FF0000"/>
                </a:solidFill>
                <a:ea typeface="黑体" pitchFamily="2" charset="-122"/>
              </a:rPr>
              <a:t>）</a:t>
            </a:r>
            <a:r>
              <a:rPr lang="zh-CN" altLang="en-US" dirty="0">
                <a:solidFill>
                  <a:srgbClr val="FF0000"/>
                </a:solidFill>
                <a:latin typeface="Times New Roman" charset="0"/>
              </a:rPr>
              <a:t>用户权限的检查</a:t>
            </a:r>
            <a:r>
              <a:rPr lang="zh-CN" altLang="en-US" dirty="0">
                <a:solidFill>
                  <a:srgbClr val="FF0000"/>
                </a:solidFill>
                <a:ea typeface="黑体" pitchFamily="2" charset="-122"/>
              </a:rPr>
              <a:t> </a:t>
            </a:r>
          </a:p>
          <a:p>
            <a:pPr algn="just"/>
            <a:r>
              <a:rPr lang="en-US" altLang="zh-CN" dirty="0"/>
              <a:t>DBMS</a:t>
            </a:r>
            <a:r>
              <a:rPr lang="zh-CN" altLang="en-US" dirty="0">
                <a:latin typeface="Times New Roman" charset="0"/>
              </a:rPr>
              <a:t>查找数据字典，并控制用户的存取权限。</a:t>
            </a:r>
          </a:p>
          <a:p>
            <a:r>
              <a:rPr lang="zh-CN" altLang="en-US" dirty="0">
                <a:latin typeface="Times New Roman" charset="0"/>
              </a:rPr>
              <a:t>上述这两部分合起来可以作为</a:t>
            </a:r>
            <a:r>
              <a:rPr lang="en-US" altLang="zh-CN" dirty="0"/>
              <a:t>DBMS</a:t>
            </a:r>
            <a:r>
              <a:rPr lang="zh-CN" altLang="en-US" dirty="0">
                <a:latin typeface="Times New Roman" charset="0"/>
              </a:rPr>
              <a:t>的一个安全子系统。</a:t>
            </a:r>
          </a:p>
          <a:p>
            <a:endParaRPr lang="zh-CN" altLang="en-US" dirty="0">
              <a:latin typeface="Times New Roman" charset="0"/>
            </a:endParaRPr>
          </a:p>
          <a:p>
            <a:r>
              <a:rPr lang="zh-CN" altLang="en-US" dirty="0">
                <a:latin typeface="Times New Roman" charset="0"/>
              </a:rPr>
              <a:t>存取控制分为</a:t>
            </a:r>
            <a:r>
              <a:rPr lang="zh-CN" altLang="en-US" dirty="0">
                <a:solidFill>
                  <a:srgbClr val="FF0000"/>
                </a:solidFill>
                <a:latin typeface="Times New Roman" charset="0"/>
              </a:rPr>
              <a:t>自主存取控制</a:t>
            </a:r>
            <a:r>
              <a:rPr lang="zh-CN" altLang="en-US" dirty="0">
                <a:latin typeface="Times New Roman" charset="0"/>
              </a:rPr>
              <a:t>和</a:t>
            </a:r>
            <a:r>
              <a:rPr lang="zh-CN" altLang="en-US" dirty="0">
                <a:solidFill>
                  <a:srgbClr val="FF0000"/>
                </a:solidFill>
                <a:latin typeface="Times New Roman" charset="0"/>
              </a:rPr>
              <a:t>强制存取控制</a:t>
            </a:r>
            <a:r>
              <a:rPr lang="zh-CN" altLang="en-US" dirty="0">
                <a:latin typeface="Times New Roman" charset="0"/>
              </a:rPr>
              <a:t>，其中强制存取控制的安全级别较高。 </a:t>
            </a:r>
            <a:r>
              <a:rPr lang="zh-CN" altLang="en-US" dirty="0">
                <a:ea typeface="黑体" pitchFamily="2" charset="-122"/>
              </a:rPr>
              <a:t> </a:t>
            </a:r>
          </a:p>
        </p:txBody>
      </p:sp>
      <p:sp>
        <p:nvSpPr>
          <p:cNvPr id="5" name="灯片编号占位符 4"/>
          <p:cNvSpPr>
            <a:spLocks noGrp="1"/>
          </p:cNvSpPr>
          <p:nvPr>
            <p:ph type="sldNum" sz="quarter" idx="12"/>
          </p:nvPr>
        </p:nvSpPr>
        <p:spPr/>
        <p:txBody>
          <a:bodyPr/>
          <a:lstStyle/>
          <a:p>
            <a:pPr>
              <a:defRPr/>
            </a:pPr>
            <a:fld id="{E939F6ED-590C-4520-813E-A6C349A589CE}" type="slidenum">
              <a:rPr lang="en-US" altLang="zh-CN" smtClean="0"/>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4015</TotalTime>
  <Words>4559</Words>
  <Application>Microsoft Office PowerPoint</Application>
  <PresentationFormat>全屏显示(4:3)</PresentationFormat>
  <Paragraphs>373</Paragraphs>
  <Slides>33</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33</vt:i4>
      </vt:variant>
    </vt:vector>
  </HeadingPairs>
  <TitlesOfParts>
    <vt:vector size="48" baseType="lpstr">
      <vt:lpstr>黑体</vt:lpstr>
      <vt:lpstr>华文新魏</vt:lpstr>
      <vt:lpstr>宋体</vt:lpstr>
      <vt:lpstr>微软雅黑</vt:lpstr>
      <vt:lpstr>Calibri</vt:lpstr>
      <vt:lpstr>Constantia</vt:lpstr>
      <vt:lpstr>Times New Roman</vt:lpstr>
      <vt:lpstr>Verdana</vt:lpstr>
      <vt:lpstr>Wingdings</vt:lpstr>
      <vt:lpstr>Wingdings 2</vt:lpstr>
      <vt:lpstr>流畅</vt:lpstr>
      <vt:lpstr>Picture</vt:lpstr>
      <vt:lpstr>Microsoft Word Picture</vt:lpstr>
      <vt:lpstr>Document</vt:lpstr>
      <vt:lpstr>Equation</vt:lpstr>
      <vt:lpstr>第4章 数据库安全性</vt:lpstr>
      <vt:lpstr>PowerPoint 演示文稿</vt:lpstr>
      <vt:lpstr>PowerPoint 演示文稿</vt:lpstr>
      <vt:lpstr>PowerPoint 演示文稿</vt:lpstr>
      <vt:lpstr>PowerPoint 演示文稿</vt:lpstr>
      <vt:lpstr>4.1.2 安全标准简介</vt:lpstr>
      <vt:lpstr>安全标准简介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关于角色的SQL语句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如何理解3条规则？</vt:lpstr>
      <vt:lpstr>PowerPoint 演示文稿</vt:lpstr>
      <vt:lpstr>PowerPoint 演示文稿</vt:lpstr>
      <vt:lpstr>案例分析：数据库安全问题频发</vt:lpstr>
      <vt:lpstr>国产数据库-达梦数据库安全版（拓展学习）</vt:lpstr>
      <vt:lpstr>国产数据库-openGauss安全机制 （拓展学习）</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勇 马</cp:lastModifiedBy>
  <cp:revision>389</cp:revision>
  <dcterms:created xsi:type="dcterms:W3CDTF">2005-04-05T01:48:35Z</dcterms:created>
  <dcterms:modified xsi:type="dcterms:W3CDTF">2024-06-19T14:05:36Z</dcterms:modified>
</cp:coreProperties>
</file>