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1525" y="2886849"/>
            <a:ext cx="10948949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FFF00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CC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91316" y="6595554"/>
            <a:ext cx="246494" cy="24688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57428" y="6589191"/>
            <a:ext cx="11435080" cy="269240"/>
          </a:xfrm>
          <a:custGeom>
            <a:avLst/>
            <a:gdLst/>
            <a:ahLst/>
            <a:cxnLst/>
            <a:rect l="l" t="t" r="r" b="b"/>
            <a:pathLst>
              <a:path w="11435080" h="269240">
                <a:moveTo>
                  <a:pt x="11434572" y="102692"/>
                </a:moveTo>
                <a:lnTo>
                  <a:pt x="10784053" y="102692"/>
                </a:lnTo>
                <a:lnTo>
                  <a:pt x="10782656" y="96520"/>
                </a:lnTo>
                <a:lnTo>
                  <a:pt x="10780903" y="90170"/>
                </a:lnTo>
                <a:lnTo>
                  <a:pt x="10778858" y="85090"/>
                </a:lnTo>
                <a:lnTo>
                  <a:pt x="10776534" y="78740"/>
                </a:lnTo>
                <a:lnTo>
                  <a:pt x="10773943" y="72390"/>
                </a:lnTo>
                <a:lnTo>
                  <a:pt x="10771073" y="67310"/>
                </a:lnTo>
                <a:lnTo>
                  <a:pt x="10770946" y="67106"/>
                </a:lnTo>
                <a:lnTo>
                  <a:pt x="10770946" y="102692"/>
                </a:lnTo>
                <a:lnTo>
                  <a:pt x="10542930" y="102692"/>
                </a:lnTo>
                <a:lnTo>
                  <a:pt x="10543578" y="100330"/>
                </a:lnTo>
                <a:lnTo>
                  <a:pt x="10545153" y="93980"/>
                </a:lnTo>
                <a:lnTo>
                  <a:pt x="10547007" y="88900"/>
                </a:lnTo>
                <a:lnTo>
                  <a:pt x="10549103" y="83820"/>
                </a:lnTo>
                <a:lnTo>
                  <a:pt x="10551465" y="78740"/>
                </a:lnTo>
                <a:lnTo>
                  <a:pt x="10551325" y="78740"/>
                </a:lnTo>
                <a:lnTo>
                  <a:pt x="10554056" y="73660"/>
                </a:lnTo>
                <a:lnTo>
                  <a:pt x="10553903" y="73660"/>
                </a:lnTo>
                <a:lnTo>
                  <a:pt x="10556875" y="68580"/>
                </a:lnTo>
                <a:lnTo>
                  <a:pt x="10556723" y="68580"/>
                </a:lnTo>
                <a:lnTo>
                  <a:pt x="10559923" y="63500"/>
                </a:lnTo>
                <a:lnTo>
                  <a:pt x="10559758" y="63500"/>
                </a:lnTo>
                <a:lnTo>
                  <a:pt x="10563200" y="58420"/>
                </a:lnTo>
                <a:lnTo>
                  <a:pt x="10563022" y="59690"/>
                </a:lnTo>
                <a:lnTo>
                  <a:pt x="10563936" y="58420"/>
                </a:lnTo>
                <a:lnTo>
                  <a:pt x="10566679" y="54610"/>
                </a:lnTo>
                <a:lnTo>
                  <a:pt x="10566489" y="54610"/>
                </a:lnTo>
                <a:lnTo>
                  <a:pt x="10570362" y="50800"/>
                </a:lnTo>
                <a:lnTo>
                  <a:pt x="10570159" y="50800"/>
                </a:lnTo>
                <a:lnTo>
                  <a:pt x="10574249" y="45720"/>
                </a:lnTo>
                <a:lnTo>
                  <a:pt x="10574033" y="46990"/>
                </a:lnTo>
                <a:lnTo>
                  <a:pt x="10575100" y="45720"/>
                </a:lnTo>
                <a:lnTo>
                  <a:pt x="10578325" y="41910"/>
                </a:lnTo>
                <a:lnTo>
                  <a:pt x="10578097" y="43180"/>
                </a:lnTo>
                <a:lnTo>
                  <a:pt x="10579214" y="41910"/>
                </a:lnTo>
                <a:lnTo>
                  <a:pt x="10582580" y="38100"/>
                </a:lnTo>
                <a:lnTo>
                  <a:pt x="10582351" y="39370"/>
                </a:lnTo>
                <a:lnTo>
                  <a:pt x="10583901" y="38100"/>
                </a:lnTo>
                <a:lnTo>
                  <a:pt x="10587012" y="35560"/>
                </a:lnTo>
                <a:lnTo>
                  <a:pt x="10586771" y="35560"/>
                </a:lnTo>
                <a:lnTo>
                  <a:pt x="10591610" y="31750"/>
                </a:lnTo>
                <a:lnTo>
                  <a:pt x="10591356" y="31750"/>
                </a:lnTo>
                <a:lnTo>
                  <a:pt x="10596359" y="29210"/>
                </a:lnTo>
                <a:lnTo>
                  <a:pt x="10596105" y="29210"/>
                </a:lnTo>
                <a:lnTo>
                  <a:pt x="10601274" y="26670"/>
                </a:lnTo>
                <a:lnTo>
                  <a:pt x="10600995" y="26670"/>
                </a:lnTo>
                <a:lnTo>
                  <a:pt x="10606316" y="24130"/>
                </a:lnTo>
                <a:lnTo>
                  <a:pt x="10606037" y="24130"/>
                </a:lnTo>
                <a:lnTo>
                  <a:pt x="10611510" y="21590"/>
                </a:lnTo>
                <a:lnTo>
                  <a:pt x="10611218" y="21590"/>
                </a:lnTo>
                <a:lnTo>
                  <a:pt x="10616832" y="19050"/>
                </a:lnTo>
                <a:lnTo>
                  <a:pt x="10616540" y="19050"/>
                </a:lnTo>
                <a:lnTo>
                  <a:pt x="10622267" y="17780"/>
                </a:lnTo>
                <a:lnTo>
                  <a:pt x="10621975" y="17780"/>
                </a:lnTo>
                <a:lnTo>
                  <a:pt x="10627830" y="15240"/>
                </a:lnTo>
                <a:lnTo>
                  <a:pt x="10627525" y="15240"/>
                </a:lnTo>
                <a:lnTo>
                  <a:pt x="10633494" y="13970"/>
                </a:lnTo>
                <a:lnTo>
                  <a:pt x="10638942" y="13970"/>
                </a:lnTo>
                <a:lnTo>
                  <a:pt x="10645127" y="12700"/>
                </a:lnTo>
                <a:lnTo>
                  <a:pt x="10668762" y="12700"/>
                </a:lnTo>
                <a:lnTo>
                  <a:pt x="10674947" y="13970"/>
                </a:lnTo>
                <a:lnTo>
                  <a:pt x="10680395" y="13970"/>
                </a:lnTo>
                <a:lnTo>
                  <a:pt x="10686364" y="15240"/>
                </a:lnTo>
                <a:lnTo>
                  <a:pt x="10686059" y="15240"/>
                </a:lnTo>
                <a:lnTo>
                  <a:pt x="10691914" y="17780"/>
                </a:lnTo>
                <a:lnTo>
                  <a:pt x="10691622" y="17780"/>
                </a:lnTo>
                <a:lnTo>
                  <a:pt x="10697350" y="19050"/>
                </a:lnTo>
                <a:lnTo>
                  <a:pt x="10697058" y="19050"/>
                </a:lnTo>
                <a:lnTo>
                  <a:pt x="10702671" y="21590"/>
                </a:lnTo>
                <a:lnTo>
                  <a:pt x="10702379" y="21590"/>
                </a:lnTo>
                <a:lnTo>
                  <a:pt x="10707840" y="24130"/>
                </a:lnTo>
                <a:lnTo>
                  <a:pt x="10707573" y="24130"/>
                </a:lnTo>
                <a:lnTo>
                  <a:pt x="10712895" y="26670"/>
                </a:lnTo>
                <a:lnTo>
                  <a:pt x="10712615" y="26670"/>
                </a:lnTo>
                <a:lnTo>
                  <a:pt x="10717784" y="29210"/>
                </a:lnTo>
                <a:lnTo>
                  <a:pt x="10717530" y="29210"/>
                </a:lnTo>
                <a:lnTo>
                  <a:pt x="10722534" y="31750"/>
                </a:lnTo>
                <a:lnTo>
                  <a:pt x="10722280" y="31750"/>
                </a:lnTo>
                <a:lnTo>
                  <a:pt x="10727119" y="35560"/>
                </a:lnTo>
                <a:lnTo>
                  <a:pt x="10726877" y="35560"/>
                </a:lnTo>
                <a:lnTo>
                  <a:pt x="10731538" y="39370"/>
                </a:lnTo>
                <a:lnTo>
                  <a:pt x="10731310" y="38100"/>
                </a:lnTo>
                <a:lnTo>
                  <a:pt x="10735793" y="43180"/>
                </a:lnTo>
                <a:lnTo>
                  <a:pt x="10735564" y="41910"/>
                </a:lnTo>
                <a:lnTo>
                  <a:pt x="10739844" y="46990"/>
                </a:lnTo>
                <a:lnTo>
                  <a:pt x="10739641" y="45720"/>
                </a:lnTo>
                <a:lnTo>
                  <a:pt x="10743717" y="50800"/>
                </a:lnTo>
                <a:lnTo>
                  <a:pt x="10743514" y="50800"/>
                </a:lnTo>
                <a:lnTo>
                  <a:pt x="10747400" y="54610"/>
                </a:lnTo>
                <a:lnTo>
                  <a:pt x="10747210" y="54610"/>
                </a:lnTo>
                <a:lnTo>
                  <a:pt x="10750868" y="59690"/>
                </a:lnTo>
                <a:lnTo>
                  <a:pt x="10750690" y="58420"/>
                </a:lnTo>
                <a:lnTo>
                  <a:pt x="10754131" y="63500"/>
                </a:lnTo>
                <a:lnTo>
                  <a:pt x="10753966" y="63500"/>
                </a:lnTo>
                <a:lnTo>
                  <a:pt x="10757167" y="68580"/>
                </a:lnTo>
                <a:lnTo>
                  <a:pt x="10757014" y="68580"/>
                </a:lnTo>
                <a:lnTo>
                  <a:pt x="10759986" y="73660"/>
                </a:lnTo>
                <a:lnTo>
                  <a:pt x="10759834" y="73660"/>
                </a:lnTo>
                <a:lnTo>
                  <a:pt x="10762564" y="78740"/>
                </a:lnTo>
                <a:lnTo>
                  <a:pt x="10762425" y="78740"/>
                </a:lnTo>
                <a:lnTo>
                  <a:pt x="10764901" y="83820"/>
                </a:lnTo>
                <a:lnTo>
                  <a:pt x="10764774" y="83820"/>
                </a:lnTo>
                <a:lnTo>
                  <a:pt x="10766997" y="88900"/>
                </a:lnTo>
                <a:lnTo>
                  <a:pt x="10768825" y="93980"/>
                </a:lnTo>
                <a:lnTo>
                  <a:pt x="10770387" y="100330"/>
                </a:lnTo>
                <a:lnTo>
                  <a:pt x="10770946" y="102692"/>
                </a:lnTo>
                <a:lnTo>
                  <a:pt x="10770946" y="67106"/>
                </a:lnTo>
                <a:lnTo>
                  <a:pt x="10767949" y="62230"/>
                </a:lnTo>
                <a:lnTo>
                  <a:pt x="10765409" y="58420"/>
                </a:lnTo>
                <a:lnTo>
                  <a:pt x="10764571" y="57150"/>
                </a:lnTo>
                <a:lnTo>
                  <a:pt x="10760951" y="52070"/>
                </a:lnTo>
                <a:lnTo>
                  <a:pt x="10757103" y="46990"/>
                </a:lnTo>
                <a:lnTo>
                  <a:pt x="10756075" y="45720"/>
                </a:lnTo>
                <a:lnTo>
                  <a:pt x="10753014" y="41910"/>
                </a:lnTo>
                <a:lnTo>
                  <a:pt x="10749788" y="38100"/>
                </a:lnTo>
                <a:lnTo>
                  <a:pt x="10748721" y="36830"/>
                </a:lnTo>
                <a:lnTo>
                  <a:pt x="10744213" y="33020"/>
                </a:lnTo>
                <a:lnTo>
                  <a:pt x="10707472" y="10160"/>
                </a:lnTo>
                <a:lnTo>
                  <a:pt x="10670210" y="0"/>
                </a:lnTo>
                <a:lnTo>
                  <a:pt x="10643680" y="0"/>
                </a:lnTo>
                <a:lnTo>
                  <a:pt x="10606418" y="10160"/>
                </a:lnTo>
                <a:lnTo>
                  <a:pt x="10569677" y="33020"/>
                </a:lnTo>
                <a:lnTo>
                  <a:pt x="10542816" y="67310"/>
                </a:lnTo>
                <a:lnTo>
                  <a:pt x="10535031" y="85090"/>
                </a:lnTo>
                <a:lnTo>
                  <a:pt x="10532986" y="90170"/>
                </a:lnTo>
                <a:lnTo>
                  <a:pt x="10531234" y="96520"/>
                </a:lnTo>
                <a:lnTo>
                  <a:pt x="10529824" y="102692"/>
                </a:lnTo>
                <a:lnTo>
                  <a:pt x="0" y="102692"/>
                </a:lnTo>
                <a:lnTo>
                  <a:pt x="0" y="268808"/>
                </a:lnTo>
                <a:lnTo>
                  <a:pt x="11434572" y="268808"/>
                </a:lnTo>
                <a:lnTo>
                  <a:pt x="11434572" y="102692"/>
                </a:lnTo>
                <a:close/>
              </a:path>
            </a:pathLst>
          </a:custGeom>
          <a:solidFill>
            <a:srgbClr val="13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691883"/>
            <a:ext cx="757555" cy="166370"/>
          </a:xfrm>
          <a:custGeom>
            <a:avLst/>
            <a:gdLst/>
            <a:ahLst/>
            <a:cxnLst/>
            <a:rect l="l" t="t" r="r" b="b"/>
            <a:pathLst>
              <a:path w="757555" h="166370">
                <a:moveTo>
                  <a:pt x="0" y="166116"/>
                </a:moveTo>
                <a:lnTo>
                  <a:pt x="0" y="0"/>
                </a:lnTo>
                <a:lnTo>
                  <a:pt x="757428" y="0"/>
                </a:lnTo>
                <a:lnTo>
                  <a:pt x="757428" y="166116"/>
                </a:lnTo>
                <a:lnTo>
                  <a:pt x="0" y="166116"/>
                </a:lnTo>
                <a:close/>
              </a:path>
            </a:pathLst>
          </a:custGeom>
          <a:solidFill>
            <a:srgbClr val="2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61003" y="326237"/>
            <a:ext cx="1884845" cy="48040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26567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0"/>
                </a:moveTo>
                <a:lnTo>
                  <a:pt x="33832" y="0"/>
                </a:lnTo>
                <a:lnTo>
                  <a:pt x="33832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06120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0"/>
                </a:moveTo>
                <a:lnTo>
                  <a:pt x="89293" y="0"/>
                </a:lnTo>
                <a:lnTo>
                  <a:pt x="89293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26567" y="374650"/>
            <a:ext cx="34290" cy="397510"/>
          </a:xfrm>
          <a:custGeom>
            <a:avLst/>
            <a:gdLst/>
            <a:ahLst/>
            <a:cxnLst/>
            <a:rect l="l" t="t" r="r" b="b"/>
            <a:pathLst>
              <a:path w="34289" h="397509">
                <a:moveTo>
                  <a:pt x="0" y="0"/>
                </a:moveTo>
                <a:lnTo>
                  <a:pt x="33832" y="0"/>
                </a:lnTo>
                <a:lnTo>
                  <a:pt x="33832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06120" y="374650"/>
            <a:ext cx="27940" cy="397510"/>
          </a:xfrm>
          <a:custGeom>
            <a:avLst/>
            <a:gdLst/>
            <a:ahLst/>
            <a:cxnLst/>
            <a:rect l="l" t="t" r="r" b="b"/>
            <a:pathLst>
              <a:path w="27940" h="397509">
                <a:moveTo>
                  <a:pt x="0" y="0"/>
                </a:moveTo>
                <a:lnTo>
                  <a:pt x="27724" y="0"/>
                </a:lnTo>
                <a:lnTo>
                  <a:pt x="27724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79564" y="374650"/>
            <a:ext cx="15875" cy="397510"/>
          </a:xfrm>
          <a:custGeom>
            <a:avLst/>
            <a:gdLst/>
            <a:ahLst/>
            <a:cxnLst/>
            <a:rect l="l" t="t" r="r" b="b"/>
            <a:pathLst>
              <a:path w="15875" h="397509">
                <a:moveTo>
                  <a:pt x="0" y="0"/>
                </a:moveTo>
                <a:lnTo>
                  <a:pt x="15849" y="0"/>
                </a:lnTo>
                <a:lnTo>
                  <a:pt x="15849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26567" y="772159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0"/>
                </a:moveTo>
                <a:lnTo>
                  <a:pt x="107276" y="0"/>
                </a:lnTo>
                <a:lnTo>
                  <a:pt x="107276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26567" y="779780"/>
            <a:ext cx="107314" cy="12700"/>
          </a:xfrm>
          <a:custGeom>
            <a:avLst/>
            <a:gdLst/>
            <a:ahLst/>
            <a:cxnLst/>
            <a:rect l="l" t="t" r="r" b="b"/>
            <a:pathLst>
              <a:path w="107315" h="12700">
                <a:moveTo>
                  <a:pt x="0" y="0"/>
                </a:moveTo>
                <a:lnTo>
                  <a:pt x="107276" y="0"/>
                </a:lnTo>
                <a:lnTo>
                  <a:pt x="107276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9564" y="779780"/>
            <a:ext cx="1233805" cy="12700"/>
          </a:xfrm>
          <a:custGeom>
            <a:avLst/>
            <a:gdLst/>
            <a:ahLst/>
            <a:cxnLst/>
            <a:rect l="l" t="t" r="r" b="b"/>
            <a:pathLst>
              <a:path w="1233805" h="12700">
                <a:moveTo>
                  <a:pt x="0" y="0"/>
                </a:moveTo>
                <a:lnTo>
                  <a:pt x="1233792" y="0"/>
                </a:lnTo>
                <a:lnTo>
                  <a:pt x="1233792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7219" y="6665976"/>
            <a:ext cx="1380744" cy="192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2807" y="2849003"/>
            <a:ext cx="2726385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215" y="1032268"/>
            <a:ext cx="6760209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CC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6121" y="6608352"/>
            <a:ext cx="255270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png"/><Relationship Id="rId7" Type="http://schemas.openxmlformats.org/officeDocument/2006/relationships/image" Target="../media/image41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jp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jp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jp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jp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jp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632075"/>
          </a:xfrm>
          <a:custGeom>
            <a:avLst/>
            <a:gdLst/>
            <a:ahLst/>
            <a:cxnLst/>
            <a:rect l="l" t="t" r="r" b="b"/>
            <a:pathLst>
              <a:path w="12192000" h="2632075">
                <a:moveTo>
                  <a:pt x="0" y="2631948"/>
                </a:moveTo>
                <a:lnTo>
                  <a:pt x="12192000" y="2631948"/>
                </a:lnTo>
                <a:lnTo>
                  <a:pt x="12192000" y="0"/>
                </a:lnTo>
                <a:lnTo>
                  <a:pt x="0" y="0"/>
                </a:lnTo>
                <a:lnTo>
                  <a:pt x="0" y="26319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346447"/>
            <a:ext cx="12192000" cy="2512060"/>
          </a:xfrm>
          <a:custGeom>
            <a:avLst/>
            <a:gdLst/>
            <a:ahLst/>
            <a:cxnLst/>
            <a:rect l="l" t="t" r="r" b="b"/>
            <a:pathLst>
              <a:path w="12192000" h="2512059">
                <a:moveTo>
                  <a:pt x="0" y="2511552"/>
                </a:moveTo>
                <a:lnTo>
                  <a:pt x="12192000" y="2511552"/>
                </a:lnTo>
                <a:lnTo>
                  <a:pt x="12192000" y="0"/>
                </a:lnTo>
                <a:lnTo>
                  <a:pt x="0" y="0"/>
                </a:lnTo>
                <a:lnTo>
                  <a:pt x="0" y="25115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59664"/>
            <a:ext cx="12192000" cy="4123690"/>
            <a:chOff x="0" y="259664"/>
            <a:chExt cx="12192000" cy="4123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9664"/>
              <a:ext cx="12192000" cy="2362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631947"/>
              <a:ext cx="12192000" cy="1751330"/>
            </a:xfrm>
            <a:custGeom>
              <a:avLst/>
              <a:gdLst/>
              <a:ahLst/>
              <a:cxnLst/>
              <a:rect l="l" t="t" r="r" b="b"/>
              <a:pathLst>
                <a:path w="12192000" h="1751329">
                  <a:moveTo>
                    <a:pt x="12192000" y="1732140"/>
                  </a:moveTo>
                  <a:lnTo>
                    <a:pt x="0" y="1732140"/>
                  </a:lnTo>
                  <a:lnTo>
                    <a:pt x="0" y="1751190"/>
                  </a:lnTo>
                  <a:lnTo>
                    <a:pt x="12192000" y="1751190"/>
                  </a:lnTo>
                  <a:lnTo>
                    <a:pt x="12192000" y="1732140"/>
                  </a:lnTo>
                  <a:close/>
                </a:path>
                <a:path w="12192000" h="1751329">
                  <a:moveTo>
                    <a:pt x="12192000" y="0"/>
                  </a:moveTo>
                  <a:lnTo>
                    <a:pt x="0" y="0"/>
                  </a:lnTo>
                  <a:lnTo>
                    <a:pt x="0" y="1714500"/>
                  </a:lnTo>
                  <a:lnTo>
                    <a:pt x="12192000" y="17145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8A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547" y="2864624"/>
              <a:ext cx="10773308" cy="106926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105"/>
              </a:spcBef>
              <a:tabLst>
                <a:tab pos="3435350" algn="l"/>
              </a:tabLst>
            </a:pPr>
            <a:r>
              <a:rPr spc="25" dirty="0"/>
              <a:t>第四</a:t>
            </a:r>
            <a:r>
              <a:rPr spc="5" dirty="0"/>
              <a:t>章</a:t>
            </a:r>
            <a:r>
              <a:rPr dirty="0"/>
              <a:t>	</a:t>
            </a:r>
            <a:r>
              <a:rPr spc="25" dirty="0"/>
              <a:t>组合逻辑电路设计</a:t>
            </a:r>
            <a:r>
              <a:rPr spc="640" dirty="0"/>
              <a:t>(</a:t>
            </a:r>
            <a:r>
              <a:rPr spc="25" dirty="0"/>
              <a:t>三</a:t>
            </a:r>
            <a:r>
              <a:rPr spc="5" dirty="0"/>
              <a:t>）</a:t>
            </a:r>
          </a:p>
        </p:txBody>
      </p:sp>
      <p:sp>
        <p:nvSpPr>
          <p:cNvPr id="9" name="object 9"/>
          <p:cNvSpPr/>
          <p:nvPr/>
        </p:nvSpPr>
        <p:spPr>
          <a:xfrm>
            <a:off x="-12" y="4791659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20006" y="20294"/>
                </a:moveTo>
                <a:lnTo>
                  <a:pt x="0" y="7620"/>
                </a:lnTo>
                <a:lnTo>
                  <a:pt x="25" y="0"/>
                </a:lnTo>
                <a:lnTo>
                  <a:pt x="4320019" y="12674"/>
                </a:lnTo>
                <a:lnTo>
                  <a:pt x="4320006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" y="4857953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20006" y="20294"/>
                </a:moveTo>
                <a:lnTo>
                  <a:pt x="0" y="7619"/>
                </a:lnTo>
                <a:lnTo>
                  <a:pt x="25" y="0"/>
                </a:lnTo>
                <a:lnTo>
                  <a:pt x="4320019" y="12674"/>
                </a:lnTo>
                <a:lnTo>
                  <a:pt x="4320006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" y="4924234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20006" y="20294"/>
                </a:moveTo>
                <a:lnTo>
                  <a:pt x="0" y="7619"/>
                </a:lnTo>
                <a:lnTo>
                  <a:pt x="25" y="0"/>
                </a:lnTo>
                <a:lnTo>
                  <a:pt x="4320019" y="12674"/>
                </a:lnTo>
                <a:lnTo>
                  <a:pt x="4320006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71993" y="4791659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19993" y="20294"/>
                </a:moveTo>
                <a:lnTo>
                  <a:pt x="0" y="7620"/>
                </a:lnTo>
                <a:lnTo>
                  <a:pt x="12" y="0"/>
                </a:lnTo>
                <a:lnTo>
                  <a:pt x="4320019" y="12674"/>
                </a:lnTo>
                <a:lnTo>
                  <a:pt x="4319993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71993" y="4857953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19993" y="20294"/>
                </a:moveTo>
                <a:lnTo>
                  <a:pt x="0" y="7619"/>
                </a:lnTo>
                <a:lnTo>
                  <a:pt x="12" y="0"/>
                </a:lnTo>
                <a:lnTo>
                  <a:pt x="4320019" y="12674"/>
                </a:lnTo>
                <a:lnTo>
                  <a:pt x="4319993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06581" y="4625213"/>
            <a:ext cx="7474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145" algn="l"/>
                <a:tab pos="7461250" algn="l"/>
              </a:tabLst>
            </a:pP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秦磊华</a:t>
            </a:r>
            <a:r>
              <a:rPr sz="2400" spc="10" dirty="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计算机学院	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28A9D5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494" y="197777"/>
            <a:ext cx="10624185" cy="289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0395" lvl="1" indent="-607695">
              <a:lnSpc>
                <a:spcPct val="100000"/>
              </a:lnSpc>
              <a:spcBef>
                <a:spcPts val="95"/>
              </a:spcBef>
              <a:buAutoNum type="arabicPeriod" startAt="8"/>
              <a:tabLst>
                <a:tab pos="620395" algn="l"/>
                <a:tab pos="4149725" algn="l"/>
              </a:tabLst>
            </a:pPr>
            <a:r>
              <a:rPr sz="2800" dirty="0">
                <a:latin typeface="Microsoft YaHei"/>
                <a:cs typeface="Microsoft YaHei"/>
              </a:rPr>
              <a:t>多路分配器</a:t>
            </a:r>
            <a:r>
              <a:rPr sz="2800" spc="-5" dirty="0">
                <a:latin typeface="Microsoft YaHei"/>
                <a:cs typeface="Microsoft YaHei"/>
              </a:rPr>
              <a:t>(</a:t>
            </a:r>
            <a:r>
              <a:rPr sz="2800" dirty="0">
                <a:latin typeface="Microsoft YaHei"/>
                <a:cs typeface="Microsoft YaHei"/>
              </a:rPr>
              <a:t>解复用</a:t>
            </a:r>
            <a:r>
              <a:rPr sz="2800" spc="-5" dirty="0">
                <a:latin typeface="Microsoft YaHei"/>
                <a:cs typeface="Microsoft YaHei"/>
              </a:rPr>
              <a:t>器	Demultiplexer)</a:t>
            </a:r>
            <a:endParaRPr sz="2800" dirty="0">
              <a:latin typeface="Microsoft YaHei"/>
              <a:cs typeface="Microsoft YaHei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Microsoft YaHei"/>
              <a:buAutoNum type="arabicPeriod" startAt="8"/>
            </a:pPr>
            <a:endParaRPr sz="2150" dirty="0">
              <a:latin typeface="Microsoft YaHei"/>
              <a:cs typeface="Microsoft YaHei"/>
            </a:endParaRPr>
          </a:p>
          <a:p>
            <a:pPr marL="685165" lvl="2" indent="-228600">
              <a:lnSpc>
                <a:spcPct val="100000"/>
              </a:lnSpc>
              <a:buSzPct val="95833"/>
              <a:buAutoNum type="arabicPeriod"/>
              <a:tabLst>
                <a:tab pos="685800" algn="l"/>
              </a:tabLst>
            </a:pPr>
            <a:r>
              <a:rPr sz="2400" dirty="0">
                <a:solidFill>
                  <a:srgbClr val="3333CC"/>
                </a:solidFill>
                <a:latin typeface="SimSun"/>
                <a:cs typeface="SimSun"/>
              </a:rPr>
              <a:t>多路分配器的基本功能</a:t>
            </a:r>
            <a:endParaRPr sz="24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 dirty="0">
              <a:latin typeface="SimSun"/>
              <a:cs typeface="SimSun"/>
            </a:endParaRPr>
          </a:p>
          <a:p>
            <a:pPr marL="440055" marR="5080">
              <a:lnSpc>
                <a:spcPct val="125000"/>
              </a:lnSpc>
              <a:spcBef>
                <a:spcPts val="5"/>
              </a:spcBef>
            </a:pPr>
            <a:r>
              <a:rPr sz="2400" dirty="0">
                <a:latin typeface="SimSun"/>
                <a:cs typeface="SimSun"/>
              </a:rPr>
              <a:t>将</a:t>
            </a:r>
            <a:r>
              <a:rPr sz="2400" spc="60" dirty="0">
                <a:latin typeface="SimSun"/>
                <a:cs typeface="SimSun"/>
              </a:rPr>
              <a:t>1个输入数据，根据需要传送到</a:t>
            </a:r>
            <a:r>
              <a:rPr sz="2400" spc="815" dirty="0">
                <a:latin typeface="SimSun"/>
                <a:cs typeface="SimSun"/>
              </a:rPr>
              <a:t>m个输</a:t>
            </a:r>
            <a:r>
              <a:rPr lang="zh-CN" altLang="en-US" sz="2400" spc="815" dirty="0">
                <a:latin typeface="SimSun"/>
                <a:cs typeface="SimSun"/>
              </a:rPr>
              <a:t>入</a:t>
            </a:r>
            <a:r>
              <a:rPr sz="2400" spc="815" dirty="0" err="1">
                <a:latin typeface="SimSun"/>
                <a:cs typeface="SimSun"/>
              </a:rPr>
              <a:t>端的任何一个输</a:t>
            </a:r>
            <a:r>
              <a:rPr lang="zh-CN" altLang="en-US" sz="2400" spc="815" dirty="0">
                <a:latin typeface="SimSun"/>
                <a:cs typeface="SimSun"/>
              </a:rPr>
              <a:t>入</a:t>
            </a:r>
            <a:r>
              <a:rPr sz="2400" spc="815" dirty="0" err="1">
                <a:latin typeface="SimSun"/>
                <a:cs typeface="SimSun"/>
              </a:rPr>
              <a:t>端的电路，称为</a:t>
            </a:r>
            <a:r>
              <a:rPr sz="2400" spc="815" dirty="0"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FF0000"/>
                </a:solidFill>
                <a:latin typeface="SimSun"/>
                <a:cs typeface="SimSun"/>
              </a:rPr>
              <a:t>数据分配器</a:t>
            </a:r>
            <a:r>
              <a:rPr sz="2400" dirty="0">
                <a:latin typeface="SimSun"/>
                <a:cs typeface="SimSun"/>
              </a:rPr>
              <a:t>、</a:t>
            </a:r>
            <a:r>
              <a:rPr sz="2400" dirty="0">
                <a:solidFill>
                  <a:srgbClr val="FF0000"/>
                </a:solidFill>
                <a:latin typeface="SimSun"/>
                <a:cs typeface="SimSun"/>
              </a:rPr>
              <a:t>多路分配器或解复用器</a:t>
            </a:r>
            <a:r>
              <a:rPr sz="2400" dirty="0">
                <a:latin typeface="SimSun"/>
                <a:cs typeface="SimSun"/>
              </a:rPr>
              <a:t>，其逻辑功能正好与</a:t>
            </a:r>
            <a:r>
              <a:rPr sz="2400" dirty="0">
                <a:solidFill>
                  <a:srgbClr val="0000FF"/>
                </a:solidFill>
                <a:latin typeface="SimSun"/>
                <a:cs typeface="SimSun"/>
              </a:rPr>
              <a:t>多路选择器相反。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0487" y="363230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2468" y="4694123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7414" y="3952912"/>
            <a:ext cx="56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75" spc="37" baseline="20202" dirty="0">
                <a:solidFill>
                  <a:srgbClr val="FF0000"/>
                </a:solidFill>
                <a:latin typeface="Times New Roman"/>
                <a:cs typeface="Times New Roman"/>
              </a:rPr>
              <a:t>0 </a:t>
            </a:r>
            <a:r>
              <a:rPr sz="2475" spc="44" baseline="2020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6414" y="3651072"/>
            <a:ext cx="297180" cy="458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5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358" y="4194060"/>
            <a:ext cx="784860" cy="458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4275" i="1" spc="-135" baseline="2729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75" spc="-135" baseline="2188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75" spc="569" baseline="218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8877" y="5014658"/>
            <a:ext cx="13398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2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5193" y="3921810"/>
            <a:ext cx="1680311" cy="11958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71014" y="4391634"/>
            <a:ext cx="444500" cy="8369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8100" marR="30480">
              <a:lnSpc>
                <a:spcPts val="2980"/>
              </a:lnSpc>
              <a:spcBef>
                <a:spcPts val="555"/>
              </a:spcBef>
            </a:pPr>
            <a:r>
              <a:rPr sz="285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75" spc="22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2  </a:t>
            </a:r>
            <a:r>
              <a:rPr sz="285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7631" y="4356074"/>
            <a:ext cx="234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8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2798" y="5522061"/>
            <a:ext cx="596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80" dirty="0">
                <a:latin typeface="Arial"/>
                <a:cs typeface="Arial"/>
              </a:rPr>
              <a:t>M</a:t>
            </a:r>
            <a:r>
              <a:rPr sz="2000" b="1" spc="-40" dirty="0">
                <a:latin typeface="Arial"/>
                <a:cs typeface="Arial"/>
              </a:rPr>
              <a:t>U</a:t>
            </a:r>
            <a:r>
              <a:rPr sz="2000" b="1" spc="-95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9470" y="4069067"/>
            <a:ext cx="1554289" cy="99363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656705" y="5521959"/>
            <a:ext cx="600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spc="180" dirty="0">
                <a:latin typeface="Arial"/>
                <a:cs typeface="Arial"/>
              </a:rPr>
              <a:t>M</a:t>
            </a:r>
            <a:r>
              <a:rPr sz="2000" b="1" spc="-95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5516393" y="4418374"/>
            <a:ext cx="31178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65" dirty="0">
                <a:solidFill>
                  <a:srgbClr val="FF0000"/>
                </a:solidFill>
                <a:latin typeface="Microsoft YaHei"/>
                <a:cs typeface="Microsoft YaHei"/>
              </a:rPr>
              <a:t>Y</a:t>
            </a:r>
            <a:endParaRPr sz="23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52690" y="3900804"/>
            <a:ext cx="219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D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6365" y="4041775"/>
            <a:ext cx="12192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0000"/>
                </a:solidFill>
                <a:latin typeface="Microsoft YaHei"/>
                <a:cs typeface="Microsoft YaHei"/>
              </a:rPr>
              <a:t>0</a:t>
            </a:r>
            <a:endParaRPr sz="13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27290" y="4228465"/>
            <a:ext cx="366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Microsoft YaHei"/>
                <a:cs typeface="Microsoft YaHei"/>
              </a:rPr>
              <a:t>D</a:t>
            </a:r>
            <a:r>
              <a:rPr sz="1950" spc="-7" baseline="-17094" dirty="0">
                <a:solidFill>
                  <a:srgbClr val="FF0000"/>
                </a:solidFill>
                <a:latin typeface="Microsoft YaHei"/>
                <a:cs typeface="Microsoft YaHei"/>
              </a:rPr>
              <a:t>1</a:t>
            </a:r>
            <a:endParaRPr sz="1950" baseline="-17094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25384" y="4557395"/>
            <a:ext cx="368300" cy="63182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38100" marR="30480" indent="1905">
              <a:lnSpc>
                <a:spcPts val="2370"/>
              </a:lnSpc>
              <a:spcBef>
                <a:spcPts val="209"/>
              </a:spcBef>
            </a:pPr>
            <a:r>
              <a:rPr sz="2000" spc="-5" dirty="0">
                <a:solidFill>
                  <a:srgbClr val="FF0000"/>
                </a:solidFill>
                <a:latin typeface="Microsoft YaHei"/>
                <a:cs typeface="Microsoft YaHei"/>
              </a:rPr>
              <a:t>D</a:t>
            </a:r>
            <a:r>
              <a:rPr sz="1950" spc="-7" baseline="-17094" dirty="0">
                <a:solidFill>
                  <a:srgbClr val="FF0000"/>
                </a:solidFill>
                <a:latin typeface="Microsoft YaHei"/>
                <a:cs typeface="Microsoft YaHei"/>
              </a:rPr>
              <a:t>2  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D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44459" y="4998720"/>
            <a:ext cx="12192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0000"/>
                </a:solidFill>
                <a:latin typeface="Microsoft YaHei"/>
                <a:cs typeface="Microsoft YaHei"/>
              </a:rPr>
              <a:t>3</a:t>
            </a:r>
            <a:endParaRPr sz="13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58659" y="3859529"/>
            <a:ext cx="292100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00</a:t>
            </a:r>
            <a:endParaRPr sz="180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135"/>
              </a:spcBef>
            </a:pP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494" y="197777"/>
            <a:ext cx="6668134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9725" algn="l"/>
              </a:tabLst>
            </a:pPr>
            <a:r>
              <a:rPr spc="-5" dirty="0">
                <a:latin typeface="Microsoft YaHei"/>
                <a:cs typeface="Microsoft YaHei"/>
              </a:rPr>
              <a:t>4.8</a:t>
            </a:r>
            <a:r>
              <a:rPr dirty="0">
                <a:latin typeface="Microsoft YaHei"/>
                <a:cs typeface="Microsoft YaHei"/>
              </a:rPr>
              <a:t> 多路分配器</a:t>
            </a:r>
            <a:r>
              <a:rPr spc="-5" dirty="0">
                <a:latin typeface="Microsoft YaHei"/>
                <a:cs typeface="Microsoft YaHei"/>
              </a:rPr>
              <a:t>(</a:t>
            </a:r>
            <a:r>
              <a:rPr dirty="0">
                <a:latin typeface="Microsoft YaHei"/>
                <a:cs typeface="Microsoft YaHei"/>
              </a:rPr>
              <a:t>解复用</a:t>
            </a:r>
            <a:r>
              <a:rPr spc="-5" dirty="0">
                <a:latin typeface="Microsoft YaHei"/>
                <a:cs typeface="Microsoft YaHei"/>
              </a:rPr>
              <a:t>器	Demultiplexer)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2827" y="1779346"/>
          <a:ext cx="2857498" cy="1977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75" b="1" spc="-7" baseline="-15873" dirty="0">
                          <a:latin typeface="Arial"/>
                          <a:cs typeface="Arial"/>
                        </a:rPr>
                        <a:t>1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75" b="1" spc="-7" baseline="-15873" dirty="0">
                          <a:latin typeface="Arial"/>
                          <a:cs typeface="Arial"/>
                        </a:rPr>
                        <a:t>0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575" b="1" spc="-7" baseline="-15873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575" b="1" spc="-7" baseline="-15873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575" b="1" spc="-7" baseline="-15873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575" b="1" spc="-7" baseline="-15873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91006" y="960513"/>
            <a:ext cx="269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3333CC"/>
                </a:solidFill>
                <a:latin typeface="SimSun"/>
                <a:cs typeface="SimSun"/>
              </a:rPr>
              <a:t>2</a:t>
            </a:r>
            <a:r>
              <a:rPr sz="2400" spc="-680" dirty="0">
                <a:solidFill>
                  <a:srgbClr val="3333CC"/>
                </a:solidFill>
                <a:latin typeface="SimSun"/>
                <a:cs typeface="SimSun"/>
              </a:rPr>
              <a:t>.</a:t>
            </a:r>
            <a:r>
              <a:rPr sz="2400" dirty="0">
                <a:solidFill>
                  <a:srgbClr val="3333CC"/>
                </a:solidFill>
                <a:latin typeface="SimSun"/>
                <a:cs typeface="SimSun"/>
              </a:rPr>
              <a:t>多路分配器的设计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544" y="4279391"/>
            <a:ext cx="1444752" cy="15986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90701" y="5899505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多路选择器真值表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80370" y="1936902"/>
            <a:ext cx="1580515" cy="236854"/>
          </a:xfrm>
          <a:custGeom>
            <a:avLst/>
            <a:gdLst/>
            <a:ahLst/>
            <a:cxnLst/>
            <a:rect l="l" t="t" r="r" b="b"/>
            <a:pathLst>
              <a:path w="1580514" h="236855">
                <a:moveTo>
                  <a:pt x="1457325" y="61518"/>
                </a:moveTo>
                <a:lnTo>
                  <a:pt x="1457325" y="4737"/>
                </a:lnTo>
                <a:lnTo>
                  <a:pt x="1457591" y="3162"/>
                </a:lnTo>
                <a:lnTo>
                  <a:pt x="1458366" y="1765"/>
                </a:lnTo>
                <a:lnTo>
                  <a:pt x="1459560" y="711"/>
                </a:lnTo>
                <a:lnTo>
                  <a:pt x="1461033" y="88"/>
                </a:lnTo>
                <a:lnTo>
                  <a:pt x="1462620" y="0"/>
                </a:lnTo>
                <a:lnTo>
                  <a:pt x="1464157" y="444"/>
                </a:lnTo>
                <a:lnTo>
                  <a:pt x="1465465" y="1371"/>
                </a:lnTo>
                <a:lnTo>
                  <a:pt x="1468831" y="4737"/>
                </a:lnTo>
                <a:lnTo>
                  <a:pt x="1466850" y="4737"/>
                </a:lnTo>
                <a:lnTo>
                  <a:pt x="1458722" y="8102"/>
                </a:lnTo>
                <a:lnTo>
                  <a:pt x="1466850" y="16230"/>
                </a:lnTo>
                <a:lnTo>
                  <a:pt x="1466850" y="56756"/>
                </a:lnTo>
                <a:lnTo>
                  <a:pt x="1462087" y="56756"/>
                </a:lnTo>
                <a:lnTo>
                  <a:pt x="1457325" y="61518"/>
                </a:lnTo>
                <a:close/>
              </a:path>
              <a:path w="1580514" h="236855">
                <a:moveTo>
                  <a:pt x="1466850" y="16230"/>
                </a:moveTo>
                <a:lnTo>
                  <a:pt x="1458722" y="8102"/>
                </a:lnTo>
                <a:lnTo>
                  <a:pt x="1466850" y="4737"/>
                </a:lnTo>
                <a:lnTo>
                  <a:pt x="1466850" y="16230"/>
                </a:lnTo>
                <a:close/>
              </a:path>
              <a:path w="1580514" h="236855">
                <a:moveTo>
                  <a:pt x="1568919" y="118300"/>
                </a:moveTo>
                <a:lnTo>
                  <a:pt x="1466850" y="16230"/>
                </a:lnTo>
                <a:lnTo>
                  <a:pt x="1466850" y="4737"/>
                </a:lnTo>
                <a:lnTo>
                  <a:pt x="1468831" y="4737"/>
                </a:lnTo>
                <a:lnTo>
                  <a:pt x="1579029" y="114935"/>
                </a:lnTo>
                <a:lnTo>
                  <a:pt x="1572285" y="114935"/>
                </a:lnTo>
                <a:lnTo>
                  <a:pt x="1568919" y="118300"/>
                </a:lnTo>
                <a:close/>
              </a:path>
              <a:path w="1580514" h="236855">
                <a:moveTo>
                  <a:pt x="1457325" y="179844"/>
                </a:moveTo>
                <a:lnTo>
                  <a:pt x="4762" y="179844"/>
                </a:lnTo>
                <a:lnTo>
                  <a:pt x="3301" y="179616"/>
                </a:lnTo>
                <a:lnTo>
                  <a:pt x="1968" y="178943"/>
                </a:lnTo>
                <a:lnTo>
                  <a:pt x="914" y="177888"/>
                </a:lnTo>
                <a:lnTo>
                  <a:pt x="241" y="176555"/>
                </a:lnTo>
                <a:lnTo>
                  <a:pt x="0" y="175082"/>
                </a:lnTo>
                <a:lnTo>
                  <a:pt x="0" y="61518"/>
                </a:lnTo>
                <a:lnTo>
                  <a:pt x="4762" y="56756"/>
                </a:lnTo>
                <a:lnTo>
                  <a:pt x="1457325" y="56756"/>
                </a:lnTo>
                <a:lnTo>
                  <a:pt x="1457325" y="61518"/>
                </a:lnTo>
                <a:lnTo>
                  <a:pt x="9525" y="61518"/>
                </a:lnTo>
                <a:lnTo>
                  <a:pt x="4762" y="66281"/>
                </a:lnTo>
                <a:lnTo>
                  <a:pt x="9525" y="66281"/>
                </a:lnTo>
                <a:lnTo>
                  <a:pt x="9525" y="170319"/>
                </a:lnTo>
                <a:lnTo>
                  <a:pt x="4762" y="170319"/>
                </a:lnTo>
                <a:lnTo>
                  <a:pt x="9525" y="175082"/>
                </a:lnTo>
                <a:lnTo>
                  <a:pt x="1457325" y="175082"/>
                </a:lnTo>
                <a:lnTo>
                  <a:pt x="1457325" y="179844"/>
                </a:lnTo>
                <a:close/>
              </a:path>
              <a:path w="1580514" h="236855">
                <a:moveTo>
                  <a:pt x="1462087" y="66281"/>
                </a:moveTo>
                <a:lnTo>
                  <a:pt x="9525" y="66281"/>
                </a:lnTo>
                <a:lnTo>
                  <a:pt x="9525" y="61518"/>
                </a:lnTo>
                <a:lnTo>
                  <a:pt x="1457325" y="61518"/>
                </a:lnTo>
                <a:lnTo>
                  <a:pt x="1462087" y="56756"/>
                </a:lnTo>
                <a:lnTo>
                  <a:pt x="1466850" y="56756"/>
                </a:lnTo>
                <a:lnTo>
                  <a:pt x="1466850" y="61518"/>
                </a:lnTo>
                <a:lnTo>
                  <a:pt x="1466621" y="62992"/>
                </a:lnTo>
                <a:lnTo>
                  <a:pt x="1465948" y="64325"/>
                </a:lnTo>
                <a:lnTo>
                  <a:pt x="1464894" y="65366"/>
                </a:lnTo>
                <a:lnTo>
                  <a:pt x="1463560" y="66052"/>
                </a:lnTo>
                <a:lnTo>
                  <a:pt x="1462087" y="66281"/>
                </a:lnTo>
                <a:close/>
              </a:path>
              <a:path w="1580514" h="236855">
                <a:moveTo>
                  <a:pt x="9525" y="66281"/>
                </a:moveTo>
                <a:lnTo>
                  <a:pt x="4762" y="66281"/>
                </a:lnTo>
                <a:lnTo>
                  <a:pt x="9525" y="61518"/>
                </a:lnTo>
                <a:lnTo>
                  <a:pt x="9525" y="66281"/>
                </a:lnTo>
                <a:close/>
              </a:path>
              <a:path w="1580514" h="236855">
                <a:moveTo>
                  <a:pt x="1572285" y="121666"/>
                </a:moveTo>
                <a:lnTo>
                  <a:pt x="1568919" y="118300"/>
                </a:lnTo>
                <a:lnTo>
                  <a:pt x="1572285" y="114935"/>
                </a:lnTo>
                <a:lnTo>
                  <a:pt x="1572285" y="121666"/>
                </a:lnTo>
                <a:close/>
              </a:path>
              <a:path w="1580514" h="236855">
                <a:moveTo>
                  <a:pt x="1579029" y="121666"/>
                </a:moveTo>
                <a:lnTo>
                  <a:pt x="1572285" y="121666"/>
                </a:lnTo>
                <a:lnTo>
                  <a:pt x="1572285" y="114935"/>
                </a:lnTo>
                <a:lnTo>
                  <a:pt x="1579029" y="114935"/>
                </a:lnTo>
                <a:lnTo>
                  <a:pt x="1579905" y="116141"/>
                </a:lnTo>
                <a:lnTo>
                  <a:pt x="1580362" y="117551"/>
                </a:lnTo>
                <a:lnTo>
                  <a:pt x="1580362" y="119049"/>
                </a:lnTo>
                <a:lnTo>
                  <a:pt x="1579905" y="120459"/>
                </a:lnTo>
                <a:lnTo>
                  <a:pt x="1579029" y="121666"/>
                </a:lnTo>
                <a:close/>
              </a:path>
              <a:path w="1580514" h="236855">
                <a:moveTo>
                  <a:pt x="1468831" y="231863"/>
                </a:moveTo>
                <a:lnTo>
                  <a:pt x="1466850" y="231863"/>
                </a:lnTo>
                <a:lnTo>
                  <a:pt x="1466850" y="220370"/>
                </a:lnTo>
                <a:lnTo>
                  <a:pt x="1568919" y="118300"/>
                </a:lnTo>
                <a:lnTo>
                  <a:pt x="1572285" y="121666"/>
                </a:lnTo>
                <a:lnTo>
                  <a:pt x="1579029" y="121666"/>
                </a:lnTo>
                <a:lnTo>
                  <a:pt x="1468831" y="231863"/>
                </a:lnTo>
                <a:close/>
              </a:path>
              <a:path w="1580514" h="236855">
                <a:moveTo>
                  <a:pt x="9525" y="175082"/>
                </a:moveTo>
                <a:lnTo>
                  <a:pt x="4762" y="170319"/>
                </a:lnTo>
                <a:lnTo>
                  <a:pt x="9525" y="170319"/>
                </a:lnTo>
                <a:lnTo>
                  <a:pt x="9525" y="175082"/>
                </a:lnTo>
                <a:close/>
              </a:path>
              <a:path w="1580514" h="236855">
                <a:moveTo>
                  <a:pt x="1466850" y="179844"/>
                </a:moveTo>
                <a:lnTo>
                  <a:pt x="1462087" y="179844"/>
                </a:lnTo>
                <a:lnTo>
                  <a:pt x="1457325" y="175082"/>
                </a:lnTo>
                <a:lnTo>
                  <a:pt x="9525" y="175082"/>
                </a:lnTo>
                <a:lnTo>
                  <a:pt x="9525" y="170319"/>
                </a:lnTo>
                <a:lnTo>
                  <a:pt x="1462087" y="170319"/>
                </a:lnTo>
                <a:lnTo>
                  <a:pt x="1466850" y="175082"/>
                </a:lnTo>
                <a:lnTo>
                  <a:pt x="1466850" y="179844"/>
                </a:lnTo>
                <a:close/>
              </a:path>
              <a:path w="1580514" h="236855">
                <a:moveTo>
                  <a:pt x="1462620" y="236600"/>
                </a:moveTo>
                <a:lnTo>
                  <a:pt x="1457325" y="231863"/>
                </a:lnTo>
                <a:lnTo>
                  <a:pt x="1457325" y="175082"/>
                </a:lnTo>
                <a:lnTo>
                  <a:pt x="1462087" y="179844"/>
                </a:lnTo>
                <a:lnTo>
                  <a:pt x="1466850" y="179844"/>
                </a:lnTo>
                <a:lnTo>
                  <a:pt x="1466850" y="220370"/>
                </a:lnTo>
                <a:lnTo>
                  <a:pt x="1458722" y="228498"/>
                </a:lnTo>
                <a:lnTo>
                  <a:pt x="1466850" y="231863"/>
                </a:lnTo>
                <a:lnTo>
                  <a:pt x="1468831" y="231863"/>
                </a:lnTo>
                <a:lnTo>
                  <a:pt x="1465465" y="235229"/>
                </a:lnTo>
                <a:lnTo>
                  <a:pt x="1464157" y="236156"/>
                </a:lnTo>
                <a:lnTo>
                  <a:pt x="1462620" y="236600"/>
                </a:lnTo>
                <a:close/>
              </a:path>
              <a:path w="1580514" h="236855">
                <a:moveTo>
                  <a:pt x="1466850" y="231863"/>
                </a:moveTo>
                <a:lnTo>
                  <a:pt x="1458722" y="228498"/>
                </a:lnTo>
                <a:lnTo>
                  <a:pt x="1466850" y="220370"/>
                </a:lnTo>
                <a:lnTo>
                  <a:pt x="1466850" y="231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60409" y="2741980"/>
            <a:ext cx="226060" cy="534035"/>
          </a:xfrm>
          <a:custGeom>
            <a:avLst/>
            <a:gdLst/>
            <a:ahLst/>
            <a:cxnLst/>
            <a:rect l="l" t="t" r="r" b="b"/>
            <a:pathLst>
              <a:path w="226059" h="534035">
                <a:moveTo>
                  <a:pt x="54000" y="420052"/>
                </a:moveTo>
                <a:lnTo>
                  <a:pt x="54000" y="4762"/>
                </a:lnTo>
                <a:lnTo>
                  <a:pt x="54241" y="3289"/>
                </a:lnTo>
                <a:lnTo>
                  <a:pt x="54914" y="1968"/>
                </a:lnTo>
                <a:lnTo>
                  <a:pt x="55968" y="914"/>
                </a:lnTo>
                <a:lnTo>
                  <a:pt x="57302" y="241"/>
                </a:lnTo>
                <a:lnTo>
                  <a:pt x="58762" y="0"/>
                </a:lnTo>
                <a:lnTo>
                  <a:pt x="166839" y="0"/>
                </a:lnTo>
                <a:lnTo>
                  <a:pt x="171602" y="4762"/>
                </a:lnTo>
                <a:lnTo>
                  <a:pt x="63525" y="4762"/>
                </a:lnTo>
                <a:lnTo>
                  <a:pt x="58762" y="9525"/>
                </a:lnTo>
                <a:lnTo>
                  <a:pt x="63525" y="9525"/>
                </a:lnTo>
                <a:lnTo>
                  <a:pt x="63525" y="415290"/>
                </a:lnTo>
                <a:lnTo>
                  <a:pt x="58762" y="415290"/>
                </a:lnTo>
                <a:lnTo>
                  <a:pt x="54000" y="420052"/>
                </a:lnTo>
                <a:close/>
              </a:path>
              <a:path w="226059" h="534035">
                <a:moveTo>
                  <a:pt x="63525" y="9525"/>
                </a:moveTo>
                <a:lnTo>
                  <a:pt x="58762" y="9525"/>
                </a:lnTo>
                <a:lnTo>
                  <a:pt x="63525" y="4762"/>
                </a:lnTo>
                <a:lnTo>
                  <a:pt x="63525" y="9525"/>
                </a:lnTo>
                <a:close/>
              </a:path>
              <a:path w="226059" h="534035">
                <a:moveTo>
                  <a:pt x="162077" y="9525"/>
                </a:moveTo>
                <a:lnTo>
                  <a:pt x="63525" y="9525"/>
                </a:lnTo>
                <a:lnTo>
                  <a:pt x="63525" y="4762"/>
                </a:lnTo>
                <a:lnTo>
                  <a:pt x="162077" y="4762"/>
                </a:lnTo>
                <a:lnTo>
                  <a:pt x="162077" y="9525"/>
                </a:lnTo>
                <a:close/>
              </a:path>
              <a:path w="226059" h="534035">
                <a:moveTo>
                  <a:pt x="209419" y="424815"/>
                </a:moveTo>
                <a:lnTo>
                  <a:pt x="166839" y="424815"/>
                </a:lnTo>
                <a:lnTo>
                  <a:pt x="165366" y="424573"/>
                </a:lnTo>
                <a:lnTo>
                  <a:pt x="162077" y="4762"/>
                </a:lnTo>
                <a:lnTo>
                  <a:pt x="166839" y="9525"/>
                </a:lnTo>
                <a:lnTo>
                  <a:pt x="171602" y="9525"/>
                </a:lnTo>
                <a:lnTo>
                  <a:pt x="171602" y="415290"/>
                </a:lnTo>
                <a:lnTo>
                  <a:pt x="166839" y="415290"/>
                </a:lnTo>
                <a:lnTo>
                  <a:pt x="171602" y="420052"/>
                </a:lnTo>
                <a:lnTo>
                  <a:pt x="214154" y="420052"/>
                </a:lnTo>
                <a:lnTo>
                  <a:pt x="209419" y="424815"/>
                </a:lnTo>
                <a:close/>
              </a:path>
              <a:path w="226059" h="534035">
                <a:moveTo>
                  <a:pt x="171602" y="9525"/>
                </a:moveTo>
                <a:lnTo>
                  <a:pt x="166839" y="9525"/>
                </a:lnTo>
                <a:lnTo>
                  <a:pt x="162077" y="4762"/>
                </a:lnTo>
                <a:lnTo>
                  <a:pt x="171602" y="4762"/>
                </a:lnTo>
                <a:lnTo>
                  <a:pt x="171602" y="9525"/>
                </a:lnTo>
                <a:close/>
              </a:path>
              <a:path w="226059" h="534035">
                <a:moveTo>
                  <a:pt x="113550" y="533463"/>
                </a:moveTo>
                <a:lnTo>
                  <a:pt x="112052" y="533463"/>
                </a:lnTo>
                <a:lnTo>
                  <a:pt x="110642" y="532993"/>
                </a:lnTo>
                <a:lnTo>
                  <a:pt x="109423" y="532117"/>
                </a:lnTo>
                <a:lnTo>
                  <a:pt x="1358" y="423405"/>
                </a:lnTo>
                <a:lnTo>
                  <a:pt x="431" y="422097"/>
                </a:lnTo>
                <a:lnTo>
                  <a:pt x="0" y="420573"/>
                </a:lnTo>
                <a:lnTo>
                  <a:pt x="88" y="418985"/>
                </a:lnTo>
                <a:lnTo>
                  <a:pt x="698" y="417512"/>
                </a:lnTo>
                <a:lnTo>
                  <a:pt x="1765" y="416318"/>
                </a:lnTo>
                <a:lnTo>
                  <a:pt x="3162" y="415556"/>
                </a:lnTo>
                <a:lnTo>
                  <a:pt x="4724" y="415290"/>
                </a:lnTo>
                <a:lnTo>
                  <a:pt x="54000" y="415290"/>
                </a:lnTo>
                <a:lnTo>
                  <a:pt x="54000" y="416687"/>
                </a:lnTo>
                <a:lnTo>
                  <a:pt x="8102" y="416687"/>
                </a:lnTo>
                <a:lnTo>
                  <a:pt x="4724" y="424815"/>
                </a:lnTo>
                <a:lnTo>
                  <a:pt x="16183" y="424815"/>
                </a:lnTo>
                <a:lnTo>
                  <a:pt x="112801" y="522000"/>
                </a:lnTo>
                <a:lnTo>
                  <a:pt x="109423" y="525399"/>
                </a:lnTo>
                <a:lnTo>
                  <a:pt x="122858" y="525399"/>
                </a:lnTo>
                <a:lnTo>
                  <a:pt x="116179" y="532117"/>
                </a:lnTo>
                <a:lnTo>
                  <a:pt x="114973" y="532993"/>
                </a:lnTo>
                <a:lnTo>
                  <a:pt x="113550" y="533463"/>
                </a:lnTo>
                <a:close/>
              </a:path>
              <a:path w="226059" h="534035">
                <a:moveTo>
                  <a:pt x="63525" y="420052"/>
                </a:moveTo>
                <a:lnTo>
                  <a:pt x="54000" y="420052"/>
                </a:lnTo>
                <a:lnTo>
                  <a:pt x="58762" y="415290"/>
                </a:lnTo>
                <a:lnTo>
                  <a:pt x="63525" y="415290"/>
                </a:lnTo>
                <a:lnTo>
                  <a:pt x="63525" y="420052"/>
                </a:lnTo>
                <a:close/>
              </a:path>
              <a:path w="226059" h="534035">
                <a:moveTo>
                  <a:pt x="171602" y="420052"/>
                </a:moveTo>
                <a:lnTo>
                  <a:pt x="166839" y="415290"/>
                </a:lnTo>
                <a:lnTo>
                  <a:pt x="171602" y="415290"/>
                </a:lnTo>
                <a:lnTo>
                  <a:pt x="171602" y="420052"/>
                </a:lnTo>
                <a:close/>
              </a:path>
              <a:path w="226059" h="534035">
                <a:moveTo>
                  <a:pt x="214154" y="420052"/>
                </a:moveTo>
                <a:lnTo>
                  <a:pt x="171602" y="420052"/>
                </a:lnTo>
                <a:lnTo>
                  <a:pt x="171602" y="415290"/>
                </a:lnTo>
                <a:lnTo>
                  <a:pt x="220878" y="415290"/>
                </a:lnTo>
                <a:lnTo>
                  <a:pt x="222453" y="415556"/>
                </a:lnTo>
                <a:lnTo>
                  <a:pt x="223850" y="416318"/>
                </a:lnTo>
                <a:lnTo>
                  <a:pt x="224179" y="416687"/>
                </a:lnTo>
                <a:lnTo>
                  <a:pt x="217500" y="416687"/>
                </a:lnTo>
                <a:lnTo>
                  <a:pt x="214154" y="420052"/>
                </a:lnTo>
                <a:close/>
              </a:path>
              <a:path w="226059" h="534035">
                <a:moveTo>
                  <a:pt x="16183" y="424815"/>
                </a:moveTo>
                <a:lnTo>
                  <a:pt x="4724" y="424815"/>
                </a:lnTo>
                <a:lnTo>
                  <a:pt x="8102" y="416687"/>
                </a:lnTo>
                <a:lnTo>
                  <a:pt x="16183" y="424815"/>
                </a:lnTo>
                <a:close/>
              </a:path>
              <a:path w="226059" h="534035">
                <a:moveTo>
                  <a:pt x="58762" y="424815"/>
                </a:moveTo>
                <a:lnTo>
                  <a:pt x="16183" y="424815"/>
                </a:lnTo>
                <a:lnTo>
                  <a:pt x="8102" y="416687"/>
                </a:lnTo>
                <a:lnTo>
                  <a:pt x="54000" y="416687"/>
                </a:lnTo>
                <a:lnTo>
                  <a:pt x="54000" y="420052"/>
                </a:lnTo>
                <a:lnTo>
                  <a:pt x="63525" y="420052"/>
                </a:lnTo>
                <a:lnTo>
                  <a:pt x="63296" y="421513"/>
                </a:lnTo>
                <a:lnTo>
                  <a:pt x="62623" y="422846"/>
                </a:lnTo>
                <a:lnTo>
                  <a:pt x="61569" y="423900"/>
                </a:lnTo>
                <a:lnTo>
                  <a:pt x="60236" y="424573"/>
                </a:lnTo>
                <a:lnTo>
                  <a:pt x="58762" y="424815"/>
                </a:lnTo>
                <a:close/>
              </a:path>
              <a:path w="226059" h="534035">
                <a:moveTo>
                  <a:pt x="122858" y="525399"/>
                </a:moveTo>
                <a:lnTo>
                  <a:pt x="116179" y="525399"/>
                </a:lnTo>
                <a:lnTo>
                  <a:pt x="112801" y="522000"/>
                </a:lnTo>
                <a:lnTo>
                  <a:pt x="217500" y="416687"/>
                </a:lnTo>
                <a:lnTo>
                  <a:pt x="220878" y="424815"/>
                </a:lnTo>
                <a:lnTo>
                  <a:pt x="222855" y="424815"/>
                </a:lnTo>
                <a:lnTo>
                  <a:pt x="122858" y="525399"/>
                </a:lnTo>
                <a:close/>
              </a:path>
              <a:path w="226059" h="534035">
                <a:moveTo>
                  <a:pt x="222855" y="424815"/>
                </a:moveTo>
                <a:lnTo>
                  <a:pt x="220878" y="424815"/>
                </a:lnTo>
                <a:lnTo>
                  <a:pt x="217500" y="416687"/>
                </a:lnTo>
                <a:lnTo>
                  <a:pt x="224179" y="416687"/>
                </a:lnTo>
                <a:lnTo>
                  <a:pt x="224917" y="417512"/>
                </a:lnTo>
                <a:lnTo>
                  <a:pt x="225526" y="418985"/>
                </a:lnTo>
                <a:lnTo>
                  <a:pt x="225615" y="420573"/>
                </a:lnTo>
                <a:lnTo>
                  <a:pt x="225183" y="422097"/>
                </a:lnTo>
                <a:lnTo>
                  <a:pt x="224256" y="423405"/>
                </a:lnTo>
                <a:lnTo>
                  <a:pt x="222855" y="424815"/>
                </a:lnTo>
                <a:close/>
              </a:path>
              <a:path w="226059" h="534035">
                <a:moveTo>
                  <a:pt x="116179" y="525399"/>
                </a:moveTo>
                <a:lnTo>
                  <a:pt x="109423" y="525399"/>
                </a:lnTo>
                <a:lnTo>
                  <a:pt x="112801" y="522000"/>
                </a:lnTo>
                <a:lnTo>
                  <a:pt x="116179" y="5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5623" y="2065020"/>
            <a:ext cx="1729739" cy="6050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4088" y="2107692"/>
            <a:ext cx="1851659" cy="58978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34756" y="1371600"/>
            <a:ext cx="1781555" cy="6446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23432" y="1367027"/>
            <a:ext cx="1781556" cy="63855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909434" y="3369183"/>
            <a:ext cx="3416300" cy="2829560"/>
            <a:chOff x="6909434" y="3369183"/>
            <a:chExt cx="3416300" cy="282956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18959" y="3378708"/>
              <a:ext cx="3396996" cy="28102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909434" y="3369183"/>
              <a:ext cx="3416300" cy="2829560"/>
            </a:xfrm>
            <a:custGeom>
              <a:avLst/>
              <a:gdLst/>
              <a:ahLst/>
              <a:cxnLst/>
              <a:rect l="l" t="t" r="r" b="b"/>
              <a:pathLst>
                <a:path w="3416300" h="2829560">
                  <a:moveTo>
                    <a:pt x="3416046" y="2829305"/>
                  </a:moveTo>
                  <a:lnTo>
                    <a:pt x="0" y="2829305"/>
                  </a:lnTo>
                  <a:lnTo>
                    <a:pt x="0" y="0"/>
                  </a:lnTo>
                  <a:lnTo>
                    <a:pt x="3416046" y="0"/>
                  </a:lnTo>
                  <a:lnTo>
                    <a:pt x="3416046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819780"/>
                  </a:lnTo>
                  <a:lnTo>
                    <a:pt x="4762" y="2819780"/>
                  </a:lnTo>
                  <a:lnTo>
                    <a:pt x="9525" y="2824543"/>
                  </a:lnTo>
                  <a:lnTo>
                    <a:pt x="3416046" y="2824543"/>
                  </a:lnTo>
                  <a:lnTo>
                    <a:pt x="3416046" y="2829305"/>
                  </a:lnTo>
                  <a:close/>
                </a:path>
                <a:path w="3416300" h="282956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3416300" h="2829560">
                  <a:moveTo>
                    <a:pt x="3406521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3406521" y="4762"/>
                  </a:lnTo>
                  <a:lnTo>
                    <a:pt x="3406521" y="9525"/>
                  </a:lnTo>
                  <a:close/>
                </a:path>
                <a:path w="3416300" h="2829560">
                  <a:moveTo>
                    <a:pt x="3406521" y="2824543"/>
                  </a:moveTo>
                  <a:lnTo>
                    <a:pt x="3406521" y="4762"/>
                  </a:lnTo>
                  <a:lnTo>
                    <a:pt x="3411283" y="9525"/>
                  </a:lnTo>
                  <a:lnTo>
                    <a:pt x="3416046" y="9525"/>
                  </a:lnTo>
                  <a:lnTo>
                    <a:pt x="3416046" y="2819780"/>
                  </a:lnTo>
                  <a:lnTo>
                    <a:pt x="3411283" y="2819780"/>
                  </a:lnTo>
                  <a:lnTo>
                    <a:pt x="3406521" y="2824543"/>
                  </a:lnTo>
                  <a:close/>
                </a:path>
                <a:path w="3416300" h="2829560">
                  <a:moveTo>
                    <a:pt x="3416046" y="9525"/>
                  </a:moveTo>
                  <a:lnTo>
                    <a:pt x="3411283" y="9525"/>
                  </a:lnTo>
                  <a:lnTo>
                    <a:pt x="3406521" y="4762"/>
                  </a:lnTo>
                  <a:lnTo>
                    <a:pt x="3416046" y="4762"/>
                  </a:lnTo>
                  <a:lnTo>
                    <a:pt x="3416046" y="9525"/>
                  </a:lnTo>
                  <a:close/>
                </a:path>
                <a:path w="3416300" h="2829560">
                  <a:moveTo>
                    <a:pt x="9525" y="2824543"/>
                  </a:moveTo>
                  <a:lnTo>
                    <a:pt x="4762" y="2819780"/>
                  </a:lnTo>
                  <a:lnTo>
                    <a:pt x="9525" y="2819780"/>
                  </a:lnTo>
                  <a:lnTo>
                    <a:pt x="9525" y="2824543"/>
                  </a:lnTo>
                  <a:close/>
                </a:path>
                <a:path w="3416300" h="2829560">
                  <a:moveTo>
                    <a:pt x="3406521" y="2824543"/>
                  </a:moveTo>
                  <a:lnTo>
                    <a:pt x="9525" y="2824543"/>
                  </a:lnTo>
                  <a:lnTo>
                    <a:pt x="9525" y="2819780"/>
                  </a:lnTo>
                  <a:lnTo>
                    <a:pt x="3406521" y="2819780"/>
                  </a:lnTo>
                  <a:lnTo>
                    <a:pt x="3406521" y="2824543"/>
                  </a:lnTo>
                  <a:close/>
                </a:path>
                <a:path w="3416300" h="2829560">
                  <a:moveTo>
                    <a:pt x="3416046" y="2824543"/>
                  </a:moveTo>
                  <a:lnTo>
                    <a:pt x="3406521" y="2824543"/>
                  </a:lnTo>
                  <a:lnTo>
                    <a:pt x="3411283" y="2819780"/>
                  </a:lnTo>
                  <a:lnTo>
                    <a:pt x="3416046" y="2819780"/>
                  </a:lnTo>
                  <a:lnTo>
                    <a:pt x="3416046" y="2824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892000" y="4848618"/>
            <a:ext cx="830580" cy="267970"/>
          </a:xfrm>
          <a:custGeom>
            <a:avLst/>
            <a:gdLst/>
            <a:ahLst/>
            <a:cxnLst/>
            <a:rect l="l" t="t" r="r" b="b"/>
            <a:pathLst>
              <a:path w="830579" h="267970">
                <a:moveTo>
                  <a:pt x="133121" y="267373"/>
                </a:moveTo>
                <a:lnTo>
                  <a:pt x="1346" y="137058"/>
                </a:lnTo>
                <a:lnTo>
                  <a:pt x="0" y="134429"/>
                </a:lnTo>
                <a:lnTo>
                  <a:pt x="0" y="132943"/>
                </a:lnTo>
                <a:lnTo>
                  <a:pt x="130289" y="1371"/>
                </a:lnTo>
                <a:lnTo>
                  <a:pt x="133121" y="0"/>
                </a:lnTo>
                <a:lnTo>
                  <a:pt x="134721" y="88"/>
                </a:lnTo>
                <a:lnTo>
                  <a:pt x="136194" y="698"/>
                </a:lnTo>
                <a:lnTo>
                  <a:pt x="137375" y="1765"/>
                </a:lnTo>
                <a:lnTo>
                  <a:pt x="138150" y="3162"/>
                </a:lnTo>
                <a:lnTo>
                  <a:pt x="138417" y="4737"/>
                </a:lnTo>
                <a:lnTo>
                  <a:pt x="128892" y="4737"/>
                </a:lnTo>
                <a:lnTo>
                  <a:pt x="128892" y="16231"/>
                </a:lnTo>
                <a:lnTo>
                  <a:pt x="14807" y="130327"/>
                </a:lnTo>
                <a:lnTo>
                  <a:pt x="8077" y="130327"/>
                </a:lnTo>
                <a:lnTo>
                  <a:pt x="8077" y="137058"/>
                </a:lnTo>
                <a:lnTo>
                  <a:pt x="14808" y="137058"/>
                </a:lnTo>
                <a:lnTo>
                  <a:pt x="128892" y="251142"/>
                </a:lnTo>
                <a:lnTo>
                  <a:pt x="128892" y="262636"/>
                </a:lnTo>
                <a:lnTo>
                  <a:pt x="138417" y="262636"/>
                </a:lnTo>
                <a:lnTo>
                  <a:pt x="138150" y="264210"/>
                </a:lnTo>
                <a:lnTo>
                  <a:pt x="137375" y="265607"/>
                </a:lnTo>
                <a:lnTo>
                  <a:pt x="136194" y="266674"/>
                </a:lnTo>
                <a:lnTo>
                  <a:pt x="134721" y="267284"/>
                </a:lnTo>
                <a:lnTo>
                  <a:pt x="133121" y="267373"/>
                </a:lnTo>
                <a:close/>
              </a:path>
              <a:path w="830579" h="267970">
                <a:moveTo>
                  <a:pt x="128892" y="16231"/>
                </a:moveTo>
                <a:lnTo>
                  <a:pt x="128892" y="4737"/>
                </a:lnTo>
                <a:lnTo>
                  <a:pt x="137020" y="8102"/>
                </a:lnTo>
                <a:lnTo>
                  <a:pt x="128892" y="16231"/>
                </a:lnTo>
                <a:close/>
              </a:path>
              <a:path w="830579" h="267970">
                <a:moveTo>
                  <a:pt x="820559" y="73977"/>
                </a:moveTo>
                <a:lnTo>
                  <a:pt x="133654" y="73977"/>
                </a:lnTo>
                <a:lnTo>
                  <a:pt x="132181" y="73736"/>
                </a:lnTo>
                <a:lnTo>
                  <a:pt x="130860" y="73063"/>
                </a:lnTo>
                <a:lnTo>
                  <a:pt x="129806" y="72009"/>
                </a:lnTo>
                <a:lnTo>
                  <a:pt x="129120" y="70688"/>
                </a:lnTo>
                <a:lnTo>
                  <a:pt x="128892" y="69214"/>
                </a:lnTo>
                <a:lnTo>
                  <a:pt x="128892" y="16231"/>
                </a:lnTo>
                <a:lnTo>
                  <a:pt x="137020" y="8102"/>
                </a:lnTo>
                <a:lnTo>
                  <a:pt x="128892" y="4737"/>
                </a:lnTo>
                <a:lnTo>
                  <a:pt x="138417" y="4737"/>
                </a:lnTo>
                <a:lnTo>
                  <a:pt x="138417" y="64452"/>
                </a:lnTo>
                <a:lnTo>
                  <a:pt x="133654" y="64452"/>
                </a:lnTo>
                <a:lnTo>
                  <a:pt x="138417" y="69214"/>
                </a:lnTo>
                <a:lnTo>
                  <a:pt x="820559" y="69214"/>
                </a:lnTo>
                <a:lnTo>
                  <a:pt x="820559" y="73977"/>
                </a:lnTo>
                <a:close/>
              </a:path>
              <a:path w="830579" h="267970">
                <a:moveTo>
                  <a:pt x="138417" y="69214"/>
                </a:moveTo>
                <a:lnTo>
                  <a:pt x="133654" y="64452"/>
                </a:lnTo>
                <a:lnTo>
                  <a:pt x="138417" y="64452"/>
                </a:lnTo>
                <a:lnTo>
                  <a:pt x="138417" y="69214"/>
                </a:lnTo>
                <a:close/>
              </a:path>
              <a:path w="830579" h="267970">
                <a:moveTo>
                  <a:pt x="830084" y="73977"/>
                </a:moveTo>
                <a:lnTo>
                  <a:pt x="825322" y="73977"/>
                </a:lnTo>
                <a:lnTo>
                  <a:pt x="820559" y="69214"/>
                </a:lnTo>
                <a:lnTo>
                  <a:pt x="138417" y="69214"/>
                </a:lnTo>
                <a:lnTo>
                  <a:pt x="138417" y="64452"/>
                </a:lnTo>
                <a:lnTo>
                  <a:pt x="825322" y="64452"/>
                </a:lnTo>
                <a:lnTo>
                  <a:pt x="830084" y="69214"/>
                </a:lnTo>
                <a:lnTo>
                  <a:pt x="830084" y="73977"/>
                </a:lnTo>
                <a:close/>
              </a:path>
              <a:path w="830579" h="267970">
                <a:moveTo>
                  <a:pt x="820559" y="198170"/>
                </a:moveTo>
                <a:lnTo>
                  <a:pt x="820559" y="69214"/>
                </a:lnTo>
                <a:lnTo>
                  <a:pt x="825322" y="73977"/>
                </a:lnTo>
                <a:lnTo>
                  <a:pt x="830084" y="73977"/>
                </a:lnTo>
                <a:lnTo>
                  <a:pt x="830084" y="193408"/>
                </a:lnTo>
                <a:lnTo>
                  <a:pt x="825322" y="193408"/>
                </a:lnTo>
                <a:lnTo>
                  <a:pt x="820559" y="198170"/>
                </a:lnTo>
                <a:close/>
              </a:path>
              <a:path w="830579" h="267970">
                <a:moveTo>
                  <a:pt x="8077" y="137058"/>
                </a:moveTo>
                <a:lnTo>
                  <a:pt x="8077" y="130327"/>
                </a:lnTo>
                <a:lnTo>
                  <a:pt x="11442" y="133692"/>
                </a:lnTo>
                <a:lnTo>
                  <a:pt x="8077" y="137058"/>
                </a:lnTo>
                <a:close/>
              </a:path>
              <a:path w="830579" h="267970">
                <a:moveTo>
                  <a:pt x="11442" y="133692"/>
                </a:moveTo>
                <a:lnTo>
                  <a:pt x="8077" y="130327"/>
                </a:lnTo>
                <a:lnTo>
                  <a:pt x="14807" y="130327"/>
                </a:lnTo>
                <a:lnTo>
                  <a:pt x="11442" y="133692"/>
                </a:lnTo>
                <a:close/>
              </a:path>
              <a:path w="830579" h="267970">
                <a:moveTo>
                  <a:pt x="14808" y="137058"/>
                </a:moveTo>
                <a:lnTo>
                  <a:pt x="8077" y="137058"/>
                </a:lnTo>
                <a:lnTo>
                  <a:pt x="11442" y="133692"/>
                </a:lnTo>
                <a:lnTo>
                  <a:pt x="14808" y="137058"/>
                </a:lnTo>
                <a:close/>
              </a:path>
              <a:path w="830579" h="267970">
                <a:moveTo>
                  <a:pt x="138417" y="262636"/>
                </a:moveTo>
                <a:lnTo>
                  <a:pt x="128892" y="262636"/>
                </a:lnTo>
                <a:lnTo>
                  <a:pt x="137020" y="259270"/>
                </a:lnTo>
                <a:lnTo>
                  <a:pt x="128892" y="251142"/>
                </a:lnTo>
                <a:lnTo>
                  <a:pt x="128892" y="198170"/>
                </a:lnTo>
                <a:lnTo>
                  <a:pt x="129120" y="196697"/>
                </a:lnTo>
                <a:lnTo>
                  <a:pt x="129806" y="195364"/>
                </a:lnTo>
                <a:lnTo>
                  <a:pt x="130860" y="194310"/>
                </a:lnTo>
                <a:lnTo>
                  <a:pt x="132181" y="193636"/>
                </a:lnTo>
                <a:lnTo>
                  <a:pt x="133654" y="193408"/>
                </a:lnTo>
                <a:lnTo>
                  <a:pt x="820559" y="193408"/>
                </a:lnTo>
                <a:lnTo>
                  <a:pt x="820559" y="198170"/>
                </a:lnTo>
                <a:lnTo>
                  <a:pt x="138417" y="198170"/>
                </a:lnTo>
                <a:lnTo>
                  <a:pt x="133654" y="202933"/>
                </a:lnTo>
                <a:lnTo>
                  <a:pt x="138417" y="202933"/>
                </a:lnTo>
                <a:lnTo>
                  <a:pt x="138417" y="262636"/>
                </a:lnTo>
                <a:close/>
              </a:path>
              <a:path w="830579" h="267970">
                <a:moveTo>
                  <a:pt x="825322" y="202933"/>
                </a:moveTo>
                <a:lnTo>
                  <a:pt x="138417" y="202933"/>
                </a:lnTo>
                <a:lnTo>
                  <a:pt x="138417" y="198170"/>
                </a:lnTo>
                <a:lnTo>
                  <a:pt x="820559" y="198170"/>
                </a:lnTo>
                <a:lnTo>
                  <a:pt x="825322" y="193408"/>
                </a:lnTo>
                <a:lnTo>
                  <a:pt x="830084" y="193408"/>
                </a:lnTo>
                <a:lnTo>
                  <a:pt x="830084" y="198170"/>
                </a:lnTo>
                <a:lnTo>
                  <a:pt x="829856" y="199631"/>
                </a:lnTo>
                <a:lnTo>
                  <a:pt x="829182" y="200964"/>
                </a:lnTo>
                <a:lnTo>
                  <a:pt x="828116" y="202018"/>
                </a:lnTo>
                <a:lnTo>
                  <a:pt x="826795" y="202691"/>
                </a:lnTo>
                <a:lnTo>
                  <a:pt x="825322" y="202933"/>
                </a:lnTo>
                <a:close/>
              </a:path>
              <a:path w="830579" h="267970">
                <a:moveTo>
                  <a:pt x="138417" y="202933"/>
                </a:moveTo>
                <a:lnTo>
                  <a:pt x="133654" y="202933"/>
                </a:lnTo>
                <a:lnTo>
                  <a:pt x="138417" y="198170"/>
                </a:lnTo>
                <a:lnTo>
                  <a:pt x="138417" y="202933"/>
                </a:lnTo>
                <a:close/>
              </a:path>
              <a:path w="830579" h="267970">
                <a:moveTo>
                  <a:pt x="128892" y="262636"/>
                </a:moveTo>
                <a:lnTo>
                  <a:pt x="128892" y="251142"/>
                </a:lnTo>
                <a:lnTo>
                  <a:pt x="137020" y="259270"/>
                </a:lnTo>
                <a:lnTo>
                  <a:pt x="128892" y="262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32147" y="4629911"/>
            <a:ext cx="1371600" cy="75133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494" y="197777"/>
            <a:ext cx="6677659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4.9</a:t>
            </a:r>
            <a:r>
              <a:rPr spc="-85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多路选择器、多路分配器、译码器比</a:t>
            </a:r>
            <a:r>
              <a:rPr spc="-5" dirty="0">
                <a:latin typeface="Microsoft YaHei"/>
                <a:cs typeface="Microsoft YaHei"/>
              </a:rPr>
              <a:t>较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9188" y="1135380"/>
            <a:ext cx="3645407" cy="16062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127" y="1135380"/>
            <a:ext cx="3710940" cy="16032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9900" y="4296155"/>
            <a:ext cx="3038855" cy="15392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4127" y="3084576"/>
            <a:ext cx="4171188" cy="420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11640" y="3108960"/>
            <a:ext cx="880872" cy="3489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38816" y="3113532"/>
            <a:ext cx="918972" cy="3307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3880" y="3073907"/>
            <a:ext cx="932687" cy="3855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55535" y="3087623"/>
            <a:ext cx="969264" cy="3672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65464" y="4826508"/>
            <a:ext cx="704087" cy="3352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692640" y="4831079"/>
            <a:ext cx="745235" cy="3307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21523" y="4792979"/>
            <a:ext cx="739140" cy="3855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53200" y="4805171"/>
            <a:ext cx="751331" cy="355092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05" y="225818"/>
            <a:ext cx="759714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4.10</a:t>
            </a:r>
            <a:r>
              <a:rPr spc="-80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基于基本组合逻辑功能部件的组合逻辑设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011" y="1223860"/>
            <a:ext cx="4824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3333CC"/>
                </a:solidFill>
                <a:latin typeface="SimSun"/>
                <a:cs typeface="SimSun"/>
              </a:rPr>
              <a:t>1</a:t>
            </a:r>
            <a:r>
              <a:rPr sz="2400" spc="-680" dirty="0">
                <a:solidFill>
                  <a:srgbClr val="3333CC"/>
                </a:solidFill>
                <a:latin typeface="SimSun"/>
                <a:cs typeface="SimSun"/>
              </a:rPr>
              <a:t>.</a:t>
            </a:r>
            <a:r>
              <a:rPr sz="2400" dirty="0">
                <a:solidFill>
                  <a:srgbClr val="3333CC"/>
                </a:solidFill>
                <a:latin typeface="SimSun"/>
                <a:cs typeface="SimSun"/>
              </a:rPr>
              <a:t>利用变量译码器实现组合逻辑函数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1965" y="2131275"/>
            <a:ext cx="3919854" cy="3442335"/>
          </a:xfrm>
          <a:custGeom>
            <a:avLst/>
            <a:gdLst/>
            <a:ahLst/>
            <a:cxnLst/>
            <a:rect l="l" t="t" r="r" b="b"/>
            <a:pathLst>
              <a:path w="3919854" h="3442335">
                <a:moveTo>
                  <a:pt x="3919778" y="3441725"/>
                </a:moveTo>
                <a:lnTo>
                  <a:pt x="0" y="3441725"/>
                </a:lnTo>
                <a:lnTo>
                  <a:pt x="0" y="0"/>
                </a:lnTo>
                <a:lnTo>
                  <a:pt x="3919778" y="0"/>
                </a:lnTo>
                <a:lnTo>
                  <a:pt x="3919778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3416325"/>
                </a:lnTo>
                <a:lnTo>
                  <a:pt x="12700" y="3416325"/>
                </a:lnTo>
                <a:lnTo>
                  <a:pt x="25400" y="3429025"/>
                </a:lnTo>
                <a:lnTo>
                  <a:pt x="3919778" y="3429025"/>
                </a:lnTo>
                <a:lnTo>
                  <a:pt x="3919778" y="3441725"/>
                </a:lnTo>
                <a:close/>
              </a:path>
              <a:path w="3919854" h="344233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3919854" h="3442335">
                <a:moveTo>
                  <a:pt x="3894378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3894378" y="12700"/>
                </a:lnTo>
                <a:lnTo>
                  <a:pt x="3894378" y="25400"/>
                </a:lnTo>
                <a:close/>
              </a:path>
              <a:path w="3919854" h="3442335">
                <a:moveTo>
                  <a:pt x="3894378" y="3429025"/>
                </a:moveTo>
                <a:lnTo>
                  <a:pt x="3894378" y="12700"/>
                </a:lnTo>
                <a:lnTo>
                  <a:pt x="3907078" y="25400"/>
                </a:lnTo>
                <a:lnTo>
                  <a:pt x="3919778" y="25400"/>
                </a:lnTo>
                <a:lnTo>
                  <a:pt x="3919778" y="3416325"/>
                </a:lnTo>
                <a:lnTo>
                  <a:pt x="3907078" y="3416325"/>
                </a:lnTo>
                <a:lnTo>
                  <a:pt x="3894378" y="3429025"/>
                </a:lnTo>
                <a:close/>
              </a:path>
              <a:path w="3919854" h="3442335">
                <a:moveTo>
                  <a:pt x="3919778" y="25400"/>
                </a:moveTo>
                <a:lnTo>
                  <a:pt x="3907078" y="25400"/>
                </a:lnTo>
                <a:lnTo>
                  <a:pt x="3894378" y="12700"/>
                </a:lnTo>
                <a:lnTo>
                  <a:pt x="3919778" y="12700"/>
                </a:lnTo>
                <a:lnTo>
                  <a:pt x="3919778" y="25400"/>
                </a:lnTo>
                <a:close/>
              </a:path>
              <a:path w="3919854" h="3442335">
                <a:moveTo>
                  <a:pt x="25400" y="3429025"/>
                </a:moveTo>
                <a:lnTo>
                  <a:pt x="12700" y="3416325"/>
                </a:lnTo>
                <a:lnTo>
                  <a:pt x="25400" y="3416325"/>
                </a:lnTo>
                <a:lnTo>
                  <a:pt x="25400" y="3429025"/>
                </a:lnTo>
                <a:close/>
              </a:path>
              <a:path w="3919854" h="3442335">
                <a:moveTo>
                  <a:pt x="3894378" y="3429025"/>
                </a:moveTo>
                <a:lnTo>
                  <a:pt x="25400" y="3429025"/>
                </a:lnTo>
                <a:lnTo>
                  <a:pt x="25400" y="3416325"/>
                </a:lnTo>
                <a:lnTo>
                  <a:pt x="3894378" y="3416325"/>
                </a:lnTo>
                <a:lnTo>
                  <a:pt x="3894378" y="3429025"/>
                </a:lnTo>
                <a:close/>
              </a:path>
              <a:path w="3919854" h="3442335">
                <a:moveTo>
                  <a:pt x="3919778" y="3429025"/>
                </a:moveTo>
                <a:lnTo>
                  <a:pt x="3894378" y="3429025"/>
                </a:lnTo>
                <a:lnTo>
                  <a:pt x="3907078" y="3416325"/>
                </a:lnTo>
                <a:lnTo>
                  <a:pt x="3919778" y="3416325"/>
                </a:lnTo>
                <a:lnTo>
                  <a:pt x="3919778" y="3429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23405" y="2107781"/>
            <a:ext cx="3683000" cy="3250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一个</a:t>
            </a:r>
            <a:r>
              <a:rPr sz="2400" spc="114" dirty="0">
                <a:latin typeface="SimSun"/>
                <a:cs typeface="SimSun"/>
              </a:rPr>
              <a:t>n</a:t>
            </a:r>
            <a:r>
              <a:rPr sz="2400" dirty="0">
                <a:latin typeface="SimSun"/>
                <a:cs typeface="SimSun"/>
              </a:rPr>
              <a:t>变量输入的变量译码 </a:t>
            </a:r>
            <a:r>
              <a:rPr sz="2400" dirty="0" err="1">
                <a:latin typeface="SimSun"/>
                <a:cs typeface="SimSun"/>
              </a:rPr>
              <a:t>器，其输</a:t>
            </a:r>
            <a:r>
              <a:rPr lang="zh-CN" altLang="en-US" sz="2400" dirty="0">
                <a:latin typeface="SimSun"/>
                <a:cs typeface="SimSun"/>
              </a:rPr>
              <a:t>出</a:t>
            </a:r>
            <a:r>
              <a:rPr sz="2400" dirty="0" err="1">
                <a:latin typeface="SimSun"/>
                <a:cs typeface="SimSun"/>
              </a:rPr>
              <a:t>包含了</a:t>
            </a:r>
            <a:r>
              <a:rPr sz="2400" spc="114" dirty="0" err="1">
                <a:latin typeface="SimSun"/>
                <a:cs typeface="SimSun"/>
              </a:rPr>
              <a:t>n</a:t>
            </a:r>
            <a:r>
              <a:rPr sz="2400" dirty="0" err="1">
                <a:latin typeface="SimSun"/>
                <a:cs typeface="SimSun"/>
              </a:rPr>
              <a:t>个输入</a:t>
            </a:r>
            <a:r>
              <a:rPr sz="2400" dirty="0">
                <a:latin typeface="SimSun"/>
                <a:cs typeface="SimSun"/>
              </a:rPr>
              <a:t> </a:t>
            </a:r>
            <a:r>
              <a:rPr sz="2400" dirty="0" err="1">
                <a:latin typeface="SimSun"/>
                <a:cs typeface="SimSun"/>
              </a:rPr>
              <a:t>变量的全部最小项。用</a:t>
            </a:r>
            <a:r>
              <a:rPr sz="2400" spc="114" dirty="0" err="1">
                <a:latin typeface="SimSun"/>
                <a:cs typeface="SimSun"/>
              </a:rPr>
              <a:t>n</a:t>
            </a:r>
            <a:r>
              <a:rPr sz="2400" dirty="0" err="1">
                <a:latin typeface="SimSun"/>
                <a:cs typeface="SimSun"/>
              </a:rPr>
              <a:t>变</a:t>
            </a:r>
            <a:r>
              <a:rPr sz="2400" dirty="0">
                <a:latin typeface="SimSun"/>
                <a:cs typeface="SimSun"/>
              </a:rPr>
              <a:t> </a:t>
            </a:r>
            <a:r>
              <a:rPr sz="2400" dirty="0" err="1">
                <a:latin typeface="SimSun"/>
                <a:cs typeface="SimSun"/>
              </a:rPr>
              <a:t>量</a:t>
            </a:r>
            <a:r>
              <a:rPr sz="2400" dirty="0" err="1">
                <a:solidFill>
                  <a:srgbClr val="0000FF"/>
                </a:solidFill>
                <a:latin typeface="SimSun"/>
                <a:cs typeface="SimSun"/>
              </a:rPr>
              <a:t>译码器</a:t>
            </a:r>
            <a:r>
              <a:rPr sz="2400" dirty="0" err="1">
                <a:latin typeface="SimSun"/>
                <a:cs typeface="SimSun"/>
              </a:rPr>
              <a:t>加</a:t>
            </a:r>
            <a:r>
              <a:rPr sz="2400" dirty="0" err="1">
                <a:solidFill>
                  <a:srgbClr val="0000FF"/>
                </a:solidFill>
                <a:latin typeface="SimSun"/>
                <a:cs typeface="SimSun"/>
              </a:rPr>
              <a:t>输</a:t>
            </a:r>
            <a:r>
              <a:rPr lang="zh-CN" altLang="en-US" sz="2400" dirty="0">
                <a:solidFill>
                  <a:srgbClr val="0000FF"/>
                </a:solidFill>
                <a:latin typeface="SimSun"/>
                <a:cs typeface="SimSun"/>
              </a:rPr>
              <a:t>出</a:t>
            </a:r>
            <a:r>
              <a:rPr sz="2400" dirty="0" err="1">
                <a:solidFill>
                  <a:srgbClr val="0000FF"/>
                </a:solidFill>
                <a:latin typeface="SimSun"/>
                <a:cs typeface="SimSun"/>
              </a:rPr>
              <a:t>门</a:t>
            </a:r>
            <a:r>
              <a:rPr sz="2400" dirty="0" err="1">
                <a:latin typeface="SimSun"/>
                <a:cs typeface="SimSun"/>
              </a:rPr>
              <a:t>就能实现</a:t>
            </a:r>
            <a:r>
              <a:rPr sz="2400" dirty="0">
                <a:latin typeface="SimSun"/>
                <a:cs typeface="SimSun"/>
              </a:rPr>
              <a:t> 任何形式的输入变量不大于  </a:t>
            </a:r>
            <a:r>
              <a:rPr sz="2400" spc="120" dirty="0">
                <a:latin typeface="SimSun"/>
                <a:cs typeface="SimSun"/>
              </a:rPr>
              <a:t>n</a:t>
            </a:r>
            <a:r>
              <a:rPr sz="2400" spc="-550" dirty="0">
                <a:latin typeface="SimSun"/>
                <a:cs typeface="SimSun"/>
              </a:rPr>
              <a:t> </a:t>
            </a:r>
            <a:r>
              <a:rPr sz="2400" dirty="0">
                <a:latin typeface="SimSun"/>
                <a:cs typeface="SimSun"/>
              </a:rPr>
              <a:t>的组合逻辑函数。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1172" y="2163267"/>
          <a:ext cx="3234053" cy="2030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6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25" b="1" spc="7" baseline="-1690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25" baseline="-16908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25" b="1" spc="7" baseline="-1690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25" baseline="-16908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Y3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Y2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Y1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Y0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18729" y="4535804"/>
            <a:ext cx="1370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30480" indent="-83820">
              <a:lnSpc>
                <a:spcPct val="150000"/>
              </a:lnSpc>
              <a:spcBef>
                <a:spcPts val="100"/>
              </a:spcBef>
            </a:pPr>
            <a:r>
              <a:rPr sz="2400" b="1" spc="-110" dirty="0">
                <a:latin typeface="Arial"/>
                <a:cs typeface="Arial"/>
              </a:rPr>
              <a:t>Y</a:t>
            </a:r>
            <a:r>
              <a:rPr sz="2325" b="1" spc="-165" baseline="-17921" dirty="0">
                <a:latin typeface="Arial"/>
                <a:cs typeface="Arial"/>
              </a:rPr>
              <a:t>3 </a:t>
            </a:r>
            <a:r>
              <a:rPr sz="2400" b="1" spc="260" dirty="0">
                <a:latin typeface="Arial"/>
                <a:cs typeface="Arial"/>
              </a:rPr>
              <a:t>= </a:t>
            </a:r>
            <a:r>
              <a:rPr sz="2400" b="1" spc="-65" dirty="0">
                <a:latin typeface="Arial"/>
                <a:cs typeface="Arial"/>
              </a:rPr>
              <a:t>A</a:t>
            </a:r>
            <a:r>
              <a:rPr sz="2325" b="1" spc="-97" baseline="-17921" dirty="0">
                <a:latin typeface="Arial"/>
                <a:cs typeface="Arial"/>
              </a:rPr>
              <a:t>1</a:t>
            </a:r>
            <a:r>
              <a:rPr sz="2400" b="1" spc="-65" dirty="0">
                <a:latin typeface="Arial"/>
                <a:cs typeface="Arial"/>
              </a:rPr>
              <a:t>A</a:t>
            </a:r>
            <a:r>
              <a:rPr sz="2325" b="1" spc="-97" baseline="-17921" dirty="0">
                <a:latin typeface="Arial"/>
                <a:cs typeface="Arial"/>
              </a:rPr>
              <a:t>0 </a:t>
            </a:r>
            <a:r>
              <a:rPr sz="2325" b="1" spc="-630" baseline="-17921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Y</a:t>
            </a:r>
            <a:r>
              <a:rPr sz="2325" b="1" spc="15" baseline="-17921" dirty="0">
                <a:latin typeface="Arial"/>
                <a:cs typeface="Arial"/>
              </a:rPr>
              <a:t>1</a:t>
            </a:r>
            <a:r>
              <a:rPr sz="2400" b="1" spc="10" dirty="0">
                <a:latin typeface="Arial"/>
                <a:cs typeface="Arial"/>
              </a:rPr>
              <a:t>=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A</a:t>
            </a:r>
            <a:r>
              <a:rPr sz="2325" b="1" spc="-97" baseline="-17921" dirty="0">
                <a:latin typeface="Arial"/>
                <a:cs typeface="Arial"/>
              </a:rPr>
              <a:t>1</a:t>
            </a:r>
            <a:r>
              <a:rPr sz="2400" b="1" spc="-65" dirty="0">
                <a:latin typeface="Arial"/>
                <a:cs typeface="Arial"/>
              </a:rPr>
              <a:t>A</a:t>
            </a:r>
            <a:r>
              <a:rPr sz="2325" b="1" spc="-97" baseline="-17921" dirty="0">
                <a:latin typeface="Arial"/>
                <a:cs typeface="Arial"/>
              </a:rPr>
              <a:t>0</a:t>
            </a:r>
            <a:endParaRPr sz="2325" baseline="-179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7504" y="4535804"/>
            <a:ext cx="12865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30480" indent="-83820">
              <a:lnSpc>
                <a:spcPct val="150000"/>
              </a:lnSpc>
              <a:spcBef>
                <a:spcPts val="100"/>
              </a:spcBef>
            </a:pPr>
            <a:r>
              <a:rPr sz="2400" b="1" spc="10" dirty="0">
                <a:latin typeface="Arial"/>
                <a:cs typeface="Arial"/>
              </a:rPr>
              <a:t>Y</a:t>
            </a:r>
            <a:r>
              <a:rPr sz="2325" b="1" spc="15" baseline="-17921" dirty="0">
                <a:latin typeface="Arial"/>
                <a:cs typeface="Arial"/>
              </a:rPr>
              <a:t>2</a:t>
            </a:r>
            <a:r>
              <a:rPr sz="2400" b="1" spc="10" dirty="0">
                <a:latin typeface="Arial"/>
                <a:cs typeface="Arial"/>
              </a:rPr>
              <a:t>=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A</a:t>
            </a:r>
            <a:r>
              <a:rPr sz="2325" b="1" spc="-97" baseline="-17921" dirty="0">
                <a:latin typeface="Arial"/>
                <a:cs typeface="Arial"/>
              </a:rPr>
              <a:t>1</a:t>
            </a:r>
            <a:r>
              <a:rPr sz="2400" b="1" spc="-65" dirty="0">
                <a:latin typeface="Arial"/>
                <a:cs typeface="Arial"/>
              </a:rPr>
              <a:t>A</a:t>
            </a:r>
            <a:r>
              <a:rPr sz="2325" b="1" spc="-97" baseline="-17921" dirty="0">
                <a:latin typeface="Arial"/>
                <a:cs typeface="Arial"/>
              </a:rPr>
              <a:t>0 </a:t>
            </a:r>
            <a:r>
              <a:rPr sz="2325" b="1" spc="-622" baseline="-17921" dirty="0">
                <a:latin typeface="Arial"/>
                <a:cs typeface="Arial"/>
              </a:rPr>
              <a:t> </a:t>
            </a:r>
            <a:r>
              <a:rPr sz="2400" b="1" spc="-225" dirty="0">
                <a:latin typeface="Arial"/>
                <a:cs typeface="Arial"/>
              </a:rPr>
              <a:t>Y</a:t>
            </a:r>
            <a:r>
              <a:rPr sz="2325" b="1" spc="-7" baseline="-17921" dirty="0">
                <a:latin typeface="Arial"/>
                <a:cs typeface="Arial"/>
              </a:rPr>
              <a:t>0</a:t>
            </a:r>
            <a:r>
              <a:rPr sz="2400" b="1" spc="254" dirty="0">
                <a:latin typeface="Arial"/>
                <a:cs typeface="Arial"/>
              </a:rPr>
              <a:t>=</a:t>
            </a:r>
            <a:r>
              <a:rPr sz="2400" b="1" spc="-130" dirty="0">
                <a:latin typeface="Arial"/>
                <a:cs typeface="Arial"/>
              </a:rPr>
              <a:t>A</a:t>
            </a:r>
            <a:r>
              <a:rPr sz="2325" b="1" spc="-7" baseline="-17921" dirty="0">
                <a:latin typeface="Arial"/>
                <a:cs typeface="Arial"/>
              </a:rPr>
              <a:t>1</a:t>
            </a:r>
            <a:r>
              <a:rPr sz="2400" b="1" spc="-130" dirty="0">
                <a:latin typeface="Arial"/>
                <a:cs typeface="Arial"/>
              </a:rPr>
              <a:t>A</a:t>
            </a:r>
            <a:r>
              <a:rPr sz="2325" b="1" baseline="-17921" dirty="0">
                <a:latin typeface="Arial"/>
                <a:cs typeface="Arial"/>
              </a:rPr>
              <a:t>0</a:t>
            </a:r>
            <a:endParaRPr sz="2325" baseline="-17921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4773485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39" h="19050">
                <a:moveTo>
                  <a:pt x="179997" y="19050"/>
                </a:moveTo>
                <a:lnTo>
                  <a:pt x="0" y="19050"/>
                </a:lnTo>
                <a:lnTo>
                  <a:pt x="0" y="0"/>
                </a:lnTo>
                <a:lnTo>
                  <a:pt x="179997" y="0"/>
                </a:lnTo>
                <a:lnTo>
                  <a:pt x="179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9098" y="5312752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39" h="19050">
                <a:moveTo>
                  <a:pt x="179997" y="19050"/>
                </a:moveTo>
                <a:lnTo>
                  <a:pt x="0" y="19050"/>
                </a:lnTo>
                <a:lnTo>
                  <a:pt x="0" y="0"/>
                </a:lnTo>
                <a:lnTo>
                  <a:pt x="179997" y="0"/>
                </a:lnTo>
                <a:lnTo>
                  <a:pt x="179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86543" y="5312752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39" h="19050">
                <a:moveTo>
                  <a:pt x="179997" y="19050"/>
                </a:moveTo>
                <a:lnTo>
                  <a:pt x="0" y="19050"/>
                </a:lnTo>
                <a:lnTo>
                  <a:pt x="0" y="0"/>
                </a:lnTo>
                <a:lnTo>
                  <a:pt x="179997" y="0"/>
                </a:lnTo>
                <a:lnTo>
                  <a:pt x="179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3065" y="5324475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39" h="19050">
                <a:moveTo>
                  <a:pt x="179997" y="19050"/>
                </a:moveTo>
                <a:lnTo>
                  <a:pt x="0" y="19050"/>
                </a:lnTo>
                <a:lnTo>
                  <a:pt x="0" y="0"/>
                </a:lnTo>
                <a:lnTo>
                  <a:pt x="179997" y="0"/>
                </a:lnTo>
                <a:lnTo>
                  <a:pt x="179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05" y="225818"/>
            <a:ext cx="759714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4.10</a:t>
            </a:r>
            <a:r>
              <a:rPr spc="-80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基于基本组合逻辑功能部件的组合逻辑设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sp>
        <p:nvSpPr>
          <p:cNvPr id="3" name="object 3"/>
          <p:cNvSpPr/>
          <p:nvPr/>
        </p:nvSpPr>
        <p:spPr>
          <a:xfrm>
            <a:off x="3229927" y="189388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284" y="0"/>
                </a:lnTo>
              </a:path>
            </a:pathLst>
          </a:custGeom>
          <a:ln w="114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8844" y="189388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284" y="0"/>
                </a:lnTo>
              </a:path>
            </a:pathLst>
          </a:custGeom>
          <a:ln w="114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2922" y="2321572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153962" y="0"/>
                </a:lnTo>
              </a:path>
              <a:path w="328295">
                <a:moveTo>
                  <a:pt x="173710" y="0"/>
                </a:moveTo>
                <a:lnTo>
                  <a:pt x="327672" y="0"/>
                </a:lnTo>
              </a:path>
            </a:pathLst>
          </a:custGeom>
          <a:ln w="10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5123" y="232157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861" y="0"/>
                </a:lnTo>
              </a:path>
            </a:pathLst>
          </a:custGeom>
          <a:ln w="10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1022" y="279250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30" y="0"/>
                </a:lnTo>
              </a:path>
            </a:pathLst>
          </a:custGeom>
          <a:ln w="114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71073" y="279250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428" y="0"/>
                </a:lnTo>
              </a:path>
            </a:pathLst>
          </a:custGeom>
          <a:ln w="114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7653" y="1078230"/>
            <a:ext cx="8468360" cy="3171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00FF"/>
                </a:solidFill>
                <a:latin typeface="SimSun"/>
                <a:cs typeface="SimSun"/>
              </a:rPr>
              <a:t>例</a:t>
            </a:r>
            <a:r>
              <a:rPr sz="2300" spc="60" dirty="0">
                <a:solidFill>
                  <a:srgbClr val="0000FF"/>
                </a:solidFill>
                <a:latin typeface="SimSun"/>
                <a:cs typeface="SimSun"/>
              </a:rPr>
              <a:t>1</a:t>
            </a:r>
            <a:r>
              <a:rPr sz="2300" spc="-52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2300" dirty="0">
                <a:latin typeface="SimSun"/>
                <a:cs typeface="SimSun"/>
              </a:rPr>
              <a:t>用译码器实现一组多输出函</a:t>
            </a:r>
            <a:r>
              <a:rPr sz="2300" spc="5" dirty="0">
                <a:latin typeface="SimSun"/>
                <a:cs typeface="SimSun"/>
              </a:rPr>
              <a:t>数</a:t>
            </a:r>
            <a:endParaRPr sz="23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SimSun"/>
              <a:cs typeface="SimSun"/>
            </a:endParaRPr>
          </a:p>
          <a:p>
            <a:pPr marL="1452245">
              <a:lnSpc>
                <a:spcPct val="100000"/>
              </a:lnSpc>
            </a:pPr>
            <a:r>
              <a:rPr sz="2150" i="1" spc="-31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875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1875" spc="-60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15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7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50" i="1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15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150">
              <a:latin typeface="Times New Roman"/>
              <a:cs typeface="Times New Roman"/>
            </a:endParaRPr>
          </a:p>
          <a:p>
            <a:pPr marL="1436370">
              <a:lnSpc>
                <a:spcPct val="100000"/>
              </a:lnSpc>
              <a:spcBef>
                <a:spcPts val="780"/>
              </a:spcBef>
            </a:pPr>
            <a:r>
              <a:rPr sz="2000" i="1" spc="-17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725" spc="7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725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5" spc="67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000" spc="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0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00" i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0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-13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440180">
              <a:lnSpc>
                <a:spcPct val="100000"/>
              </a:lnSpc>
              <a:spcBef>
                <a:spcPts val="1330"/>
              </a:spcBef>
            </a:pPr>
            <a:r>
              <a:rPr sz="2150" i="1" spc="-204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875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1875" spc="30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150" spc="1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229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150" i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15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6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15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814"/>
              </a:spcBef>
            </a:pPr>
            <a:r>
              <a:rPr sz="2200" dirty="0">
                <a:latin typeface="SimSun"/>
                <a:cs typeface="SimSun"/>
              </a:rPr>
              <a:t>解：三输入变量的多输出函数，用</a:t>
            </a:r>
            <a:r>
              <a:rPr sz="2200" spc="55" dirty="0">
                <a:latin typeface="SimSun"/>
                <a:cs typeface="SimSun"/>
              </a:rPr>
              <a:t>3</a:t>
            </a:r>
            <a:r>
              <a:rPr sz="2200" spc="-5" dirty="0">
                <a:latin typeface="SimSun"/>
                <a:cs typeface="SimSun"/>
              </a:rPr>
              <a:t>-</a:t>
            </a:r>
            <a:r>
              <a:rPr sz="2200" spc="55" dirty="0">
                <a:latin typeface="SimSun"/>
                <a:cs typeface="SimSun"/>
              </a:rPr>
              <a:t>8</a:t>
            </a:r>
            <a:r>
              <a:rPr sz="2200" dirty="0">
                <a:latin typeface="SimSun"/>
                <a:cs typeface="SimSun"/>
              </a:rPr>
              <a:t>译码器实</a:t>
            </a:r>
            <a:r>
              <a:rPr sz="2200" spc="-5" dirty="0">
                <a:latin typeface="SimSun"/>
                <a:cs typeface="SimSun"/>
              </a:rPr>
              <a:t>现</a:t>
            </a:r>
            <a:endParaRPr sz="2200">
              <a:latin typeface="SimSun"/>
              <a:cs typeface="SimSun"/>
            </a:endParaRPr>
          </a:p>
          <a:p>
            <a:pPr marL="8382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latin typeface="SimSun"/>
                <a:cs typeface="SimSun"/>
              </a:rPr>
              <a:t>将多输出函数写成最小项之和形式</a:t>
            </a:r>
            <a:r>
              <a:rPr sz="2200" spc="-625" dirty="0">
                <a:latin typeface="SimSun"/>
                <a:cs typeface="SimSun"/>
              </a:rPr>
              <a:t>,</a:t>
            </a:r>
            <a:r>
              <a:rPr sz="2200" dirty="0">
                <a:latin typeface="SimSun"/>
                <a:cs typeface="SimSun"/>
              </a:rPr>
              <a:t>再配合适当的逻辑门即可</a:t>
            </a:r>
            <a:r>
              <a:rPr sz="2200" spc="-5" dirty="0">
                <a:latin typeface="SimSun"/>
                <a:cs typeface="SimSun"/>
              </a:rPr>
              <a:t>。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8559" y="454564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220" y="0"/>
                </a:lnTo>
              </a:path>
            </a:pathLst>
          </a:custGeom>
          <a:ln w="114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7349" y="454564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220" y="0"/>
                </a:lnTo>
              </a:path>
            </a:pathLst>
          </a:custGeom>
          <a:ln w="114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3822" y="5159387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>
                <a:moveTo>
                  <a:pt x="0" y="0"/>
                </a:moveTo>
                <a:lnTo>
                  <a:pt x="153962" y="0"/>
                </a:lnTo>
              </a:path>
              <a:path w="328294">
                <a:moveTo>
                  <a:pt x="173710" y="0"/>
                </a:moveTo>
                <a:lnTo>
                  <a:pt x="327672" y="0"/>
                </a:lnTo>
              </a:path>
            </a:pathLst>
          </a:custGeom>
          <a:ln w="10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6023" y="5159387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861" y="0"/>
                </a:lnTo>
              </a:path>
            </a:pathLst>
          </a:custGeom>
          <a:ln w="10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66848" y="4511382"/>
            <a:ext cx="2186305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2150" i="1" spc="-31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875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1875" spc="-60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15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7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50" i="1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15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45"/>
              </a:spcBef>
            </a:pPr>
            <a:r>
              <a:rPr sz="2000" i="1" spc="-17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725" spc="7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725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5" spc="67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000" spc="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0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00" i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0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-13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36685" y="574408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30" y="0"/>
                </a:lnTo>
              </a:path>
            </a:pathLst>
          </a:custGeom>
          <a:ln w="1148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56735" y="574408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428" y="0"/>
                </a:lnTo>
              </a:path>
            </a:pathLst>
          </a:custGeom>
          <a:ln w="1148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75751" y="5706808"/>
            <a:ext cx="2188845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50" i="1" spc="-204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875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1875" spc="30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150" spc="1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229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150" i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15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6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369968" y="4506772"/>
            <a:ext cx="1927860" cy="1557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60" dirty="0">
                <a:latin typeface="SimSun"/>
                <a:cs typeface="SimSun"/>
              </a:rPr>
              <a:t>=</a:t>
            </a:r>
            <a:r>
              <a:rPr sz="2200" spc="-495" dirty="0">
                <a:latin typeface="SimSun"/>
                <a:cs typeface="SimSun"/>
              </a:rPr>
              <a:t> </a:t>
            </a:r>
            <a:r>
              <a:rPr sz="2200" dirty="0">
                <a:latin typeface="Symbol"/>
                <a:cs typeface="Symbol"/>
              </a:rPr>
              <a:t></a:t>
            </a:r>
            <a:r>
              <a:rPr sz="2200" spc="745" dirty="0">
                <a:latin typeface="SimSun"/>
                <a:cs typeface="SimSun"/>
              </a:rPr>
              <a:t>m</a:t>
            </a:r>
            <a:r>
              <a:rPr sz="2200" spc="-465" dirty="0">
                <a:latin typeface="SimSun"/>
                <a:cs typeface="SimSun"/>
              </a:rPr>
              <a:t>(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625" dirty="0">
                <a:latin typeface="SimSun"/>
                <a:cs typeface="SimSun"/>
              </a:rPr>
              <a:t>,</a:t>
            </a:r>
            <a:r>
              <a:rPr sz="2200" spc="55" dirty="0">
                <a:latin typeface="SimSun"/>
                <a:cs typeface="SimSun"/>
              </a:rPr>
              <a:t>4</a:t>
            </a:r>
            <a:r>
              <a:rPr sz="2200" spc="-625" dirty="0">
                <a:latin typeface="SimSun"/>
                <a:cs typeface="SimSun"/>
              </a:rPr>
              <a:t>,</a:t>
            </a:r>
            <a:r>
              <a:rPr sz="2200" spc="55" dirty="0">
                <a:latin typeface="SimSun"/>
                <a:cs typeface="SimSun"/>
              </a:rPr>
              <a:t>5</a:t>
            </a:r>
            <a:r>
              <a:rPr sz="2200" spc="-625" dirty="0">
                <a:latin typeface="SimSun"/>
                <a:cs typeface="SimSun"/>
              </a:rPr>
              <a:t>,</a:t>
            </a:r>
            <a:r>
              <a:rPr sz="2200" spc="55" dirty="0">
                <a:latin typeface="SimSun"/>
                <a:cs typeface="SimSun"/>
              </a:rPr>
              <a:t>7</a:t>
            </a:r>
            <a:r>
              <a:rPr sz="2200" spc="-459" dirty="0">
                <a:latin typeface="SimSun"/>
                <a:cs typeface="SimSun"/>
              </a:rPr>
              <a:t>)</a:t>
            </a:r>
            <a:endParaRPr sz="22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2195"/>
              </a:spcBef>
            </a:pPr>
            <a:r>
              <a:rPr sz="2200" spc="360" dirty="0">
                <a:latin typeface="SimSun"/>
                <a:cs typeface="SimSun"/>
              </a:rPr>
              <a:t>=</a:t>
            </a:r>
            <a:r>
              <a:rPr sz="2200" spc="-495" dirty="0">
                <a:latin typeface="SimSun"/>
                <a:cs typeface="SimSun"/>
              </a:rPr>
              <a:t> </a:t>
            </a:r>
            <a:r>
              <a:rPr sz="2200" dirty="0">
                <a:latin typeface="Symbol"/>
                <a:cs typeface="Symbol"/>
              </a:rPr>
              <a:t></a:t>
            </a:r>
            <a:r>
              <a:rPr sz="2200" spc="745" dirty="0">
                <a:latin typeface="SimSun"/>
                <a:cs typeface="SimSun"/>
              </a:rPr>
              <a:t>m</a:t>
            </a:r>
            <a:r>
              <a:rPr sz="2200" spc="-465" dirty="0">
                <a:latin typeface="SimSun"/>
                <a:cs typeface="SimSun"/>
              </a:rPr>
              <a:t>(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625" dirty="0">
                <a:latin typeface="SimSun"/>
                <a:cs typeface="SimSun"/>
              </a:rPr>
              <a:t>,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625" dirty="0">
                <a:latin typeface="SimSun"/>
                <a:cs typeface="SimSun"/>
              </a:rPr>
              <a:t>,</a:t>
            </a:r>
            <a:r>
              <a:rPr sz="2200" spc="55" dirty="0">
                <a:latin typeface="SimSun"/>
                <a:cs typeface="SimSun"/>
              </a:rPr>
              <a:t>2</a:t>
            </a:r>
            <a:r>
              <a:rPr sz="2200" spc="-625" dirty="0">
                <a:latin typeface="SimSun"/>
                <a:cs typeface="SimSun"/>
              </a:rPr>
              <a:t>,</a:t>
            </a:r>
            <a:r>
              <a:rPr sz="2200" spc="55" dirty="0">
                <a:latin typeface="SimSun"/>
                <a:cs typeface="SimSun"/>
              </a:rPr>
              <a:t>6</a:t>
            </a:r>
            <a:r>
              <a:rPr sz="2200" spc="-625" dirty="0">
                <a:latin typeface="SimSun"/>
                <a:cs typeface="SimSun"/>
              </a:rPr>
              <a:t>,</a:t>
            </a:r>
            <a:r>
              <a:rPr sz="2200" spc="55" dirty="0">
                <a:latin typeface="SimSun"/>
                <a:cs typeface="SimSun"/>
              </a:rPr>
              <a:t>7</a:t>
            </a:r>
            <a:r>
              <a:rPr sz="2200" spc="-459" dirty="0">
                <a:latin typeface="SimSun"/>
                <a:cs typeface="SimSun"/>
              </a:rPr>
              <a:t>)</a:t>
            </a:r>
            <a:endParaRPr sz="2200">
              <a:latin typeface="SimSun"/>
              <a:cs typeface="SimSun"/>
            </a:endParaRPr>
          </a:p>
          <a:p>
            <a:pPr marL="74295">
              <a:lnSpc>
                <a:spcPct val="100000"/>
              </a:lnSpc>
              <a:spcBef>
                <a:spcPts val="1950"/>
              </a:spcBef>
            </a:pPr>
            <a:r>
              <a:rPr sz="2200" spc="360" dirty="0">
                <a:latin typeface="SimSun"/>
                <a:cs typeface="SimSun"/>
              </a:rPr>
              <a:t>=</a:t>
            </a:r>
            <a:r>
              <a:rPr sz="2200" spc="-495" dirty="0">
                <a:latin typeface="SimSun"/>
                <a:cs typeface="SimSun"/>
              </a:rPr>
              <a:t> </a:t>
            </a:r>
            <a:r>
              <a:rPr sz="2200" dirty="0">
                <a:latin typeface="Symbol"/>
                <a:cs typeface="Symbol"/>
              </a:rPr>
              <a:t></a:t>
            </a:r>
            <a:r>
              <a:rPr sz="2200" spc="745" dirty="0">
                <a:latin typeface="SimSun"/>
                <a:cs typeface="SimSun"/>
              </a:rPr>
              <a:t>m</a:t>
            </a:r>
            <a:r>
              <a:rPr sz="2200" spc="-465" dirty="0">
                <a:latin typeface="SimSun"/>
                <a:cs typeface="SimSun"/>
              </a:rPr>
              <a:t>(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625" dirty="0">
                <a:latin typeface="SimSun"/>
                <a:cs typeface="SimSun"/>
              </a:rPr>
              <a:t>,</a:t>
            </a:r>
            <a:r>
              <a:rPr sz="2200" spc="55" dirty="0">
                <a:latin typeface="SimSun"/>
                <a:cs typeface="SimSun"/>
              </a:rPr>
              <a:t>3</a:t>
            </a:r>
            <a:r>
              <a:rPr sz="2200" spc="-625" dirty="0">
                <a:latin typeface="SimSun"/>
                <a:cs typeface="SimSun"/>
              </a:rPr>
              <a:t>,</a:t>
            </a:r>
            <a:r>
              <a:rPr sz="2200" spc="55" dirty="0">
                <a:latin typeface="SimSun"/>
                <a:cs typeface="SimSun"/>
              </a:rPr>
              <a:t>4</a:t>
            </a:r>
            <a:r>
              <a:rPr sz="2200" spc="-625" dirty="0">
                <a:latin typeface="SimSun"/>
                <a:cs typeface="SimSun"/>
              </a:rPr>
              <a:t>,</a:t>
            </a:r>
            <a:r>
              <a:rPr sz="2200" spc="55" dirty="0">
                <a:latin typeface="SimSun"/>
                <a:cs typeface="SimSun"/>
              </a:rPr>
              <a:t>6</a:t>
            </a:r>
            <a:r>
              <a:rPr sz="2200" spc="-625" dirty="0">
                <a:latin typeface="SimSun"/>
                <a:cs typeface="SimSun"/>
              </a:rPr>
              <a:t>,</a:t>
            </a:r>
            <a:r>
              <a:rPr sz="2200" spc="55" dirty="0">
                <a:latin typeface="SimSun"/>
                <a:cs typeface="SimSun"/>
              </a:rPr>
              <a:t>7</a:t>
            </a:r>
            <a:r>
              <a:rPr sz="2200" spc="-459" dirty="0">
                <a:latin typeface="SimSun"/>
                <a:cs typeface="SimSun"/>
              </a:rPr>
              <a:t>)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05" y="225818"/>
            <a:ext cx="759714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4.10</a:t>
            </a:r>
            <a:r>
              <a:rPr spc="-80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基于基本组合逻辑功能部件的组合逻辑设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7797" y="1655826"/>
            <a:ext cx="762635" cy="1918335"/>
            <a:chOff x="2897797" y="1655826"/>
            <a:chExt cx="762635" cy="1918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0" y="1668780"/>
              <a:ext cx="736091" cy="18928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7797" y="1655825"/>
              <a:ext cx="762635" cy="1918335"/>
            </a:xfrm>
            <a:custGeom>
              <a:avLst/>
              <a:gdLst/>
              <a:ahLst/>
              <a:cxnLst/>
              <a:rect l="l" t="t" r="r" b="b"/>
              <a:pathLst>
                <a:path w="762635" h="1918335">
                  <a:moveTo>
                    <a:pt x="762190" y="0"/>
                  </a:moveTo>
                  <a:lnTo>
                    <a:pt x="736790" y="0"/>
                  </a:lnTo>
                  <a:lnTo>
                    <a:pt x="736790" y="25400"/>
                  </a:lnTo>
                  <a:lnTo>
                    <a:pt x="736790" y="1892896"/>
                  </a:lnTo>
                  <a:lnTo>
                    <a:pt x="308635" y="1892896"/>
                  </a:lnTo>
                  <a:lnTo>
                    <a:pt x="308635" y="1170774"/>
                  </a:lnTo>
                  <a:lnTo>
                    <a:pt x="297522" y="1170774"/>
                  </a:lnTo>
                  <a:lnTo>
                    <a:pt x="297522" y="1159662"/>
                  </a:lnTo>
                  <a:lnTo>
                    <a:pt x="286410" y="1159662"/>
                  </a:lnTo>
                  <a:lnTo>
                    <a:pt x="286410" y="1181887"/>
                  </a:lnTo>
                  <a:lnTo>
                    <a:pt x="286410" y="1892896"/>
                  </a:lnTo>
                  <a:lnTo>
                    <a:pt x="25400" y="1892896"/>
                  </a:lnTo>
                  <a:lnTo>
                    <a:pt x="25400" y="1181887"/>
                  </a:lnTo>
                  <a:lnTo>
                    <a:pt x="286410" y="1181887"/>
                  </a:lnTo>
                  <a:lnTo>
                    <a:pt x="286410" y="1159662"/>
                  </a:lnTo>
                  <a:lnTo>
                    <a:pt x="25400" y="1159662"/>
                  </a:lnTo>
                  <a:lnTo>
                    <a:pt x="25400" y="25400"/>
                  </a:lnTo>
                  <a:lnTo>
                    <a:pt x="736790" y="25400"/>
                  </a:lnTo>
                  <a:lnTo>
                    <a:pt x="736790" y="0"/>
                  </a:lnTo>
                  <a:lnTo>
                    <a:pt x="0" y="0"/>
                  </a:lnTo>
                  <a:lnTo>
                    <a:pt x="0" y="1918296"/>
                  </a:lnTo>
                  <a:lnTo>
                    <a:pt x="762190" y="1918296"/>
                  </a:lnTo>
                  <a:lnTo>
                    <a:pt x="762190" y="1905596"/>
                  </a:lnTo>
                  <a:lnTo>
                    <a:pt x="762190" y="1892896"/>
                  </a:lnTo>
                  <a:lnTo>
                    <a:pt x="762190" y="25400"/>
                  </a:lnTo>
                  <a:lnTo>
                    <a:pt x="762190" y="12700"/>
                  </a:lnTo>
                  <a:lnTo>
                    <a:pt x="762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95117" y="2756039"/>
            <a:ext cx="14795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&amp;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40406" y="1867446"/>
            <a:ext cx="377190" cy="1506855"/>
            <a:chOff x="2540406" y="1867446"/>
            <a:chExt cx="377190" cy="1506855"/>
          </a:xfrm>
        </p:grpSpPr>
        <p:sp>
          <p:nvSpPr>
            <p:cNvPr id="8" name="object 8"/>
            <p:cNvSpPr/>
            <p:nvPr/>
          </p:nvSpPr>
          <p:spPr>
            <a:xfrm>
              <a:off x="2540406" y="1867445"/>
              <a:ext cx="370205" cy="448945"/>
            </a:xfrm>
            <a:custGeom>
              <a:avLst/>
              <a:gdLst/>
              <a:ahLst/>
              <a:cxnLst/>
              <a:rect l="l" t="t" r="r" b="b"/>
              <a:pathLst>
                <a:path w="370205" h="448944">
                  <a:moveTo>
                    <a:pt x="370090" y="423265"/>
                  </a:moveTo>
                  <a:lnTo>
                    <a:pt x="0" y="423265"/>
                  </a:lnTo>
                  <a:lnTo>
                    <a:pt x="0" y="448665"/>
                  </a:lnTo>
                  <a:lnTo>
                    <a:pt x="370090" y="448665"/>
                  </a:lnTo>
                  <a:lnTo>
                    <a:pt x="370090" y="423265"/>
                  </a:lnTo>
                  <a:close/>
                </a:path>
                <a:path w="370205" h="448944">
                  <a:moveTo>
                    <a:pt x="370090" y="211632"/>
                  </a:moveTo>
                  <a:lnTo>
                    <a:pt x="0" y="211632"/>
                  </a:lnTo>
                  <a:lnTo>
                    <a:pt x="0" y="237032"/>
                  </a:lnTo>
                  <a:lnTo>
                    <a:pt x="370090" y="237032"/>
                  </a:lnTo>
                  <a:lnTo>
                    <a:pt x="370090" y="211632"/>
                  </a:lnTo>
                  <a:close/>
                </a:path>
                <a:path w="370205" h="448944">
                  <a:moveTo>
                    <a:pt x="37009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370090" y="25400"/>
                  </a:lnTo>
                  <a:lnTo>
                    <a:pt x="370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3810" y="2925597"/>
              <a:ext cx="374015" cy="448945"/>
            </a:xfrm>
            <a:custGeom>
              <a:avLst/>
              <a:gdLst/>
              <a:ahLst/>
              <a:cxnLst/>
              <a:rect l="l" t="t" r="r" b="b"/>
              <a:pathLst>
                <a:path w="374014" h="448945">
                  <a:moveTo>
                    <a:pt x="370090" y="209664"/>
                  </a:moveTo>
                  <a:lnTo>
                    <a:pt x="360235" y="209664"/>
                  </a:lnTo>
                  <a:lnTo>
                    <a:pt x="316661" y="183832"/>
                  </a:lnTo>
                  <a:lnTo>
                    <a:pt x="316661" y="209664"/>
                  </a:lnTo>
                  <a:lnTo>
                    <a:pt x="212369" y="209664"/>
                  </a:lnTo>
                  <a:lnTo>
                    <a:pt x="212369" y="147815"/>
                  </a:lnTo>
                  <a:lnTo>
                    <a:pt x="316661" y="209664"/>
                  </a:lnTo>
                  <a:lnTo>
                    <a:pt x="316661" y="183832"/>
                  </a:lnTo>
                  <a:lnTo>
                    <a:pt x="206921" y="118745"/>
                  </a:lnTo>
                  <a:lnTo>
                    <a:pt x="201244" y="128308"/>
                  </a:lnTo>
                  <a:lnTo>
                    <a:pt x="190144" y="128308"/>
                  </a:lnTo>
                  <a:lnTo>
                    <a:pt x="190144" y="209664"/>
                  </a:lnTo>
                  <a:lnTo>
                    <a:pt x="0" y="209664"/>
                  </a:lnTo>
                  <a:lnTo>
                    <a:pt x="0" y="235064"/>
                  </a:lnTo>
                  <a:lnTo>
                    <a:pt x="370090" y="235064"/>
                  </a:lnTo>
                  <a:lnTo>
                    <a:pt x="370090" y="209664"/>
                  </a:lnTo>
                  <a:close/>
                </a:path>
                <a:path w="374014" h="448945">
                  <a:moveTo>
                    <a:pt x="373494" y="0"/>
                  </a:moveTo>
                  <a:lnTo>
                    <a:pt x="3416" y="0"/>
                  </a:lnTo>
                  <a:lnTo>
                    <a:pt x="3416" y="25400"/>
                  </a:lnTo>
                  <a:lnTo>
                    <a:pt x="373494" y="25400"/>
                  </a:lnTo>
                  <a:lnTo>
                    <a:pt x="373494" y="0"/>
                  </a:lnTo>
                  <a:close/>
                </a:path>
                <a:path w="374014" h="448945">
                  <a:moveTo>
                    <a:pt x="373507" y="423252"/>
                  </a:moveTo>
                  <a:lnTo>
                    <a:pt x="367068" y="423252"/>
                  </a:lnTo>
                  <a:lnTo>
                    <a:pt x="323494" y="397421"/>
                  </a:lnTo>
                  <a:lnTo>
                    <a:pt x="323494" y="423252"/>
                  </a:lnTo>
                  <a:lnTo>
                    <a:pt x="219189" y="423252"/>
                  </a:lnTo>
                  <a:lnTo>
                    <a:pt x="219189" y="361403"/>
                  </a:lnTo>
                  <a:lnTo>
                    <a:pt x="323494" y="423252"/>
                  </a:lnTo>
                  <a:lnTo>
                    <a:pt x="323494" y="397421"/>
                  </a:lnTo>
                  <a:lnTo>
                    <a:pt x="213741" y="332333"/>
                  </a:lnTo>
                  <a:lnTo>
                    <a:pt x="208064" y="341896"/>
                  </a:lnTo>
                  <a:lnTo>
                    <a:pt x="196964" y="341896"/>
                  </a:lnTo>
                  <a:lnTo>
                    <a:pt x="196964" y="423252"/>
                  </a:lnTo>
                  <a:lnTo>
                    <a:pt x="0" y="423252"/>
                  </a:lnTo>
                  <a:lnTo>
                    <a:pt x="0" y="448652"/>
                  </a:lnTo>
                  <a:lnTo>
                    <a:pt x="373507" y="448652"/>
                  </a:lnTo>
                  <a:lnTo>
                    <a:pt x="373507" y="423252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75850" y="1679816"/>
            <a:ext cx="15430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00" spc="1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3521" y="1903005"/>
            <a:ext cx="15430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00" spc="1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2898" y="2313927"/>
            <a:ext cx="15430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00" spc="10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9685" y="2539949"/>
            <a:ext cx="15430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00" spc="10" dirty="0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2898" y="2737319"/>
            <a:ext cx="15430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00" spc="10" dirty="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5850" y="2947619"/>
            <a:ext cx="15430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00" spc="10" dirty="0"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7450" y="3161207"/>
            <a:ext cx="15430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00" spc="10" dirty="0">
                <a:latin typeface="Times New Roman"/>
                <a:cs typeface="Times New Roman"/>
              </a:rPr>
              <a:t>7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48076" y="1690839"/>
            <a:ext cx="15430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00" spc="10" dirty="0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8076" y="1901138"/>
            <a:ext cx="15430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00" spc="10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1454" y="2114727"/>
            <a:ext cx="68262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527685" algn="l"/>
              </a:tabLst>
            </a:pPr>
            <a:r>
              <a:rPr sz="2200" spc="10" dirty="0">
                <a:latin typeface="Times New Roman"/>
                <a:cs typeface="Times New Roman"/>
              </a:rPr>
              <a:t>1	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3869" y="1946478"/>
            <a:ext cx="224790" cy="7473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BIN/OCT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5885" y="1628673"/>
            <a:ext cx="225425" cy="8629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 marR="5080" indent="26670" algn="just">
              <a:lnSpc>
                <a:spcPct val="74200"/>
              </a:lnSpc>
              <a:spcBef>
                <a:spcPts val="805"/>
              </a:spcBef>
            </a:pPr>
            <a:r>
              <a:rPr sz="2200" i="1" spc="10" dirty="0">
                <a:latin typeface="Times New Roman"/>
                <a:cs typeface="Times New Roman"/>
              </a:rPr>
              <a:t>A  </a:t>
            </a:r>
            <a:r>
              <a:rPr sz="2200" i="1" spc="15" dirty="0">
                <a:latin typeface="Times New Roman"/>
                <a:cs typeface="Times New Roman"/>
              </a:rPr>
              <a:t>B </a:t>
            </a:r>
            <a:r>
              <a:rPr sz="2200" i="1" spc="-540" dirty="0">
                <a:latin typeface="Times New Roman"/>
                <a:cs typeface="Times New Roman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75598" y="1869033"/>
            <a:ext cx="5529580" cy="2294890"/>
            <a:chOff x="2475598" y="1869033"/>
            <a:chExt cx="5529580" cy="2294890"/>
          </a:xfrm>
        </p:grpSpPr>
        <p:sp>
          <p:nvSpPr>
            <p:cNvPr id="23" name="object 23"/>
            <p:cNvSpPr/>
            <p:nvPr/>
          </p:nvSpPr>
          <p:spPr>
            <a:xfrm>
              <a:off x="3642118" y="1869033"/>
              <a:ext cx="302260" cy="1503680"/>
            </a:xfrm>
            <a:custGeom>
              <a:avLst/>
              <a:gdLst/>
              <a:ahLst/>
              <a:cxnLst/>
              <a:rect l="l" t="t" r="r" b="b"/>
              <a:pathLst>
                <a:path w="302260" h="1503679">
                  <a:moveTo>
                    <a:pt x="300228" y="1481404"/>
                  </a:moveTo>
                  <a:lnTo>
                    <a:pt x="183565" y="1481404"/>
                  </a:lnTo>
                  <a:lnTo>
                    <a:pt x="10325" y="1390573"/>
                  </a:lnTo>
                  <a:lnTo>
                    <a:pt x="0" y="1410258"/>
                  </a:lnTo>
                  <a:lnTo>
                    <a:pt x="135686" y="1481404"/>
                  </a:lnTo>
                  <a:lnTo>
                    <a:pt x="5168" y="1481404"/>
                  </a:lnTo>
                  <a:lnTo>
                    <a:pt x="5168" y="1503629"/>
                  </a:lnTo>
                  <a:lnTo>
                    <a:pt x="300228" y="1503629"/>
                  </a:lnTo>
                  <a:lnTo>
                    <a:pt x="300228" y="1481404"/>
                  </a:lnTo>
                  <a:close/>
                </a:path>
                <a:path w="302260" h="1503679">
                  <a:moveTo>
                    <a:pt x="300228" y="636854"/>
                  </a:moveTo>
                  <a:lnTo>
                    <a:pt x="183565" y="636854"/>
                  </a:lnTo>
                  <a:lnTo>
                    <a:pt x="10325" y="546023"/>
                  </a:lnTo>
                  <a:lnTo>
                    <a:pt x="0" y="565708"/>
                  </a:lnTo>
                  <a:lnTo>
                    <a:pt x="135686" y="636854"/>
                  </a:lnTo>
                  <a:lnTo>
                    <a:pt x="5168" y="636854"/>
                  </a:lnTo>
                  <a:lnTo>
                    <a:pt x="5168" y="659079"/>
                  </a:lnTo>
                  <a:lnTo>
                    <a:pt x="300228" y="659079"/>
                  </a:lnTo>
                  <a:lnTo>
                    <a:pt x="300228" y="636854"/>
                  </a:lnTo>
                  <a:close/>
                </a:path>
                <a:path w="302260" h="1503679">
                  <a:moveTo>
                    <a:pt x="300228" y="423265"/>
                  </a:moveTo>
                  <a:lnTo>
                    <a:pt x="183565" y="423265"/>
                  </a:lnTo>
                  <a:lnTo>
                    <a:pt x="10325" y="332435"/>
                  </a:lnTo>
                  <a:lnTo>
                    <a:pt x="0" y="352120"/>
                  </a:lnTo>
                  <a:lnTo>
                    <a:pt x="135686" y="423265"/>
                  </a:lnTo>
                  <a:lnTo>
                    <a:pt x="5168" y="423265"/>
                  </a:lnTo>
                  <a:lnTo>
                    <a:pt x="5168" y="445490"/>
                  </a:lnTo>
                  <a:lnTo>
                    <a:pt x="300228" y="445490"/>
                  </a:lnTo>
                  <a:lnTo>
                    <a:pt x="300228" y="423265"/>
                  </a:lnTo>
                  <a:close/>
                </a:path>
                <a:path w="302260" h="1503679">
                  <a:moveTo>
                    <a:pt x="300228" y="209677"/>
                  </a:moveTo>
                  <a:lnTo>
                    <a:pt x="183565" y="209677"/>
                  </a:lnTo>
                  <a:lnTo>
                    <a:pt x="10325" y="118846"/>
                  </a:lnTo>
                  <a:lnTo>
                    <a:pt x="0" y="138531"/>
                  </a:lnTo>
                  <a:lnTo>
                    <a:pt x="135686" y="209677"/>
                  </a:lnTo>
                  <a:lnTo>
                    <a:pt x="5168" y="209677"/>
                  </a:lnTo>
                  <a:lnTo>
                    <a:pt x="5168" y="231902"/>
                  </a:lnTo>
                  <a:lnTo>
                    <a:pt x="300228" y="231902"/>
                  </a:lnTo>
                  <a:lnTo>
                    <a:pt x="300228" y="209677"/>
                  </a:lnTo>
                  <a:close/>
                </a:path>
                <a:path w="302260" h="1503679">
                  <a:moveTo>
                    <a:pt x="301929" y="1271739"/>
                  </a:moveTo>
                  <a:lnTo>
                    <a:pt x="185267" y="1271739"/>
                  </a:lnTo>
                  <a:lnTo>
                    <a:pt x="12026" y="1180909"/>
                  </a:lnTo>
                  <a:lnTo>
                    <a:pt x="1714" y="1200594"/>
                  </a:lnTo>
                  <a:lnTo>
                    <a:pt x="137426" y="1271739"/>
                  </a:lnTo>
                  <a:lnTo>
                    <a:pt x="6870" y="1271739"/>
                  </a:lnTo>
                  <a:lnTo>
                    <a:pt x="6870" y="1293964"/>
                  </a:lnTo>
                  <a:lnTo>
                    <a:pt x="301929" y="1293964"/>
                  </a:lnTo>
                  <a:lnTo>
                    <a:pt x="301929" y="1271739"/>
                  </a:lnTo>
                  <a:close/>
                </a:path>
                <a:path w="302260" h="1503679">
                  <a:moveTo>
                    <a:pt x="301929" y="1058151"/>
                  </a:moveTo>
                  <a:lnTo>
                    <a:pt x="185267" y="1058151"/>
                  </a:lnTo>
                  <a:lnTo>
                    <a:pt x="12026" y="967320"/>
                  </a:lnTo>
                  <a:lnTo>
                    <a:pt x="1714" y="987005"/>
                  </a:lnTo>
                  <a:lnTo>
                    <a:pt x="137401" y="1058151"/>
                  </a:lnTo>
                  <a:lnTo>
                    <a:pt x="6870" y="1058151"/>
                  </a:lnTo>
                  <a:lnTo>
                    <a:pt x="6870" y="1080376"/>
                  </a:lnTo>
                  <a:lnTo>
                    <a:pt x="301929" y="1080376"/>
                  </a:lnTo>
                  <a:lnTo>
                    <a:pt x="301929" y="1058151"/>
                  </a:lnTo>
                  <a:close/>
                </a:path>
                <a:path w="302260" h="1503679">
                  <a:moveTo>
                    <a:pt x="301929" y="848474"/>
                  </a:moveTo>
                  <a:lnTo>
                    <a:pt x="185267" y="848474"/>
                  </a:lnTo>
                  <a:lnTo>
                    <a:pt x="12026" y="757656"/>
                  </a:lnTo>
                  <a:lnTo>
                    <a:pt x="1714" y="777328"/>
                  </a:lnTo>
                  <a:lnTo>
                    <a:pt x="137401" y="848474"/>
                  </a:lnTo>
                  <a:lnTo>
                    <a:pt x="6870" y="848474"/>
                  </a:lnTo>
                  <a:lnTo>
                    <a:pt x="6870" y="870699"/>
                  </a:lnTo>
                  <a:lnTo>
                    <a:pt x="301929" y="870699"/>
                  </a:lnTo>
                  <a:lnTo>
                    <a:pt x="301929" y="848474"/>
                  </a:lnTo>
                  <a:close/>
                </a:path>
                <a:path w="302260" h="1503679">
                  <a:moveTo>
                    <a:pt x="301929" y="0"/>
                  </a:moveTo>
                  <a:lnTo>
                    <a:pt x="6870" y="0"/>
                  </a:lnTo>
                  <a:lnTo>
                    <a:pt x="6870" y="22225"/>
                  </a:lnTo>
                  <a:lnTo>
                    <a:pt x="301929" y="22225"/>
                  </a:lnTo>
                  <a:lnTo>
                    <a:pt x="301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75598" y="3147961"/>
              <a:ext cx="141605" cy="471170"/>
            </a:xfrm>
            <a:custGeom>
              <a:avLst/>
              <a:gdLst/>
              <a:ahLst/>
              <a:cxnLst/>
              <a:rect l="l" t="t" r="r" b="b"/>
              <a:pathLst>
                <a:path w="141605" h="471170">
                  <a:moveTo>
                    <a:pt x="141554" y="442277"/>
                  </a:moveTo>
                  <a:lnTo>
                    <a:pt x="82740" y="442277"/>
                  </a:lnTo>
                  <a:lnTo>
                    <a:pt x="82740" y="0"/>
                  </a:lnTo>
                  <a:lnTo>
                    <a:pt x="60515" y="0"/>
                  </a:lnTo>
                  <a:lnTo>
                    <a:pt x="60515" y="442277"/>
                  </a:lnTo>
                  <a:lnTo>
                    <a:pt x="0" y="442277"/>
                  </a:lnTo>
                  <a:lnTo>
                    <a:pt x="0" y="470852"/>
                  </a:lnTo>
                  <a:lnTo>
                    <a:pt x="141554" y="470852"/>
                  </a:lnTo>
                  <a:lnTo>
                    <a:pt x="141554" y="442277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9360" y="3306686"/>
              <a:ext cx="95618" cy="10972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944036" y="1870976"/>
              <a:ext cx="4060825" cy="1500505"/>
            </a:xfrm>
            <a:custGeom>
              <a:avLst/>
              <a:gdLst/>
              <a:ahLst/>
              <a:cxnLst/>
              <a:rect l="l" t="t" r="r" b="b"/>
              <a:pathLst>
                <a:path w="4060825" h="1500504">
                  <a:moveTo>
                    <a:pt x="4060825" y="1481137"/>
                  </a:moveTo>
                  <a:lnTo>
                    <a:pt x="0" y="1481137"/>
                  </a:lnTo>
                  <a:lnTo>
                    <a:pt x="0" y="1500187"/>
                  </a:lnTo>
                  <a:lnTo>
                    <a:pt x="4060825" y="1500187"/>
                  </a:lnTo>
                  <a:lnTo>
                    <a:pt x="4060825" y="1481137"/>
                  </a:lnTo>
                  <a:close/>
                </a:path>
                <a:path w="4060825" h="1500504">
                  <a:moveTo>
                    <a:pt x="4060825" y="1268412"/>
                  </a:moveTo>
                  <a:lnTo>
                    <a:pt x="0" y="1268412"/>
                  </a:lnTo>
                  <a:lnTo>
                    <a:pt x="0" y="1287462"/>
                  </a:lnTo>
                  <a:lnTo>
                    <a:pt x="4060825" y="1287462"/>
                  </a:lnTo>
                  <a:lnTo>
                    <a:pt x="4060825" y="1268412"/>
                  </a:lnTo>
                  <a:close/>
                </a:path>
                <a:path w="4060825" h="1500504">
                  <a:moveTo>
                    <a:pt x="4060825" y="1058862"/>
                  </a:moveTo>
                  <a:lnTo>
                    <a:pt x="0" y="1058862"/>
                  </a:lnTo>
                  <a:lnTo>
                    <a:pt x="0" y="1077912"/>
                  </a:lnTo>
                  <a:lnTo>
                    <a:pt x="4060825" y="1077912"/>
                  </a:lnTo>
                  <a:lnTo>
                    <a:pt x="4060825" y="1058862"/>
                  </a:lnTo>
                  <a:close/>
                </a:path>
                <a:path w="4060825" h="1500504">
                  <a:moveTo>
                    <a:pt x="4060825" y="849312"/>
                  </a:moveTo>
                  <a:lnTo>
                    <a:pt x="0" y="849312"/>
                  </a:lnTo>
                  <a:lnTo>
                    <a:pt x="0" y="868362"/>
                  </a:lnTo>
                  <a:lnTo>
                    <a:pt x="4060825" y="868362"/>
                  </a:lnTo>
                  <a:lnTo>
                    <a:pt x="4060825" y="849312"/>
                  </a:lnTo>
                  <a:close/>
                </a:path>
                <a:path w="4060825" h="1500504">
                  <a:moveTo>
                    <a:pt x="4060825" y="636587"/>
                  </a:moveTo>
                  <a:lnTo>
                    <a:pt x="0" y="636587"/>
                  </a:lnTo>
                  <a:lnTo>
                    <a:pt x="0" y="655637"/>
                  </a:lnTo>
                  <a:lnTo>
                    <a:pt x="4060825" y="655637"/>
                  </a:lnTo>
                  <a:lnTo>
                    <a:pt x="4060825" y="636587"/>
                  </a:lnTo>
                  <a:close/>
                </a:path>
                <a:path w="4060825" h="1500504">
                  <a:moveTo>
                    <a:pt x="4060825" y="423862"/>
                  </a:moveTo>
                  <a:lnTo>
                    <a:pt x="0" y="423862"/>
                  </a:lnTo>
                  <a:lnTo>
                    <a:pt x="0" y="442912"/>
                  </a:lnTo>
                  <a:lnTo>
                    <a:pt x="4060825" y="442912"/>
                  </a:lnTo>
                  <a:lnTo>
                    <a:pt x="4060825" y="423862"/>
                  </a:lnTo>
                  <a:close/>
                </a:path>
                <a:path w="4060825" h="1500504">
                  <a:moveTo>
                    <a:pt x="4060825" y="211137"/>
                  </a:moveTo>
                  <a:lnTo>
                    <a:pt x="0" y="211137"/>
                  </a:lnTo>
                  <a:lnTo>
                    <a:pt x="0" y="230187"/>
                  </a:lnTo>
                  <a:lnTo>
                    <a:pt x="4060825" y="230187"/>
                  </a:lnTo>
                  <a:lnTo>
                    <a:pt x="4060825" y="211137"/>
                  </a:lnTo>
                  <a:close/>
                </a:path>
                <a:path w="4060825" h="1500504">
                  <a:moveTo>
                    <a:pt x="40608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060825" y="19050"/>
                  </a:lnTo>
                  <a:lnTo>
                    <a:pt x="4060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13860" y="3805427"/>
              <a:ext cx="524510" cy="353695"/>
            </a:xfrm>
            <a:custGeom>
              <a:avLst/>
              <a:gdLst/>
              <a:ahLst/>
              <a:cxnLst/>
              <a:rect l="l" t="t" r="r" b="b"/>
              <a:pathLst>
                <a:path w="524510" h="353695">
                  <a:moveTo>
                    <a:pt x="524256" y="353567"/>
                  </a:moveTo>
                  <a:lnTo>
                    <a:pt x="0" y="353567"/>
                  </a:lnTo>
                  <a:lnTo>
                    <a:pt x="0" y="0"/>
                  </a:lnTo>
                  <a:lnTo>
                    <a:pt x="524256" y="0"/>
                  </a:lnTo>
                  <a:lnTo>
                    <a:pt x="524256" y="35356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09148" y="3801376"/>
              <a:ext cx="533400" cy="361950"/>
            </a:xfrm>
            <a:custGeom>
              <a:avLst/>
              <a:gdLst/>
              <a:ahLst/>
              <a:cxnLst/>
              <a:rect l="l" t="t" r="r" b="b"/>
              <a:pathLst>
                <a:path w="533400" h="361950">
                  <a:moveTo>
                    <a:pt x="528637" y="361950"/>
                  </a:moveTo>
                  <a:lnTo>
                    <a:pt x="4762" y="361950"/>
                  </a:lnTo>
                  <a:lnTo>
                    <a:pt x="3302" y="361721"/>
                  </a:lnTo>
                  <a:lnTo>
                    <a:pt x="1968" y="361048"/>
                  </a:lnTo>
                  <a:lnTo>
                    <a:pt x="914" y="359994"/>
                  </a:lnTo>
                  <a:lnTo>
                    <a:pt x="241" y="358660"/>
                  </a:lnTo>
                  <a:lnTo>
                    <a:pt x="0" y="357187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528637" y="0"/>
                  </a:lnTo>
                  <a:lnTo>
                    <a:pt x="53340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52425"/>
                  </a:lnTo>
                  <a:lnTo>
                    <a:pt x="4762" y="352425"/>
                  </a:lnTo>
                  <a:lnTo>
                    <a:pt x="9525" y="357187"/>
                  </a:lnTo>
                  <a:lnTo>
                    <a:pt x="533400" y="357187"/>
                  </a:lnTo>
                  <a:lnTo>
                    <a:pt x="533171" y="358660"/>
                  </a:lnTo>
                  <a:lnTo>
                    <a:pt x="532498" y="359994"/>
                  </a:lnTo>
                  <a:lnTo>
                    <a:pt x="531444" y="361048"/>
                  </a:lnTo>
                  <a:lnTo>
                    <a:pt x="530110" y="361721"/>
                  </a:lnTo>
                  <a:lnTo>
                    <a:pt x="528637" y="361950"/>
                  </a:lnTo>
                  <a:close/>
                </a:path>
                <a:path w="533400" h="36195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533400" h="361950">
                  <a:moveTo>
                    <a:pt x="52387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523875" y="4762"/>
                  </a:lnTo>
                  <a:lnTo>
                    <a:pt x="523875" y="9525"/>
                  </a:lnTo>
                  <a:close/>
                </a:path>
                <a:path w="533400" h="361950">
                  <a:moveTo>
                    <a:pt x="523875" y="357187"/>
                  </a:moveTo>
                  <a:lnTo>
                    <a:pt x="523875" y="4762"/>
                  </a:lnTo>
                  <a:lnTo>
                    <a:pt x="528637" y="9525"/>
                  </a:lnTo>
                  <a:lnTo>
                    <a:pt x="533400" y="9525"/>
                  </a:lnTo>
                  <a:lnTo>
                    <a:pt x="533400" y="352425"/>
                  </a:lnTo>
                  <a:lnTo>
                    <a:pt x="528637" y="352425"/>
                  </a:lnTo>
                  <a:lnTo>
                    <a:pt x="523875" y="357187"/>
                  </a:lnTo>
                  <a:close/>
                </a:path>
                <a:path w="533400" h="361950">
                  <a:moveTo>
                    <a:pt x="533400" y="9525"/>
                  </a:moveTo>
                  <a:lnTo>
                    <a:pt x="528637" y="9525"/>
                  </a:lnTo>
                  <a:lnTo>
                    <a:pt x="523875" y="4762"/>
                  </a:lnTo>
                  <a:lnTo>
                    <a:pt x="533400" y="4762"/>
                  </a:lnTo>
                  <a:lnTo>
                    <a:pt x="533400" y="9525"/>
                  </a:lnTo>
                  <a:close/>
                </a:path>
                <a:path w="533400" h="361950">
                  <a:moveTo>
                    <a:pt x="9525" y="357187"/>
                  </a:moveTo>
                  <a:lnTo>
                    <a:pt x="4762" y="352425"/>
                  </a:lnTo>
                  <a:lnTo>
                    <a:pt x="9525" y="352425"/>
                  </a:lnTo>
                  <a:lnTo>
                    <a:pt x="9525" y="357187"/>
                  </a:lnTo>
                  <a:close/>
                </a:path>
                <a:path w="533400" h="361950">
                  <a:moveTo>
                    <a:pt x="523875" y="357187"/>
                  </a:moveTo>
                  <a:lnTo>
                    <a:pt x="9525" y="357187"/>
                  </a:lnTo>
                  <a:lnTo>
                    <a:pt x="9525" y="352425"/>
                  </a:lnTo>
                  <a:lnTo>
                    <a:pt x="523875" y="352425"/>
                  </a:lnTo>
                  <a:lnTo>
                    <a:pt x="523875" y="357187"/>
                  </a:lnTo>
                  <a:close/>
                </a:path>
                <a:path w="533400" h="361950">
                  <a:moveTo>
                    <a:pt x="533400" y="357187"/>
                  </a:moveTo>
                  <a:lnTo>
                    <a:pt x="523875" y="357187"/>
                  </a:lnTo>
                  <a:lnTo>
                    <a:pt x="528637" y="352425"/>
                  </a:lnTo>
                  <a:lnTo>
                    <a:pt x="533400" y="352425"/>
                  </a:lnTo>
                  <a:lnTo>
                    <a:pt x="533400" y="357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058201" y="1697304"/>
            <a:ext cx="378460" cy="18002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8100" marR="30480" algn="just">
              <a:lnSpc>
                <a:spcPct val="78100"/>
              </a:lnSpc>
              <a:spcBef>
                <a:spcPts val="570"/>
              </a:spcBef>
            </a:pPr>
            <a:r>
              <a:rPr sz="1800" spc="5" dirty="0">
                <a:latin typeface="Arial MT"/>
                <a:cs typeface="Arial MT"/>
              </a:rPr>
              <a:t>m</a:t>
            </a:r>
            <a:r>
              <a:rPr sz="1725" spc="7" baseline="-16908" dirty="0">
                <a:latin typeface="Arial MT"/>
                <a:cs typeface="Arial MT"/>
              </a:rPr>
              <a:t>0 </a:t>
            </a:r>
            <a:r>
              <a:rPr sz="1725" spc="-465" baseline="-16908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</a:t>
            </a:r>
            <a:r>
              <a:rPr sz="1725" spc="7" baseline="-16908" dirty="0">
                <a:latin typeface="Arial MT"/>
                <a:cs typeface="Arial MT"/>
              </a:rPr>
              <a:t>1 </a:t>
            </a:r>
            <a:r>
              <a:rPr sz="1725" spc="-465" baseline="-16908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</a:t>
            </a:r>
            <a:r>
              <a:rPr sz="1725" spc="7" baseline="-16908" dirty="0">
                <a:latin typeface="Arial MT"/>
                <a:cs typeface="Arial MT"/>
              </a:rPr>
              <a:t>2 </a:t>
            </a:r>
            <a:r>
              <a:rPr sz="1725" spc="-465" baseline="-16908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</a:t>
            </a:r>
            <a:r>
              <a:rPr sz="1725" spc="7" baseline="-16908" dirty="0">
                <a:latin typeface="Arial MT"/>
                <a:cs typeface="Arial MT"/>
              </a:rPr>
              <a:t>3 </a:t>
            </a:r>
            <a:r>
              <a:rPr sz="1725" spc="-465" baseline="-16908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</a:t>
            </a:r>
            <a:r>
              <a:rPr sz="1725" spc="7" baseline="-16908" dirty="0">
                <a:latin typeface="Arial MT"/>
                <a:cs typeface="Arial MT"/>
              </a:rPr>
              <a:t>4 </a:t>
            </a:r>
            <a:r>
              <a:rPr sz="1725" spc="-465" baseline="-16908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</a:t>
            </a:r>
            <a:r>
              <a:rPr sz="1725" spc="7" baseline="-16908" dirty="0">
                <a:latin typeface="Arial MT"/>
                <a:cs typeface="Arial MT"/>
              </a:rPr>
              <a:t>5 </a:t>
            </a:r>
            <a:r>
              <a:rPr sz="1725" spc="-465" baseline="-16908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</a:t>
            </a:r>
            <a:r>
              <a:rPr sz="1725" spc="7" baseline="-16908" dirty="0">
                <a:latin typeface="Arial MT"/>
                <a:cs typeface="Arial MT"/>
              </a:rPr>
              <a:t>6 </a:t>
            </a:r>
            <a:r>
              <a:rPr sz="1725" spc="-465" baseline="-16908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</a:t>
            </a:r>
            <a:r>
              <a:rPr sz="1725" spc="7" baseline="-16908" dirty="0">
                <a:latin typeface="Arial MT"/>
                <a:cs typeface="Arial MT"/>
              </a:rPr>
              <a:t>7</a:t>
            </a:r>
            <a:endParaRPr sz="1725" baseline="-16908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13859" y="3805428"/>
            <a:ext cx="524510" cy="353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Symbol"/>
                <a:cs typeface="Symbol"/>
              </a:rPr>
              <a:t>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94998" y="3801376"/>
            <a:ext cx="800100" cy="361950"/>
            <a:chOff x="5294998" y="3801376"/>
            <a:chExt cx="800100" cy="361950"/>
          </a:xfrm>
        </p:grpSpPr>
        <p:sp>
          <p:nvSpPr>
            <p:cNvPr id="32" name="object 32"/>
            <p:cNvSpPr/>
            <p:nvPr/>
          </p:nvSpPr>
          <p:spPr>
            <a:xfrm>
              <a:off x="5300471" y="3805428"/>
              <a:ext cx="789940" cy="353695"/>
            </a:xfrm>
            <a:custGeom>
              <a:avLst/>
              <a:gdLst/>
              <a:ahLst/>
              <a:cxnLst/>
              <a:rect l="l" t="t" r="r" b="b"/>
              <a:pathLst>
                <a:path w="789939" h="353695">
                  <a:moveTo>
                    <a:pt x="789431" y="353567"/>
                  </a:moveTo>
                  <a:lnTo>
                    <a:pt x="0" y="353567"/>
                  </a:lnTo>
                  <a:lnTo>
                    <a:pt x="0" y="0"/>
                  </a:lnTo>
                  <a:lnTo>
                    <a:pt x="789431" y="0"/>
                  </a:lnTo>
                  <a:lnTo>
                    <a:pt x="789431" y="35356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94998" y="3801376"/>
              <a:ext cx="800100" cy="361950"/>
            </a:xfrm>
            <a:custGeom>
              <a:avLst/>
              <a:gdLst/>
              <a:ahLst/>
              <a:cxnLst/>
              <a:rect l="l" t="t" r="r" b="b"/>
              <a:pathLst>
                <a:path w="800100" h="361950">
                  <a:moveTo>
                    <a:pt x="795337" y="361950"/>
                  </a:moveTo>
                  <a:lnTo>
                    <a:pt x="4762" y="361950"/>
                  </a:lnTo>
                  <a:lnTo>
                    <a:pt x="3302" y="361721"/>
                  </a:lnTo>
                  <a:lnTo>
                    <a:pt x="1968" y="361048"/>
                  </a:lnTo>
                  <a:lnTo>
                    <a:pt x="914" y="359994"/>
                  </a:lnTo>
                  <a:lnTo>
                    <a:pt x="241" y="358660"/>
                  </a:lnTo>
                  <a:lnTo>
                    <a:pt x="0" y="357187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795337" y="0"/>
                  </a:lnTo>
                  <a:lnTo>
                    <a:pt x="80010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52425"/>
                  </a:lnTo>
                  <a:lnTo>
                    <a:pt x="4762" y="352425"/>
                  </a:lnTo>
                  <a:lnTo>
                    <a:pt x="9525" y="357187"/>
                  </a:lnTo>
                  <a:lnTo>
                    <a:pt x="800100" y="357187"/>
                  </a:lnTo>
                  <a:lnTo>
                    <a:pt x="799871" y="358660"/>
                  </a:lnTo>
                  <a:lnTo>
                    <a:pt x="799198" y="359994"/>
                  </a:lnTo>
                  <a:lnTo>
                    <a:pt x="798144" y="361048"/>
                  </a:lnTo>
                  <a:lnTo>
                    <a:pt x="796810" y="361721"/>
                  </a:lnTo>
                  <a:lnTo>
                    <a:pt x="795337" y="361950"/>
                  </a:lnTo>
                  <a:close/>
                </a:path>
                <a:path w="800100" h="36195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800100" h="361950">
                  <a:moveTo>
                    <a:pt x="79057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790575" y="4762"/>
                  </a:lnTo>
                  <a:lnTo>
                    <a:pt x="790575" y="9525"/>
                  </a:lnTo>
                  <a:close/>
                </a:path>
                <a:path w="800100" h="361950">
                  <a:moveTo>
                    <a:pt x="790575" y="357187"/>
                  </a:moveTo>
                  <a:lnTo>
                    <a:pt x="790575" y="4762"/>
                  </a:lnTo>
                  <a:lnTo>
                    <a:pt x="795337" y="9525"/>
                  </a:lnTo>
                  <a:lnTo>
                    <a:pt x="800100" y="9525"/>
                  </a:lnTo>
                  <a:lnTo>
                    <a:pt x="800100" y="352425"/>
                  </a:lnTo>
                  <a:lnTo>
                    <a:pt x="795337" y="352425"/>
                  </a:lnTo>
                  <a:lnTo>
                    <a:pt x="790575" y="357187"/>
                  </a:lnTo>
                  <a:close/>
                </a:path>
                <a:path w="800100" h="361950">
                  <a:moveTo>
                    <a:pt x="800100" y="9525"/>
                  </a:moveTo>
                  <a:lnTo>
                    <a:pt x="795337" y="9525"/>
                  </a:lnTo>
                  <a:lnTo>
                    <a:pt x="790575" y="4762"/>
                  </a:lnTo>
                  <a:lnTo>
                    <a:pt x="800100" y="4762"/>
                  </a:lnTo>
                  <a:lnTo>
                    <a:pt x="800100" y="9525"/>
                  </a:lnTo>
                  <a:close/>
                </a:path>
                <a:path w="800100" h="361950">
                  <a:moveTo>
                    <a:pt x="9525" y="357187"/>
                  </a:moveTo>
                  <a:lnTo>
                    <a:pt x="4762" y="352425"/>
                  </a:lnTo>
                  <a:lnTo>
                    <a:pt x="9525" y="352425"/>
                  </a:lnTo>
                  <a:lnTo>
                    <a:pt x="9525" y="357187"/>
                  </a:lnTo>
                  <a:close/>
                </a:path>
                <a:path w="800100" h="361950">
                  <a:moveTo>
                    <a:pt x="790575" y="357187"/>
                  </a:moveTo>
                  <a:lnTo>
                    <a:pt x="9525" y="357187"/>
                  </a:lnTo>
                  <a:lnTo>
                    <a:pt x="9525" y="352425"/>
                  </a:lnTo>
                  <a:lnTo>
                    <a:pt x="790575" y="352425"/>
                  </a:lnTo>
                  <a:lnTo>
                    <a:pt x="790575" y="357187"/>
                  </a:lnTo>
                  <a:close/>
                </a:path>
                <a:path w="800100" h="361950">
                  <a:moveTo>
                    <a:pt x="800100" y="357187"/>
                  </a:moveTo>
                  <a:lnTo>
                    <a:pt x="790575" y="357187"/>
                  </a:lnTo>
                  <a:lnTo>
                    <a:pt x="795337" y="352425"/>
                  </a:lnTo>
                  <a:lnTo>
                    <a:pt x="800100" y="352425"/>
                  </a:lnTo>
                  <a:lnTo>
                    <a:pt x="800100" y="357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300471" y="3805428"/>
            <a:ext cx="789940" cy="353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Symbol"/>
                <a:cs typeface="Symbol"/>
              </a:rPr>
              <a:t>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742798" y="3801376"/>
            <a:ext cx="647700" cy="361950"/>
            <a:chOff x="6742798" y="3801376"/>
            <a:chExt cx="647700" cy="361950"/>
          </a:xfrm>
        </p:grpSpPr>
        <p:sp>
          <p:nvSpPr>
            <p:cNvPr id="36" name="object 36"/>
            <p:cNvSpPr/>
            <p:nvPr/>
          </p:nvSpPr>
          <p:spPr>
            <a:xfrm>
              <a:off x="6748272" y="3805428"/>
              <a:ext cx="637540" cy="353695"/>
            </a:xfrm>
            <a:custGeom>
              <a:avLst/>
              <a:gdLst/>
              <a:ahLst/>
              <a:cxnLst/>
              <a:rect l="l" t="t" r="r" b="b"/>
              <a:pathLst>
                <a:path w="637540" h="353695">
                  <a:moveTo>
                    <a:pt x="637031" y="353567"/>
                  </a:moveTo>
                  <a:lnTo>
                    <a:pt x="0" y="353567"/>
                  </a:lnTo>
                  <a:lnTo>
                    <a:pt x="0" y="0"/>
                  </a:lnTo>
                  <a:lnTo>
                    <a:pt x="637031" y="0"/>
                  </a:lnTo>
                  <a:lnTo>
                    <a:pt x="637031" y="35356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42798" y="3801376"/>
              <a:ext cx="647700" cy="361950"/>
            </a:xfrm>
            <a:custGeom>
              <a:avLst/>
              <a:gdLst/>
              <a:ahLst/>
              <a:cxnLst/>
              <a:rect l="l" t="t" r="r" b="b"/>
              <a:pathLst>
                <a:path w="647700" h="361950">
                  <a:moveTo>
                    <a:pt x="642937" y="361950"/>
                  </a:moveTo>
                  <a:lnTo>
                    <a:pt x="4762" y="361950"/>
                  </a:lnTo>
                  <a:lnTo>
                    <a:pt x="3289" y="361721"/>
                  </a:lnTo>
                  <a:lnTo>
                    <a:pt x="1968" y="361048"/>
                  </a:lnTo>
                  <a:lnTo>
                    <a:pt x="914" y="359994"/>
                  </a:lnTo>
                  <a:lnTo>
                    <a:pt x="241" y="358660"/>
                  </a:lnTo>
                  <a:lnTo>
                    <a:pt x="0" y="357187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42937" y="0"/>
                  </a:lnTo>
                  <a:lnTo>
                    <a:pt x="64770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52425"/>
                  </a:lnTo>
                  <a:lnTo>
                    <a:pt x="4762" y="352425"/>
                  </a:lnTo>
                  <a:lnTo>
                    <a:pt x="9525" y="357187"/>
                  </a:lnTo>
                  <a:lnTo>
                    <a:pt x="647700" y="357187"/>
                  </a:lnTo>
                  <a:lnTo>
                    <a:pt x="647471" y="358660"/>
                  </a:lnTo>
                  <a:lnTo>
                    <a:pt x="646798" y="359994"/>
                  </a:lnTo>
                  <a:lnTo>
                    <a:pt x="645744" y="361048"/>
                  </a:lnTo>
                  <a:lnTo>
                    <a:pt x="644410" y="361721"/>
                  </a:lnTo>
                  <a:lnTo>
                    <a:pt x="642937" y="361950"/>
                  </a:lnTo>
                  <a:close/>
                </a:path>
                <a:path w="647700" h="36195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647700" h="361950">
                  <a:moveTo>
                    <a:pt x="63817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638175" y="4762"/>
                  </a:lnTo>
                  <a:lnTo>
                    <a:pt x="638175" y="9525"/>
                  </a:lnTo>
                  <a:close/>
                </a:path>
                <a:path w="647700" h="361950">
                  <a:moveTo>
                    <a:pt x="638175" y="357187"/>
                  </a:moveTo>
                  <a:lnTo>
                    <a:pt x="638175" y="4762"/>
                  </a:lnTo>
                  <a:lnTo>
                    <a:pt x="642937" y="9525"/>
                  </a:lnTo>
                  <a:lnTo>
                    <a:pt x="647700" y="9525"/>
                  </a:lnTo>
                  <a:lnTo>
                    <a:pt x="647700" y="352425"/>
                  </a:lnTo>
                  <a:lnTo>
                    <a:pt x="642937" y="352425"/>
                  </a:lnTo>
                  <a:lnTo>
                    <a:pt x="638175" y="357187"/>
                  </a:lnTo>
                  <a:close/>
                </a:path>
                <a:path w="647700" h="361950">
                  <a:moveTo>
                    <a:pt x="647700" y="9525"/>
                  </a:moveTo>
                  <a:lnTo>
                    <a:pt x="642937" y="9525"/>
                  </a:lnTo>
                  <a:lnTo>
                    <a:pt x="638175" y="4762"/>
                  </a:lnTo>
                  <a:lnTo>
                    <a:pt x="647700" y="4762"/>
                  </a:lnTo>
                  <a:lnTo>
                    <a:pt x="647700" y="9525"/>
                  </a:lnTo>
                  <a:close/>
                </a:path>
                <a:path w="647700" h="361950">
                  <a:moveTo>
                    <a:pt x="9525" y="357187"/>
                  </a:moveTo>
                  <a:lnTo>
                    <a:pt x="4762" y="352425"/>
                  </a:lnTo>
                  <a:lnTo>
                    <a:pt x="9525" y="352425"/>
                  </a:lnTo>
                  <a:lnTo>
                    <a:pt x="9525" y="357187"/>
                  </a:lnTo>
                  <a:close/>
                </a:path>
                <a:path w="647700" h="361950">
                  <a:moveTo>
                    <a:pt x="638175" y="357187"/>
                  </a:moveTo>
                  <a:lnTo>
                    <a:pt x="9525" y="357187"/>
                  </a:lnTo>
                  <a:lnTo>
                    <a:pt x="9525" y="352425"/>
                  </a:lnTo>
                  <a:lnTo>
                    <a:pt x="638175" y="352425"/>
                  </a:lnTo>
                  <a:lnTo>
                    <a:pt x="638175" y="357187"/>
                  </a:lnTo>
                  <a:close/>
                </a:path>
                <a:path w="647700" h="361950">
                  <a:moveTo>
                    <a:pt x="647700" y="357187"/>
                  </a:moveTo>
                  <a:lnTo>
                    <a:pt x="638175" y="357187"/>
                  </a:lnTo>
                  <a:lnTo>
                    <a:pt x="642937" y="352425"/>
                  </a:lnTo>
                  <a:lnTo>
                    <a:pt x="647700" y="352425"/>
                  </a:lnTo>
                  <a:lnTo>
                    <a:pt x="647700" y="357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748271" y="3805428"/>
            <a:ext cx="637540" cy="353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Symbol"/>
                <a:cs typeface="Symbol"/>
              </a:rPr>
              <a:t>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75823" y="2091638"/>
            <a:ext cx="390525" cy="2535555"/>
          </a:xfrm>
          <a:custGeom>
            <a:avLst/>
            <a:gdLst/>
            <a:ahLst/>
            <a:cxnLst/>
            <a:rect l="l" t="t" r="r" b="b"/>
            <a:pathLst>
              <a:path w="390525" h="2535554">
                <a:moveTo>
                  <a:pt x="9525" y="0"/>
                </a:moveTo>
                <a:lnTo>
                  <a:pt x="0" y="0"/>
                </a:lnTo>
                <a:lnTo>
                  <a:pt x="0" y="1714500"/>
                </a:lnTo>
                <a:lnTo>
                  <a:pt x="9525" y="1714500"/>
                </a:lnTo>
                <a:lnTo>
                  <a:pt x="9525" y="0"/>
                </a:lnTo>
                <a:close/>
              </a:path>
              <a:path w="390525" h="2535554">
                <a:moveTo>
                  <a:pt x="133350" y="636587"/>
                </a:moveTo>
                <a:lnTo>
                  <a:pt x="123825" y="636587"/>
                </a:lnTo>
                <a:lnTo>
                  <a:pt x="123825" y="1716087"/>
                </a:lnTo>
                <a:lnTo>
                  <a:pt x="133350" y="1716087"/>
                </a:lnTo>
                <a:lnTo>
                  <a:pt x="133350" y="636587"/>
                </a:lnTo>
                <a:close/>
              </a:path>
              <a:path w="390525" h="2535554">
                <a:moveTo>
                  <a:pt x="200025" y="2066925"/>
                </a:moveTo>
                <a:lnTo>
                  <a:pt x="190500" y="2066925"/>
                </a:lnTo>
                <a:lnTo>
                  <a:pt x="190500" y="2535237"/>
                </a:lnTo>
                <a:lnTo>
                  <a:pt x="200025" y="2535237"/>
                </a:lnTo>
                <a:lnTo>
                  <a:pt x="200025" y="2066925"/>
                </a:lnTo>
                <a:close/>
              </a:path>
              <a:path w="390525" h="2535554">
                <a:moveTo>
                  <a:pt x="285750" y="847725"/>
                </a:moveTo>
                <a:lnTo>
                  <a:pt x="276225" y="847725"/>
                </a:lnTo>
                <a:lnTo>
                  <a:pt x="276225" y="1711325"/>
                </a:lnTo>
                <a:lnTo>
                  <a:pt x="285750" y="1711325"/>
                </a:lnTo>
                <a:lnTo>
                  <a:pt x="285750" y="847725"/>
                </a:lnTo>
                <a:close/>
              </a:path>
              <a:path w="390525" h="2535554">
                <a:moveTo>
                  <a:pt x="390525" y="1260475"/>
                </a:moveTo>
                <a:lnTo>
                  <a:pt x="381000" y="1260475"/>
                </a:lnTo>
                <a:lnTo>
                  <a:pt x="381000" y="1728787"/>
                </a:lnTo>
                <a:lnTo>
                  <a:pt x="390525" y="1728787"/>
                </a:lnTo>
                <a:lnTo>
                  <a:pt x="390525" y="1260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225975" y="1923364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85348" y="2526614"/>
            <a:ext cx="1143000" cy="1936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100" rIns="0" bIns="0" rtlCol="0">
            <a:spAutoFit/>
          </a:bodyPr>
          <a:lstStyle/>
          <a:p>
            <a:pPr marL="76835">
              <a:lnSpc>
                <a:spcPts val="1225"/>
              </a:lnSpc>
              <a:spcBef>
                <a:spcPts val="3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09173" y="2739339"/>
            <a:ext cx="1019175" cy="1905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4450" rIns="0" bIns="0" rtlCol="0">
            <a:spAutoFit/>
          </a:bodyPr>
          <a:lstStyle/>
          <a:p>
            <a:pPr marL="95885">
              <a:lnSpc>
                <a:spcPts val="1150"/>
              </a:lnSpc>
              <a:spcBef>
                <a:spcPts val="35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61573" y="3158439"/>
            <a:ext cx="866775" cy="1936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4450" rIns="0" bIns="0" rtlCol="0">
            <a:spAutoFit/>
          </a:bodyPr>
          <a:lstStyle/>
          <a:p>
            <a:pPr marL="57785">
              <a:lnSpc>
                <a:spcPts val="1175"/>
              </a:lnSpc>
              <a:spcBef>
                <a:spcPts val="35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70375" y="4560201"/>
            <a:ext cx="1229995" cy="7505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Arial MT"/>
                <a:cs typeface="Arial MT"/>
              </a:rPr>
              <a:t>F1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1800" spc="-5" dirty="0">
                <a:latin typeface="Symbol"/>
                <a:cs typeface="Symbol"/>
              </a:rPr>
              <a:t></a:t>
            </a:r>
            <a:r>
              <a:rPr sz="1800" spc="-5" dirty="0">
                <a:latin typeface="Arial MT"/>
                <a:cs typeface="Arial MT"/>
              </a:rPr>
              <a:t>m(1,4,5,7)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643833" y="1676400"/>
            <a:ext cx="2089785" cy="3742690"/>
            <a:chOff x="3643833" y="1676400"/>
            <a:chExt cx="2089785" cy="3742690"/>
          </a:xfrm>
        </p:grpSpPr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3833" y="1676400"/>
              <a:ext cx="214934" cy="21358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723623" y="4158564"/>
              <a:ext cx="9525" cy="1260475"/>
            </a:xfrm>
            <a:custGeom>
              <a:avLst/>
              <a:gdLst/>
              <a:ahLst/>
              <a:cxnLst/>
              <a:rect l="l" t="t" r="r" b="b"/>
              <a:pathLst>
                <a:path w="9525" h="1260475">
                  <a:moveTo>
                    <a:pt x="9525" y="1260475"/>
                  </a:moveTo>
                  <a:lnTo>
                    <a:pt x="0" y="126047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12604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108625" y="5368239"/>
            <a:ext cx="1420495" cy="7188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R="180340" algn="ctr">
              <a:lnSpc>
                <a:spcPct val="100000"/>
              </a:lnSpc>
              <a:spcBef>
                <a:spcPts val="670"/>
              </a:spcBef>
            </a:pPr>
            <a:r>
              <a:rPr sz="1800" dirty="0">
                <a:latin typeface="Arial MT"/>
                <a:cs typeface="Arial MT"/>
              </a:rPr>
              <a:t>F2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spc="-5" dirty="0">
                <a:latin typeface="Symbol"/>
                <a:cs typeface="Symbol"/>
              </a:rPr>
              <a:t></a:t>
            </a:r>
            <a:r>
              <a:rPr sz="1800" spc="-5" dirty="0">
                <a:latin typeface="Arial MT"/>
                <a:cs typeface="Arial MT"/>
              </a:rPr>
              <a:t>m(0,1,2,6,7)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428348" y="1870976"/>
            <a:ext cx="1866900" cy="2755900"/>
          </a:xfrm>
          <a:custGeom>
            <a:avLst/>
            <a:gdLst/>
            <a:ahLst/>
            <a:cxnLst/>
            <a:rect l="l" t="t" r="r" b="b"/>
            <a:pathLst>
              <a:path w="1866900" h="2755900">
                <a:moveTo>
                  <a:pt x="9525" y="0"/>
                </a:moveTo>
                <a:lnTo>
                  <a:pt x="0" y="0"/>
                </a:lnTo>
                <a:lnTo>
                  <a:pt x="0" y="1943100"/>
                </a:lnTo>
                <a:lnTo>
                  <a:pt x="9525" y="1943100"/>
                </a:lnTo>
                <a:lnTo>
                  <a:pt x="9525" y="0"/>
                </a:lnTo>
                <a:close/>
              </a:path>
              <a:path w="1866900" h="2755900">
                <a:moveTo>
                  <a:pt x="142875" y="211137"/>
                </a:moveTo>
                <a:lnTo>
                  <a:pt x="133350" y="211137"/>
                </a:lnTo>
                <a:lnTo>
                  <a:pt x="133350" y="1924050"/>
                </a:lnTo>
                <a:lnTo>
                  <a:pt x="142875" y="1924050"/>
                </a:lnTo>
                <a:lnTo>
                  <a:pt x="142875" y="211137"/>
                </a:lnTo>
                <a:close/>
              </a:path>
              <a:path w="1866900" h="2755900">
                <a:moveTo>
                  <a:pt x="295275" y="420687"/>
                </a:moveTo>
                <a:lnTo>
                  <a:pt x="285750" y="420687"/>
                </a:lnTo>
                <a:lnTo>
                  <a:pt x="285750" y="1931987"/>
                </a:lnTo>
                <a:lnTo>
                  <a:pt x="295275" y="1931987"/>
                </a:lnTo>
                <a:lnTo>
                  <a:pt x="295275" y="420687"/>
                </a:lnTo>
                <a:close/>
              </a:path>
              <a:path w="1866900" h="2755900">
                <a:moveTo>
                  <a:pt x="419100" y="1277937"/>
                </a:moveTo>
                <a:lnTo>
                  <a:pt x="409575" y="1277937"/>
                </a:lnTo>
                <a:lnTo>
                  <a:pt x="409575" y="1925637"/>
                </a:lnTo>
                <a:lnTo>
                  <a:pt x="419100" y="1925637"/>
                </a:lnTo>
                <a:lnTo>
                  <a:pt x="419100" y="1277937"/>
                </a:lnTo>
                <a:close/>
              </a:path>
              <a:path w="1866900" h="2755900">
                <a:moveTo>
                  <a:pt x="533400" y="1481137"/>
                </a:moveTo>
                <a:lnTo>
                  <a:pt x="523875" y="1481137"/>
                </a:lnTo>
                <a:lnTo>
                  <a:pt x="523875" y="1949450"/>
                </a:lnTo>
                <a:lnTo>
                  <a:pt x="533400" y="1949450"/>
                </a:lnTo>
                <a:lnTo>
                  <a:pt x="533400" y="1481137"/>
                </a:lnTo>
                <a:close/>
              </a:path>
              <a:path w="1866900" h="2755900">
                <a:moveTo>
                  <a:pt x="1409700" y="220662"/>
                </a:moveTo>
                <a:lnTo>
                  <a:pt x="1400175" y="220662"/>
                </a:lnTo>
                <a:lnTo>
                  <a:pt x="1400175" y="1933575"/>
                </a:lnTo>
                <a:lnTo>
                  <a:pt x="1409700" y="1933575"/>
                </a:lnTo>
                <a:lnTo>
                  <a:pt x="1409700" y="220662"/>
                </a:lnTo>
                <a:close/>
              </a:path>
              <a:path w="1866900" h="2755900">
                <a:moveTo>
                  <a:pt x="1533525" y="649287"/>
                </a:moveTo>
                <a:lnTo>
                  <a:pt x="1524000" y="649287"/>
                </a:lnTo>
                <a:lnTo>
                  <a:pt x="1524000" y="1944687"/>
                </a:lnTo>
                <a:lnTo>
                  <a:pt x="1533525" y="1944687"/>
                </a:lnTo>
                <a:lnTo>
                  <a:pt x="1533525" y="649287"/>
                </a:lnTo>
                <a:close/>
              </a:path>
              <a:path w="1866900" h="2755900">
                <a:moveTo>
                  <a:pt x="1647825" y="2287587"/>
                </a:moveTo>
                <a:lnTo>
                  <a:pt x="1638300" y="2287587"/>
                </a:lnTo>
                <a:lnTo>
                  <a:pt x="1638300" y="2755900"/>
                </a:lnTo>
                <a:lnTo>
                  <a:pt x="1647825" y="2755900"/>
                </a:lnTo>
                <a:lnTo>
                  <a:pt x="1647825" y="2287587"/>
                </a:lnTo>
                <a:close/>
              </a:path>
              <a:path w="1866900" h="2755900">
                <a:moveTo>
                  <a:pt x="1647825" y="857250"/>
                </a:moveTo>
                <a:lnTo>
                  <a:pt x="1638300" y="857250"/>
                </a:lnTo>
                <a:lnTo>
                  <a:pt x="1638300" y="1936750"/>
                </a:lnTo>
                <a:lnTo>
                  <a:pt x="1647825" y="1936750"/>
                </a:lnTo>
                <a:lnTo>
                  <a:pt x="1647825" y="857250"/>
                </a:lnTo>
                <a:close/>
              </a:path>
              <a:path w="1866900" h="2755900">
                <a:moveTo>
                  <a:pt x="1752600" y="1270000"/>
                </a:moveTo>
                <a:lnTo>
                  <a:pt x="1743075" y="1270000"/>
                </a:lnTo>
                <a:lnTo>
                  <a:pt x="1743075" y="1917700"/>
                </a:lnTo>
                <a:lnTo>
                  <a:pt x="1752600" y="1917700"/>
                </a:lnTo>
                <a:lnTo>
                  <a:pt x="1752600" y="1270000"/>
                </a:lnTo>
                <a:close/>
              </a:path>
              <a:path w="1866900" h="2755900">
                <a:moveTo>
                  <a:pt x="1866900" y="1463675"/>
                </a:moveTo>
                <a:lnTo>
                  <a:pt x="1857375" y="1463675"/>
                </a:lnTo>
                <a:lnTo>
                  <a:pt x="1857375" y="1931987"/>
                </a:lnTo>
                <a:lnTo>
                  <a:pt x="1866900" y="1931987"/>
                </a:lnTo>
                <a:lnTo>
                  <a:pt x="1866900" y="1463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232575" y="4572901"/>
            <a:ext cx="1420495" cy="7251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701675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latin typeface="Arial MT"/>
                <a:cs typeface="Arial MT"/>
              </a:rPr>
              <a:t>F3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latin typeface="Symbol"/>
                <a:cs typeface="Symbol"/>
              </a:rPr>
              <a:t></a:t>
            </a:r>
            <a:r>
              <a:rPr sz="1800" spc="-5" dirty="0">
                <a:latin typeface="Arial MT"/>
                <a:cs typeface="Arial MT"/>
              </a:rPr>
              <a:t>m(1,3,4,6,7)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78500" y="170587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11850" y="191542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64250" y="2134501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28385" y="2948889"/>
            <a:ext cx="1100455" cy="1905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6195" rIns="0" bIns="0" rtlCol="0">
            <a:spAutoFit/>
          </a:bodyPr>
          <a:lstStyle/>
          <a:p>
            <a:pPr marL="62865">
              <a:lnSpc>
                <a:spcPts val="1210"/>
              </a:lnSpc>
              <a:spcBef>
                <a:spcPts val="285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47448" y="3158439"/>
            <a:ext cx="981075" cy="1936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5720" rIns="0" bIns="0" rtlCol="0">
            <a:spAutoFit/>
          </a:bodyPr>
          <a:lstStyle/>
          <a:p>
            <a:pPr marL="67310">
              <a:lnSpc>
                <a:spcPts val="1160"/>
              </a:lnSpc>
              <a:spcBef>
                <a:spcPts val="36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69151" y="1924951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02501" y="2344051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007276" y="2572651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21576" y="2982226"/>
            <a:ext cx="245110" cy="49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  <a:p>
            <a:pPr marL="127000">
              <a:lnSpc>
                <a:spcPts val="1870"/>
              </a:lnSpc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656076" y="1888235"/>
            <a:ext cx="297180" cy="1463040"/>
            <a:chOff x="3656076" y="1888235"/>
            <a:chExt cx="297180" cy="1463040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6076" y="1888235"/>
              <a:ext cx="288036" cy="19202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6076" y="2101595"/>
              <a:ext cx="288036" cy="19202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6076" y="2313431"/>
              <a:ext cx="288036" cy="19202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0648" y="2526791"/>
              <a:ext cx="288036" cy="19202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0648" y="2752343"/>
              <a:ext cx="288036" cy="17373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0648" y="2979419"/>
              <a:ext cx="288036" cy="1600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5220" y="3191255"/>
              <a:ext cx="288036" cy="160020"/>
            </a:xfrm>
            <a:prstGeom prst="rect">
              <a:avLst/>
            </a:prstGeom>
          </p:spPr>
        </p:pic>
      </p:grp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05" y="225818"/>
            <a:ext cx="759714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4.10</a:t>
            </a:r>
            <a:r>
              <a:rPr spc="-80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基于基本组合逻辑功能部件的组合逻辑设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5884" y="1871624"/>
            <a:ext cx="237934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i="1" spc="-80" dirty="0">
                <a:latin typeface="Times New Roman"/>
                <a:cs typeface="Times New Roman"/>
              </a:rPr>
              <a:t>m</a:t>
            </a:r>
            <a:r>
              <a:rPr sz="2025" spc="-120" baseline="-24691" dirty="0">
                <a:latin typeface="Times New Roman"/>
                <a:cs typeface="Times New Roman"/>
              </a:rPr>
              <a:t>1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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m</a:t>
            </a:r>
            <a:r>
              <a:rPr sz="2025" baseline="-24691" dirty="0">
                <a:latin typeface="Times New Roman"/>
                <a:cs typeface="Times New Roman"/>
              </a:rPr>
              <a:t>4</a:t>
            </a:r>
            <a:r>
              <a:rPr sz="2025" spc="390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</a:t>
            </a:r>
            <a:r>
              <a:rPr sz="2350" spc="-145" dirty="0">
                <a:latin typeface="Times New Roman"/>
                <a:cs typeface="Times New Roman"/>
              </a:rPr>
              <a:t> </a:t>
            </a:r>
            <a:r>
              <a:rPr sz="2350" i="1" spc="-25" dirty="0">
                <a:latin typeface="Times New Roman"/>
                <a:cs typeface="Times New Roman"/>
              </a:rPr>
              <a:t>m</a:t>
            </a:r>
            <a:r>
              <a:rPr sz="2025" spc="-37" baseline="-24691" dirty="0">
                <a:latin typeface="Times New Roman"/>
                <a:cs typeface="Times New Roman"/>
              </a:rPr>
              <a:t>5</a:t>
            </a:r>
            <a:r>
              <a:rPr sz="2025" spc="359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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i="1" spc="-15" dirty="0">
                <a:latin typeface="Times New Roman"/>
                <a:cs typeface="Times New Roman"/>
              </a:rPr>
              <a:t>m</a:t>
            </a:r>
            <a:r>
              <a:rPr sz="2025" spc="-22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6668" y="2500007"/>
            <a:ext cx="2079625" cy="38100"/>
          </a:xfrm>
          <a:custGeom>
            <a:avLst/>
            <a:gdLst/>
            <a:ahLst/>
            <a:cxnLst/>
            <a:rect l="l" t="t" r="r" b="b"/>
            <a:pathLst>
              <a:path w="2079625" h="38100">
                <a:moveTo>
                  <a:pt x="0" y="0"/>
                </a:moveTo>
                <a:lnTo>
                  <a:pt x="2079421" y="0"/>
                </a:lnTo>
              </a:path>
              <a:path w="2079625" h="38100">
                <a:moveTo>
                  <a:pt x="0" y="38011"/>
                </a:moveTo>
                <a:lnTo>
                  <a:pt x="2079421" y="38011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5896" y="2507233"/>
            <a:ext cx="237998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i="1" spc="-80" dirty="0">
                <a:latin typeface="Times New Roman"/>
                <a:cs typeface="Times New Roman"/>
              </a:rPr>
              <a:t>m</a:t>
            </a:r>
            <a:r>
              <a:rPr sz="2025" spc="-120" baseline="-24691" dirty="0">
                <a:latin typeface="Times New Roman"/>
                <a:cs typeface="Times New Roman"/>
              </a:rPr>
              <a:t>1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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m</a:t>
            </a:r>
            <a:r>
              <a:rPr sz="2025" baseline="-24691" dirty="0">
                <a:latin typeface="Times New Roman"/>
                <a:cs typeface="Times New Roman"/>
              </a:rPr>
              <a:t>4</a:t>
            </a:r>
            <a:r>
              <a:rPr sz="2025" spc="390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</a:t>
            </a:r>
            <a:r>
              <a:rPr sz="2350" spc="-145" dirty="0">
                <a:latin typeface="Times New Roman"/>
                <a:cs typeface="Times New Roman"/>
              </a:rPr>
              <a:t> </a:t>
            </a:r>
            <a:r>
              <a:rPr sz="2350" i="1" spc="-25" dirty="0">
                <a:latin typeface="Times New Roman"/>
                <a:cs typeface="Times New Roman"/>
              </a:rPr>
              <a:t>m</a:t>
            </a:r>
            <a:r>
              <a:rPr sz="2025" spc="-37" baseline="-24691" dirty="0">
                <a:latin typeface="Times New Roman"/>
                <a:cs typeface="Times New Roman"/>
              </a:rPr>
              <a:t>5</a:t>
            </a:r>
            <a:r>
              <a:rPr sz="2025" spc="359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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i="1" spc="-15" dirty="0">
                <a:latin typeface="Times New Roman"/>
                <a:cs typeface="Times New Roman"/>
              </a:rPr>
              <a:t>m</a:t>
            </a:r>
            <a:r>
              <a:rPr sz="2025" spc="-22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17675" y="2515971"/>
            <a:ext cx="1706880" cy="52705"/>
          </a:xfrm>
          <a:custGeom>
            <a:avLst/>
            <a:gdLst/>
            <a:ahLst/>
            <a:cxnLst/>
            <a:rect l="l" t="t" r="r" b="b"/>
            <a:pathLst>
              <a:path w="1706879" h="52705">
                <a:moveTo>
                  <a:pt x="0" y="52349"/>
                </a:moveTo>
                <a:lnTo>
                  <a:pt x="278866" y="52349"/>
                </a:lnTo>
              </a:path>
              <a:path w="1706879" h="52705">
                <a:moveTo>
                  <a:pt x="445249" y="52349"/>
                </a:moveTo>
                <a:lnTo>
                  <a:pt x="757389" y="52349"/>
                </a:lnTo>
              </a:path>
              <a:path w="1706879" h="52705">
                <a:moveTo>
                  <a:pt x="923759" y="52349"/>
                </a:moveTo>
                <a:lnTo>
                  <a:pt x="1227988" y="52349"/>
                </a:lnTo>
              </a:path>
              <a:path w="1706879" h="52705">
                <a:moveTo>
                  <a:pt x="1394358" y="52349"/>
                </a:moveTo>
                <a:lnTo>
                  <a:pt x="1706511" y="52349"/>
                </a:lnTo>
              </a:path>
              <a:path w="1706879" h="52705">
                <a:moveTo>
                  <a:pt x="0" y="0"/>
                </a:moveTo>
                <a:lnTo>
                  <a:pt x="1706511" y="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37145" y="2533243"/>
            <a:ext cx="200660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i="1" spc="-180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spc="75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-25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4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-65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5</a:t>
            </a:r>
            <a:r>
              <a:rPr sz="2025" spc="209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2939" y="3145091"/>
            <a:ext cx="1386205" cy="52705"/>
          </a:xfrm>
          <a:custGeom>
            <a:avLst/>
            <a:gdLst/>
            <a:ahLst/>
            <a:cxnLst/>
            <a:rect l="l" t="t" r="r" b="b"/>
            <a:pathLst>
              <a:path w="1386204" h="52705">
                <a:moveTo>
                  <a:pt x="0" y="52222"/>
                </a:moveTo>
                <a:lnTo>
                  <a:pt x="198767" y="52222"/>
                </a:lnTo>
              </a:path>
              <a:path w="1386204" h="52705">
                <a:moveTo>
                  <a:pt x="365074" y="52222"/>
                </a:moveTo>
                <a:lnTo>
                  <a:pt x="597115" y="52222"/>
                </a:lnTo>
              </a:path>
              <a:path w="1386204" h="52705">
                <a:moveTo>
                  <a:pt x="763422" y="52222"/>
                </a:moveTo>
                <a:lnTo>
                  <a:pt x="987539" y="52222"/>
                </a:lnTo>
              </a:path>
              <a:path w="1386204" h="52705">
                <a:moveTo>
                  <a:pt x="1153845" y="52222"/>
                </a:moveTo>
                <a:lnTo>
                  <a:pt x="1385874" y="52222"/>
                </a:lnTo>
              </a:path>
              <a:path w="1386204" h="52705">
                <a:moveTo>
                  <a:pt x="0" y="0"/>
                </a:moveTo>
                <a:lnTo>
                  <a:pt x="1385874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42498" y="3161588"/>
            <a:ext cx="168592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-27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spc="75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14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4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6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5</a:t>
            </a:r>
            <a:r>
              <a:rPr sz="2025" spc="209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4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0533" y="195388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233" y="0"/>
                </a:lnTo>
              </a:path>
            </a:pathLst>
          </a:custGeom>
          <a:ln w="114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19323" y="195388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233" y="0"/>
                </a:lnTo>
              </a:path>
            </a:pathLst>
          </a:custGeom>
          <a:ln w="114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2797" y="1919617"/>
            <a:ext cx="214884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50" i="1" spc="-31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875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1875" spc="-60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15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7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50" i="1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15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08999" y="3967797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>
                <a:moveTo>
                  <a:pt x="0" y="0"/>
                </a:moveTo>
                <a:lnTo>
                  <a:pt x="153962" y="0"/>
                </a:lnTo>
              </a:path>
              <a:path w="328294">
                <a:moveTo>
                  <a:pt x="173697" y="0"/>
                </a:moveTo>
                <a:lnTo>
                  <a:pt x="327672" y="0"/>
                </a:lnTo>
              </a:path>
            </a:pathLst>
          </a:custGeom>
          <a:ln w="10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1186" y="3967797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861" y="0"/>
                </a:lnTo>
              </a:path>
            </a:pathLst>
          </a:custGeom>
          <a:ln w="10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82012" y="3933253"/>
            <a:ext cx="2186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-17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725" spc="7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725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5" spc="67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000" spc="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0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00" i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0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-13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12450" y="3935882"/>
            <a:ext cx="197294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Symbol"/>
                <a:cs typeface="Symbol"/>
              </a:rPr>
              <a:t></a:t>
            </a:r>
            <a:r>
              <a:rPr sz="2200" spc="-5" dirty="0">
                <a:latin typeface="Arial MT"/>
                <a:cs typeface="Arial MT"/>
              </a:rPr>
              <a:t>m(0,1,2,6,7)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73341" y="3867568"/>
            <a:ext cx="2188210" cy="52705"/>
          </a:xfrm>
          <a:custGeom>
            <a:avLst/>
            <a:gdLst/>
            <a:ahLst/>
            <a:cxnLst/>
            <a:rect l="l" t="t" r="r" b="b"/>
            <a:pathLst>
              <a:path w="2188209" h="52704">
                <a:moveTo>
                  <a:pt x="0" y="52349"/>
                </a:moveTo>
                <a:lnTo>
                  <a:pt x="309156" y="52349"/>
                </a:lnTo>
              </a:path>
              <a:path w="2188209" h="52704">
                <a:moveTo>
                  <a:pt x="475614" y="52349"/>
                </a:moveTo>
                <a:lnTo>
                  <a:pt x="754646" y="52349"/>
                </a:lnTo>
              </a:path>
              <a:path w="2188209" h="52704">
                <a:moveTo>
                  <a:pt x="921118" y="52349"/>
                </a:moveTo>
                <a:lnTo>
                  <a:pt x="1233436" y="52349"/>
                </a:lnTo>
              </a:path>
              <a:path w="2188209" h="52704">
                <a:moveTo>
                  <a:pt x="1399895" y="52349"/>
                </a:moveTo>
                <a:lnTo>
                  <a:pt x="1709051" y="52349"/>
                </a:lnTo>
              </a:path>
              <a:path w="2188209" h="52704">
                <a:moveTo>
                  <a:pt x="1875523" y="52349"/>
                </a:moveTo>
                <a:lnTo>
                  <a:pt x="2187841" y="52349"/>
                </a:lnTo>
              </a:path>
              <a:path w="2188209" h="52704">
                <a:moveTo>
                  <a:pt x="0" y="0"/>
                </a:moveTo>
                <a:lnTo>
                  <a:pt x="2187841" y="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92683" y="3884841"/>
            <a:ext cx="248793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0</a:t>
            </a:r>
            <a:r>
              <a:rPr sz="2025" spc="240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-180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spc="75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-25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2</a:t>
            </a:r>
            <a:r>
              <a:rPr sz="2025" spc="240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6</a:t>
            </a:r>
            <a:r>
              <a:rPr sz="2025" spc="240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95088" y="4547654"/>
            <a:ext cx="1786889" cy="52705"/>
          </a:xfrm>
          <a:custGeom>
            <a:avLst/>
            <a:gdLst/>
            <a:ahLst/>
            <a:cxnLst/>
            <a:rect l="l" t="t" r="r" b="b"/>
            <a:pathLst>
              <a:path w="1786889" h="52704">
                <a:moveTo>
                  <a:pt x="0" y="52349"/>
                </a:moveTo>
                <a:lnTo>
                  <a:pt x="228942" y="52349"/>
                </a:lnTo>
              </a:path>
              <a:path w="1786889" h="52704">
                <a:moveTo>
                  <a:pt x="395300" y="52349"/>
                </a:moveTo>
                <a:lnTo>
                  <a:pt x="594156" y="52349"/>
                </a:lnTo>
              </a:path>
              <a:path w="1786889" h="52704">
                <a:moveTo>
                  <a:pt x="760514" y="52349"/>
                </a:moveTo>
                <a:lnTo>
                  <a:pt x="992632" y="52349"/>
                </a:lnTo>
              </a:path>
              <a:path w="1786889" h="52704">
                <a:moveTo>
                  <a:pt x="1159002" y="52349"/>
                </a:moveTo>
                <a:lnTo>
                  <a:pt x="1387944" y="52349"/>
                </a:lnTo>
              </a:path>
              <a:path w="1786889" h="52704">
                <a:moveTo>
                  <a:pt x="1554302" y="52349"/>
                </a:moveTo>
                <a:lnTo>
                  <a:pt x="1786420" y="52349"/>
                </a:lnTo>
              </a:path>
              <a:path w="1786889" h="52704">
                <a:moveTo>
                  <a:pt x="0" y="0"/>
                </a:moveTo>
                <a:lnTo>
                  <a:pt x="1786420" y="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14571" y="4564926"/>
            <a:ext cx="208661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-14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0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27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spc="75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14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2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4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6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4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47264" y="538170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68" y="0"/>
                </a:lnTo>
              </a:path>
            </a:pathLst>
          </a:custGeom>
          <a:ln w="114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67721" y="538170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479" y="0"/>
                </a:lnTo>
              </a:path>
            </a:pathLst>
          </a:custGeom>
          <a:ln w="114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86178" y="5348947"/>
            <a:ext cx="21894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50" i="1" spc="-204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875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1875" spc="30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150" spc="1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229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15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15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6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44200" y="5347182"/>
            <a:ext cx="197294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Symbol"/>
                <a:cs typeface="Symbol"/>
              </a:rPr>
              <a:t></a:t>
            </a:r>
            <a:r>
              <a:rPr sz="2200" spc="-5" dirty="0">
                <a:latin typeface="Arial MT"/>
                <a:cs typeface="Arial MT"/>
              </a:rPr>
              <a:t>m(1,3,4,6,7)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43623" y="5285206"/>
            <a:ext cx="1778635" cy="52705"/>
          </a:xfrm>
          <a:custGeom>
            <a:avLst/>
            <a:gdLst/>
            <a:ahLst/>
            <a:cxnLst/>
            <a:rect l="l" t="t" r="r" b="b"/>
            <a:pathLst>
              <a:path w="1778634" h="52704">
                <a:moveTo>
                  <a:pt x="0" y="52349"/>
                </a:moveTo>
                <a:lnTo>
                  <a:pt x="198856" y="52349"/>
                </a:lnTo>
              </a:path>
              <a:path w="1778634" h="52704">
                <a:moveTo>
                  <a:pt x="365213" y="52349"/>
                </a:moveTo>
                <a:lnTo>
                  <a:pt x="586244" y="52349"/>
                </a:lnTo>
              </a:path>
              <a:path w="1778634" h="52704">
                <a:moveTo>
                  <a:pt x="752601" y="52349"/>
                </a:moveTo>
                <a:lnTo>
                  <a:pt x="984719" y="52349"/>
                </a:lnTo>
              </a:path>
              <a:path w="1778634" h="52704">
                <a:moveTo>
                  <a:pt x="1151089" y="52349"/>
                </a:moveTo>
                <a:lnTo>
                  <a:pt x="1380032" y="52349"/>
                </a:lnTo>
              </a:path>
              <a:path w="1778634" h="52704">
                <a:moveTo>
                  <a:pt x="1546402" y="52349"/>
                </a:moveTo>
                <a:lnTo>
                  <a:pt x="1778520" y="52349"/>
                </a:lnTo>
              </a:path>
              <a:path w="1778634" h="52704">
                <a:moveTo>
                  <a:pt x="0" y="0"/>
                </a:moveTo>
                <a:lnTo>
                  <a:pt x="1778520" y="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63118" y="5302478"/>
            <a:ext cx="207835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-27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spc="75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6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3</a:t>
            </a:r>
            <a:r>
              <a:rPr sz="2025" spc="172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14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4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4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6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4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1125753" y="1070609"/>
            <a:ext cx="6817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SimSun"/>
                <a:cs typeface="SimSun"/>
              </a:rPr>
              <a:t>若译码器是以反变量形式输出，则：</a:t>
            </a:r>
            <a:endParaRPr sz="24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05" y="225818"/>
            <a:ext cx="759714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4.10</a:t>
            </a:r>
            <a:r>
              <a:rPr spc="-80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基于基本组合逻辑功能部件的组合逻辑设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35196" y="1711451"/>
            <a:ext cx="4599940" cy="1485900"/>
            <a:chOff x="4235196" y="1711451"/>
            <a:chExt cx="4599940" cy="1485900"/>
          </a:xfrm>
        </p:grpSpPr>
        <p:sp>
          <p:nvSpPr>
            <p:cNvPr id="4" name="object 4"/>
            <p:cNvSpPr/>
            <p:nvPr/>
          </p:nvSpPr>
          <p:spPr>
            <a:xfrm>
              <a:off x="4235196" y="1711451"/>
              <a:ext cx="4599940" cy="1485900"/>
            </a:xfrm>
            <a:custGeom>
              <a:avLst/>
              <a:gdLst/>
              <a:ahLst/>
              <a:cxnLst/>
              <a:rect l="l" t="t" r="r" b="b"/>
              <a:pathLst>
                <a:path w="4599940" h="1485900">
                  <a:moveTo>
                    <a:pt x="4599432" y="0"/>
                  </a:moveTo>
                  <a:lnTo>
                    <a:pt x="3229356" y="0"/>
                  </a:lnTo>
                  <a:lnTo>
                    <a:pt x="3191256" y="0"/>
                  </a:lnTo>
                  <a:lnTo>
                    <a:pt x="1821180" y="0"/>
                  </a:lnTo>
                  <a:lnTo>
                    <a:pt x="0" y="0"/>
                  </a:lnTo>
                  <a:lnTo>
                    <a:pt x="0" y="1485900"/>
                  </a:lnTo>
                  <a:lnTo>
                    <a:pt x="1821180" y="1485900"/>
                  </a:lnTo>
                  <a:lnTo>
                    <a:pt x="3191256" y="1485900"/>
                  </a:lnTo>
                  <a:lnTo>
                    <a:pt x="3229356" y="1485900"/>
                  </a:lnTo>
                  <a:lnTo>
                    <a:pt x="4599432" y="1485900"/>
                  </a:lnTo>
                  <a:lnTo>
                    <a:pt x="45994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3984" y="2346959"/>
              <a:ext cx="1272539" cy="7040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31423" y="2334361"/>
              <a:ext cx="1298575" cy="728980"/>
            </a:xfrm>
            <a:custGeom>
              <a:avLst/>
              <a:gdLst/>
              <a:ahLst/>
              <a:cxnLst/>
              <a:rect l="l" t="t" r="r" b="b"/>
              <a:pathLst>
                <a:path w="1298575" h="728980">
                  <a:moveTo>
                    <a:pt x="1298308" y="728865"/>
                  </a:moveTo>
                  <a:lnTo>
                    <a:pt x="0" y="728865"/>
                  </a:lnTo>
                  <a:lnTo>
                    <a:pt x="0" y="0"/>
                  </a:lnTo>
                  <a:lnTo>
                    <a:pt x="1298308" y="0"/>
                  </a:lnTo>
                  <a:lnTo>
                    <a:pt x="1298308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703465"/>
                  </a:lnTo>
                  <a:lnTo>
                    <a:pt x="12700" y="703465"/>
                  </a:lnTo>
                  <a:lnTo>
                    <a:pt x="25400" y="716165"/>
                  </a:lnTo>
                  <a:lnTo>
                    <a:pt x="1298308" y="716165"/>
                  </a:lnTo>
                  <a:lnTo>
                    <a:pt x="1298308" y="728865"/>
                  </a:lnTo>
                  <a:close/>
                </a:path>
                <a:path w="1298575" h="72898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298575" h="728980">
                  <a:moveTo>
                    <a:pt x="1272908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272908" y="12700"/>
                  </a:lnTo>
                  <a:lnTo>
                    <a:pt x="1272908" y="25400"/>
                  </a:lnTo>
                  <a:close/>
                </a:path>
                <a:path w="1298575" h="728980">
                  <a:moveTo>
                    <a:pt x="1272908" y="716165"/>
                  </a:moveTo>
                  <a:lnTo>
                    <a:pt x="1272908" y="12700"/>
                  </a:lnTo>
                  <a:lnTo>
                    <a:pt x="1285608" y="25400"/>
                  </a:lnTo>
                  <a:lnTo>
                    <a:pt x="1298308" y="25400"/>
                  </a:lnTo>
                  <a:lnTo>
                    <a:pt x="1298308" y="703465"/>
                  </a:lnTo>
                  <a:lnTo>
                    <a:pt x="1285608" y="703465"/>
                  </a:lnTo>
                  <a:lnTo>
                    <a:pt x="1272908" y="716165"/>
                  </a:lnTo>
                  <a:close/>
                </a:path>
                <a:path w="1298575" h="728980">
                  <a:moveTo>
                    <a:pt x="1298308" y="25400"/>
                  </a:moveTo>
                  <a:lnTo>
                    <a:pt x="1285608" y="25400"/>
                  </a:lnTo>
                  <a:lnTo>
                    <a:pt x="1272908" y="12700"/>
                  </a:lnTo>
                  <a:lnTo>
                    <a:pt x="1298308" y="12700"/>
                  </a:lnTo>
                  <a:lnTo>
                    <a:pt x="1298308" y="25400"/>
                  </a:lnTo>
                  <a:close/>
                </a:path>
                <a:path w="1298575" h="728980">
                  <a:moveTo>
                    <a:pt x="25400" y="716165"/>
                  </a:moveTo>
                  <a:lnTo>
                    <a:pt x="12700" y="703465"/>
                  </a:lnTo>
                  <a:lnTo>
                    <a:pt x="25400" y="703465"/>
                  </a:lnTo>
                  <a:lnTo>
                    <a:pt x="25400" y="716165"/>
                  </a:lnTo>
                  <a:close/>
                </a:path>
                <a:path w="1298575" h="728980">
                  <a:moveTo>
                    <a:pt x="1272908" y="716165"/>
                  </a:moveTo>
                  <a:lnTo>
                    <a:pt x="25400" y="716165"/>
                  </a:lnTo>
                  <a:lnTo>
                    <a:pt x="25400" y="703465"/>
                  </a:lnTo>
                  <a:lnTo>
                    <a:pt x="1272908" y="703465"/>
                  </a:lnTo>
                  <a:lnTo>
                    <a:pt x="1272908" y="716165"/>
                  </a:lnTo>
                  <a:close/>
                </a:path>
                <a:path w="1298575" h="728980">
                  <a:moveTo>
                    <a:pt x="1298308" y="716165"/>
                  </a:moveTo>
                  <a:lnTo>
                    <a:pt x="1272908" y="716165"/>
                  </a:lnTo>
                  <a:lnTo>
                    <a:pt x="1285608" y="703465"/>
                  </a:lnTo>
                  <a:lnTo>
                    <a:pt x="1298308" y="703465"/>
                  </a:lnTo>
                  <a:lnTo>
                    <a:pt x="1298308" y="7161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230598" y="3050527"/>
          <a:ext cx="4418324" cy="21278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20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76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3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3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57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3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75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991493" y="253692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&amp;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95964" y="1739658"/>
            <a:ext cx="179070" cy="619125"/>
            <a:chOff x="4995964" y="1739658"/>
            <a:chExt cx="179070" cy="6191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5964" y="2161768"/>
              <a:ext cx="179031" cy="1968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73713" y="1739658"/>
              <a:ext cx="27940" cy="434975"/>
            </a:xfrm>
            <a:custGeom>
              <a:avLst/>
              <a:gdLst/>
              <a:ahLst/>
              <a:cxnLst/>
              <a:rect l="l" t="t" r="r" b="b"/>
              <a:pathLst>
                <a:path w="27939" h="434975">
                  <a:moveTo>
                    <a:pt x="25400" y="434860"/>
                  </a:moveTo>
                  <a:lnTo>
                    <a:pt x="0" y="434759"/>
                  </a:lnTo>
                  <a:lnTo>
                    <a:pt x="1955" y="0"/>
                  </a:lnTo>
                  <a:lnTo>
                    <a:pt x="27355" y="114"/>
                  </a:lnTo>
                  <a:lnTo>
                    <a:pt x="25400" y="43486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25948" y="1556867"/>
            <a:ext cx="38163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i="1" spc="-28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50" spc="-427" baseline="-2339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850" baseline="-23391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00915" y="2340914"/>
            <a:ext cx="1298575" cy="728980"/>
            <a:chOff x="5900915" y="2340914"/>
            <a:chExt cx="1298575" cy="7289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3120" y="2353056"/>
              <a:ext cx="1274064" cy="7040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00915" y="2340914"/>
              <a:ext cx="1298575" cy="728980"/>
            </a:xfrm>
            <a:custGeom>
              <a:avLst/>
              <a:gdLst/>
              <a:ahLst/>
              <a:cxnLst/>
              <a:rect l="l" t="t" r="r" b="b"/>
              <a:pathLst>
                <a:path w="1298575" h="728980">
                  <a:moveTo>
                    <a:pt x="1298308" y="728865"/>
                  </a:moveTo>
                  <a:lnTo>
                    <a:pt x="0" y="728865"/>
                  </a:lnTo>
                  <a:lnTo>
                    <a:pt x="0" y="0"/>
                  </a:lnTo>
                  <a:lnTo>
                    <a:pt x="1298308" y="0"/>
                  </a:lnTo>
                  <a:lnTo>
                    <a:pt x="1298308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703465"/>
                  </a:lnTo>
                  <a:lnTo>
                    <a:pt x="12700" y="703465"/>
                  </a:lnTo>
                  <a:lnTo>
                    <a:pt x="25400" y="716165"/>
                  </a:lnTo>
                  <a:lnTo>
                    <a:pt x="1298308" y="716165"/>
                  </a:lnTo>
                  <a:lnTo>
                    <a:pt x="1298308" y="728865"/>
                  </a:lnTo>
                  <a:close/>
                </a:path>
                <a:path w="1298575" h="72898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298575" h="728980">
                  <a:moveTo>
                    <a:pt x="1272908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272908" y="12700"/>
                  </a:lnTo>
                  <a:lnTo>
                    <a:pt x="1272908" y="25400"/>
                  </a:lnTo>
                  <a:close/>
                </a:path>
                <a:path w="1298575" h="728980">
                  <a:moveTo>
                    <a:pt x="1272908" y="716165"/>
                  </a:moveTo>
                  <a:lnTo>
                    <a:pt x="1272908" y="12700"/>
                  </a:lnTo>
                  <a:lnTo>
                    <a:pt x="1285608" y="25400"/>
                  </a:lnTo>
                  <a:lnTo>
                    <a:pt x="1298308" y="25400"/>
                  </a:lnTo>
                  <a:lnTo>
                    <a:pt x="1298308" y="703465"/>
                  </a:lnTo>
                  <a:lnTo>
                    <a:pt x="1285608" y="703465"/>
                  </a:lnTo>
                  <a:lnTo>
                    <a:pt x="1272908" y="716165"/>
                  </a:lnTo>
                  <a:close/>
                </a:path>
                <a:path w="1298575" h="728980">
                  <a:moveTo>
                    <a:pt x="1298308" y="25400"/>
                  </a:moveTo>
                  <a:lnTo>
                    <a:pt x="1285608" y="25400"/>
                  </a:lnTo>
                  <a:lnTo>
                    <a:pt x="1272908" y="12700"/>
                  </a:lnTo>
                  <a:lnTo>
                    <a:pt x="1298308" y="12700"/>
                  </a:lnTo>
                  <a:lnTo>
                    <a:pt x="1298308" y="25400"/>
                  </a:lnTo>
                  <a:close/>
                </a:path>
                <a:path w="1298575" h="728980">
                  <a:moveTo>
                    <a:pt x="25400" y="716165"/>
                  </a:moveTo>
                  <a:lnTo>
                    <a:pt x="12700" y="703465"/>
                  </a:lnTo>
                  <a:lnTo>
                    <a:pt x="25400" y="703465"/>
                  </a:lnTo>
                  <a:lnTo>
                    <a:pt x="25400" y="716165"/>
                  </a:lnTo>
                  <a:close/>
                </a:path>
                <a:path w="1298575" h="728980">
                  <a:moveTo>
                    <a:pt x="1272908" y="716165"/>
                  </a:moveTo>
                  <a:lnTo>
                    <a:pt x="25400" y="716165"/>
                  </a:lnTo>
                  <a:lnTo>
                    <a:pt x="25400" y="703465"/>
                  </a:lnTo>
                  <a:lnTo>
                    <a:pt x="1272908" y="703465"/>
                  </a:lnTo>
                  <a:lnTo>
                    <a:pt x="1272908" y="716165"/>
                  </a:lnTo>
                  <a:close/>
                </a:path>
                <a:path w="1298575" h="728980">
                  <a:moveTo>
                    <a:pt x="1298308" y="716165"/>
                  </a:moveTo>
                  <a:lnTo>
                    <a:pt x="1272908" y="716165"/>
                  </a:lnTo>
                  <a:lnTo>
                    <a:pt x="1285608" y="703465"/>
                  </a:lnTo>
                  <a:lnTo>
                    <a:pt x="1298308" y="703465"/>
                  </a:lnTo>
                  <a:lnTo>
                    <a:pt x="1298308" y="7161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60985" y="254347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&amp;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65455" y="1746211"/>
            <a:ext cx="179070" cy="619125"/>
            <a:chOff x="6465455" y="1746211"/>
            <a:chExt cx="179070" cy="61912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5455" y="2168321"/>
              <a:ext cx="179031" cy="1968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543205" y="1746211"/>
              <a:ext cx="27940" cy="434975"/>
            </a:xfrm>
            <a:custGeom>
              <a:avLst/>
              <a:gdLst/>
              <a:ahLst/>
              <a:cxnLst/>
              <a:rect l="l" t="t" r="r" b="b"/>
              <a:pathLst>
                <a:path w="27940" h="434975">
                  <a:moveTo>
                    <a:pt x="25400" y="434873"/>
                  </a:moveTo>
                  <a:lnTo>
                    <a:pt x="0" y="434759"/>
                  </a:lnTo>
                  <a:lnTo>
                    <a:pt x="1955" y="0"/>
                  </a:lnTo>
                  <a:lnTo>
                    <a:pt x="27355" y="114"/>
                  </a:lnTo>
                  <a:lnTo>
                    <a:pt x="25400" y="43487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95326" y="1580045"/>
            <a:ext cx="38798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i="1" spc="-26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50" spc="-390" baseline="-2339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850" baseline="-23391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93761" y="2334361"/>
            <a:ext cx="1070610" cy="728980"/>
            <a:chOff x="7393761" y="2334361"/>
            <a:chExt cx="1070610" cy="72898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6639" y="2346959"/>
              <a:ext cx="1045463" cy="7040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393761" y="2334361"/>
              <a:ext cx="1070610" cy="728980"/>
            </a:xfrm>
            <a:custGeom>
              <a:avLst/>
              <a:gdLst/>
              <a:ahLst/>
              <a:cxnLst/>
              <a:rect l="l" t="t" r="r" b="b"/>
              <a:pathLst>
                <a:path w="1070609" h="728980">
                  <a:moveTo>
                    <a:pt x="1070584" y="728865"/>
                  </a:moveTo>
                  <a:lnTo>
                    <a:pt x="0" y="728865"/>
                  </a:lnTo>
                  <a:lnTo>
                    <a:pt x="0" y="0"/>
                  </a:lnTo>
                  <a:lnTo>
                    <a:pt x="1070584" y="0"/>
                  </a:lnTo>
                  <a:lnTo>
                    <a:pt x="1070584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703465"/>
                  </a:lnTo>
                  <a:lnTo>
                    <a:pt x="12700" y="703465"/>
                  </a:lnTo>
                  <a:lnTo>
                    <a:pt x="25400" y="716165"/>
                  </a:lnTo>
                  <a:lnTo>
                    <a:pt x="1070584" y="716165"/>
                  </a:lnTo>
                  <a:lnTo>
                    <a:pt x="1070584" y="728865"/>
                  </a:lnTo>
                  <a:close/>
                </a:path>
                <a:path w="1070609" h="72898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070609" h="728980">
                  <a:moveTo>
                    <a:pt x="1045184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045184" y="12700"/>
                  </a:lnTo>
                  <a:lnTo>
                    <a:pt x="1045184" y="25400"/>
                  </a:lnTo>
                  <a:close/>
                </a:path>
                <a:path w="1070609" h="728980">
                  <a:moveTo>
                    <a:pt x="1045184" y="716165"/>
                  </a:moveTo>
                  <a:lnTo>
                    <a:pt x="1045184" y="12700"/>
                  </a:lnTo>
                  <a:lnTo>
                    <a:pt x="1057884" y="25400"/>
                  </a:lnTo>
                  <a:lnTo>
                    <a:pt x="1070584" y="25400"/>
                  </a:lnTo>
                  <a:lnTo>
                    <a:pt x="1070584" y="703465"/>
                  </a:lnTo>
                  <a:lnTo>
                    <a:pt x="1057884" y="703465"/>
                  </a:lnTo>
                  <a:lnTo>
                    <a:pt x="1045184" y="716165"/>
                  </a:lnTo>
                  <a:close/>
                </a:path>
                <a:path w="1070609" h="728980">
                  <a:moveTo>
                    <a:pt x="1070584" y="25400"/>
                  </a:moveTo>
                  <a:lnTo>
                    <a:pt x="1057884" y="25400"/>
                  </a:lnTo>
                  <a:lnTo>
                    <a:pt x="1045184" y="12700"/>
                  </a:lnTo>
                  <a:lnTo>
                    <a:pt x="1070584" y="12700"/>
                  </a:lnTo>
                  <a:lnTo>
                    <a:pt x="1070584" y="25400"/>
                  </a:lnTo>
                  <a:close/>
                </a:path>
                <a:path w="1070609" h="728980">
                  <a:moveTo>
                    <a:pt x="25400" y="716165"/>
                  </a:moveTo>
                  <a:lnTo>
                    <a:pt x="12700" y="703465"/>
                  </a:lnTo>
                  <a:lnTo>
                    <a:pt x="25400" y="703465"/>
                  </a:lnTo>
                  <a:lnTo>
                    <a:pt x="25400" y="716165"/>
                  </a:lnTo>
                  <a:close/>
                </a:path>
                <a:path w="1070609" h="728980">
                  <a:moveTo>
                    <a:pt x="1045184" y="716165"/>
                  </a:moveTo>
                  <a:lnTo>
                    <a:pt x="25400" y="716165"/>
                  </a:lnTo>
                  <a:lnTo>
                    <a:pt x="25400" y="703465"/>
                  </a:lnTo>
                  <a:lnTo>
                    <a:pt x="1045184" y="703465"/>
                  </a:lnTo>
                  <a:lnTo>
                    <a:pt x="1045184" y="716165"/>
                  </a:lnTo>
                  <a:close/>
                </a:path>
                <a:path w="1070609" h="728980">
                  <a:moveTo>
                    <a:pt x="1070584" y="716165"/>
                  </a:moveTo>
                  <a:lnTo>
                    <a:pt x="1045184" y="716165"/>
                  </a:lnTo>
                  <a:lnTo>
                    <a:pt x="1057884" y="703465"/>
                  </a:lnTo>
                  <a:lnTo>
                    <a:pt x="1070584" y="703465"/>
                  </a:lnTo>
                  <a:lnTo>
                    <a:pt x="1070584" y="7161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39532" y="253692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&amp;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837627" y="1739658"/>
            <a:ext cx="179070" cy="619125"/>
            <a:chOff x="7837627" y="1739658"/>
            <a:chExt cx="179070" cy="619125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37627" y="2161768"/>
              <a:ext cx="179031" cy="1968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915389" y="1739658"/>
              <a:ext cx="27940" cy="434975"/>
            </a:xfrm>
            <a:custGeom>
              <a:avLst/>
              <a:gdLst/>
              <a:ahLst/>
              <a:cxnLst/>
              <a:rect l="l" t="t" r="r" b="b"/>
              <a:pathLst>
                <a:path w="27940" h="434975">
                  <a:moveTo>
                    <a:pt x="25400" y="434860"/>
                  </a:moveTo>
                  <a:lnTo>
                    <a:pt x="0" y="434759"/>
                  </a:lnTo>
                  <a:lnTo>
                    <a:pt x="1943" y="0"/>
                  </a:lnTo>
                  <a:lnTo>
                    <a:pt x="27343" y="114"/>
                  </a:lnTo>
                  <a:lnTo>
                    <a:pt x="25400" y="43486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83715" y="1574126"/>
            <a:ext cx="36385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i="1" spc="-35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50" spc="-532" baseline="-2339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850" baseline="-23391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11623" y="3695014"/>
            <a:ext cx="108877" cy="12235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20411" y="4169092"/>
            <a:ext cx="108356" cy="12235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30723" y="4413783"/>
            <a:ext cx="108242" cy="12233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2559" y="4883493"/>
            <a:ext cx="108559" cy="12233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54396" y="5117261"/>
            <a:ext cx="108877" cy="12233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13219" y="4883493"/>
            <a:ext cx="109334" cy="12233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23531" y="5117261"/>
            <a:ext cx="109232" cy="12233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505956" y="3928783"/>
            <a:ext cx="108343" cy="1223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92596" y="3697198"/>
            <a:ext cx="109550" cy="12235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82284" y="3461258"/>
            <a:ext cx="109664" cy="12233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54468" y="3697198"/>
            <a:ext cx="108915" cy="12235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764780" y="4411598"/>
            <a:ext cx="108800" cy="12233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976616" y="4645355"/>
            <a:ext cx="109118" cy="122351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186928" y="5117261"/>
            <a:ext cx="109016" cy="122339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3388182" y="3278149"/>
            <a:ext cx="866775" cy="2136140"/>
            <a:chOff x="3388182" y="3278149"/>
            <a:chExt cx="866775" cy="2136140"/>
          </a:xfrm>
        </p:grpSpPr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01568" y="3290316"/>
              <a:ext cx="839724" cy="211074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388182" y="3278149"/>
              <a:ext cx="866775" cy="2136140"/>
            </a:xfrm>
            <a:custGeom>
              <a:avLst/>
              <a:gdLst/>
              <a:ahLst/>
              <a:cxnLst/>
              <a:rect l="l" t="t" r="r" b="b"/>
              <a:pathLst>
                <a:path w="866775" h="2136140">
                  <a:moveTo>
                    <a:pt x="866228" y="0"/>
                  </a:moveTo>
                  <a:lnTo>
                    <a:pt x="840828" y="0"/>
                  </a:lnTo>
                  <a:lnTo>
                    <a:pt x="840828" y="25400"/>
                  </a:lnTo>
                  <a:lnTo>
                    <a:pt x="840828" y="2110422"/>
                  </a:lnTo>
                  <a:lnTo>
                    <a:pt x="348856" y="2110422"/>
                  </a:lnTo>
                  <a:lnTo>
                    <a:pt x="348856" y="1303858"/>
                  </a:lnTo>
                  <a:lnTo>
                    <a:pt x="337743" y="1303858"/>
                  </a:lnTo>
                  <a:lnTo>
                    <a:pt x="337743" y="1292745"/>
                  </a:lnTo>
                  <a:lnTo>
                    <a:pt x="326631" y="1292745"/>
                  </a:lnTo>
                  <a:lnTo>
                    <a:pt x="326631" y="1314970"/>
                  </a:lnTo>
                  <a:lnTo>
                    <a:pt x="326631" y="2110422"/>
                  </a:lnTo>
                  <a:lnTo>
                    <a:pt x="25400" y="2110422"/>
                  </a:lnTo>
                  <a:lnTo>
                    <a:pt x="25400" y="1314970"/>
                  </a:lnTo>
                  <a:lnTo>
                    <a:pt x="326631" y="1314970"/>
                  </a:lnTo>
                  <a:lnTo>
                    <a:pt x="326631" y="1292745"/>
                  </a:lnTo>
                  <a:lnTo>
                    <a:pt x="25400" y="1292745"/>
                  </a:lnTo>
                  <a:lnTo>
                    <a:pt x="25400" y="25400"/>
                  </a:lnTo>
                  <a:lnTo>
                    <a:pt x="840828" y="25400"/>
                  </a:lnTo>
                  <a:lnTo>
                    <a:pt x="840828" y="0"/>
                  </a:lnTo>
                  <a:lnTo>
                    <a:pt x="0" y="0"/>
                  </a:lnTo>
                  <a:lnTo>
                    <a:pt x="0" y="2135822"/>
                  </a:lnTo>
                  <a:lnTo>
                    <a:pt x="866228" y="2135822"/>
                  </a:lnTo>
                  <a:lnTo>
                    <a:pt x="866228" y="2123122"/>
                  </a:lnTo>
                  <a:lnTo>
                    <a:pt x="866228" y="2110422"/>
                  </a:lnTo>
                  <a:lnTo>
                    <a:pt x="866228" y="25400"/>
                  </a:lnTo>
                  <a:lnTo>
                    <a:pt x="866228" y="12700"/>
                  </a:lnTo>
                  <a:lnTo>
                    <a:pt x="86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484536" y="4500638"/>
            <a:ext cx="14795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&amp;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978530" y="3514090"/>
            <a:ext cx="430530" cy="1677035"/>
            <a:chOff x="2978530" y="3514090"/>
            <a:chExt cx="430530" cy="1677035"/>
          </a:xfrm>
        </p:grpSpPr>
        <p:sp>
          <p:nvSpPr>
            <p:cNvPr id="48" name="object 48"/>
            <p:cNvSpPr/>
            <p:nvPr/>
          </p:nvSpPr>
          <p:spPr>
            <a:xfrm>
              <a:off x="2978531" y="3514089"/>
              <a:ext cx="422909" cy="497840"/>
            </a:xfrm>
            <a:custGeom>
              <a:avLst/>
              <a:gdLst/>
              <a:ahLst/>
              <a:cxnLst/>
              <a:rect l="l" t="t" r="r" b="b"/>
              <a:pathLst>
                <a:path w="422910" h="497839">
                  <a:moveTo>
                    <a:pt x="422351" y="471906"/>
                  </a:moveTo>
                  <a:lnTo>
                    <a:pt x="0" y="471906"/>
                  </a:lnTo>
                  <a:lnTo>
                    <a:pt x="0" y="497306"/>
                  </a:lnTo>
                  <a:lnTo>
                    <a:pt x="422351" y="497306"/>
                  </a:lnTo>
                  <a:lnTo>
                    <a:pt x="422351" y="471906"/>
                  </a:lnTo>
                  <a:close/>
                </a:path>
                <a:path w="422910" h="497839">
                  <a:moveTo>
                    <a:pt x="422351" y="235953"/>
                  </a:moveTo>
                  <a:lnTo>
                    <a:pt x="0" y="235953"/>
                  </a:lnTo>
                  <a:lnTo>
                    <a:pt x="0" y="261353"/>
                  </a:lnTo>
                  <a:lnTo>
                    <a:pt x="422351" y="261353"/>
                  </a:lnTo>
                  <a:lnTo>
                    <a:pt x="422351" y="235953"/>
                  </a:lnTo>
                  <a:close/>
                </a:path>
                <a:path w="422910" h="497839">
                  <a:moveTo>
                    <a:pt x="42235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22351" y="25400"/>
                  </a:lnTo>
                  <a:lnTo>
                    <a:pt x="422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82417" y="4693831"/>
              <a:ext cx="426720" cy="497840"/>
            </a:xfrm>
            <a:custGeom>
              <a:avLst/>
              <a:gdLst/>
              <a:ahLst/>
              <a:cxnLst/>
              <a:rect l="l" t="t" r="r" b="b"/>
              <a:pathLst>
                <a:path w="426720" h="497839">
                  <a:moveTo>
                    <a:pt x="422351" y="233768"/>
                  </a:moveTo>
                  <a:lnTo>
                    <a:pt x="410921" y="233768"/>
                  </a:lnTo>
                  <a:lnTo>
                    <a:pt x="366598" y="208089"/>
                  </a:lnTo>
                  <a:lnTo>
                    <a:pt x="366598" y="233768"/>
                  </a:lnTo>
                  <a:lnTo>
                    <a:pt x="240779" y="233768"/>
                  </a:lnTo>
                  <a:lnTo>
                    <a:pt x="240779" y="160883"/>
                  </a:lnTo>
                  <a:lnTo>
                    <a:pt x="366598" y="233768"/>
                  </a:lnTo>
                  <a:lnTo>
                    <a:pt x="366598" y="208089"/>
                  </a:lnTo>
                  <a:lnTo>
                    <a:pt x="235242" y="131978"/>
                  </a:lnTo>
                  <a:lnTo>
                    <a:pt x="229666" y="141592"/>
                  </a:lnTo>
                  <a:lnTo>
                    <a:pt x="218554" y="141592"/>
                  </a:lnTo>
                  <a:lnTo>
                    <a:pt x="218554" y="233768"/>
                  </a:lnTo>
                  <a:lnTo>
                    <a:pt x="0" y="233768"/>
                  </a:lnTo>
                  <a:lnTo>
                    <a:pt x="0" y="259168"/>
                  </a:lnTo>
                  <a:lnTo>
                    <a:pt x="422351" y="259168"/>
                  </a:lnTo>
                  <a:lnTo>
                    <a:pt x="422351" y="233768"/>
                  </a:lnTo>
                  <a:close/>
                </a:path>
                <a:path w="426720" h="497839">
                  <a:moveTo>
                    <a:pt x="426250" y="471893"/>
                  </a:moveTo>
                  <a:lnTo>
                    <a:pt x="418706" y="471893"/>
                  </a:lnTo>
                  <a:lnTo>
                    <a:pt x="374383" y="446227"/>
                  </a:lnTo>
                  <a:lnTo>
                    <a:pt x="374383" y="471893"/>
                  </a:lnTo>
                  <a:lnTo>
                    <a:pt x="248564" y="471893"/>
                  </a:lnTo>
                  <a:lnTo>
                    <a:pt x="248564" y="399008"/>
                  </a:lnTo>
                  <a:lnTo>
                    <a:pt x="374383" y="471893"/>
                  </a:lnTo>
                  <a:lnTo>
                    <a:pt x="374383" y="446227"/>
                  </a:lnTo>
                  <a:lnTo>
                    <a:pt x="243027" y="370116"/>
                  </a:lnTo>
                  <a:lnTo>
                    <a:pt x="237451" y="379730"/>
                  </a:lnTo>
                  <a:lnTo>
                    <a:pt x="226339" y="379730"/>
                  </a:lnTo>
                  <a:lnTo>
                    <a:pt x="226339" y="471893"/>
                  </a:lnTo>
                  <a:lnTo>
                    <a:pt x="0" y="471893"/>
                  </a:lnTo>
                  <a:lnTo>
                    <a:pt x="0" y="497293"/>
                  </a:lnTo>
                  <a:lnTo>
                    <a:pt x="426250" y="497293"/>
                  </a:lnTo>
                  <a:lnTo>
                    <a:pt x="426250" y="471893"/>
                  </a:lnTo>
                  <a:close/>
                </a:path>
                <a:path w="426720" h="497839">
                  <a:moveTo>
                    <a:pt x="426250" y="0"/>
                  </a:moveTo>
                  <a:lnTo>
                    <a:pt x="3898" y="0"/>
                  </a:lnTo>
                  <a:lnTo>
                    <a:pt x="3898" y="25400"/>
                  </a:lnTo>
                  <a:lnTo>
                    <a:pt x="426250" y="25400"/>
                  </a:lnTo>
                  <a:lnTo>
                    <a:pt x="42625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046016" y="3303422"/>
            <a:ext cx="1689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54030" y="4010494"/>
            <a:ext cx="1689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50385" y="4262030"/>
            <a:ext cx="1714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54030" y="4483023"/>
            <a:ext cx="1689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Times New Roman"/>
                <a:cs typeface="Times New Roman"/>
              </a:rPr>
              <a:t>5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46016" y="4716157"/>
            <a:ext cx="1714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6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47325" y="4955552"/>
            <a:ext cx="1714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7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43757" y="3315957"/>
            <a:ext cx="1714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48215" y="3788486"/>
            <a:ext cx="7734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01980" algn="l"/>
              </a:tabLst>
            </a:pPr>
            <a:r>
              <a:rPr sz="2500" spc="-5" dirty="0">
                <a:latin typeface="Times New Roman"/>
                <a:cs typeface="Times New Roman"/>
              </a:rPr>
              <a:t>1	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34087" y="3411258"/>
            <a:ext cx="224790" cy="7473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BIN/OCT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89351" y="3245510"/>
            <a:ext cx="1536700" cy="962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>
              <a:lnSpc>
                <a:spcPts val="2705"/>
              </a:lnSpc>
              <a:spcBef>
                <a:spcPts val="95"/>
              </a:spcBef>
            </a:pPr>
            <a:r>
              <a:rPr sz="2500" i="1" spc="-3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  <a:p>
            <a:pPr marL="29845">
              <a:lnSpc>
                <a:spcPts val="2190"/>
              </a:lnSpc>
              <a:tabLst>
                <a:tab pos="753745" algn="l"/>
                <a:tab pos="1365250" algn="l"/>
              </a:tabLst>
            </a:pPr>
            <a:r>
              <a:rPr sz="2500" i="1" spc="-30" dirty="0">
                <a:latin typeface="Times New Roman"/>
                <a:cs typeface="Times New Roman"/>
              </a:rPr>
              <a:t>B	</a:t>
            </a:r>
            <a:r>
              <a:rPr sz="2500" spc="-5" dirty="0">
                <a:latin typeface="Times New Roman"/>
                <a:cs typeface="Times New Roman"/>
              </a:rPr>
              <a:t>2	1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480"/>
              </a:lnSpc>
            </a:pPr>
            <a:r>
              <a:rPr sz="2500" i="1" spc="-30" dirty="0"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238587" y="3414229"/>
            <a:ext cx="210820" cy="122555"/>
          </a:xfrm>
          <a:custGeom>
            <a:avLst/>
            <a:gdLst/>
            <a:ahLst/>
            <a:cxnLst/>
            <a:rect l="l" t="t" r="r" b="b"/>
            <a:pathLst>
              <a:path w="210820" h="122554">
                <a:moveTo>
                  <a:pt x="200469" y="122453"/>
                </a:moveTo>
                <a:lnTo>
                  <a:pt x="0" y="19773"/>
                </a:lnTo>
                <a:lnTo>
                  <a:pt x="10134" y="0"/>
                </a:lnTo>
                <a:lnTo>
                  <a:pt x="210604" y="102679"/>
                </a:lnTo>
                <a:lnTo>
                  <a:pt x="200469" y="122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36643" y="3647986"/>
            <a:ext cx="210820" cy="122555"/>
          </a:xfrm>
          <a:custGeom>
            <a:avLst/>
            <a:gdLst/>
            <a:ahLst/>
            <a:cxnLst/>
            <a:rect l="l" t="t" r="r" b="b"/>
            <a:pathLst>
              <a:path w="210820" h="122554">
                <a:moveTo>
                  <a:pt x="200469" y="122466"/>
                </a:moveTo>
                <a:lnTo>
                  <a:pt x="0" y="19786"/>
                </a:lnTo>
                <a:lnTo>
                  <a:pt x="10134" y="0"/>
                </a:lnTo>
                <a:lnTo>
                  <a:pt x="210604" y="102679"/>
                </a:lnTo>
                <a:lnTo>
                  <a:pt x="200469" y="122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36643" y="3886123"/>
            <a:ext cx="210820" cy="122555"/>
          </a:xfrm>
          <a:custGeom>
            <a:avLst/>
            <a:gdLst/>
            <a:ahLst/>
            <a:cxnLst/>
            <a:rect l="l" t="t" r="r" b="b"/>
            <a:pathLst>
              <a:path w="210820" h="122554">
                <a:moveTo>
                  <a:pt x="200469" y="122453"/>
                </a:moveTo>
                <a:lnTo>
                  <a:pt x="0" y="19773"/>
                </a:lnTo>
                <a:lnTo>
                  <a:pt x="10134" y="0"/>
                </a:lnTo>
                <a:lnTo>
                  <a:pt x="210604" y="102679"/>
                </a:lnTo>
                <a:lnTo>
                  <a:pt x="200469" y="122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36643" y="4124248"/>
            <a:ext cx="210820" cy="122555"/>
          </a:xfrm>
          <a:custGeom>
            <a:avLst/>
            <a:gdLst/>
            <a:ahLst/>
            <a:cxnLst/>
            <a:rect l="l" t="t" r="r" b="b"/>
            <a:pathLst>
              <a:path w="210820" h="122554">
                <a:moveTo>
                  <a:pt x="200469" y="122466"/>
                </a:moveTo>
                <a:lnTo>
                  <a:pt x="0" y="19786"/>
                </a:lnTo>
                <a:lnTo>
                  <a:pt x="10134" y="0"/>
                </a:lnTo>
                <a:lnTo>
                  <a:pt x="210604" y="102679"/>
                </a:lnTo>
                <a:lnTo>
                  <a:pt x="200469" y="122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38587" y="4360202"/>
            <a:ext cx="210820" cy="122555"/>
          </a:xfrm>
          <a:custGeom>
            <a:avLst/>
            <a:gdLst/>
            <a:ahLst/>
            <a:cxnLst/>
            <a:rect l="l" t="t" r="r" b="b"/>
            <a:pathLst>
              <a:path w="210820" h="122554">
                <a:moveTo>
                  <a:pt x="200469" y="122453"/>
                </a:moveTo>
                <a:lnTo>
                  <a:pt x="0" y="19773"/>
                </a:lnTo>
                <a:lnTo>
                  <a:pt x="10134" y="0"/>
                </a:lnTo>
                <a:lnTo>
                  <a:pt x="210604" y="102679"/>
                </a:lnTo>
                <a:lnTo>
                  <a:pt x="200469" y="122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38587" y="4593958"/>
            <a:ext cx="210820" cy="122555"/>
          </a:xfrm>
          <a:custGeom>
            <a:avLst/>
            <a:gdLst/>
            <a:ahLst/>
            <a:cxnLst/>
            <a:rect l="l" t="t" r="r" b="b"/>
            <a:pathLst>
              <a:path w="210820" h="122554">
                <a:moveTo>
                  <a:pt x="200469" y="122466"/>
                </a:moveTo>
                <a:lnTo>
                  <a:pt x="0" y="19786"/>
                </a:lnTo>
                <a:lnTo>
                  <a:pt x="10134" y="0"/>
                </a:lnTo>
                <a:lnTo>
                  <a:pt x="210604" y="102679"/>
                </a:lnTo>
                <a:lnTo>
                  <a:pt x="200469" y="122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38587" y="4832096"/>
            <a:ext cx="210820" cy="122555"/>
          </a:xfrm>
          <a:custGeom>
            <a:avLst/>
            <a:gdLst/>
            <a:ahLst/>
            <a:cxnLst/>
            <a:rect l="l" t="t" r="r" b="b"/>
            <a:pathLst>
              <a:path w="210820" h="122554">
                <a:moveTo>
                  <a:pt x="200469" y="122453"/>
                </a:moveTo>
                <a:lnTo>
                  <a:pt x="0" y="19773"/>
                </a:lnTo>
                <a:lnTo>
                  <a:pt x="10134" y="0"/>
                </a:lnTo>
                <a:lnTo>
                  <a:pt x="210604" y="102679"/>
                </a:lnTo>
                <a:lnTo>
                  <a:pt x="200469" y="122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36643" y="5065852"/>
            <a:ext cx="210820" cy="122555"/>
          </a:xfrm>
          <a:custGeom>
            <a:avLst/>
            <a:gdLst/>
            <a:ahLst/>
            <a:cxnLst/>
            <a:rect l="l" t="t" r="r" b="b"/>
            <a:pathLst>
              <a:path w="210820" h="122554">
                <a:moveTo>
                  <a:pt x="200469" y="122466"/>
                </a:moveTo>
                <a:lnTo>
                  <a:pt x="0" y="19786"/>
                </a:lnTo>
                <a:lnTo>
                  <a:pt x="10134" y="0"/>
                </a:lnTo>
                <a:lnTo>
                  <a:pt x="210604" y="102679"/>
                </a:lnTo>
                <a:lnTo>
                  <a:pt x="200469" y="122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2904566" y="4940300"/>
            <a:ext cx="161925" cy="523875"/>
            <a:chOff x="2904566" y="4940300"/>
            <a:chExt cx="161925" cy="523875"/>
          </a:xfrm>
        </p:grpSpPr>
        <p:sp>
          <p:nvSpPr>
            <p:cNvPr id="69" name="object 69"/>
            <p:cNvSpPr/>
            <p:nvPr/>
          </p:nvSpPr>
          <p:spPr>
            <a:xfrm>
              <a:off x="2904566" y="4940299"/>
              <a:ext cx="161925" cy="523875"/>
            </a:xfrm>
            <a:custGeom>
              <a:avLst/>
              <a:gdLst/>
              <a:ahLst/>
              <a:cxnLst/>
              <a:rect l="l" t="t" r="r" b="b"/>
              <a:pathLst>
                <a:path w="161925" h="523875">
                  <a:moveTo>
                    <a:pt x="161544" y="494741"/>
                  </a:moveTo>
                  <a:lnTo>
                    <a:pt x="92862" y="494741"/>
                  </a:lnTo>
                  <a:lnTo>
                    <a:pt x="92862" y="0"/>
                  </a:lnTo>
                  <a:lnTo>
                    <a:pt x="70637" y="0"/>
                  </a:lnTo>
                  <a:lnTo>
                    <a:pt x="70637" y="494741"/>
                  </a:lnTo>
                  <a:lnTo>
                    <a:pt x="0" y="494741"/>
                  </a:lnTo>
                  <a:lnTo>
                    <a:pt x="0" y="523316"/>
                  </a:lnTo>
                  <a:lnTo>
                    <a:pt x="161544" y="523316"/>
                  </a:lnTo>
                  <a:lnTo>
                    <a:pt x="161544" y="49474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2175" y="5117261"/>
              <a:ext cx="108635" cy="122339"/>
            </a:xfrm>
            <a:prstGeom prst="rect">
              <a:avLst/>
            </a:prstGeom>
          </p:spPr>
        </p:pic>
      </p:grp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05" y="225818"/>
            <a:ext cx="759714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4.10</a:t>
            </a:r>
            <a:r>
              <a:rPr spc="-80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基于基本组合逻辑功能部件的组合逻辑设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sp>
        <p:nvSpPr>
          <p:cNvPr id="3" name="object 3"/>
          <p:cNvSpPr/>
          <p:nvPr/>
        </p:nvSpPr>
        <p:spPr>
          <a:xfrm>
            <a:off x="4059263" y="1904860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572" y="0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5093" y="1904860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585" y="0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7210" y="2388095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185724" y="0"/>
                </a:lnTo>
              </a:path>
              <a:path w="395604">
                <a:moveTo>
                  <a:pt x="209537" y="0"/>
                </a:moveTo>
                <a:lnTo>
                  <a:pt x="395274" y="0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2522" y="238809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49" y="0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0416" y="2836024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597" y="0"/>
                </a:lnTo>
              </a:path>
            </a:pathLst>
          </a:custGeom>
          <a:ln w="126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860" y="283602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122" y="0"/>
                </a:lnTo>
              </a:path>
            </a:pathLst>
          </a:custGeom>
          <a:ln w="126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8666" y="1242059"/>
            <a:ext cx="667956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SimSun"/>
                <a:cs typeface="SimSun"/>
              </a:rPr>
              <a:t>例</a:t>
            </a:r>
            <a:r>
              <a:rPr sz="2400" spc="30" dirty="0">
                <a:solidFill>
                  <a:srgbClr val="0000FF"/>
                </a:solidFill>
                <a:latin typeface="SimSun"/>
                <a:cs typeface="SimSun"/>
              </a:rPr>
              <a:t>2：</a:t>
            </a:r>
            <a:r>
              <a:rPr sz="2400" dirty="0">
                <a:latin typeface="SimSun"/>
                <a:cs typeface="SimSun"/>
              </a:rPr>
              <a:t>用</a:t>
            </a:r>
            <a:r>
              <a:rPr sz="2400" spc="40" dirty="0">
                <a:latin typeface="SimSun"/>
                <a:cs typeface="SimSun"/>
              </a:rPr>
              <a:t>2－4</a:t>
            </a:r>
            <a:r>
              <a:rPr sz="2400" dirty="0">
                <a:latin typeface="SimSun"/>
                <a:cs typeface="SimSun"/>
              </a:rPr>
              <a:t>译码器和适当的逻辑门实现逻辑函数</a:t>
            </a:r>
            <a:endParaRPr sz="2400">
              <a:latin typeface="SimSun"/>
              <a:cs typeface="SimSun"/>
            </a:endParaRPr>
          </a:p>
          <a:p>
            <a:pPr marL="1988820" marR="2143760" indent="36195">
              <a:lnSpc>
                <a:spcPct val="130000"/>
              </a:lnSpc>
              <a:spcBef>
                <a:spcPts val="1245"/>
              </a:spcBef>
            </a:pPr>
            <a:r>
              <a:rPr sz="2350" i="1" spc="-15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025" spc="-232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025" spc="44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35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55" dirty="0">
                <a:solidFill>
                  <a:srgbClr val="0000FF"/>
                </a:solidFill>
                <a:latin typeface="Times New Roman"/>
                <a:cs typeface="Times New Roman"/>
              </a:rPr>
              <a:t>AB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35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BC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35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60" dirty="0">
                <a:solidFill>
                  <a:srgbClr val="0000FF"/>
                </a:solidFill>
                <a:latin typeface="Times New Roman"/>
                <a:cs typeface="Times New Roman"/>
              </a:rPr>
              <a:t>AC </a:t>
            </a:r>
            <a:r>
              <a:rPr sz="235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7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025" spc="-112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025" spc="225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350" spc="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55" dirty="0">
                <a:solidFill>
                  <a:srgbClr val="0000FF"/>
                </a:solidFill>
                <a:latin typeface="Times New Roman"/>
                <a:cs typeface="Times New Roman"/>
              </a:rPr>
              <a:t>AB</a:t>
            </a:r>
            <a:r>
              <a:rPr sz="235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35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40" dirty="0">
                <a:solidFill>
                  <a:srgbClr val="0000FF"/>
                </a:solidFill>
                <a:latin typeface="Times New Roman"/>
                <a:cs typeface="Times New Roman"/>
              </a:rPr>
              <a:t>BC</a:t>
            </a:r>
            <a:r>
              <a:rPr sz="235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35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45" dirty="0">
                <a:solidFill>
                  <a:srgbClr val="0000FF"/>
                </a:solidFill>
                <a:latin typeface="Times New Roman"/>
                <a:cs typeface="Times New Roman"/>
              </a:rPr>
              <a:t>ABC </a:t>
            </a:r>
            <a:r>
              <a:rPr sz="2350" i="1" spc="-5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21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025" spc="22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025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25" spc="60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350" spc="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2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35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35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35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35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35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35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35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7290" y="3744137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5">
                <a:moveTo>
                  <a:pt x="0" y="0"/>
                </a:moveTo>
                <a:lnTo>
                  <a:pt x="185572" y="0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3121" y="3744137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5">
                <a:moveTo>
                  <a:pt x="0" y="0"/>
                </a:moveTo>
                <a:lnTo>
                  <a:pt x="185585" y="0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0641" y="4417872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185724" y="0"/>
                </a:lnTo>
              </a:path>
              <a:path w="395605">
                <a:moveTo>
                  <a:pt x="209537" y="0"/>
                </a:moveTo>
                <a:lnTo>
                  <a:pt x="395274" y="0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5952" y="4417872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249" y="0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15909" y="5073446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5">
                <a:moveTo>
                  <a:pt x="0" y="0"/>
                </a:moveTo>
                <a:lnTo>
                  <a:pt x="185648" y="0"/>
                </a:lnTo>
              </a:path>
            </a:pathLst>
          </a:custGeom>
          <a:ln w="126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6759" y="5073446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173" y="0"/>
                </a:lnTo>
              </a:path>
            </a:pathLst>
          </a:custGeom>
          <a:ln w="126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2177" y="3680409"/>
            <a:ext cx="1706880" cy="52705"/>
          </a:xfrm>
          <a:custGeom>
            <a:avLst/>
            <a:gdLst/>
            <a:ahLst/>
            <a:cxnLst/>
            <a:rect l="l" t="t" r="r" b="b"/>
            <a:pathLst>
              <a:path w="1706879" h="52704">
                <a:moveTo>
                  <a:pt x="0" y="52349"/>
                </a:moveTo>
                <a:lnTo>
                  <a:pt x="278866" y="52349"/>
                </a:lnTo>
              </a:path>
              <a:path w="1706879" h="52704">
                <a:moveTo>
                  <a:pt x="445249" y="52349"/>
                </a:moveTo>
                <a:lnTo>
                  <a:pt x="757389" y="52349"/>
                </a:lnTo>
              </a:path>
              <a:path w="1706879" h="52704">
                <a:moveTo>
                  <a:pt x="923759" y="52349"/>
                </a:moveTo>
                <a:lnTo>
                  <a:pt x="1227988" y="52349"/>
                </a:lnTo>
              </a:path>
              <a:path w="1706879" h="52704">
                <a:moveTo>
                  <a:pt x="1394358" y="52349"/>
                </a:moveTo>
                <a:lnTo>
                  <a:pt x="1706511" y="52349"/>
                </a:lnTo>
              </a:path>
              <a:path w="1706879" h="52704">
                <a:moveTo>
                  <a:pt x="0" y="0"/>
                </a:moveTo>
                <a:lnTo>
                  <a:pt x="1706511" y="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7416" y="3681729"/>
            <a:ext cx="1386205" cy="52705"/>
          </a:xfrm>
          <a:custGeom>
            <a:avLst/>
            <a:gdLst/>
            <a:ahLst/>
            <a:cxnLst/>
            <a:rect l="l" t="t" r="r" b="b"/>
            <a:pathLst>
              <a:path w="1386204" h="52704">
                <a:moveTo>
                  <a:pt x="0" y="52171"/>
                </a:moveTo>
                <a:lnTo>
                  <a:pt x="198767" y="52171"/>
                </a:lnTo>
              </a:path>
              <a:path w="1386204" h="52704">
                <a:moveTo>
                  <a:pt x="365074" y="52171"/>
                </a:moveTo>
                <a:lnTo>
                  <a:pt x="597115" y="52171"/>
                </a:lnTo>
              </a:path>
              <a:path w="1386204" h="52704">
                <a:moveTo>
                  <a:pt x="763422" y="52171"/>
                </a:moveTo>
                <a:lnTo>
                  <a:pt x="987539" y="52171"/>
                </a:lnTo>
              </a:path>
              <a:path w="1386204" h="52704">
                <a:moveTo>
                  <a:pt x="1153845" y="52171"/>
                </a:moveTo>
                <a:lnTo>
                  <a:pt x="1385887" y="52171"/>
                </a:lnTo>
              </a:path>
              <a:path w="1386204" h="52704">
                <a:moveTo>
                  <a:pt x="0" y="0"/>
                </a:moveTo>
                <a:lnTo>
                  <a:pt x="1385887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5992" y="4340174"/>
            <a:ext cx="2188210" cy="52705"/>
          </a:xfrm>
          <a:custGeom>
            <a:avLst/>
            <a:gdLst/>
            <a:ahLst/>
            <a:cxnLst/>
            <a:rect l="l" t="t" r="r" b="b"/>
            <a:pathLst>
              <a:path w="2188209" h="52704">
                <a:moveTo>
                  <a:pt x="0" y="52349"/>
                </a:moveTo>
                <a:lnTo>
                  <a:pt x="309143" y="52349"/>
                </a:lnTo>
              </a:path>
              <a:path w="2188209" h="52704">
                <a:moveTo>
                  <a:pt x="475615" y="52349"/>
                </a:moveTo>
                <a:lnTo>
                  <a:pt x="754634" y="52349"/>
                </a:lnTo>
              </a:path>
              <a:path w="2188209" h="52704">
                <a:moveTo>
                  <a:pt x="921105" y="52349"/>
                </a:moveTo>
                <a:lnTo>
                  <a:pt x="1233424" y="52349"/>
                </a:lnTo>
              </a:path>
              <a:path w="2188209" h="52704">
                <a:moveTo>
                  <a:pt x="1399895" y="52349"/>
                </a:moveTo>
                <a:lnTo>
                  <a:pt x="1709039" y="52349"/>
                </a:lnTo>
              </a:path>
              <a:path w="2188209" h="52704">
                <a:moveTo>
                  <a:pt x="1875510" y="52349"/>
                </a:moveTo>
                <a:lnTo>
                  <a:pt x="2187829" y="52349"/>
                </a:lnTo>
              </a:path>
              <a:path w="2188209" h="52704">
                <a:moveTo>
                  <a:pt x="0" y="0"/>
                </a:moveTo>
                <a:lnTo>
                  <a:pt x="2187829" y="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35322" y="4357446"/>
            <a:ext cx="248793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0</a:t>
            </a:r>
            <a:r>
              <a:rPr sz="2025" spc="240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-180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spc="75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-25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2</a:t>
            </a:r>
            <a:r>
              <a:rPr sz="2025" spc="240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6</a:t>
            </a:r>
            <a:r>
              <a:rPr sz="2025" spc="240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m</a:t>
            </a:r>
            <a:r>
              <a:rPr sz="2025" spc="22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06615" y="4358589"/>
            <a:ext cx="1786889" cy="52705"/>
          </a:xfrm>
          <a:custGeom>
            <a:avLst/>
            <a:gdLst/>
            <a:ahLst/>
            <a:cxnLst/>
            <a:rect l="l" t="t" r="r" b="b"/>
            <a:pathLst>
              <a:path w="1786890" h="52704">
                <a:moveTo>
                  <a:pt x="0" y="52349"/>
                </a:moveTo>
                <a:lnTo>
                  <a:pt x="228942" y="52349"/>
                </a:lnTo>
              </a:path>
              <a:path w="1786890" h="52704">
                <a:moveTo>
                  <a:pt x="395312" y="52349"/>
                </a:moveTo>
                <a:lnTo>
                  <a:pt x="594156" y="52349"/>
                </a:lnTo>
              </a:path>
              <a:path w="1786890" h="52704">
                <a:moveTo>
                  <a:pt x="760514" y="52349"/>
                </a:moveTo>
                <a:lnTo>
                  <a:pt x="992631" y="52349"/>
                </a:lnTo>
              </a:path>
              <a:path w="1786890" h="52704">
                <a:moveTo>
                  <a:pt x="1159002" y="52349"/>
                </a:moveTo>
                <a:lnTo>
                  <a:pt x="1387944" y="52349"/>
                </a:lnTo>
              </a:path>
              <a:path w="1786890" h="52704">
                <a:moveTo>
                  <a:pt x="1554314" y="52349"/>
                </a:moveTo>
                <a:lnTo>
                  <a:pt x="1786432" y="52349"/>
                </a:lnTo>
              </a:path>
              <a:path w="1786890" h="52704">
                <a:moveTo>
                  <a:pt x="0" y="0"/>
                </a:moveTo>
                <a:lnTo>
                  <a:pt x="1786432" y="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18475" y="3708768"/>
            <a:ext cx="7506970" cy="1062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2860675" algn="l"/>
                <a:tab pos="5046345" algn="l"/>
              </a:tabLst>
            </a:pPr>
            <a:r>
              <a:rPr sz="2350" i="1" spc="-32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025" spc="22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025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25" spc="-3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350" spc="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9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3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35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35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13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35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35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35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35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350" i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3525" spc="22" baseline="2364" dirty="0">
                <a:latin typeface="Symbol"/>
                <a:cs typeface="Symbol"/>
              </a:rPr>
              <a:t></a:t>
            </a:r>
            <a:r>
              <a:rPr sz="3525" spc="-37" baseline="2364" dirty="0">
                <a:latin typeface="Times New Roman"/>
                <a:cs typeface="Times New Roman"/>
              </a:rPr>
              <a:t> </a:t>
            </a:r>
            <a:r>
              <a:rPr sz="3525" i="1" spc="-270" baseline="2364" dirty="0">
                <a:latin typeface="Times New Roman"/>
                <a:cs typeface="Times New Roman"/>
              </a:rPr>
              <a:t>m</a:t>
            </a:r>
            <a:r>
              <a:rPr sz="2025" spc="22" baseline="-20576" dirty="0">
                <a:latin typeface="Times New Roman"/>
                <a:cs typeface="Times New Roman"/>
              </a:rPr>
              <a:t>1</a:t>
            </a:r>
            <a:r>
              <a:rPr sz="2025" spc="75" baseline="-20576" dirty="0">
                <a:latin typeface="Times New Roman"/>
                <a:cs typeface="Times New Roman"/>
              </a:rPr>
              <a:t> </a:t>
            </a:r>
            <a:r>
              <a:rPr sz="3525" spc="7" baseline="2364" dirty="0">
                <a:latin typeface="Symbol"/>
                <a:cs typeface="Symbol"/>
              </a:rPr>
              <a:t></a:t>
            </a:r>
            <a:r>
              <a:rPr sz="3525" spc="-427" baseline="2364" dirty="0">
                <a:latin typeface="Times New Roman"/>
                <a:cs typeface="Times New Roman"/>
              </a:rPr>
              <a:t> </a:t>
            </a:r>
            <a:r>
              <a:rPr sz="3525" i="1" spc="-37" baseline="2364" dirty="0">
                <a:latin typeface="Times New Roman"/>
                <a:cs typeface="Times New Roman"/>
              </a:rPr>
              <a:t>m</a:t>
            </a:r>
            <a:r>
              <a:rPr sz="2025" spc="22" baseline="-20576" dirty="0">
                <a:latin typeface="Times New Roman"/>
                <a:cs typeface="Times New Roman"/>
              </a:rPr>
              <a:t>4</a:t>
            </a:r>
            <a:r>
              <a:rPr sz="2025" spc="232" baseline="-20576" dirty="0">
                <a:latin typeface="Times New Roman"/>
                <a:cs typeface="Times New Roman"/>
              </a:rPr>
              <a:t> </a:t>
            </a:r>
            <a:r>
              <a:rPr sz="3525" spc="7" baseline="2364" dirty="0">
                <a:latin typeface="Symbol"/>
                <a:cs typeface="Symbol"/>
              </a:rPr>
              <a:t></a:t>
            </a:r>
            <a:r>
              <a:rPr sz="3525" spc="-427" baseline="2364" dirty="0">
                <a:latin typeface="Times New Roman"/>
                <a:cs typeface="Times New Roman"/>
              </a:rPr>
              <a:t> </a:t>
            </a:r>
            <a:r>
              <a:rPr sz="3525" i="1" spc="-97" baseline="2364" dirty="0">
                <a:latin typeface="Times New Roman"/>
                <a:cs typeface="Times New Roman"/>
              </a:rPr>
              <a:t>m</a:t>
            </a:r>
            <a:r>
              <a:rPr sz="2025" spc="22" baseline="-20576" dirty="0">
                <a:latin typeface="Times New Roman"/>
                <a:cs typeface="Times New Roman"/>
              </a:rPr>
              <a:t>5</a:t>
            </a:r>
            <a:r>
              <a:rPr sz="2025" spc="209" baseline="-20576" dirty="0">
                <a:latin typeface="Times New Roman"/>
                <a:cs typeface="Times New Roman"/>
              </a:rPr>
              <a:t> </a:t>
            </a:r>
            <a:r>
              <a:rPr sz="3525" spc="7" baseline="2364" dirty="0">
                <a:latin typeface="Symbol"/>
                <a:cs typeface="Symbol"/>
              </a:rPr>
              <a:t></a:t>
            </a:r>
            <a:r>
              <a:rPr sz="3525" spc="-427" baseline="2364" dirty="0">
                <a:latin typeface="Times New Roman"/>
                <a:cs typeface="Times New Roman"/>
              </a:rPr>
              <a:t> </a:t>
            </a:r>
            <a:r>
              <a:rPr sz="3525" i="1" spc="-75" baseline="2364" dirty="0">
                <a:latin typeface="Times New Roman"/>
                <a:cs typeface="Times New Roman"/>
              </a:rPr>
              <a:t>m</a:t>
            </a:r>
            <a:r>
              <a:rPr sz="2025" spc="22" baseline="-20576" dirty="0">
                <a:latin typeface="Times New Roman"/>
                <a:cs typeface="Times New Roman"/>
              </a:rPr>
              <a:t>7</a:t>
            </a:r>
            <a:r>
              <a:rPr sz="2025" baseline="-20576" dirty="0">
                <a:latin typeface="Times New Roman"/>
                <a:cs typeface="Times New Roman"/>
              </a:rPr>
              <a:t>	</a:t>
            </a:r>
            <a:r>
              <a:rPr sz="3525" spc="22" baseline="2364" dirty="0">
                <a:latin typeface="Symbol"/>
                <a:cs typeface="Symbol"/>
              </a:rPr>
              <a:t></a:t>
            </a:r>
            <a:r>
              <a:rPr sz="3525" spc="-262" baseline="2364" dirty="0">
                <a:latin typeface="Times New Roman"/>
                <a:cs typeface="Times New Roman"/>
              </a:rPr>
              <a:t> </a:t>
            </a:r>
            <a:r>
              <a:rPr sz="3525" i="1" spc="-405" baseline="2364" dirty="0">
                <a:latin typeface="Times New Roman"/>
                <a:cs typeface="Times New Roman"/>
              </a:rPr>
              <a:t>Y</a:t>
            </a:r>
            <a:r>
              <a:rPr sz="2025" spc="22" baseline="-20576" dirty="0">
                <a:latin typeface="Times New Roman"/>
                <a:cs typeface="Times New Roman"/>
              </a:rPr>
              <a:t>1</a:t>
            </a:r>
            <a:r>
              <a:rPr sz="2025" spc="75" baseline="-20576" dirty="0">
                <a:latin typeface="Times New Roman"/>
                <a:cs typeface="Times New Roman"/>
              </a:rPr>
              <a:t> </a:t>
            </a:r>
            <a:r>
              <a:rPr sz="3525" spc="232" baseline="2364" dirty="0">
                <a:latin typeface="Symbol"/>
                <a:cs typeface="Symbol"/>
              </a:rPr>
              <a:t></a:t>
            </a:r>
            <a:r>
              <a:rPr sz="3525" i="1" spc="-172" baseline="2364" dirty="0">
                <a:latin typeface="Times New Roman"/>
                <a:cs typeface="Times New Roman"/>
              </a:rPr>
              <a:t>Y</a:t>
            </a:r>
            <a:r>
              <a:rPr sz="2025" spc="22" baseline="-20576" dirty="0">
                <a:latin typeface="Times New Roman"/>
                <a:cs typeface="Times New Roman"/>
              </a:rPr>
              <a:t>4</a:t>
            </a:r>
            <a:r>
              <a:rPr sz="2025" spc="232" baseline="-20576" dirty="0">
                <a:latin typeface="Times New Roman"/>
                <a:cs typeface="Times New Roman"/>
              </a:rPr>
              <a:t> </a:t>
            </a:r>
            <a:r>
              <a:rPr sz="3525" spc="232" baseline="2364" dirty="0">
                <a:latin typeface="Symbol"/>
                <a:cs typeface="Symbol"/>
              </a:rPr>
              <a:t></a:t>
            </a:r>
            <a:r>
              <a:rPr sz="3525" i="1" spc="-240" baseline="2364" dirty="0">
                <a:latin typeface="Times New Roman"/>
                <a:cs typeface="Times New Roman"/>
              </a:rPr>
              <a:t>Y</a:t>
            </a:r>
            <a:r>
              <a:rPr sz="2025" spc="22" baseline="-20576" dirty="0">
                <a:latin typeface="Times New Roman"/>
                <a:cs typeface="Times New Roman"/>
              </a:rPr>
              <a:t>5</a:t>
            </a:r>
            <a:r>
              <a:rPr sz="2025" spc="209" baseline="-20576" dirty="0">
                <a:latin typeface="Times New Roman"/>
                <a:cs typeface="Times New Roman"/>
              </a:rPr>
              <a:t> </a:t>
            </a:r>
            <a:r>
              <a:rPr sz="3525" spc="232" baseline="2364" dirty="0">
                <a:latin typeface="Symbol"/>
                <a:cs typeface="Symbol"/>
              </a:rPr>
              <a:t></a:t>
            </a:r>
            <a:r>
              <a:rPr sz="3525" i="1" spc="-209" baseline="2364" dirty="0">
                <a:latin typeface="Times New Roman"/>
                <a:cs typeface="Times New Roman"/>
              </a:rPr>
              <a:t>Y</a:t>
            </a:r>
            <a:r>
              <a:rPr sz="2025" spc="22" baseline="-20576" dirty="0">
                <a:latin typeface="Times New Roman"/>
                <a:cs typeface="Times New Roman"/>
              </a:rPr>
              <a:t>7</a:t>
            </a:r>
            <a:endParaRPr sz="2025" baseline="-20576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2485"/>
              </a:spcBef>
              <a:tabLst>
                <a:tab pos="5445125" algn="l"/>
              </a:tabLst>
            </a:pPr>
            <a:r>
              <a:rPr sz="2350" i="1" spc="-16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025" spc="22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025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25" spc="12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350" spc="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9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3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350" i="1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35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6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35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35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350" spc="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35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35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350" i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3525" spc="22" baseline="1182" dirty="0">
                <a:latin typeface="Symbol"/>
                <a:cs typeface="Symbol"/>
              </a:rPr>
              <a:t></a:t>
            </a:r>
            <a:r>
              <a:rPr sz="3525" spc="-262" baseline="1182" dirty="0">
                <a:latin typeface="Times New Roman"/>
                <a:cs typeface="Times New Roman"/>
              </a:rPr>
              <a:t> </a:t>
            </a:r>
            <a:r>
              <a:rPr sz="3525" i="1" spc="-209" baseline="1182" dirty="0">
                <a:latin typeface="Times New Roman"/>
                <a:cs typeface="Times New Roman"/>
              </a:rPr>
              <a:t>Y</a:t>
            </a:r>
            <a:r>
              <a:rPr sz="2025" spc="22" baseline="-22633" dirty="0">
                <a:latin typeface="Times New Roman"/>
                <a:cs typeface="Times New Roman"/>
              </a:rPr>
              <a:t>0</a:t>
            </a:r>
            <a:r>
              <a:rPr sz="2025" spc="232" baseline="-22633" dirty="0">
                <a:latin typeface="Times New Roman"/>
                <a:cs typeface="Times New Roman"/>
              </a:rPr>
              <a:t> </a:t>
            </a:r>
            <a:r>
              <a:rPr sz="3525" spc="232" baseline="1182" dirty="0">
                <a:latin typeface="Symbol"/>
                <a:cs typeface="Symbol"/>
              </a:rPr>
              <a:t></a:t>
            </a:r>
            <a:r>
              <a:rPr sz="3525" i="1" spc="-405" baseline="1182" dirty="0">
                <a:latin typeface="Times New Roman"/>
                <a:cs typeface="Times New Roman"/>
              </a:rPr>
              <a:t>Y</a:t>
            </a:r>
            <a:r>
              <a:rPr sz="2025" spc="22" baseline="-22633" dirty="0">
                <a:latin typeface="Times New Roman"/>
                <a:cs typeface="Times New Roman"/>
              </a:rPr>
              <a:t>1</a:t>
            </a:r>
            <a:r>
              <a:rPr sz="2025" spc="75" baseline="-22633" dirty="0">
                <a:latin typeface="Times New Roman"/>
                <a:cs typeface="Times New Roman"/>
              </a:rPr>
              <a:t> </a:t>
            </a:r>
            <a:r>
              <a:rPr sz="3525" spc="232" baseline="1182" dirty="0">
                <a:latin typeface="Symbol"/>
                <a:cs typeface="Symbol"/>
              </a:rPr>
              <a:t></a:t>
            </a:r>
            <a:r>
              <a:rPr sz="3525" i="1" spc="-172" baseline="1182" dirty="0">
                <a:latin typeface="Times New Roman"/>
                <a:cs typeface="Times New Roman"/>
              </a:rPr>
              <a:t>Y</a:t>
            </a:r>
            <a:r>
              <a:rPr sz="2025" spc="22" baseline="-22633" dirty="0">
                <a:latin typeface="Times New Roman"/>
                <a:cs typeface="Times New Roman"/>
              </a:rPr>
              <a:t>2</a:t>
            </a:r>
            <a:r>
              <a:rPr sz="2025" spc="232" baseline="-22633" dirty="0">
                <a:latin typeface="Times New Roman"/>
                <a:cs typeface="Times New Roman"/>
              </a:rPr>
              <a:t> </a:t>
            </a:r>
            <a:r>
              <a:rPr sz="3525" spc="232" baseline="1182" dirty="0">
                <a:latin typeface="Symbol"/>
                <a:cs typeface="Symbol"/>
              </a:rPr>
              <a:t></a:t>
            </a:r>
            <a:r>
              <a:rPr sz="3525" i="1" spc="-209" baseline="1182" dirty="0">
                <a:latin typeface="Times New Roman"/>
                <a:cs typeface="Times New Roman"/>
              </a:rPr>
              <a:t>Y</a:t>
            </a:r>
            <a:r>
              <a:rPr sz="2025" spc="22" baseline="-22633" dirty="0">
                <a:latin typeface="Times New Roman"/>
                <a:cs typeface="Times New Roman"/>
              </a:rPr>
              <a:t>6</a:t>
            </a:r>
            <a:r>
              <a:rPr sz="2025" spc="232" baseline="-22633" dirty="0">
                <a:latin typeface="Times New Roman"/>
                <a:cs typeface="Times New Roman"/>
              </a:rPr>
              <a:t> </a:t>
            </a:r>
            <a:r>
              <a:rPr sz="3525" spc="232" baseline="1182" dirty="0">
                <a:latin typeface="Symbol"/>
                <a:cs typeface="Symbol"/>
              </a:rPr>
              <a:t></a:t>
            </a:r>
            <a:r>
              <a:rPr sz="3525" i="1" spc="-209" baseline="1182" dirty="0">
                <a:latin typeface="Times New Roman"/>
                <a:cs typeface="Times New Roman"/>
              </a:rPr>
              <a:t>Y</a:t>
            </a:r>
            <a:r>
              <a:rPr sz="2025" spc="22" baseline="-22633" dirty="0">
                <a:latin typeface="Times New Roman"/>
                <a:cs typeface="Times New Roman"/>
              </a:rPr>
              <a:t>7</a:t>
            </a:r>
            <a:endParaRPr sz="2025" baseline="-2263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80605" y="4994135"/>
            <a:ext cx="1778635" cy="52705"/>
          </a:xfrm>
          <a:custGeom>
            <a:avLst/>
            <a:gdLst/>
            <a:ahLst/>
            <a:cxnLst/>
            <a:rect l="l" t="t" r="r" b="b"/>
            <a:pathLst>
              <a:path w="1778634" h="52704">
                <a:moveTo>
                  <a:pt x="0" y="52285"/>
                </a:moveTo>
                <a:lnTo>
                  <a:pt x="198843" y="52285"/>
                </a:lnTo>
              </a:path>
              <a:path w="1778634" h="52704">
                <a:moveTo>
                  <a:pt x="365201" y="52285"/>
                </a:moveTo>
                <a:lnTo>
                  <a:pt x="586232" y="52285"/>
                </a:lnTo>
              </a:path>
              <a:path w="1778634" h="52704">
                <a:moveTo>
                  <a:pt x="752601" y="52285"/>
                </a:moveTo>
                <a:lnTo>
                  <a:pt x="984707" y="52285"/>
                </a:lnTo>
              </a:path>
              <a:path w="1778634" h="52704">
                <a:moveTo>
                  <a:pt x="1151077" y="52285"/>
                </a:moveTo>
                <a:lnTo>
                  <a:pt x="1380020" y="52285"/>
                </a:lnTo>
              </a:path>
              <a:path w="1778634" h="52704">
                <a:moveTo>
                  <a:pt x="1546390" y="52285"/>
                </a:moveTo>
                <a:lnTo>
                  <a:pt x="1778508" y="52285"/>
                </a:lnTo>
              </a:path>
              <a:path w="1778634" h="52704">
                <a:moveTo>
                  <a:pt x="0" y="0"/>
                </a:moveTo>
                <a:lnTo>
                  <a:pt x="1778508" y="0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00087" y="5011013"/>
            <a:ext cx="2078989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-27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spc="75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6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3</a:t>
            </a:r>
            <a:r>
              <a:rPr sz="2025" spc="172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14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4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4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6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Symbol"/>
                <a:cs typeface="Symbol"/>
              </a:rPr>
              <a:t></a:t>
            </a:r>
            <a:r>
              <a:rPr sz="2350" i="1" spc="-140" dirty="0">
                <a:latin typeface="Times New Roman"/>
                <a:cs typeface="Times New Roman"/>
              </a:rPr>
              <a:t>Y</a:t>
            </a:r>
            <a:r>
              <a:rPr sz="2025" spc="22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14735" y="5012486"/>
            <a:ext cx="2326005" cy="57150"/>
          </a:xfrm>
          <a:custGeom>
            <a:avLst/>
            <a:gdLst/>
            <a:ahLst/>
            <a:cxnLst/>
            <a:rect l="l" t="t" r="r" b="b"/>
            <a:pathLst>
              <a:path w="2326004" h="57150">
                <a:moveTo>
                  <a:pt x="0" y="57099"/>
                </a:moveTo>
                <a:lnTo>
                  <a:pt x="293331" y="57099"/>
                </a:lnTo>
              </a:path>
              <a:path w="2326004" h="57150">
                <a:moveTo>
                  <a:pt x="478828" y="57099"/>
                </a:moveTo>
                <a:lnTo>
                  <a:pt x="793559" y="57099"/>
                </a:lnTo>
              </a:path>
              <a:path w="2326004" h="57150">
                <a:moveTo>
                  <a:pt x="979068" y="57099"/>
                </a:moveTo>
                <a:lnTo>
                  <a:pt x="1304899" y="57099"/>
                </a:lnTo>
              </a:path>
              <a:path w="2326004" h="57150">
                <a:moveTo>
                  <a:pt x="1490408" y="57099"/>
                </a:moveTo>
                <a:lnTo>
                  <a:pt x="1813864" y="57099"/>
                </a:lnTo>
              </a:path>
              <a:path w="2326004" h="57150">
                <a:moveTo>
                  <a:pt x="1999373" y="57099"/>
                </a:moveTo>
                <a:lnTo>
                  <a:pt x="2325992" y="57099"/>
                </a:lnTo>
              </a:path>
              <a:path w="2326004" h="57150">
                <a:moveTo>
                  <a:pt x="0" y="0"/>
                </a:moveTo>
                <a:lnTo>
                  <a:pt x="2325992" y="0"/>
                </a:lnTo>
              </a:path>
            </a:pathLst>
          </a:custGeom>
          <a:ln w="150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86751" y="5038483"/>
            <a:ext cx="545846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2875280" algn="l"/>
              </a:tabLst>
            </a:pPr>
            <a:r>
              <a:rPr sz="2350" i="1" spc="-21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025" spc="22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025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25" spc="60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350" spc="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24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35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35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35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35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35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35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35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350" i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i="1" spc="-170" dirty="0">
                <a:latin typeface="Times New Roman"/>
                <a:cs typeface="Times New Roman"/>
              </a:rPr>
              <a:t>m</a:t>
            </a:r>
            <a:r>
              <a:rPr sz="2025" spc="15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-195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04" dirty="0">
                <a:latin typeface="Times New Roman"/>
                <a:cs typeface="Times New Roman"/>
              </a:rPr>
              <a:t> </a:t>
            </a:r>
            <a:r>
              <a:rPr sz="2350" i="1" spc="-65" dirty="0">
                <a:latin typeface="Times New Roman"/>
                <a:cs typeface="Times New Roman"/>
              </a:rPr>
              <a:t>m</a:t>
            </a:r>
            <a:r>
              <a:rPr sz="2025" spc="15" baseline="-24691" dirty="0">
                <a:latin typeface="Times New Roman"/>
                <a:cs typeface="Times New Roman"/>
              </a:rPr>
              <a:t>3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-104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04" dirty="0">
                <a:latin typeface="Times New Roman"/>
                <a:cs typeface="Times New Roman"/>
              </a:rPr>
              <a:t> </a:t>
            </a:r>
            <a:r>
              <a:rPr sz="2350" i="1" spc="-25" dirty="0">
                <a:latin typeface="Times New Roman"/>
                <a:cs typeface="Times New Roman"/>
              </a:rPr>
              <a:t>m</a:t>
            </a:r>
            <a:r>
              <a:rPr sz="2025" spc="15" baseline="-24691" dirty="0">
                <a:latin typeface="Times New Roman"/>
                <a:cs typeface="Times New Roman"/>
              </a:rPr>
              <a:t>4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-37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04" dirty="0">
                <a:latin typeface="Times New Roman"/>
                <a:cs typeface="Times New Roman"/>
              </a:rPr>
              <a:t> </a:t>
            </a:r>
            <a:r>
              <a:rPr sz="2350" i="1" spc="-40" dirty="0">
                <a:latin typeface="Times New Roman"/>
                <a:cs typeface="Times New Roman"/>
              </a:rPr>
              <a:t>m</a:t>
            </a:r>
            <a:r>
              <a:rPr sz="2025" spc="15" baseline="-24691" dirty="0">
                <a:latin typeface="Times New Roman"/>
                <a:cs typeface="Times New Roman"/>
              </a:rPr>
              <a:t>6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-37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204" dirty="0">
                <a:latin typeface="Times New Roman"/>
                <a:cs typeface="Times New Roman"/>
              </a:rPr>
              <a:t> </a:t>
            </a:r>
            <a:r>
              <a:rPr sz="2350" i="1" spc="-40" dirty="0">
                <a:latin typeface="Times New Roman"/>
                <a:cs typeface="Times New Roman"/>
              </a:rPr>
              <a:t>m</a:t>
            </a:r>
            <a:r>
              <a:rPr sz="2025" spc="15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05" y="225818"/>
            <a:ext cx="759714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4.10</a:t>
            </a:r>
            <a:r>
              <a:rPr spc="-80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基于基本组合逻辑功能部件的组合逻辑设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24170" y="3611562"/>
            <a:ext cx="1079500" cy="860425"/>
            <a:chOff x="5424170" y="3611562"/>
            <a:chExt cx="1079500" cy="860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7632" y="3837431"/>
              <a:ext cx="1053084" cy="6217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4170" y="3611562"/>
              <a:ext cx="1079500" cy="860425"/>
            </a:xfrm>
            <a:custGeom>
              <a:avLst/>
              <a:gdLst/>
              <a:ahLst/>
              <a:cxnLst/>
              <a:rect l="l" t="t" r="r" b="b"/>
              <a:pathLst>
                <a:path w="1079500" h="860425">
                  <a:moveTo>
                    <a:pt x="1079500" y="212725"/>
                  </a:moveTo>
                  <a:lnTo>
                    <a:pt x="1054100" y="212725"/>
                  </a:lnTo>
                  <a:lnTo>
                    <a:pt x="1054100" y="238125"/>
                  </a:lnTo>
                  <a:lnTo>
                    <a:pt x="1054100" y="835025"/>
                  </a:lnTo>
                  <a:lnTo>
                    <a:pt x="25400" y="835025"/>
                  </a:lnTo>
                  <a:lnTo>
                    <a:pt x="25400" y="238125"/>
                  </a:lnTo>
                  <a:lnTo>
                    <a:pt x="1054100" y="238125"/>
                  </a:lnTo>
                  <a:lnTo>
                    <a:pt x="1054100" y="212725"/>
                  </a:lnTo>
                  <a:lnTo>
                    <a:pt x="943622" y="212725"/>
                  </a:lnTo>
                  <a:lnTo>
                    <a:pt x="921092" y="177063"/>
                  </a:lnTo>
                  <a:lnTo>
                    <a:pt x="921092" y="212725"/>
                  </a:lnTo>
                  <a:lnTo>
                    <a:pt x="874712" y="212725"/>
                  </a:lnTo>
                  <a:lnTo>
                    <a:pt x="874712" y="139293"/>
                  </a:lnTo>
                  <a:lnTo>
                    <a:pt x="921092" y="212725"/>
                  </a:lnTo>
                  <a:lnTo>
                    <a:pt x="921092" y="177063"/>
                  </a:lnTo>
                  <a:lnTo>
                    <a:pt x="874712" y="103619"/>
                  </a:lnTo>
                  <a:lnTo>
                    <a:pt x="874712" y="1587"/>
                  </a:lnTo>
                  <a:lnTo>
                    <a:pt x="855662" y="1587"/>
                  </a:lnTo>
                  <a:lnTo>
                    <a:pt x="855662" y="212725"/>
                  </a:lnTo>
                  <a:lnTo>
                    <a:pt x="721372" y="212725"/>
                  </a:lnTo>
                  <a:lnTo>
                    <a:pt x="698842" y="177063"/>
                  </a:lnTo>
                  <a:lnTo>
                    <a:pt x="698842" y="212725"/>
                  </a:lnTo>
                  <a:lnTo>
                    <a:pt x="652462" y="212725"/>
                  </a:lnTo>
                  <a:lnTo>
                    <a:pt x="652462" y="139293"/>
                  </a:lnTo>
                  <a:lnTo>
                    <a:pt x="698842" y="212725"/>
                  </a:lnTo>
                  <a:lnTo>
                    <a:pt x="698842" y="177063"/>
                  </a:lnTo>
                  <a:lnTo>
                    <a:pt x="652462" y="103619"/>
                  </a:lnTo>
                  <a:lnTo>
                    <a:pt x="652462" y="1587"/>
                  </a:lnTo>
                  <a:lnTo>
                    <a:pt x="633412" y="1587"/>
                  </a:lnTo>
                  <a:lnTo>
                    <a:pt x="633412" y="212725"/>
                  </a:lnTo>
                  <a:lnTo>
                    <a:pt x="495947" y="212725"/>
                  </a:lnTo>
                  <a:lnTo>
                    <a:pt x="473417" y="177063"/>
                  </a:lnTo>
                  <a:lnTo>
                    <a:pt x="473417" y="212725"/>
                  </a:lnTo>
                  <a:lnTo>
                    <a:pt x="427037" y="212725"/>
                  </a:lnTo>
                  <a:lnTo>
                    <a:pt x="427037" y="139293"/>
                  </a:lnTo>
                  <a:lnTo>
                    <a:pt x="473417" y="212725"/>
                  </a:lnTo>
                  <a:lnTo>
                    <a:pt x="473417" y="177063"/>
                  </a:lnTo>
                  <a:lnTo>
                    <a:pt x="427037" y="103619"/>
                  </a:lnTo>
                  <a:lnTo>
                    <a:pt x="427037" y="1587"/>
                  </a:lnTo>
                  <a:lnTo>
                    <a:pt x="407987" y="1587"/>
                  </a:lnTo>
                  <a:lnTo>
                    <a:pt x="407987" y="212725"/>
                  </a:lnTo>
                  <a:lnTo>
                    <a:pt x="273113" y="212725"/>
                  </a:lnTo>
                  <a:lnTo>
                    <a:pt x="250583" y="177063"/>
                  </a:lnTo>
                  <a:lnTo>
                    <a:pt x="250583" y="212725"/>
                  </a:lnTo>
                  <a:lnTo>
                    <a:pt x="203200" y="212725"/>
                  </a:lnTo>
                  <a:lnTo>
                    <a:pt x="203200" y="137706"/>
                  </a:lnTo>
                  <a:lnTo>
                    <a:pt x="250583" y="212725"/>
                  </a:lnTo>
                  <a:lnTo>
                    <a:pt x="250583" y="177063"/>
                  </a:lnTo>
                  <a:lnTo>
                    <a:pt x="203200" y="102031"/>
                  </a:lnTo>
                  <a:lnTo>
                    <a:pt x="203200" y="0"/>
                  </a:lnTo>
                  <a:lnTo>
                    <a:pt x="184150" y="0"/>
                  </a:lnTo>
                  <a:lnTo>
                    <a:pt x="184150" y="212725"/>
                  </a:lnTo>
                  <a:lnTo>
                    <a:pt x="0" y="212725"/>
                  </a:lnTo>
                  <a:lnTo>
                    <a:pt x="0" y="860425"/>
                  </a:lnTo>
                  <a:lnTo>
                    <a:pt x="1079500" y="860425"/>
                  </a:lnTo>
                  <a:lnTo>
                    <a:pt x="1079500" y="847725"/>
                  </a:lnTo>
                  <a:lnTo>
                    <a:pt x="1079500" y="835025"/>
                  </a:lnTo>
                  <a:lnTo>
                    <a:pt x="1079500" y="238125"/>
                  </a:lnTo>
                  <a:lnTo>
                    <a:pt x="1079500" y="225425"/>
                  </a:lnTo>
                  <a:lnTo>
                    <a:pt x="1079500" y="2127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41009" y="3786606"/>
            <a:ext cx="878205" cy="6756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73660" algn="ctr">
              <a:lnSpc>
                <a:spcPct val="100000"/>
              </a:lnSpc>
              <a:spcBef>
                <a:spcPts val="47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r>
              <a:rPr sz="1400" spc="5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5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r>
              <a:rPr sz="1400" spc="5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R="63500" algn="ctr">
              <a:lnSpc>
                <a:spcPct val="100000"/>
              </a:lnSpc>
              <a:spcBef>
                <a:spcPts val="235"/>
              </a:spcBef>
            </a:pPr>
            <a:r>
              <a:rPr sz="900" b="1" spc="-5" dirty="0">
                <a:solidFill>
                  <a:srgbClr val="44536A"/>
                </a:solidFill>
                <a:latin typeface="Arial"/>
                <a:cs typeface="Arial"/>
              </a:rPr>
              <a:t>BIN/OCT(1)</a:t>
            </a:r>
            <a:endParaRPr sz="9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65"/>
              </a:spcBef>
              <a:tabLst>
                <a:tab pos="250190" algn="l"/>
                <a:tab pos="617220" algn="l"/>
              </a:tabLst>
            </a:pPr>
            <a:r>
              <a:rPr sz="1400" dirty="0">
                <a:latin typeface="Arial MT"/>
                <a:cs typeface="Arial MT"/>
              </a:rPr>
              <a:t>1	2	</a:t>
            </a:r>
            <a:r>
              <a:rPr sz="1400" spc="-5" dirty="0">
                <a:solidFill>
                  <a:srgbClr val="008000"/>
                </a:solidFill>
                <a:latin typeface="Arial MT"/>
                <a:cs typeface="Arial MT"/>
              </a:rPr>
              <a:t>E</a:t>
            </a:r>
            <a:r>
              <a:rPr sz="1400" dirty="0">
                <a:solidFill>
                  <a:srgbClr val="008000"/>
                </a:solidFill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3888" y="3220199"/>
            <a:ext cx="1925320" cy="57150"/>
          </a:xfrm>
          <a:custGeom>
            <a:avLst/>
            <a:gdLst/>
            <a:ahLst/>
            <a:cxnLst/>
            <a:rect l="l" t="t" r="r" b="b"/>
            <a:pathLst>
              <a:path w="1925320" h="57150">
                <a:moveTo>
                  <a:pt x="0" y="57099"/>
                </a:moveTo>
                <a:lnTo>
                  <a:pt x="213182" y="57099"/>
                </a:lnTo>
              </a:path>
              <a:path w="1925320" h="57150">
                <a:moveTo>
                  <a:pt x="398627" y="57099"/>
                </a:moveTo>
                <a:lnTo>
                  <a:pt x="633209" y="57099"/>
                </a:lnTo>
              </a:path>
              <a:path w="1925320" h="57150">
                <a:moveTo>
                  <a:pt x="818654" y="57099"/>
                </a:moveTo>
                <a:lnTo>
                  <a:pt x="1064323" y="57099"/>
                </a:lnTo>
              </a:path>
              <a:path w="1925320" h="57150">
                <a:moveTo>
                  <a:pt x="1249768" y="57099"/>
                </a:moveTo>
                <a:lnTo>
                  <a:pt x="1493062" y="57099"/>
                </a:lnTo>
              </a:path>
              <a:path w="1925320" h="57150">
                <a:moveTo>
                  <a:pt x="1678508" y="57099"/>
                </a:moveTo>
                <a:lnTo>
                  <a:pt x="1924977" y="57099"/>
                </a:lnTo>
              </a:path>
              <a:path w="1925320" h="57150">
                <a:moveTo>
                  <a:pt x="0" y="0"/>
                </a:moveTo>
                <a:lnTo>
                  <a:pt x="1924977" y="0"/>
                </a:lnTo>
              </a:path>
            </a:pathLst>
          </a:custGeom>
          <a:ln w="150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608320" y="3602037"/>
            <a:ext cx="2389505" cy="1089025"/>
            <a:chOff x="5608320" y="3602037"/>
            <a:chExt cx="2389505" cy="1089025"/>
          </a:xfrm>
        </p:grpSpPr>
        <p:sp>
          <p:nvSpPr>
            <p:cNvPr id="9" name="object 9"/>
            <p:cNvSpPr/>
            <p:nvPr/>
          </p:nvSpPr>
          <p:spPr>
            <a:xfrm>
              <a:off x="5608320" y="4459287"/>
              <a:ext cx="241300" cy="231775"/>
            </a:xfrm>
            <a:custGeom>
              <a:avLst/>
              <a:gdLst/>
              <a:ahLst/>
              <a:cxnLst/>
              <a:rect l="l" t="t" r="r" b="b"/>
              <a:pathLst>
                <a:path w="241300" h="231775">
                  <a:moveTo>
                    <a:pt x="190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9050" y="231775"/>
                  </a:lnTo>
                  <a:lnTo>
                    <a:pt x="19050" y="0"/>
                  </a:lnTo>
                  <a:close/>
                </a:path>
                <a:path w="241300" h="231775">
                  <a:moveTo>
                    <a:pt x="241300" y="0"/>
                  </a:moveTo>
                  <a:lnTo>
                    <a:pt x="222250" y="0"/>
                  </a:lnTo>
                  <a:lnTo>
                    <a:pt x="222250" y="231775"/>
                  </a:lnTo>
                  <a:lnTo>
                    <a:pt x="241300" y="231775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9832" y="4455109"/>
              <a:ext cx="81584" cy="2327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1152" y="3826763"/>
              <a:ext cx="1053083" cy="6233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18007" y="3602037"/>
              <a:ext cx="1079500" cy="860425"/>
            </a:xfrm>
            <a:custGeom>
              <a:avLst/>
              <a:gdLst/>
              <a:ahLst/>
              <a:cxnLst/>
              <a:rect l="l" t="t" r="r" b="b"/>
              <a:pathLst>
                <a:path w="1079500" h="860425">
                  <a:moveTo>
                    <a:pt x="1079500" y="212725"/>
                  </a:moveTo>
                  <a:lnTo>
                    <a:pt x="1054100" y="212725"/>
                  </a:lnTo>
                  <a:lnTo>
                    <a:pt x="1054100" y="238125"/>
                  </a:lnTo>
                  <a:lnTo>
                    <a:pt x="1054100" y="835025"/>
                  </a:lnTo>
                  <a:lnTo>
                    <a:pt x="25400" y="835025"/>
                  </a:lnTo>
                  <a:lnTo>
                    <a:pt x="25400" y="238125"/>
                  </a:lnTo>
                  <a:lnTo>
                    <a:pt x="1054100" y="238125"/>
                  </a:lnTo>
                  <a:lnTo>
                    <a:pt x="1054100" y="212725"/>
                  </a:lnTo>
                  <a:lnTo>
                    <a:pt x="203200" y="212725"/>
                  </a:lnTo>
                  <a:lnTo>
                    <a:pt x="203200" y="0"/>
                  </a:lnTo>
                  <a:lnTo>
                    <a:pt x="184150" y="0"/>
                  </a:lnTo>
                  <a:lnTo>
                    <a:pt x="184150" y="212725"/>
                  </a:lnTo>
                  <a:lnTo>
                    <a:pt x="0" y="212725"/>
                  </a:lnTo>
                  <a:lnTo>
                    <a:pt x="0" y="860425"/>
                  </a:lnTo>
                  <a:lnTo>
                    <a:pt x="1079500" y="860425"/>
                  </a:lnTo>
                  <a:lnTo>
                    <a:pt x="1079500" y="847725"/>
                  </a:lnTo>
                  <a:lnTo>
                    <a:pt x="1079500" y="835025"/>
                  </a:lnTo>
                  <a:lnTo>
                    <a:pt x="1079500" y="238125"/>
                  </a:lnTo>
                  <a:lnTo>
                    <a:pt x="1079500" y="225425"/>
                  </a:lnTo>
                  <a:lnTo>
                    <a:pt x="1079500" y="2127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03631" y="3603624"/>
              <a:ext cx="763905" cy="231140"/>
            </a:xfrm>
            <a:custGeom>
              <a:avLst/>
              <a:gdLst/>
              <a:ahLst/>
              <a:cxnLst/>
              <a:rect l="l" t="t" r="r" b="b"/>
              <a:pathLst>
                <a:path w="763904" h="231139">
                  <a:moveTo>
                    <a:pt x="92303" y="218757"/>
                  </a:moveTo>
                  <a:lnTo>
                    <a:pt x="16103" y="98107"/>
                  </a:lnTo>
                  <a:lnTo>
                    <a:pt x="0" y="108280"/>
                  </a:lnTo>
                  <a:lnTo>
                    <a:pt x="76200" y="228930"/>
                  </a:lnTo>
                  <a:lnTo>
                    <a:pt x="92303" y="218757"/>
                  </a:lnTo>
                  <a:close/>
                </a:path>
                <a:path w="763904" h="231139">
                  <a:moveTo>
                    <a:pt x="316141" y="220345"/>
                  </a:moveTo>
                  <a:lnTo>
                    <a:pt x="241414" y="102031"/>
                  </a:lnTo>
                  <a:lnTo>
                    <a:pt x="241414" y="0"/>
                  </a:lnTo>
                  <a:lnTo>
                    <a:pt x="222364" y="0"/>
                  </a:lnTo>
                  <a:lnTo>
                    <a:pt x="222364" y="225425"/>
                  </a:lnTo>
                  <a:lnTo>
                    <a:pt x="241414" y="225425"/>
                  </a:lnTo>
                  <a:lnTo>
                    <a:pt x="241414" y="137706"/>
                  </a:lnTo>
                  <a:lnTo>
                    <a:pt x="300037" y="230517"/>
                  </a:lnTo>
                  <a:lnTo>
                    <a:pt x="316141" y="220345"/>
                  </a:lnTo>
                  <a:close/>
                </a:path>
                <a:path w="763904" h="231139">
                  <a:moveTo>
                    <a:pt x="541566" y="220345"/>
                  </a:moveTo>
                  <a:lnTo>
                    <a:pt x="466839" y="102031"/>
                  </a:lnTo>
                  <a:lnTo>
                    <a:pt x="466839" y="0"/>
                  </a:lnTo>
                  <a:lnTo>
                    <a:pt x="447789" y="0"/>
                  </a:lnTo>
                  <a:lnTo>
                    <a:pt x="447789" y="225425"/>
                  </a:lnTo>
                  <a:lnTo>
                    <a:pt x="466839" y="225425"/>
                  </a:lnTo>
                  <a:lnTo>
                    <a:pt x="466839" y="137706"/>
                  </a:lnTo>
                  <a:lnTo>
                    <a:pt x="525462" y="230517"/>
                  </a:lnTo>
                  <a:lnTo>
                    <a:pt x="541566" y="220345"/>
                  </a:lnTo>
                  <a:close/>
                </a:path>
                <a:path w="763904" h="231139">
                  <a:moveTo>
                    <a:pt x="763816" y="220345"/>
                  </a:moveTo>
                  <a:lnTo>
                    <a:pt x="689089" y="102031"/>
                  </a:lnTo>
                  <a:lnTo>
                    <a:pt x="689089" y="0"/>
                  </a:lnTo>
                  <a:lnTo>
                    <a:pt x="670039" y="0"/>
                  </a:lnTo>
                  <a:lnTo>
                    <a:pt x="670039" y="225425"/>
                  </a:lnTo>
                  <a:lnTo>
                    <a:pt x="689089" y="225425"/>
                  </a:lnTo>
                  <a:lnTo>
                    <a:pt x="689089" y="137706"/>
                  </a:lnTo>
                  <a:lnTo>
                    <a:pt x="747712" y="230517"/>
                  </a:lnTo>
                  <a:lnTo>
                    <a:pt x="763816" y="22034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65566" y="3246196"/>
            <a:ext cx="256413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i="1" spc="-210" dirty="0">
                <a:latin typeface="Times New Roman"/>
                <a:cs typeface="Times New Roman"/>
              </a:rPr>
              <a:t>F</a:t>
            </a:r>
            <a:r>
              <a:rPr sz="2025" spc="15" baseline="-24691" dirty="0">
                <a:latin typeface="Times New Roman"/>
                <a:cs typeface="Times New Roman"/>
              </a:rPr>
              <a:t>3</a:t>
            </a:r>
            <a:r>
              <a:rPr sz="2025" baseline="-24691" dirty="0">
                <a:latin typeface="Times New Roman"/>
                <a:cs typeface="Times New Roman"/>
              </a:rPr>
              <a:t>  </a:t>
            </a:r>
            <a:r>
              <a:rPr sz="2025" spc="-165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130" dirty="0">
                <a:latin typeface="Times New Roman"/>
                <a:cs typeface="Times New Roman"/>
              </a:rPr>
              <a:t> </a:t>
            </a:r>
            <a:r>
              <a:rPr sz="2350" i="1" spc="-260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-142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i="1" spc="-155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3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-52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i="1" spc="-114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4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5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i="1" spc="-130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6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5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i="1" spc="-130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24988" y="2594089"/>
            <a:ext cx="1934210" cy="57150"/>
          </a:xfrm>
          <a:custGeom>
            <a:avLst/>
            <a:gdLst/>
            <a:ahLst/>
            <a:cxnLst/>
            <a:rect l="l" t="t" r="r" b="b"/>
            <a:pathLst>
              <a:path w="1934210" h="57150">
                <a:moveTo>
                  <a:pt x="0" y="57099"/>
                </a:moveTo>
                <a:lnTo>
                  <a:pt x="243293" y="57099"/>
                </a:lnTo>
              </a:path>
              <a:path w="1934210" h="57150">
                <a:moveTo>
                  <a:pt x="428739" y="57099"/>
                </a:moveTo>
                <a:lnTo>
                  <a:pt x="641921" y="57099"/>
                </a:lnTo>
              </a:path>
              <a:path w="1934210" h="57150">
                <a:moveTo>
                  <a:pt x="827366" y="57099"/>
                </a:moveTo>
                <a:lnTo>
                  <a:pt x="1073035" y="57099"/>
                </a:lnTo>
              </a:path>
              <a:path w="1934210" h="57150">
                <a:moveTo>
                  <a:pt x="1258481" y="57099"/>
                </a:moveTo>
                <a:lnTo>
                  <a:pt x="1501774" y="57099"/>
                </a:lnTo>
              </a:path>
              <a:path w="1934210" h="57150">
                <a:moveTo>
                  <a:pt x="1687220" y="57099"/>
                </a:moveTo>
                <a:lnTo>
                  <a:pt x="1933689" y="57099"/>
                </a:lnTo>
              </a:path>
              <a:path w="1934210" h="57150">
                <a:moveTo>
                  <a:pt x="0" y="0"/>
                </a:moveTo>
                <a:lnTo>
                  <a:pt x="1933689" y="0"/>
                </a:lnTo>
              </a:path>
            </a:pathLst>
          </a:custGeom>
          <a:ln w="150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65566" y="2620086"/>
            <a:ext cx="258381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i="1" spc="-170" dirty="0">
                <a:latin typeface="Times New Roman"/>
                <a:cs typeface="Times New Roman"/>
              </a:rPr>
              <a:t>F</a:t>
            </a:r>
            <a:r>
              <a:rPr sz="2025" spc="15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 </a:t>
            </a:r>
            <a:r>
              <a:rPr sz="2025" spc="-104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130" dirty="0">
                <a:latin typeface="Times New Roman"/>
                <a:cs typeface="Times New Roman"/>
              </a:rPr>
              <a:t> </a:t>
            </a:r>
            <a:r>
              <a:rPr sz="2350" i="1" spc="-130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0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5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i="1" spc="-260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-142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i="1" spc="-114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5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i="1" spc="-130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6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5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i="1" spc="-130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46133" y="2037905"/>
            <a:ext cx="1497965" cy="57150"/>
          </a:xfrm>
          <a:custGeom>
            <a:avLst/>
            <a:gdLst/>
            <a:ahLst/>
            <a:cxnLst/>
            <a:rect l="l" t="t" r="r" b="b"/>
            <a:pathLst>
              <a:path w="1497964" h="57150">
                <a:moveTo>
                  <a:pt x="0" y="56908"/>
                </a:moveTo>
                <a:lnTo>
                  <a:pt x="212966" y="56908"/>
                </a:lnTo>
              </a:path>
              <a:path w="1497964" h="57150">
                <a:moveTo>
                  <a:pt x="398233" y="56908"/>
                </a:moveTo>
                <a:lnTo>
                  <a:pt x="643661" y="56908"/>
                </a:lnTo>
              </a:path>
              <a:path w="1497964" h="57150">
                <a:moveTo>
                  <a:pt x="828929" y="56908"/>
                </a:moveTo>
                <a:lnTo>
                  <a:pt x="1066431" y="56908"/>
                </a:lnTo>
              </a:path>
              <a:path w="1497964" h="57150">
                <a:moveTo>
                  <a:pt x="1251699" y="56908"/>
                </a:moveTo>
                <a:lnTo>
                  <a:pt x="1497914" y="56908"/>
                </a:lnTo>
              </a:path>
              <a:path w="1497964" h="57150">
                <a:moveTo>
                  <a:pt x="0" y="0"/>
                </a:moveTo>
                <a:lnTo>
                  <a:pt x="1497914" y="0"/>
                </a:lnTo>
              </a:path>
            </a:pathLst>
          </a:custGeom>
          <a:ln w="150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19795" y="2062721"/>
            <a:ext cx="211963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i="1" spc="-320" dirty="0">
                <a:latin typeface="Times New Roman"/>
                <a:cs typeface="Times New Roman"/>
              </a:rPr>
              <a:t>F</a:t>
            </a:r>
            <a:r>
              <a:rPr sz="2025" spc="15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240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i="1" spc="-265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-150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380" dirty="0">
                <a:latin typeface="Times New Roman"/>
                <a:cs typeface="Times New Roman"/>
              </a:rPr>
              <a:t> </a:t>
            </a:r>
            <a:r>
              <a:rPr sz="2350" i="1" spc="-114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4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7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380" dirty="0">
                <a:latin typeface="Times New Roman"/>
                <a:cs typeface="Times New Roman"/>
              </a:rPr>
              <a:t> </a:t>
            </a:r>
            <a:r>
              <a:rPr sz="2350" i="1" spc="-160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5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-15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380" dirty="0">
                <a:latin typeface="Times New Roman"/>
                <a:cs typeface="Times New Roman"/>
              </a:rPr>
              <a:t> </a:t>
            </a:r>
            <a:r>
              <a:rPr sz="2350" i="1" spc="-135" dirty="0">
                <a:latin typeface="Times New Roman"/>
                <a:cs typeface="Times New Roman"/>
              </a:rPr>
              <a:t>Y</a:t>
            </a:r>
            <a:r>
              <a:rPr sz="2025" spc="15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4847" y="3777081"/>
            <a:ext cx="878205" cy="6756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73660" algn="ctr">
              <a:lnSpc>
                <a:spcPct val="100000"/>
              </a:lnSpc>
              <a:spcBef>
                <a:spcPts val="47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r>
              <a:rPr sz="1400" spc="5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5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r>
              <a:rPr sz="1400" spc="5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R="63500" algn="ctr">
              <a:lnSpc>
                <a:spcPct val="100000"/>
              </a:lnSpc>
              <a:spcBef>
                <a:spcPts val="235"/>
              </a:spcBef>
            </a:pPr>
            <a:r>
              <a:rPr sz="900" b="1" spc="-5" dirty="0">
                <a:solidFill>
                  <a:srgbClr val="44536A"/>
                </a:solidFill>
                <a:latin typeface="Arial"/>
                <a:cs typeface="Arial"/>
              </a:rPr>
              <a:t>BIN/OCT(2)</a:t>
            </a:r>
            <a:endParaRPr sz="9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65"/>
              </a:spcBef>
              <a:tabLst>
                <a:tab pos="250190" algn="l"/>
                <a:tab pos="617220" algn="l"/>
              </a:tabLst>
            </a:pPr>
            <a:r>
              <a:rPr sz="1400" dirty="0">
                <a:latin typeface="Arial MT"/>
                <a:cs typeface="Arial MT"/>
              </a:rPr>
              <a:t>1	2	</a:t>
            </a:r>
            <a:r>
              <a:rPr sz="1400" spc="-5" dirty="0">
                <a:solidFill>
                  <a:srgbClr val="008000"/>
                </a:solidFill>
                <a:latin typeface="Arial MT"/>
                <a:cs typeface="Arial MT"/>
              </a:rPr>
              <a:t>E</a:t>
            </a:r>
            <a:r>
              <a:rPr sz="1400" dirty="0">
                <a:solidFill>
                  <a:srgbClr val="008000"/>
                </a:solidFill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102157" y="2876550"/>
            <a:ext cx="1612900" cy="1805305"/>
            <a:chOff x="7102157" y="2876550"/>
            <a:chExt cx="1612900" cy="1805305"/>
          </a:xfrm>
        </p:grpSpPr>
        <p:sp>
          <p:nvSpPr>
            <p:cNvPr id="21" name="object 21"/>
            <p:cNvSpPr/>
            <p:nvPr/>
          </p:nvSpPr>
          <p:spPr>
            <a:xfrm>
              <a:off x="7102157" y="4449762"/>
              <a:ext cx="241300" cy="231775"/>
            </a:xfrm>
            <a:custGeom>
              <a:avLst/>
              <a:gdLst/>
              <a:ahLst/>
              <a:cxnLst/>
              <a:rect l="l" t="t" r="r" b="b"/>
              <a:pathLst>
                <a:path w="241300" h="231775">
                  <a:moveTo>
                    <a:pt x="190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9050" y="231775"/>
                  </a:lnTo>
                  <a:lnTo>
                    <a:pt x="19050" y="0"/>
                  </a:lnTo>
                  <a:close/>
                </a:path>
                <a:path w="241300" h="231775">
                  <a:moveTo>
                    <a:pt x="241300" y="0"/>
                  </a:moveTo>
                  <a:lnTo>
                    <a:pt x="222250" y="0"/>
                  </a:lnTo>
                  <a:lnTo>
                    <a:pt x="222250" y="231775"/>
                  </a:lnTo>
                  <a:lnTo>
                    <a:pt x="241300" y="231775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669" y="4445584"/>
              <a:ext cx="81584" cy="23277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3983" y="2889503"/>
              <a:ext cx="362711" cy="5394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241982" y="2876550"/>
              <a:ext cx="387350" cy="565150"/>
            </a:xfrm>
            <a:custGeom>
              <a:avLst/>
              <a:gdLst/>
              <a:ahLst/>
              <a:cxnLst/>
              <a:rect l="l" t="t" r="r" b="b"/>
              <a:pathLst>
                <a:path w="387350" h="565150">
                  <a:moveTo>
                    <a:pt x="387350" y="565150"/>
                  </a:moveTo>
                  <a:lnTo>
                    <a:pt x="0" y="565150"/>
                  </a:lnTo>
                  <a:lnTo>
                    <a:pt x="0" y="0"/>
                  </a:lnTo>
                  <a:lnTo>
                    <a:pt x="387350" y="0"/>
                  </a:lnTo>
                  <a:lnTo>
                    <a:pt x="38735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539750"/>
                  </a:lnTo>
                  <a:lnTo>
                    <a:pt x="12700" y="539750"/>
                  </a:lnTo>
                  <a:lnTo>
                    <a:pt x="25400" y="552450"/>
                  </a:lnTo>
                  <a:lnTo>
                    <a:pt x="387350" y="552450"/>
                  </a:lnTo>
                  <a:lnTo>
                    <a:pt x="387350" y="565150"/>
                  </a:lnTo>
                  <a:close/>
                </a:path>
                <a:path w="387350" h="56515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387350" h="565150">
                  <a:moveTo>
                    <a:pt x="36195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361950" y="12700"/>
                  </a:lnTo>
                  <a:lnTo>
                    <a:pt x="361950" y="25400"/>
                  </a:lnTo>
                  <a:close/>
                </a:path>
                <a:path w="387350" h="565150">
                  <a:moveTo>
                    <a:pt x="361950" y="552450"/>
                  </a:moveTo>
                  <a:lnTo>
                    <a:pt x="361950" y="12700"/>
                  </a:lnTo>
                  <a:lnTo>
                    <a:pt x="374650" y="25400"/>
                  </a:lnTo>
                  <a:lnTo>
                    <a:pt x="387350" y="25400"/>
                  </a:lnTo>
                  <a:lnTo>
                    <a:pt x="387350" y="539750"/>
                  </a:lnTo>
                  <a:lnTo>
                    <a:pt x="374650" y="539750"/>
                  </a:lnTo>
                  <a:lnTo>
                    <a:pt x="361950" y="552450"/>
                  </a:lnTo>
                  <a:close/>
                </a:path>
                <a:path w="387350" h="565150">
                  <a:moveTo>
                    <a:pt x="387350" y="25400"/>
                  </a:moveTo>
                  <a:lnTo>
                    <a:pt x="374650" y="25400"/>
                  </a:lnTo>
                  <a:lnTo>
                    <a:pt x="361950" y="12700"/>
                  </a:lnTo>
                  <a:lnTo>
                    <a:pt x="387350" y="12700"/>
                  </a:lnTo>
                  <a:lnTo>
                    <a:pt x="387350" y="25400"/>
                  </a:lnTo>
                  <a:close/>
                </a:path>
                <a:path w="387350" h="565150">
                  <a:moveTo>
                    <a:pt x="25400" y="552450"/>
                  </a:moveTo>
                  <a:lnTo>
                    <a:pt x="12700" y="539750"/>
                  </a:lnTo>
                  <a:lnTo>
                    <a:pt x="25400" y="539750"/>
                  </a:lnTo>
                  <a:lnTo>
                    <a:pt x="25400" y="552450"/>
                  </a:lnTo>
                  <a:close/>
                </a:path>
                <a:path w="387350" h="565150">
                  <a:moveTo>
                    <a:pt x="361950" y="552450"/>
                  </a:moveTo>
                  <a:lnTo>
                    <a:pt x="25400" y="552450"/>
                  </a:lnTo>
                  <a:lnTo>
                    <a:pt x="25400" y="539750"/>
                  </a:lnTo>
                  <a:lnTo>
                    <a:pt x="361950" y="539750"/>
                  </a:lnTo>
                  <a:lnTo>
                    <a:pt x="361950" y="552450"/>
                  </a:lnTo>
                  <a:close/>
                </a:path>
                <a:path w="387350" h="565150">
                  <a:moveTo>
                    <a:pt x="387350" y="552450"/>
                  </a:moveTo>
                  <a:lnTo>
                    <a:pt x="361950" y="552450"/>
                  </a:lnTo>
                  <a:lnTo>
                    <a:pt x="374650" y="539750"/>
                  </a:lnTo>
                  <a:lnTo>
                    <a:pt x="387350" y="539750"/>
                  </a:lnTo>
                  <a:lnTo>
                    <a:pt x="387350" y="5524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07119" y="3103575"/>
              <a:ext cx="107924" cy="10782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103870" y="2967037"/>
              <a:ext cx="152400" cy="379730"/>
            </a:xfrm>
            <a:custGeom>
              <a:avLst/>
              <a:gdLst/>
              <a:ahLst/>
              <a:cxnLst/>
              <a:rect l="l" t="t" r="r" b="b"/>
              <a:pathLst>
                <a:path w="152400" h="379729">
                  <a:moveTo>
                    <a:pt x="149225" y="179387"/>
                  </a:moveTo>
                  <a:lnTo>
                    <a:pt x="0" y="179387"/>
                  </a:lnTo>
                  <a:lnTo>
                    <a:pt x="0" y="198437"/>
                  </a:lnTo>
                  <a:lnTo>
                    <a:pt x="149225" y="198437"/>
                  </a:lnTo>
                  <a:lnTo>
                    <a:pt x="149225" y="179387"/>
                  </a:lnTo>
                  <a:close/>
                </a:path>
                <a:path w="152400" h="379729">
                  <a:moveTo>
                    <a:pt x="150812" y="0"/>
                  </a:moveTo>
                  <a:lnTo>
                    <a:pt x="1587" y="0"/>
                  </a:lnTo>
                  <a:lnTo>
                    <a:pt x="1587" y="19050"/>
                  </a:lnTo>
                  <a:lnTo>
                    <a:pt x="150812" y="19050"/>
                  </a:lnTo>
                  <a:lnTo>
                    <a:pt x="150812" y="0"/>
                  </a:lnTo>
                  <a:close/>
                </a:path>
                <a:path w="152400" h="379729">
                  <a:moveTo>
                    <a:pt x="152400" y="360362"/>
                  </a:moveTo>
                  <a:lnTo>
                    <a:pt x="3175" y="360362"/>
                  </a:lnTo>
                  <a:lnTo>
                    <a:pt x="3175" y="379412"/>
                  </a:lnTo>
                  <a:lnTo>
                    <a:pt x="152400" y="379412"/>
                  </a:lnTo>
                  <a:lnTo>
                    <a:pt x="152400" y="360362"/>
                  </a:lnTo>
                  <a:close/>
                </a:path>
                <a:path w="152400" h="379729">
                  <a:moveTo>
                    <a:pt x="152400" y="268287"/>
                  </a:moveTo>
                  <a:lnTo>
                    <a:pt x="3175" y="268287"/>
                  </a:lnTo>
                  <a:lnTo>
                    <a:pt x="3175" y="287337"/>
                  </a:lnTo>
                  <a:lnTo>
                    <a:pt x="152400" y="287337"/>
                  </a:lnTo>
                  <a:lnTo>
                    <a:pt x="152400" y="268287"/>
                  </a:lnTo>
                  <a:close/>
                </a:path>
                <a:path w="152400" h="379729">
                  <a:moveTo>
                    <a:pt x="152400" y="93662"/>
                  </a:moveTo>
                  <a:lnTo>
                    <a:pt x="3175" y="93662"/>
                  </a:lnTo>
                  <a:lnTo>
                    <a:pt x="3175" y="112712"/>
                  </a:lnTo>
                  <a:lnTo>
                    <a:pt x="152400" y="112712"/>
                  </a:lnTo>
                  <a:lnTo>
                    <a:pt x="152400" y="9366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303259" y="2901315"/>
            <a:ext cx="1007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955" algn="l"/>
                <a:tab pos="723900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&amp;	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7" baseline="-22569" dirty="0">
                <a:latin typeface="Arial MT"/>
                <a:cs typeface="Arial MT"/>
              </a:rPr>
              <a:t>F</a:t>
            </a:r>
            <a:r>
              <a:rPr sz="1575" spc="-7" baseline="-52910" dirty="0">
                <a:latin typeface="Arial MT"/>
                <a:cs typeface="Arial MT"/>
              </a:rPr>
              <a:t>3</a:t>
            </a:r>
            <a:endParaRPr sz="1575" baseline="-5291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30570" y="2271712"/>
            <a:ext cx="2884805" cy="1341755"/>
            <a:chOff x="5830570" y="2271712"/>
            <a:chExt cx="2884805" cy="1341755"/>
          </a:xfrm>
        </p:grpSpPr>
        <p:sp>
          <p:nvSpPr>
            <p:cNvPr id="29" name="object 29"/>
            <p:cNvSpPr/>
            <p:nvPr/>
          </p:nvSpPr>
          <p:spPr>
            <a:xfrm>
              <a:off x="5830570" y="2967037"/>
              <a:ext cx="2276475" cy="646430"/>
            </a:xfrm>
            <a:custGeom>
              <a:avLst/>
              <a:gdLst/>
              <a:ahLst/>
              <a:cxnLst/>
              <a:rect l="l" t="t" r="r" b="b"/>
              <a:pathLst>
                <a:path w="2276475" h="646429">
                  <a:moveTo>
                    <a:pt x="2276475" y="360362"/>
                  </a:moveTo>
                  <a:lnTo>
                    <a:pt x="1952625" y="360362"/>
                  </a:lnTo>
                  <a:lnTo>
                    <a:pt x="1952625" y="369887"/>
                  </a:lnTo>
                  <a:lnTo>
                    <a:pt x="1943100" y="369887"/>
                  </a:lnTo>
                  <a:lnTo>
                    <a:pt x="1943100" y="636587"/>
                  </a:lnTo>
                  <a:lnTo>
                    <a:pt x="1962150" y="636587"/>
                  </a:lnTo>
                  <a:lnTo>
                    <a:pt x="1962150" y="379412"/>
                  </a:lnTo>
                  <a:lnTo>
                    <a:pt x="2276475" y="379412"/>
                  </a:lnTo>
                  <a:lnTo>
                    <a:pt x="2276475" y="360362"/>
                  </a:lnTo>
                  <a:close/>
                </a:path>
                <a:path w="2276475" h="646429">
                  <a:moveTo>
                    <a:pt x="2276475" y="269875"/>
                  </a:moveTo>
                  <a:lnTo>
                    <a:pt x="1730375" y="269875"/>
                  </a:lnTo>
                  <a:lnTo>
                    <a:pt x="1730375" y="279400"/>
                  </a:lnTo>
                  <a:lnTo>
                    <a:pt x="1720850" y="279400"/>
                  </a:lnTo>
                  <a:lnTo>
                    <a:pt x="1720850" y="646112"/>
                  </a:lnTo>
                  <a:lnTo>
                    <a:pt x="1739900" y="646112"/>
                  </a:lnTo>
                  <a:lnTo>
                    <a:pt x="1739900" y="288925"/>
                  </a:lnTo>
                  <a:lnTo>
                    <a:pt x="2276475" y="288925"/>
                  </a:lnTo>
                  <a:lnTo>
                    <a:pt x="2276475" y="269875"/>
                  </a:lnTo>
                  <a:close/>
                </a:path>
                <a:path w="2276475" h="646429">
                  <a:moveTo>
                    <a:pt x="2276475" y="179387"/>
                  </a:moveTo>
                  <a:lnTo>
                    <a:pt x="1281112" y="179387"/>
                  </a:lnTo>
                  <a:lnTo>
                    <a:pt x="1281112" y="188912"/>
                  </a:lnTo>
                  <a:lnTo>
                    <a:pt x="1271587" y="188912"/>
                  </a:lnTo>
                  <a:lnTo>
                    <a:pt x="1271587" y="644525"/>
                  </a:lnTo>
                  <a:lnTo>
                    <a:pt x="1290637" y="644525"/>
                  </a:lnTo>
                  <a:lnTo>
                    <a:pt x="1290637" y="198437"/>
                  </a:lnTo>
                  <a:lnTo>
                    <a:pt x="2276475" y="198437"/>
                  </a:lnTo>
                  <a:lnTo>
                    <a:pt x="2276475" y="179387"/>
                  </a:lnTo>
                  <a:close/>
                </a:path>
                <a:path w="2276475" h="646429">
                  <a:moveTo>
                    <a:pt x="2276475" y="93662"/>
                  </a:moveTo>
                  <a:lnTo>
                    <a:pt x="458787" y="93662"/>
                  </a:lnTo>
                  <a:lnTo>
                    <a:pt x="458787" y="103187"/>
                  </a:lnTo>
                  <a:lnTo>
                    <a:pt x="449262" y="103187"/>
                  </a:lnTo>
                  <a:lnTo>
                    <a:pt x="449262" y="646112"/>
                  </a:lnTo>
                  <a:lnTo>
                    <a:pt x="468312" y="646112"/>
                  </a:lnTo>
                  <a:lnTo>
                    <a:pt x="468312" y="112712"/>
                  </a:lnTo>
                  <a:lnTo>
                    <a:pt x="2276475" y="112712"/>
                  </a:lnTo>
                  <a:lnTo>
                    <a:pt x="2276475" y="93662"/>
                  </a:lnTo>
                  <a:close/>
                </a:path>
                <a:path w="2276475" h="646429">
                  <a:moveTo>
                    <a:pt x="2276475" y="0"/>
                  </a:moveTo>
                  <a:lnTo>
                    <a:pt x="11112" y="0"/>
                  </a:lnTo>
                  <a:lnTo>
                    <a:pt x="11112" y="9525"/>
                  </a:lnTo>
                  <a:lnTo>
                    <a:pt x="1587" y="9499"/>
                  </a:lnTo>
                  <a:lnTo>
                    <a:pt x="0" y="646087"/>
                  </a:lnTo>
                  <a:lnTo>
                    <a:pt x="19050" y="646137"/>
                  </a:lnTo>
                  <a:lnTo>
                    <a:pt x="20612" y="19050"/>
                  </a:lnTo>
                  <a:lnTo>
                    <a:pt x="2276475" y="19050"/>
                  </a:lnTo>
                  <a:lnTo>
                    <a:pt x="227647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3984" y="2284475"/>
              <a:ext cx="362711" cy="53949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241982" y="2271712"/>
              <a:ext cx="387350" cy="565150"/>
            </a:xfrm>
            <a:custGeom>
              <a:avLst/>
              <a:gdLst/>
              <a:ahLst/>
              <a:cxnLst/>
              <a:rect l="l" t="t" r="r" b="b"/>
              <a:pathLst>
                <a:path w="387350" h="565150">
                  <a:moveTo>
                    <a:pt x="387350" y="565150"/>
                  </a:moveTo>
                  <a:lnTo>
                    <a:pt x="0" y="565150"/>
                  </a:lnTo>
                  <a:lnTo>
                    <a:pt x="0" y="0"/>
                  </a:lnTo>
                  <a:lnTo>
                    <a:pt x="387350" y="0"/>
                  </a:lnTo>
                  <a:lnTo>
                    <a:pt x="38735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539750"/>
                  </a:lnTo>
                  <a:lnTo>
                    <a:pt x="12700" y="539750"/>
                  </a:lnTo>
                  <a:lnTo>
                    <a:pt x="25400" y="552450"/>
                  </a:lnTo>
                  <a:lnTo>
                    <a:pt x="387350" y="552450"/>
                  </a:lnTo>
                  <a:lnTo>
                    <a:pt x="387350" y="565150"/>
                  </a:lnTo>
                  <a:close/>
                </a:path>
                <a:path w="387350" h="56515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387350" h="565150">
                  <a:moveTo>
                    <a:pt x="36195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361950" y="12700"/>
                  </a:lnTo>
                  <a:lnTo>
                    <a:pt x="361950" y="25400"/>
                  </a:lnTo>
                  <a:close/>
                </a:path>
                <a:path w="387350" h="565150">
                  <a:moveTo>
                    <a:pt x="361950" y="552450"/>
                  </a:moveTo>
                  <a:lnTo>
                    <a:pt x="361950" y="12700"/>
                  </a:lnTo>
                  <a:lnTo>
                    <a:pt x="374650" y="25400"/>
                  </a:lnTo>
                  <a:lnTo>
                    <a:pt x="387350" y="25400"/>
                  </a:lnTo>
                  <a:lnTo>
                    <a:pt x="387350" y="539750"/>
                  </a:lnTo>
                  <a:lnTo>
                    <a:pt x="374650" y="539750"/>
                  </a:lnTo>
                  <a:lnTo>
                    <a:pt x="361950" y="552450"/>
                  </a:lnTo>
                  <a:close/>
                </a:path>
                <a:path w="387350" h="565150">
                  <a:moveTo>
                    <a:pt x="387350" y="25400"/>
                  </a:moveTo>
                  <a:lnTo>
                    <a:pt x="374650" y="25400"/>
                  </a:lnTo>
                  <a:lnTo>
                    <a:pt x="361950" y="12700"/>
                  </a:lnTo>
                  <a:lnTo>
                    <a:pt x="387350" y="12700"/>
                  </a:lnTo>
                  <a:lnTo>
                    <a:pt x="387350" y="25400"/>
                  </a:lnTo>
                  <a:close/>
                </a:path>
                <a:path w="387350" h="565150">
                  <a:moveTo>
                    <a:pt x="25400" y="552450"/>
                  </a:moveTo>
                  <a:lnTo>
                    <a:pt x="12700" y="539750"/>
                  </a:lnTo>
                  <a:lnTo>
                    <a:pt x="25400" y="539750"/>
                  </a:lnTo>
                  <a:lnTo>
                    <a:pt x="25400" y="552450"/>
                  </a:lnTo>
                  <a:close/>
                </a:path>
                <a:path w="387350" h="565150">
                  <a:moveTo>
                    <a:pt x="361950" y="552450"/>
                  </a:moveTo>
                  <a:lnTo>
                    <a:pt x="25400" y="552450"/>
                  </a:lnTo>
                  <a:lnTo>
                    <a:pt x="25400" y="539750"/>
                  </a:lnTo>
                  <a:lnTo>
                    <a:pt x="361950" y="539750"/>
                  </a:lnTo>
                  <a:lnTo>
                    <a:pt x="361950" y="552450"/>
                  </a:lnTo>
                  <a:close/>
                </a:path>
                <a:path w="387350" h="565150">
                  <a:moveTo>
                    <a:pt x="387350" y="552450"/>
                  </a:moveTo>
                  <a:lnTo>
                    <a:pt x="361950" y="552450"/>
                  </a:lnTo>
                  <a:lnTo>
                    <a:pt x="374650" y="539750"/>
                  </a:lnTo>
                  <a:lnTo>
                    <a:pt x="387350" y="539750"/>
                  </a:lnTo>
                  <a:lnTo>
                    <a:pt x="387350" y="5524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07120" y="2498737"/>
              <a:ext cx="107924" cy="10782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103870" y="2362199"/>
              <a:ext cx="152400" cy="379730"/>
            </a:xfrm>
            <a:custGeom>
              <a:avLst/>
              <a:gdLst/>
              <a:ahLst/>
              <a:cxnLst/>
              <a:rect l="l" t="t" r="r" b="b"/>
              <a:pathLst>
                <a:path w="152400" h="379730">
                  <a:moveTo>
                    <a:pt x="149225" y="179387"/>
                  </a:moveTo>
                  <a:lnTo>
                    <a:pt x="0" y="179387"/>
                  </a:lnTo>
                  <a:lnTo>
                    <a:pt x="0" y="198437"/>
                  </a:lnTo>
                  <a:lnTo>
                    <a:pt x="149225" y="198437"/>
                  </a:lnTo>
                  <a:lnTo>
                    <a:pt x="149225" y="179387"/>
                  </a:lnTo>
                  <a:close/>
                </a:path>
                <a:path w="152400" h="379730">
                  <a:moveTo>
                    <a:pt x="150812" y="0"/>
                  </a:moveTo>
                  <a:lnTo>
                    <a:pt x="1587" y="0"/>
                  </a:lnTo>
                  <a:lnTo>
                    <a:pt x="1587" y="19050"/>
                  </a:lnTo>
                  <a:lnTo>
                    <a:pt x="150812" y="19050"/>
                  </a:lnTo>
                  <a:lnTo>
                    <a:pt x="150812" y="0"/>
                  </a:lnTo>
                  <a:close/>
                </a:path>
                <a:path w="152400" h="379730">
                  <a:moveTo>
                    <a:pt x="152400" y="360362"/>
                  </a:moveTo>
                  <a:lnTo>
                    <a:pt x="3175" y="360362"/>
                  </a:lnTo>
                  <a:lnTo>
                    <a:pt x="3175" y="379412"/>
                  </a:lnTo>
                  <a:lnTo>
                    <a:pt x="152400" y="379412"/>
                  </a:lnTo>
                  <a:lnTo>
                    <a:pt x="152400" y="360362"/>
                  </a:lnTo>
                  <a:close/>
                </a:path>
                <a:path w="152400" h="379730">
                  <a:moveTo>
                    <a:pt x="152400" y="268287"/>
                  </a:moveTo>
                  <a:lnTo>
                    <a:pt x="3175" y="268287"/>
                  </a:lnTo>
                  <a:lnTo>
                    <a:pt x="3175" y="287337"/>
                  </a:lnTo>
                  <a:lnTo>
                    <a:pt x="152400" y="287337"/>
                  </a:lnTo>
                  <a:lnTo>
                    <a:pt x="152400" y="268287"/>
                  </a:lnTo>
                  <a:close/>
                </a:path>
                <a:path w="152400" h="379730">
                  <a:moveTo>
                    <a:pt x="152400" y="93662"/>
                  </a:moveTo>
                  <a:lnTo>
                    <a:pt x="3175" y="93662"/>
                  </a:lnTo>
                  <a:lnTo>
                    <a:pt x="3175" y="112712"/>
                  </a:lnTo>
                  <a:lnTo>
                    <a:pt x="152400" y="112712"/>
                  </a:lnTo>
                  <a:lnTo>
                    <a:pt x="152400" y="9366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328659" y="2296477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555" algn="l"/>
                <a:tab pos="698500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&amp;	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23984" y="2406332"/>
            <a:ext cx="2743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F</a:t>
            </a:r>
            <a:r>
              <a:rPr sz="1575" spc="-7" baseline="-15873" dirty="0">
                <a:latin typeface="Arial MT"/>
                <a:cs typeface="Arial MT"/>
              </a:rPr>
              <a:t>2</a:t>
            </a:r>
            <a:endParaRPr sz="1575" baseline="-15873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608320" y="1654175"/>
            <a:ext cx="3111500" cy="1958975"/>
            <a:chOff x="5608320" y="1654175"/>
            <a:chExt cx="3111500" cy="1958975"/>
          </a:xfrm>
        </p:grpSpPr>
        <p:sp>
          <p:nvSpPr>
            <p:cNvPr id="37" name="object 37"/>
            <p:cNvSpPr/>
            <p:nvPr/>
          </p:nvSpPr>
          <p:spPr>
            <a:xfrm>
              <a:off x="7551420" y="2630487"/>
              <a:ext cx="555625" cy="706755"/>
            </a:xfrm>
            <a:custGeom>
              <a:avLst/>
              <a:gdLst/>
              <a:ahLst/>
              <a:cxnLst/>
              <a:rect l="l" t="t" r="r" b="b"/>
              <a:pathLst>
                <a:path w="555625" h="706754">
                  <a:moveTo>
                    <a:pt x="555625" y="92075"/>
                  </a:moveTo>
                  <a:lnTo>
                    <a:pt x="231775" y="92075"/>
                  </a:lnTo>
                  <a:lnTo>
                    <a:pt x="231775" y="101600"/>
                  </a:lnTo>
                  <a:lnTo>
                    <a:pt x="222250" y="101600"/>
                  </a:lnTo>
                  <a:lnTo>
                    <a:pt x="222250" y="706437"/>
                  </a:lnTo>
                  <a:lnTo>
                    <a:pt x="241300" y="706437"/>
                  </a:lnTo>
                  <a:lnTo>
                    <a:pt x="241300" y="111125"/>
                  </a:lnTo>
                  <a:lnTo>
                    <a:pt x="555625" y="111125"/>
                  </a:lnTo>
                  <a:lnTo>
                    <a:pt x="555625" y="92075"/>
                  </a:lnTo>
                  <a:close/>
                </a:path>
                <a:path w="555625" h="706754">
                  <a:moveTo>
                    <a:pt x="555625" y="0"/>
                  </a:moveTo>
                  <a:lnTo>
                    <a:pt x="9525" y="0"/>
                  </a:lnTo>
                  <a:lnTo>
                    <a:pt x="9525" y="9525"/>
                  </a:lnTo>
                  <a:lnTo>
                    <a:pt x="0" y="9525"/>
                  </a:lnTo>
                  <a:lnTo>
                    <a:pt x="0" y="615950"/>
                  </a:lnTo>
                  <a:lnTo>
                    <a:pt x="19050" y="615950"/>
                  </a:lnTo>
                  <a:lnTo>
                    <a:pt x="19050" y="19050"/>
                  </a:lnTo>
                  <a:lnTo>
                    <a:pt x="555625" y="19050"/>
                  </a:lnTo>
                  <a:lnTo>
                    <a:pt x="55562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29297" y="3214687"/>
              <a:ext cx="285750" cy="154305"/>
            </a:xfrm>
            <a:custGeom>
              <a:avLst/>
              <a:gdLst/>
              <a:ahLst/>
              <a:cxnLst/>
              <a:rect l="l" t="t" r="r" b="b"/>
              <a:pathLst>
                <a:path w="285750" h="154304">
                  <a:moveTo>
                    <a:pt x="63398" y="31991"/>
                  </a:moveTo>
                  <a:lnTo>
                    <a:pt x="63296" y="29705"/>
                  </a:lnTo>
                  <a:lnTo>
                    <a:pt x="63207" y="28270"/>
                  </a:lnTo>
                  <a:lnTo>
                    <a:pt x="63080" y="27495"/>
                  </a:lnTo>
                  <a:lnTo>
                    <a:pt x="62750" y="25361"/>
                  </a:lnTo>
                  <a:lnTo>
                    <a:pt x="62230" y="23317"/>
                  </a:lnTo>
                  <a:lnTo>
                    <a:pt x="61899" y="22085"/>
                  </a:lnTo>
                  <a:lnTo>
                    <a:pt x="61620" y="21361"/>
                  </a:lnTo>
                  <a:lnTo>
                    <a:pt x="60934" y="19507"/>
                  </a:lnTo>
                  <a:lnTo>
                    <a:pt x="57556" y="13436"/>
                  </a:lnTo>
                  <a:lnTo>
                    <a:pt x="56705" y="12306"/>
                  </a:lnTo>
                  <a:lnTo>
                    <a:pt x="55981" y="11353"/>
                  </a:lnTo>
                  <a:lnTo>
                    <a:pt x="55283" y="10591"/>
                  </a:lnTo>
                  <a:lnTo>
                    <a:pt x="54762" y="10020"/>
                  </a:lnTo>
                  <a:lnTo>
                    <a:pt x="54419" y="9652"/>
                  </a:lnTo>
                  <a:lnTo>
                    <a:pt x="31889" y="0"/>
                  </a:lnTo>
                  <a:lnTo>
                    <a:pt x="31407" y="0"/>
                  </a:lnTo>
                  <a:lnTo>
                    <a:pt x="647" y="24904"/>
                  </a:lnTo>
                  <a:lnTo>
                    <a:pt x="0" y="29705"/>
                  </a:lnTo>
                  <a:lnTo>
                    <a:pt x="101" y="35229"/>
                  </a:lnTo>
                  <a:lnTo>
                    <a:pt x="28168" y="63309"/>
                  </a:lnTo>
                  <a:lnTo>
                    <a:pt x="31407" y="63500"/>
                  </a:lnTo>
                  <a:lnTo>
                    <a:pt x="31889" y="63500"/>
                  </a:lnTo>
                  <a:lnTo>
                    <a:pt x="54381" y="53886"/>
                  </a:lnTo>
                  <a:lnTo>
                    <a:pt x="46228" y="53873"/>
                  </a:lnTo>
                  <a:lnTo>
                    <a:pt x="54419" y="53848"/>
                  </a:lnTo>
                  <a:lnTo>
                    <a:pt x="54660" y="53581"/>
                  </a:lnTo>
                  <a:lnTo>
                    <a:pt x="55156" y="53047"/>
                  </a:lnTo>
                  <a:lnTo>
                    <a:pt x="55816" y="52324"/>
                  </a:lnTo>
                  <a:lnTo>
                    <a:pt x="56540" y="51409"/>
                  </a:lnTo>
                  <a:lnTo>
                    <a:pt x="57365" y="50317"/>
                  </a:lnTo>
                  <a:lnTo>
                    <a:pt x="57848" y="49695"/>
                  </a:lnTo>
                  <a:lnTo>
                    <a:pt x="58254" y="49047"/>
                  </a:lnTo>
                  <a:lnTo>
                    <a:pt x="59118" y="47625"/>
                  </a:lnTo>
                  <a:lnTo>
                    <a:pt x="59677" y="46685"/>
                  </a:lnTo>
                  <a:lnTo>
                    <a:pt x="59969" y="46062"/>
                  </a:lnTo>
                  <a:lnTo>
                    <a:pt x="60782" y="44361"/>
                  </a:lnTo>
                  <a:lnTo>
                    <a:pt x="63017" y="36474"/>
                  </a:lnTo>
                  <a:lnTo>
                    <a:pt x="63207" y="35229"/>
                  </a:lnTo>
                  <a:lnTo>
                    <a:pt x="63271" y="34264"/>
                  </a:lnTo>
                  <a:lnTo>
                    <a:pt x="63398" y="31991"/>
                  </a:lnTo>
                  <a:close/>
                </a:path>
                <a:path w="285750" h="154304">
                  <a:moveTo>
                    <a:pt x="285648" y="122478"/>
                  </a:moveTo>
                  <a:lnTo>
                    <a:pt x="285546" y="120192"/>
                  </a:lnTo>
                  <a:lnTo>
                    <a:pt x="285457" y="118757"/>
                  </a:lnTo>
                  <a:lnTo>
                    <a:pt x="285330" y="117983"/>
                  </a:lnTo>
                  <a:lnTo>
                    <a:pt x="285000" y="115849"/>
                  </a:lnTo>
                  <a:lnTo>
                    <a:pt x="284480" y="113804"/>
                  </a:lnTo>
                  <a:lnTo>
                    <a:pt x="284149" y="112572"/>
                  </a:lnTo>
                  <a:lnTo>
                    <a:pt x="283870" y="111848"/>
                  </a:lnTo>
                  <a:lnTo>
                    <a:pt x="283184" y="109994"/>
                  </a:lnTo>
                  <a:lnTo>
                    <a:pt x="279806" y="103924"/>
                  </a:lnTo>
                  <a:lnTo>
                    <a:pt x="278955" y="102793"/>
                  </a:lnTo>
                  <a:lnTo>
                    <a:pt x="278231" y="101841"/>
                  </a:lnTo>
                  <a:lnTo>
                    <a:pt x="277533" y="101079"/>
                  </a:lnTo>
                  <a:lnTo>
                    <a:pt x="277012" y="100507"/>
                  </a:lnTo>
                  <a:lnTo>
                    <a:pt x="276682" y="100152"/>
                  </a:lnTo>
                  <a:lnTo>
                    <a:pt x="254139" y="90500"/>
                  </a:lnTo>
                  <a:lnTo>
                    <a:pt x="253657" y="90500"/>
                  </a:lnTo>
                  <a:lnTo>
                    <a:pt x="222897" y="115404"/>
                  </a:lnTo>
                  <a:lnTo>
                    <a:pt x="222250" y="120192"/>
                  </a:lnTo>
                  <a:lnTo>
                    <a:pt x="222351" y="125717"/>
                  </a:lnTo>
                  <a:lnTo>
                    <a:pt x="250418" y="153797"/>
                  </a:lnTo>
                  <a:lnTo>
                    <a:pt x="253657" y="153987"/>
                  </a:lnTo>
                  <a:lnTo>
                    <a:pt x="254139" y="153987"/>
                  </a:lnTo>
                  <a:lnTo>
                    <a:pt x="276631" y="144373"/>
                  </a:lnTo>
                  <a:lnTo>
                    <a:pt x="268478" y="144360"/>
                  </a:lnTo>
                  <a:lnTo>
                    <a:pt x="276669" y="144335"/>
                  </a:lnTo>
                  <a:lnTo>
                    <a:pt x="276910" y="144068"/>
                  </a:lnTo>
                  <a:lnTo>
                    <a:pt x="277406" y="143535"/>
                  </a:lnTo>
                  <a:lnTo>
                    <a:pt x="278066" y="142811"/>
                  </a:lnTo>
                  <a:lnTo>
                    <a:pt x="278790" y="141897"/>
                  </a:lnTo>
                  <a:lnTo>
                    <a:pt x="279615" y="140804"/>
                  </a:lnTo>
                  <a:lnTo>
                    <a:pt x="280098" y="140182"/>
                  </a:lnTo>
                  <a:lnTo>
                    <a:pt x="280504" y="139534"/>
                  </a:lnTo>
                  <a:lnTo>
                    <a:pt x="281368" y="138112"/>
                  </a:lnTo>
                  <a:lnTo>
                    <a:pt x="281927" y="137172"/>
                  </a:lnTo>
                  <a:lnTo>
                    <a:pt x="282219" y="136550"/>
                  </a:lnTo>
                  <a:lnTo>
                    <a:pt x="283032" y="134848"/>
                  </a:lnTo>
                  <a:lnTo>
                    <a:pt x="285267" y="126961"/>
                  </a:lnTo>
                  <a:lnTo>
                    <a:pt x="285457" y="125717"/>
                  </a:lnTo>
                  <a:lnTo>
                    <a:pt x="285521" y="124752"/>
                  </a:lnTo>
                  <a:lnTo>
                    <a:pt x="285648" y="122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57582" y="2455862"/>
              <a:ext cx="2049780" cy="1157605"/>
            </a:xfrm>
            <a:custGeom>
              <a:avLst/>
              <a:gdLst/>
              <a:ahLst/>
              <a:cxnLst/>
              <a:rect l="l" t="t" r="r" b="b"/>
              <a:pathLst>
                <a:path w="2049779" h="1157604">
                  <a:moveTo>
                    <a:pt x="2049462" y="0"/>
                  </a:moveTo>
                  <a:lnTo>
                    <a:pt x="1927225" y="0"/>
                  </a:lnTo>
                  <a:lnTo>
                    <a:pt x="1927225" y="9525"/>
                  </a:lnTo>
                  <a:lnTo>
                    <a:pt x="1917700" y="9525"/>
                  </a:lnTo>
                  <a:lnTo>
                    <a:pt x="1917700" y="85725"/>
                  </a:lnTo>
                  <a:lnTo>
                    <a:pt x="9525" y="85725"/>
                  </a:lnTo>
                  <a:lnTo>
                    <a:pt x="9525" y="95250"/>
                  </a:lnTo>
                  <a:lnTo>
                    <a:pt x="0" y="95250"/>
                  </a:lnTo>
                  <a:lnTo>
                    <a:pt x="0" y="1157287"/>
                  </a:lnTo>
                  <a:lnTo>
                    <a:pt x="19050" y="1157287"/>
                  </a:lnTo>
                  <a:lnTo>
                    <a:pt x="19050" y="104775"/>
                  </a:lnTo>
                  <a:lnTo>
                    <a:pt x="1917700" y="104775"/>
                  </a:lnTo>
                  <a:lnTo>
                    <a:pt x="1917700" y="520700"/>
                  </a:lnTo>
                  <a:lnTo>
                    <a:pt x="1936750" y="520700"/>
                  </a:lnTo>
                  <a:lnTo>
                    <a:pt x="1936750" y="104775"/>
                  </a:lnTo>
                  <a:lnTo>
                    <a:pt x="2049462" y="104775"/>
                  </a:lnTo>
                  <a:lnTo>
                    <a:pt x="2049462" y="85725"/>
                  </a:lnTo>
                  <a:lnTo>
                    <a:pt x="1936750" y="85725"/>
                  </a:lnTo>
                  <a:lnTo>
                    <a:pt x="1936750" y="19050"/>
                  </a:lnTo>
                  <a:lnTo>
                    <a:pt x="2049462" y="19050"/>
                  </a:lnTo>
                  <a:lnTo>
                    <a:pt x="204946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53159" y="294481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398" y="31991"/>
                  </a:moveTo>
                  <a:lnTo>
                    <a:pt x="63296" y="29705"/>
                  </a:lnTo>
                  <a:lnTo>
                    <a:pt x="63207" y="28270"/>
                  </a:lnTo>
                  <a:lnTo>
                    <a:pt x="63080" y="27495"/>
                  </a:lnTo>
                  <a:lnTo>
                    <a:pt x="62750" y="25361"/>
                  </a:lnTo>
                  <a:lnTo>
                    <a:pt x="60121" y="17780"/>
                  </a:lnTo>
                  <a:lnTo>
                    <a:pt x="59677" y="16814"/>
                  </a:lnTo>
                  <a:lnTo>
                    <a:pt x="59309" y="16192"/>
                  </a:lnTo>
                  <a:lnTo>
                    <a:pt x="58432" y="14744"/>
                  </a:lnTo>
                  <a:lnTo>
                    <a:pt x="57848" y="13804"/>
                  </a:lnTo>
                  <a:lnTo>
                    <a:pt x="57556" y="13436"/>
                  </a:lnTo>
                  <a:lnTo>
                    <a:pt x="56705" y="12306"/>
                  </a:lnTo>
                  <a:lnTo>
                    <a:pt x="55981" y="11353"/>
                  </a:lnTo>
                  <a:lnTo>
                    <a:pt x="55283" y="10591"/>
                  </a:lnTo>
                  <a:lnTo>
                    <a:pt x="54762" y="10020"/>
                  </a:lnTo>
                  <a:lnTo>
                    <a:pt x="54419" y="9652"/>
                  </a:lnTo>
                  <a:lnTo>
                    <a:pt x="31889" y="0"/>
                  </a:lnTo>
                  <a:lnTo>
                    <a:pt x="31407" y="0"/>
                  </a:lnTo>
                  <a:lnTo>
                    <a:pt x="647" y="24904"/>
                  </a:lnTo>
                  <a:lnTo>
                    <a:pt x="0" y="29705"/>
                  </a:lnTo>
                  <a:lnTo>
                    <a:pt x="101" y="35229"/>
                  </a:lnTo>
                  <a:lnTo>
                    <a:pt x="28168" y="63309"/>
                  </a:lnTo>
                  <a:lnTo>
                    <a:pt x="31407" y="63500"/>
                  </a:lnTo>
                  <a:lnTo>
                    <a:pt x="31889" y="63500"/>
                  </a:lnTo>
                  <a:lnTo>
                    <a:pt x="54381" y="53886"/>
                  </a:lnTo>
                  <a:lnTo>
                    <a:pt x="54660" y="53581"/>
                  </a:lnTo>
                  <a:lnTo>
                    <a:pt x="55156" y="53047"/>
                  </a:lnTo>
                  <a:lnTo>
                    <a:pt x="55816" y="52324"/>
                  </a:lnTo>
                  <a:lnTo>
                    <a:pt x="56540" y="51409"/>
                  </a:lnTo>
                  <a:lnTo>
                    <a:pt x="57365" y="50317"/>
                  </a:lnTo>
                  <a:lnTo>
                    <a:pt x="57848" y="49695"/>
                  </a:lnTo>
                  <a:lnTo>
                    <a:pt x="58254" y="49047"/>
                  </a:lnTo>
                  <a:lnTo>
                    <a:pt x="59118" y="47625"/>
                  </a:lnTo>
                  <a:lnTo>
                    <a:pt x="59677" y="46685"/>
                  </a:lnTo>
                  <a:lnTo>
                    <a:pt x="59969" y="46062"/>
                  </a:lnTo>
                  <a:lnTo>
                    <a:pt x="60769" y="44361"/>
                  </a:lnTo>
                  <a:lnTo>
                    <a:pt x="60947" y="43992"/>
                  </a:lnTo>
                  <a:lnTo>
                    <a:pt x="61480" y="42545"/>
                  </a:lnTo>
                  <a:lnTo>
                    <a:pt x="61899" y="41414"/>
                  </a:lnTo>
                  <a:lnTo>
                    <a:pt x="62115" y="40614"/>
                  </a:lnTo>
                  <a:lnTo>
                    <a:pt x="62636" y="38595"/>
                  </a:lnTo>
                  <a:lnTo>
                    <a:pt x="62801" y="37909"/>
                  </a:lnTo>
                  <a:lnTo>
                    <a:pt x="63017" y="36474"/>
                  </a:lnTo>
                  <a:lnTo>
                    <a:pt x="63207" y="35229"/>
                  </a:lnTo>
                  <a:lnTo>
                    <a:pt x="63271" y="34264"/>
                  </a:lnTo>
                  <a:lnTo>
                    <a:pt x="63398" y="31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08320" y="2362199"/>
              <a:ext cx="2498725" cy="1250950"/>
            </a:xfrm>
            <a:custGeom>
              <a:avLst/>
              <a:gdLst/>
              <a:ahLst/>
              <a:cxnLst/>
              <a:rect l="l" t="t" r="r" b="b"/>
              <a:pathLst>
                <a:path w="2498725" h="1250950">
                  <a:moveTo>
                    <a:pt x="2498725" y="0"/>
                  </a:moveTo>
                  <a:lnTo>
                    <a:pt x="9525" y="0"/>
                  </a:lnTo>
                  <a:lnTo>
                    <a:pt x="9525" y="9525"/>
                  </a:lnTo>
                  <a:lnTo>
                    <a:pt x="0" y="9525"/>
                  </a:lnTo>
                  <a:lnTo>
                    <a:pt x="0" y="1250950"/>
                  </a:lnTo>
                  <a:lnTo>
                    <a:pt x="19050" y="1250950"/>
                  </a:lnTo>
                  <a:lnTo>
                    <a:pt x="19050" y="19050"/>
                  </a:lnTo>
                  <a:lnTo>
                    <a:pt x="2498725" y="19050"/>
                  </a:lnTo>
                  <a:lnTo>
                    <a:pt x="249872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0080" y="1667255"/>
              <a:ext cx="361188" cy="53949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246745" y="1654175"/>
              <a:ext cx="387350" cy="565150"/>
            </a:xfrm>
            <a:custGeom>
              <a:avLst/>
              <a:gdLst/>
              <a:ahLst/>
              <a:cxnLst/>
              <a:rect l="l" t="t" r="r" b="b"/>
              <a:pathLst>
                <a:path w="387350" h="565150">
                  <a:moveTo>
                    <a:pt x="387350" y="565150"/>
                  </a:moveTo>
                  <a:lnTo>
                    <a:pt x="0" y="565150"/>
                  </a:lnTo>
                  <a:lnTo>
                    <a:pt x="0" y="0"/>
                  </a:lnTo>
                  <a:lnTo>
                    <a:pt x="387350" y="0"/>
                  </a:lnTo>
                  <a:lnTo>
                    <a:pt x="38735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539750"/>
                  </a:lnTo>
                  <a:lnTo>
                    <a:pt x="12700" y="539750"/>
                  </a:lnTo>
                  <a:lnTo>
                    <a:pt x="25400" y="552450"/>
                  </a:lnTo>
                  <a:lnTo>
                    <a:pt x="387350" y="552450"/>
                  </a:lnTo>
                  <a:lnTo>
                    <a:pt x="387350" y="565150"/>
                  </a:lnTo>
                  <a:close/>
                </a:path>
                <a:path w="387350" h="56515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387350" h="565150">
                  <a:moveTo>
                    <a:pt x="36195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361950" y="12700"/>
                  </a:lnTo>
                  <a:lnTo>
                    <a:pt x="361950" y="25400"/>
                  </a:lnTo>
                  <a:close/>
                </a:path>
                <a:path w="387350" h="565150">
                  <a:moveTo>
                    <a:pt x="361950" y="552450"/>
                  </a:moveTo>
                  <a:lnTo>
                    <a:pt x="361950" y="12700"/>
                  </a:lnTo>
                  <a:lnTo>
                    <a:pt x="374650" y="25400"/>
                  </a:lnTo>
                  <a:lnTo>
                    <a:pt x="387350" y="25400"/>
                  </a:lnTo>
                  <a:lnTo>
                    <a:pt x="387350" y="539750"/>
                  </a:lnTo>
                  <a:lnTo>
                    <a:pt x="374650" y="539750"/>
                  </a:lnTo>
                  <a:lnTo>
                    <a:pt x="361950" y="552450"/>
                  </a:lnTo>
                  <a:close/>
                </a:path>
                <a:path w="387350" h="565150">
                  <a:moveTo>
                    <a:pt x="387350" y="25400"/>
                  </a:moveTo>
                  <a:lnTo>
                    <a:pt x="374650" y="25400"/>
                  </a:lnTo>
                  <a:lnTo>
                    <a:pt x="361950" y="12700"/>
                  </a:lnTo>
                  <a:lnTo>
                    <a:pt x="387350" y="12700"/>
                  </a:lnTo>
                  <a:lnTo>
                    <a:pt x="387350" y="25400"/>
                  </a:lnTo>
                  <a:close/>
                </a:path>
                <a:path w="387350" h="565150">
                  <a:moveTo>
                    <a:pt x="25400" y="552450"/>
                  </a:moveTo>
                  <a:lnTo>
                    <a:pt x="12700" y="539750"/>
                  </a:lnTo>
                  <a:lnTo>
                    <a:pt x="25400" y="539750"/>
                  </a:lnTo>
                  <a:lnTo>
                    <a:pt x="25400" y="552450"/>
                  </a:lnTo>
                  <a:close/>
                </a:path>
                <a:path w="387350" h="565150">
                  <a:moveTo>
                    <a:pt x="361950" y="552450"/>
                  </a:moveTo>
                  <a:lnTo>
                    <a:pt x="25400" y="552450"/>
                  </a:lnTo>
                  <a:lnTo>
                    <a:pt x="25400" y="539750"/>
                  </a:lnTo>
                  <a:lnTo>
                    <a:pt x="361950" y="539750"/>
                  </a:lnTo>
                  <a:lnTo>
                    <a:pt x="361950" y="552450"/>
                  </a:lnTo>
                  <a:close/>
                </a:path>
                <a:path w="387350" h="565150">
                  <a:moveTo>
                    <a:pt x="387350" y="552450"/>
                  </a:moveTo>
                  <a:lnTo>
                    <a:pt x="361950" y="552450"/>
                  </a:lnTo>
                  <a:lnTo>
                    <a:pt x="374650" y="539750"/>
                  </a:lnTo>
                  <a:lnTo>
                    <a:pt x="387350" y="539750"/>
                  </a:lnTo>
                  <a:lnTo>
                    <a:pt x="387350" y="5524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11882" y="1881200"/>
              <a:ext cx="107924" cy="10782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110220" y="1744662"/>
              <a:ext cx="151130" cy="379730"/>
            </a:xfrm>
            <a:custGeom>
              <a:avLst/>
              <a:gdLst/>
              <a:ahLst/>
              <a:cxnLst/>
              <a:rect l="l" t="t" r="r" b="b"/>
              <a:pathLst>
                <a:path w="151129" h="379730">
                  <a:moveTo>
                    <a:pt x="1492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49225" y="19050"/>
                  </a:lnTo>
                  <a:lnTo>
                    <a:pt x="149225" y="0"/>
                  </a:lnTo>
                  <a:close/>
                </a:path>
                <a:path w="151129" h="379730">
                  <a:moveTo>
                    <a:pt x="150812" y="360362"/>
                  </a:moveTo>
                  <a:lnTo>
                    <a:pt x="1587" y="360362"/>
                  </a:lnTo>
                  <a:lnTo>
                    <a:pt x="1587" y="379412"/>
                  </a:lnTo>
                  <a:lnTo>
                    <a:pt x="150812" y="379412"/>
                  </a:lnTo>
                  <a:lnTo>
                    <a:pt x="150812" y="360362"/>
                  </a:lnTo>
                  <a:close/>
                </a:path>
                <a:path w="151129" h="379730">
                  <a:moveTo>
                    <a:pt x="150812" y="242887"/>
                  </a:moveTo>
                  <a:lnTo>
                    <a:pt x="1587" y="242887"/>
                  </a:lnTo>
                  <a:lnTo>
                    <a:pt x="1587" y="261937"/>
                  </a:lnTo>
                  <a:lnTo>
                    <a:pt x="150812" y="261937"/>
                  </a:lnTo>
                  <a:lnTo>
                    <a:pt x="150812" y="242887"/>
                  </a:lnTo>
                  <a:close/>
                </a:path>
                <a:path w="151129" h="379730">
                  <a:moveTo>
                    <a:pt x="150812" y="119062"/>
                  </a:moveTo>
                  <a:lnTo>
                    <a:pt x="1587" y="119062"/>
                  </a:lnTo>
                  <a:lnTo>
                    <a:pt x="1587" y="138112"/>
                  </a:lnTo>
                  <a:lnTo>
                    <a:pt x="150812" y="138112"/>
                  </a:lnTo>
                  <a:lnTo>
                    <a:pt x="150812" y="11906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308022" y="1678940"/>
            <a:ext cx="1007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955" algn="l"/>
                <a:tab pos="723900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&amp;	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7" baseline="-22569" dirty="0">
                <a:latin typeface="Arial MT"/>
                <a:cs typeface="Arial MT"/>
              </a:rPr>
              <a:t>F</a:t>
            </a:r>
            <a:r>
              <a:rPr sz="1575" spc="-7" baseline="-52910" dirty="0">
                <a:latin typeface="Arial MT"/>
                <a:cs typeface="Arial MT"/>
              </a:rPr>
              <a:t>1</a:t>
            </a:r>
            <a:endParaRPr sz="1575" baseline="-5291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687557" y="1744662"/>
            <a:ext cx="3424554" cy="3586479"/>
            <a:chOff x="4687557" y="1744662"/>
            <a:chExt cx="3424554" cy="3586479"/>
          </a:xfrm>
        </p:grpSpPr>
        <p:sp>
          <p:nvSpPr>
            <p:cNvPr id="48" name="object 48"/>
            <p:cNvSpPr/>
            <p:nvPr/>
          </p:nvSpPr>
          <p:spPr>
            <a:xfrm>
              <a:off x="7773670" y="2105024"/>
              <a:ext cx="338455" cy="627380"/>
            </a:xfrm>
            <a:custGeom>
              <a:avLst/>
              <a:gdLst/>
              <a:ahLst/>
              <a:cxnLst/>
              <a:rect l="l" t="t" r="r" b="b"/>
              <a:pathLst>
                <a:path w="338454" h="627380">
                  <a:moveTo>
                    <a:pt x="338137" y="0"/>
                  </a:moveTo>
                  <a:lnTo>
                    <a:pt x="9525" y="0"/>
                  </a:lnTo>
                  <a:lnTo>
                    <a:pt x="9525" y="9525"/>
                  </a:lnTo>
                  <a:lnTo>
                    <a:pt x="0" y="9525"/>
                  </a:lnTo>
                  <a:lnTo>
                    <a:pt x="0" y="627062"/>
                  </a:lnTo>
                  <a:lnTo>
                    <a:pt x="19050" y="627062"/>
                  </a:lnTo>
                  <a:lnTo>
                    <a:pt x="19050" y="19050"/>
                  </a:lnTo>
                  <a:lnTo>
                    <a:pt x="338137" y="190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51547" y="27003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398" y="31991"/>
                  </a:moveTo>
                  <a:lnTo>
                    <a:pt x="63296" y="29705"/>
                  </a:lnTo>
                  <a:lnTo>
                    <a:pt x="63207" y="28270"/>
                  </a:lnTo>
                  <a:lnTo>
                    <a:pt x="63080" y="27495"/>
                  </a:lnTo>
                  <a:lnTo>
                    <a:pt x="62750" y="25361"/>
                  </a:lnTo>
                  <a:lnTo>
                    <a:pt x="62230" y="23317"/>
                  </a:lnTo>
                  <a:lnTo>
                    <a:pt x="61899" y="22085"/>
                  </a:lnTo>
                  <a:lnTo>
                    <a:pt x="61620" y="21361"/>
                  </a:lnTo>
                  <a:lnTo>
                    <a:pt x="60934" y="19507"/>
                  </a:lnTo>
                  <a:lnTo>
                    <a:pt x="57556" y="13436"/>
                  </a:lnTo>
                  <a:lnTo>
                    <a:pt x="56705" y="12306"/>
                  </a:lnTo>
                  <a:lnTo>
                    <a:pt x="55981" y="11353"/>
                  </a:lnTo>
                  <a:lnTo>
                    <a:pt x="55283" y="10591"/>
                  </a:lnTo>
                  <a:lnTo>
                    <a:pt x="54762" y="10020"/>
                  </a:lnTo>
                  <a:lnTo>
                    <a:pt x="54419" y="9652"/>
                  </a:lnTo>
                  <a:lnTo>
                    <a:pt x="31889" y="0"/>
                  </a:lnTo>
                  <a:lnTo>
                    <a:pt x="31407" y="0"/>
                  </a:lnTo>
                  <a:lnTo>
                    <a:pt x="647" y="24904"/>
                  </a:lnTo>
                  <a:lnTo>
                    <a:pt x="0" y="29705"/>
                  </a:lnTo>
                  <a:lnTo>
                    <a:pt x="101" y="35229"/>
                  </a:lnTo>
                  <a:lnTo>
                    <a:pt x="28168" y="63309"/>
                  </a:lnTo>
                  <a:lnTo>
                    <a:pt x="31407" y="63500"/>
                  </a:lnTo>
                  <a:lnTo>
                    <a:pt x="31889" y="63500"/>
                  </a:lnTo>
                  <a:lnTo>
                    <a:pt x="54381" y="53886"/>
                  </a:lnTo>
                  <a:lnTo>
                    <a:pt x="46228" y="53873"/>
                  </a:lnTo>
                  <a:lnTo>
                    <a:pt x="54419" y="53848"/>
                  </a:lnTo>
                  <a:lnTo>
                    <a:pt x="54660" y="53581"/>
                  </a:lnTo>
                  <a:lnTo>
                    <a:pt x="55156" y="53047"/>
                  </a:lnTo>
                  <a:lnTo>
                    <a:pt x="55816" y="52324"/>
                  </a:lnTo>
                  <a:lnTo>
                    <a:pt x="56540" y="51409"/>
                  </a:lnTo>
                  <a:lnTo>
                    <a:pt x="57365" y="50317"/>
                  </a:lnTo>
                  <a:lnTo>
                    <a:pt x="57848" y="49695"/>
                  </a:lnTo>
                  <a:lnTo>
                    <a:pt x="58254" y="49047"/>
                  </a:lnTo>
                  <a:lnTo>
                    <a:pt x="59118" y="47625"/>
                  </a:lnTo>
                  <a:lnTo>
                    <a:pt x="59677" y="46685"/>
                  </a:lnTo>
                  <a:lnTo>
                    <a:pt x="59969" y="46062"/>
                  </a:lnTo>
                  <a:lnTo>
                    <a:pt x="60782" y="44361"/>
                  </a:lnTo>
                  <a:lnTo>
                    <a:pt x="63017" y="36474"/>
                  </a:lnTo>
                  <a:lnTo>
                    <a:pt x="63207" y="35229"/>
                  </a:lnTo>
                  <a:lnTo>
                    <a:pt x="63271" y="34264"/>
                  </a:lnTo>
                  <a:lnTo>
                    <a:pt x="63398" y="31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02157" y="1744662"/>
              <a:ext cx="1009650" cy="1866900"/>
            </a:xfrm>
            <a:custGeom>
              <a:avLst/>
              <a:gdLst/>
              <a:ahLst/>
              <a:cxnLst/>
              <a:rect l="l" t="t" r="r" b="b"/>
              <a:pathLst>
                <a:path w="1009650" h="1866900">
                  <a:moveTo>
                    <a:pt x="1009650" y="0"/>
                  </a:moveTo>
                  <a:lnTo>
                    <a:pt x="882650" y="0"/>
                  </a:lnTo>
                  <a:lnTo>
                    <a:pt x="882650" y="9525"/>
                  </a:lnTo>
                  <a:lnTo>
                    <a:pt x="873125" y="9525"/>
                  </a:lnTo>
                  <a:lnTo>
                    <a:pt x="873125" y="119062"/>
                  </a:lnTo>
                  <a:lnTo>
                    <a:pt x="9525" y="119062"/>
                  </a:lnTo>
                  <a:lnTo>
                    <a:pt x="9525" y="128587"/>
                  </a:lnTo>
                  <a:lnTo>
                    <a:pt x="0" y="128587"/>
                  </a:lnTo>
                  <a:lnTo>
                    <a:pt x="0" y="1411287"/>
                  </a:lnTo>
                  <a:lnTo>
                    <a:pt x="19050" y="1411287"/>
                  </a:lnTo>
                  <a:lnTo>
                    <a:pt x="19050" y="138112"/>
                  </a:lnTo>
                  <a:lnTo>
                    <a:pt x="873125" y="138112"/>
                  </a:lnTo>
                  <a:lnTo>
                    <a:pt x="873125" y="242887"/>
                  </a:lnTo>
                  <a:lnTo>
                    <a:pt x="231775" y="242887"/>
                  </a:lnTo>
                  <a:lnTo>
                    <a:pt x="231775" y="252412"/>
                  </a:lnTo>
                  <a:lnTo>
                    <a:pt x="222250" y="252412"/>
                  </a:lnTo>
                  <a:lnTo>
                    <a:pt x="222250" y="1866900"/>
                  </a:lnTo>
                  <a:lnTo>
                    <a:pt x="241300" y="1866900"/>
                  </a:lnTo>
                  <a:lnTo>
                    <a:pt x="241300" y="261937"/>
                  </a:lnTo>
                  <a:lnTo>
                    <a:pt x="873125" y="261937"/>
                  </a:lnTo>
                  <a:lnTo>
                    <a:pt x="873125" y="720725"/>
                  </a:lnTo>
                  <a:lnTo>
                    <a:pt x="892175" y="720725"/>
                  </a:lnTo>
                  <a:lnTo>
                    <a:pt x="892175" y="261937"/>
                  </a:lnTo>
                  <a:lnTo>
                    <a:pt x="1009650" y="261937"/>
                  </a:lnTo>
                  <a:lnTo>
                    <a:pt x="1009650" y="242887"/>
                  </a:lnTo>
                  <a:lnTo>
                    <a:pt x="892175" y="242887"/>
                  </a:lnTo>
                  <a:lnTo>
                    <a:pt x="892175" y="138112"/>
                  </a:lnTo>
                  <a:lnTo>
                    <a:pt x="1009650" y="138112"/>
                  </a:lnTo>
                  <a:lnTo>
                    <a:pt x="1009650" y="119062"/>
                  </a:lnTo>
                  <a:lnTo>
                    <a:pt x="892175" y="119062"/>
                  </a:lnTo>
                  <a:lnTo>
                    <a:pt x="892175" y="19050"/>
                  </a:lnTo>
                  <a:lnTo>
                    <a:pt x="1009650" y="19050"/>
                  </a:lnTo>
                  <a:lnTo>
                    <a:pt x="10096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53159" y="24336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398" y="31991"/>
                  </a:moveTo>
                  <a:lnTo>
                    <a:pt x="63296" y="29705"/>
                  </a:lnTo>
                  <a:lnTo>
                    <a:pt x="63207" y="28270"/>
                  </a:lnTo>
                  <a:lnTo>
                    <a:pt x="63080" y="27495"/>
                  </a:lnTo>
                  <a:lnTo>
                    <a:pt x="62750" y="25361"/>
                  </a:lnTo>
                  <a:lnTo>
                    <a:pt x="60134" y="17792"/>
                  </a:lnTo>
                  <a:lnTo>
                    <a:pt x="59677" y="16814"/>
                  </a:lnTo>
                  <a:lnTo>
                    <a:pt x="59309" y="16192"/>
                  </a:lnTo>
                  <a:lnTo>
                    <a:pt x="58432" y="14744"/>
                  </a:lnTo>
                  <a:lnTo>
                    <a:pt x="57848" y="13804"/>
                  </a:lnTo>
                  <a:lnTo>
                    <a:pt x="57556" y="13436"/>
                  </a:lnTo>
                  <a:lnTo>
                    <a:pt x="56705" y="12306"/>
                  </a:lnTo>
                  <a:lnTo>
                    <a:pt x="55981" y="11353"/>
                  </a:lnTo>
                  <a:lnTo>
                    <a:pt x="55283" y="10591"/>
                  </a:lnTo>
                  <a:lnTo>
                    <a:pt x="54762" y="10020"/>
                  </a:lnTo>
                  <a:lnTo>
                    <a:pt x="54419" y="9652"/>
                  </a:lnTo>
                  <a:lnTo>
                    <a:pt x="31889" y="0"/>
                  </a:lnTo>
                  <a:lnTo>
                    <a:pt x="31407" y="0"/>
                  </a:lnTo>
                  <a:lnTo>
                    <a:pt x="647" y="24904"/>
                  </a:lnTo>
                  <a:lnTo>
                    <a:pt x="0" y="29705"/>
                  </a:lnTo>
                  <a:lnTo>
                    <a:pt x="101" y="35229"/>
                  </a:lnTo>
                  <a:lnTo>
                    <a:pt x="28168" y="63309"/>
                  </a:lnTo>
                  <a:lnTo>
                    <a:pt x="31407" y="63500"/>
                  </a:lnTo>
                  <a:lnTo>
                    <a:pt x="31889" y="63500"/>
                  </a:lnTo>
                  <a:lnTo>
                    <a:pt x="54381" y="53886"/>
                  </a:lnTo>
                  <a:lnTo>
                    <a:pt x="46228" y="53873"/>
                  </a:lnTo>
                  <a:lnTo>
                    <a:pt x="54419" y="53848"/>
                  </a:lnTo>
                  <a:lnTo>
                    <a:pt x="54660" y="53581"/>
                  </a:lnTo>
                  <a:lnTo>
                    <a:pt x="55156" y="53047"/>
                  </a:lnTo>
                  <a:lnTo>
                    <a:pt x="55816" y="52324"/>
                  </a:lnTo>
                  <a:lnTo>
                    <a:pt x="56540" y="51409"/>
                  </a:lnTo>
                  <a:lnTo>
                    <a:pt x="57365" y="50317"/>
                  </a:lnTo>
                  <a:lnTo>
                    <a:pt x="57848" y="49695"/>
                  </a:lnTo>
                  <a:lnTo>
                    <a:pt x="58254" y="49047"/>
                  </a:lnTo>
                  <a:lnTo>
                    <a:pt x="59118" y="47625"/>
                  </a:lnTo>
                  <a:lnTo>
                    <a:pt x="59677" y="46685"/>
                  </a:lnTo>
                  <a:lnTo>
                    <a:pt x="59969" y="46062"/>
                  </a:lnTo>
                  <a:lnTo>
                    <a:pt x="60769" y="44361"/>
                  </a:lnTo>
                  <a:lnTo>
                    <a:pt x="60947" y="43992"/>
                  </a:lnTo>
                  <a:lnTo>
                    <a:pt x="61480" y="42545"/>
                  </a:lnTo>
                  <a:lnTo>
                    <a:pt x="61899" y="41414"/>
                  </a:lnTo>
                  <a:lnTo>
                    <a:pt x="62115" y="40614"/>
                  </a:lnTo>
                  <a:lnTo>
                    <a:pt x="62636" y="38595"/>
                  </a:lnTo>
                  <a:lnTo>
                    <a:pt x="62801" y="37909"/>
                  </a:lnTo>
                  <a:lnTo>
                    <a:pt x="63017" y="36474"/>
                  </a:lnTo>
                  <a:lnTo>
                    <a:pt x="63207" y="35229"/>
                  </a:lnTo>
                  <a:lnTo>
                    <a:pt x="63271" y="34264"/>
                  </a:lnTo>
                  <a:lnTo>
                    <a:pt x="63398" y="31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6199" y="4649787"/>
              <a:ext cx="63395" cy="635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687557" y="4654549"/>
              <a:ext cx="2658110" cy="219075"/>
            </a:xfrm>
            <a:custGeom>
              <a:avLst/>
              <a:gdLst/>
              <a:ahLst/>
              <a:cxnLst/>
              <a:rect l="l" t="t" r="r" b="b"/>
              <a:pathLst>
                <a:path w="2658109" h="219075">
                  <a:moveTo>
                    <a:pt x="2657487" y="0"/>
                  </a:moveTo>
                  <a:lnTo>
                    <a:pt x="2638437" y="0"/>
                  </a:lnTo>
                  <a:lnTo>
                    <a:pt x="2638437" y="193700"/>
                  </a:lnTo>
                  <a:lnTo>
                    <a:pt x="0" y="200025"/>
                  </a:lnTo>
                  <a:lnTo>
                    <a:pt x="38" y="219075"/>
                  </a:lnTo>
                  <a:lnTo>
                    <a:pt x="2647988" y="212725"/>
                  </a:lnTo>
                  <a:lnTo>
                    <a:pt x="2647975" y="209550"/>
                  </a:lnTo>
                  <a:lnTo>
                    <a:pt x="2657487" y="209550"/>
                  </a:lnTo>
                  <a:lnTo>
                    <a:pt x="26574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06861" y="4678286"/>
              <a:ext cx="63395" cy="21438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279832" y="4681537"/>
              <a:ext cx="211454" cy="468630"/>
            </a:xfrm>
            <a:custGeom>
              <a:avLst/>
              <a:gdLst/>
              <a:ahLst/>
              <a:cxnLst/>
              <a:rect l="l" t="t" r="r" b="b"/>
              <a:pathLst>
                <a:path w="211454" h="468629">
                  <a:moveTo>
                    <a:pt x="211137" y="449262"/>
                  </a:moveTo>
                  <a:lnTo>
                    <a:pt x="19050" y="449262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458787"/>
                  </a:lnTo>
                  <a:lnTo>
                    <a:pt x="9525" y="458787"/>
                  </a:lnTo>
                  <a:lnTo>
                    <a:pt x="9525" y="468312"/>
                  </a:lnTo>
                  <a:lnTo>
                    <a:pt x="211137" y="468312"/>
                  </a:lnTo>
                  <a:lnTo>
                    <a:pt x="211137" y="44926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0716" y="4968239"/>
              <a:ext cx="245363" cy="35356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81445" y="4681537"/>
              <a:ext cx="1309687" cy="649287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568440" y="5058409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687570" y="3128962"/>
            <a:ext cx="2456180" cy="2046605"/>
            <a:chOff x="4687570" y="3128962"/>
            <a:chExt cx="2456180" cy="2046605"/>
          </a:xfrm>
        </p:grpSpPr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7570" y="5111762"/>
              <a:ext cx="1633537" cy="6348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687570" y="4672012"/>
              <a:ext cx="2424430" cy="19050"/>
            </a:xfrm>
            <a:custGeom>
              <a:avLst/>
              <a:gdLst/>
              <a:ahLst/>
              <a:cxnLst/>
              <a:rect l="l" t="t" r="r" b="b"/>
              <a:pathLst>
                <a:path w="2424429" h="19050">
                  <a:moveTo>
                    <a:pt x="2424112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2424112" y="0"/>
                  </a:lnTo>
                  <a:lnTo>
                    <a:pt x="2424112" y="190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80036" y="3128962"/>
              <a:ext cx="63395" cy="63500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4445634" y="4512627"/>
            <a:ext cx="190500" cy="7683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5875" marR="5080" indent="-3175" algn="just">
              <a:lnSpc>
                <a:spcPct val="85400"/>
              </a:lnSpc>
              <a:spcBef>
                <a:spcPts val="415"/>
              </a:spcBef>
            </a:pPr>
            <a:r>
              <a:rPr sz="1800" dirty="0">
                <a:latin typeface="Arial MT"/>
                <a:cs typeface="Arial MT"/>
              </a:rPr>
              <a:t>C  B  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589191"/>
            <a:ext cx="12192000" cy="269240"/>
            <a:chOff x="0" y="6589191"/>
            <a:chExt cx="12192000" cy="269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1316" y="6595554"/>
              <a:ext cx="246494" cy="2468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7428" y="6589191"/>
              <a:ext cx="11435080" cy="269240"/>
            </a:xfrm>
            <a:custGeom>
              <a:avLst/>
              <a:gdLst/>
              <a:ahLst/>
              <a:cxnLst/>
              <a:rect l="l" t="t" r="r" b="b"/>
              <a:pathLst>
                <a:path w="11435080" h="269240">
                  <a:moveTo>
                    <a:pt x="11434572" y="102692"/>
                  </a:moveTo>
                  <a:lnTo>
                    <a:pt x="10784053" y="102692"/>
                  </a:lnTo>
                  <a:lnTo>
                    <a:pt x="10782656" y="96520"/>
                  </a:lnTo>
                  <a:lnTo>
                    <a:pt x="10780903" y="90170"/>
                  </a:lnTo>
                  <a:lnTo>
                    <a:pt x="10778858" y="85090"/>
                  </a:lnTo>
                  <a:lnTo>
                    <a:pt x="10776534" y="78740"/>
                  </a:lnTo>
                  <a:lnTo>
                    <a:pt x="10773943" y="72390"/>
                  </a:lnTo>
                  <a:lnTo>
                    <a:pt x="10771073" y="67310"/>
                  </a:lnTo>
                  <a:lnTo>
                    <a:pt x="10770946" y="67106"/>
                  </a:lnTo>
                  <a:lnTo>
                    <a:pt x="10770946" y="102692"/>
                  </a:lnTo>
                  <a:lnTo>
                    <a:pt x="10542930" y="102692"/>
                  </a:lnTo>
                  <a:lnTo>
                    <a:pt x="10543578" y="100330"/>
                  </a:lnTo>
                  <a:lnTo>
                    <a:pt x="10545153" y="93980"/>
                  </a:lnTo>
                  <a:lnTo>
                    <a:pt x="10547007" y="88900"/>
                  </a:lnTo>
                  <a:lnTo>
                    <a:pt x="10549103" y="83820"/>
                  </a:lnTo>
                  <a:lnTo>
                    <a:pt x="10551465" y="78740"/>
                  </a:lnTo>
                  <a:lnTo>
                    <a:pt x="10551325" y="78740"/>
                  </a:lnTo>
                  <a:lnTo>
                    <a:pt x="10554056" y="73660"/>
                  </a:lnTo>
                  <a:lnTo>
                    <a:pt x="10553903" y="73660"/>
                  </a:lnTo>
                  <a:lnTo>
                    <a:pt x="10556875" y="68580"/>
                  </a:lnTo>
                  <a:lnTo>
                    <a:pt x="10556723" y="68580"/>
                  </a:lnTo>
                  <a:lnTo>
                    <a:pt x="10559923" y="63500"/>
                  </a:lnTo>
                  <a:lnTo>
                    <a:pt x="10559758" y="63500"/>
                  </a:lnTo>
                  <a:lnTo>
                    <a:pt x="10563200" y="58420"/>
                  </a:lnTo>
                  <a:lnTo>
                    <a:pt x="10563022" y="59690"/>
                  </a:lnTo>
                  <a:lnTo>
                    <a:pt x="10563936" y="58420"/>
                  </a:lnTo>
                  <a:lnTo>
                    <a:pt x="10566679" y="54610"/>
                  </a:lnTo>
                  <a:lnTo>
                    <a:pt x="10566489" y="54610"/>
                  </a:lnTo>
                  <a:lnTo>
                    <a:pt x="10570362" y="50800"/>
                  </a:lnTo>
                  <a:lnTo>
                    <a:pt x="10570159" y="50800"/>
                  </a:lnTo>
                  <a:lnTo>
                    <a:pt x="10574249" y="45720"/>
                  </a:lnTo>
                  <a:lnTo>
                    <a:pt x="10574033" y="46990"/>
                  </a:lnTo>
                  <a:lnTo>
                    <a:pt x="10575100" y="45720"/>
                  </a:lnTo>
                  <a:lnTo>
                    <a:pt x="10578325" y="41910"/>
                  </a:lnTo>
                  <a:lnTo>
                    <a:pt x="10578097" y="43180"/>
                  </a:lnTo>
                  <a:lnTo>
                    <a:pt x="10579214" y="41910"/>
                  </a:lnTo>
                  <a:lnTo>
                    <a:pt x="10582580" y="38100"/>
                  </a:lnTo>
                  <a:lnTo>
                    <a:pt x="10582351" y="39370"/>
                  </a:lnTo>
                  <a:lnTo>
                    <a:pt x="10583901" y="38100"/>
                  </a:lnTo>
                  <a:lnTo>
                    <a:pt x="10587012" y="35560"/>
                  </a:lnTo>
                  <a:lnTo>
                    <a:pt x="10586771" y="35560"/>
                  </a:lnTo>
                  <a:lnTo>
                    <a:pt x="10591610" y="31750"/>
                  </a:lnTo>
                  <a:lnTo>
                    <a:pt x="10591356" y="31750"/>
                  </a:lnTo>
                  <a:lnTo>
                    <a:pt x="10596359" y="29210"/>
                  </a:lnTo>
                  <a:lnTo>
                    <a:pt x="10596105" y="29210"/>
                  </a:lnTo>
                  <a:lnTo>
                    <a:pt x="10601274" y="26670"/>
                  </a:lnTo>
                  <a:lnTo>
                    <a:pt x="10600995" y="26670"/>
                  </a:lnTo>
                  <a:lnTo>
                    <a:pt x="10606316" y="24130"/>
                  </a:lnTo>
                  <a:lnTo>
                    <a:pt x="10606037" y="24130"/>
                  </a:lnTo>
                  <a:lnTo>
                    <a:pt x="10611510" y="21590"/>
                  </a:lnTo>
                  <a:lnTo>
                    <a:pt x="10611218" y="21590"/>
                  </a:lnTo>
                  <a:lnTo>
                    <a:pt x="10616832" y="19050"/>
                  </a:lnTo>
                  <a:lnTo>
                    <a:pt x="10616540" y="19050"/>
                  </a:lnTo>
                  <a:lnTo>
                    <a:pt x="10622267" y="17780"/>
                  </a:lnTo>
                  <a:lnTo>
                    <a:pt x="10621975" y="17780"/>
                  </a:lnTo>
                  <a:lnTo>
                    <a:pt x="10627830" y="15240"/>
                  </a:lnTo>
                  <a:lnTo>
                    <a:pt x="10627525" y="15240"/>
                  </a:lnTo>
                  <a:lnTo>
                    <a:pt x="10633494" y="13970"/>
                  </a:lnTo>
                  <a:lnTo>
                    <a:pt x="10638942" y="13970"/>
                  </a:lnTo>
                  <a:lnTo>
                    <a:pt x="10645127" y="12700"/>
                  </a:lnTo>
                  <a:lnTo>
                    <a:pt x="10668762" y="12700"/>
                  </a:lnTo>
                  <a:lnTo>
                    <a:pt x="10674947" y="13970"/>
                  </a:lnTo>
                  <a:lnTo>
                    <a:pt x="10680395" y="13970"/>
                  </a:lnTo>
                  <a:lnTo>
                    <a:pt x="10686364" y="15240"/>
                  </a:lnTo>
                  <a:lnTo>
                    <a:pt x="10686059" y="15240"/>
                  </a:lnTo>
                  <a:lnTo>
                    <a:pt x="10691914" y="17780"/>
                  </a:lnTo>
                  <a:lnTo>
                    <a:pt x="10691622" y="17780"/>
                  </a:lnTo>
                  <a:lnTo>
                    <a:pt x="10697350" y="19050"/>
                  </a:lnTo>
                  <a:lnTo>
                    <a:pt x="10697058" y="19050"/>
                  </a:lnTo>
                  <a:lnTo>
                    <a:pt x="10702671" y="21590"/>
                  </a:lnTo>
                  <a:lnTo>
                    <a:pt x="10702379" y="21590"/>
                  </a:lnTo>
                  <a:lnTo>
                    <a:pt x="10707840" y="24130"/>
                  </a:lnTo>
                  <a:lnTo>
                    <a:pt x="10707573" y="24130"/>
                  </a:lnTo>
                  <a:lnTo>
                    <a:pt x="10712895" y="26670"/>
                  </a:lnTo>
                  <a:lnTo>
                    <a:pt x="10712615" y="26670"/>
                  </a:lnTo>
                  <a:lnTo>
                    <a:pt x="10717784" y="29210"/>
                  </a:lnTo>
                  <a:lnTo>
                    <a:pt x="10717530" y="29210"/>
                  </a:lnTo>
                  <a:lnTo>
                    <a:pt x="10722534" y="31750"/>
                  </a:lnTo>
                  <a:lnTo>
                    <a:pt x="10722280" y="31750"/>
                  </a:lnTo>
                  <a:lnTo>
                    <a:pt x="10727119" y="35560"/>
                  </a:lnTo>
                  <a:lnTo>
                    <a:pt x="10726877" y="35560"/>
                  </a:lnTo>
                  <a:lnTo>
                    <a:pt x="10731538" y="39370"/>
                  </a:lnTo>
                  <a:lnTo>
                    <a:pt x="10731310" y="38100"/>
                  </a:lnTo>
                  <a:lnTo>
                    <a:pt x="10735793" y="43180"/>
                  </a:lnTo>
                  <a:lnTo>
                    <a:pt x="10735564" y="41910"/>
                  </a:lnTo>
                  <a:lnTo>
                    <a:pt x="10739844" y="46990"/>
                  </a:lnTo>
                  <a:lnTo>
                    <a:pt x="10739641" y="45720"/>
                  </a:lnTo>
                  <a:lnTo>
                    <a:pt x="10743717" y="50800"/>
                  </a:lnTo>
                  <a:lnTo>
                    <a:pt x="10743514" y="50800"/>
                  </a:lnTo>
                  <a:lnTo>
                    <a:pt x="10747400" y="54610"/>
                  </a:lnTo>
                  <a:lnTo>
                    <a:pt x="10747210" y="54610"/>
                  </a:lnTo>
                  <a:lnTo>
                    <a:pt x="10750868" y="59690"/>
                  </a:lnTo>
                  <a:lnTo>
                    <a:pt x="10750690" y="58420"/>
                  </a:lnTo>
                  <a:lnTo>
                    <a:pt x="10754131" y="63500"/>
                  </a:lnTo>
                  <a:lnTo>
                    <a:pt x="10753966" y="63500"/>
                  </a:lnTo>
                  <a:lnTo>
                    <a:pt x="10757167" y="68580"/>
                  </a:lnTo>
                  <a:lnTo>
                    <a:pt x="10757014" y="68580"/>
                  </a:lnTo>
                  <a:lnTo>
                    <a:pt x="10759986" y="73660"/>
                  </a:lnTo>
                  <a:lnTo>
                    <a:pt x="10759834" y="73660"/>
                  </a:lnTo>
                  <a:lnTo>
                    <a:pt x="10762564" y="78740"/>
                  </a:lnTo>
                  <a:lnTo>
                    <a:pt x="10762425" y="78740"/>
                  </a:lnTo>
                  <a:lnTo>
                    <a:pt x="10764901" y="83820"/>
                  </a:lnTo>
                  <a:lnTo>
                    <a:pt x="10764774" y="83820"/>
                  </a:lnTo>
                  <a:lnTo>
                    <a:pt x="10766997" y="88900"/>
                  </a:lnTo>
                  <a:lnTo>
                    <a:pt x="10768825" y="93980"/>
                  </a:lnTo>
                  <a:lnTo>
                    <a:pt x="10770387" y="100330"/>
                  </a:lnTo>
                  <a:lnTo>
                    <a:pt x="10770946" y="102692"/>
                  </a:lnTo>
                  <a:lnTo>
                    <a:pt x="10770946" y="67106"/>
                  </a:lnTo>
                  <a:lnTo>
                    <a:pt x="10767949" y="62230"/>
                  </a:lnTo>
                  <a:lnTo>
                    <a:pt x="10765409" y="58420"/>
                  </a:lnTo>
                  <a:lnTo>
                    <a:pt x="10764571" y="57150"/>
                  </a:lnTo>
                  <a:lnTo>
                    <a:pt x="10760951" y="52070"/>
                  </a:lnTo>
                  <a:lnTo>
                    <a:pt x="10757103" y="46990"/>
                  </a:lnTo>
                  <a:lnTo>
                    <a:pt x="10756075" y="45720"/>
                  </a:lnTo>
                  <a:lnTo>
                    <a:pt x="10753014" y="41910"/>
                  </a:lnTo>
                  <a:lnTo>
                    <a:pt x="10749788" y="38100"/>
                  </a:lnTo>
                  <a:lnTo>
                    <a:pt x="10748721" y="36830"/>
                  </a:lnTo>
                  <a:lnTo>
                    <a:pt x="10744213" y="33020"/>
                  </a:lnTo>
                  <a:lnTo>
                    <a:pt x="10707472" y="10160"/>
                  </a:lnTo>
                  <a:lnTo>
                    <a:pt x="10670210" y="0"/>
                  </a:lnTo>
                  <a:lnTo>
                    <a:pt x="10643680" y="0"/>
                  </a:lnTo>
                  <a:lnTo>
                    <a:pt x="10606418" y="10160"/>
                  </a:lnTo>
                  <a:lnTo>
                    <a:pt x="10569677" y="33020"/>
                  </a:lnTo>
                  <a:lnTo>
                    <a:pt x="10542816" y="67310"/>
                  </a:lnTo>
                  <a:lnTo>
                    <a:pt x="10535031" y="85090"/>
                  </a:lnTo>
                  <a:lnTo>
                    <a:pt x="10532986" y="90170"/>
                  </a:lnTo>
                  <a:lnTo>
                    <a:pt x="10531234" y="96520"/>
                  </a:lnTo>
                  <a:lnTo>
                    <a:pt x="10529824" y="102692"/>
                  </a:lnTo>
                  <a:lnTo>
                    <a:pt x="0" y="102692"/>
                  </a:lnTo>
                  <a:lnTo>
                    <a:pt x="0" y="268808"/>
                  </a:lnTo>
                  <a:lnTo>
                    <a:pt x="11434572" y="268808"/>
                  </a:lnTo>
                  <a:lnTo>
                    <a:pt x="11434572" y="102692"/>
                  </a:lnTo>
                  <a:close/>
                </a:path>
              </a:pathLst>
            </a:custGeom>
            <a:solidFill>
              <a:srgbClr val="138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691883"/>
              <a:ext cx="757555" cy="166370"/>
            </a:xfrm>
            <a:custGeom>
              <a:avLst/>
              <a:gdLst/>
              <a:ahLst/>
              <a:cxnLst/>
              <a:rect l="l" t="t" r="r" b="b"/>
              <a:pathLst>
                <a:path w="757555" h="166370">
                  <a:moveTo>
                    <a:pt x="0" y="166116"/>
                  </a:moveTo>
                  <a:lnTo>
                    <a:pt x="0" y="0"/>
                  </a:lnTo>
                  <a:lnTo>
                    <a:pt x="757428" y="0"/>
                  </a:lnTo>
                  <a:lnTo>
                    <a:pt x="757428" y="166116"/>
                  </a:lnTo>
                  <a:lnTo>
                    <a:pt x="0" y="166116"/>
                  </a:lnTo>
                  <a:close/>
                </a:path>
              </a:pathLst>
            </a:custGeom>
            <a:solidFill>
              <a:srgbClr val="2D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" y="6665975"/>
              <a:ext cx="1380744" cy="1920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1003" y="326237"/>
            <a:ext cx="1884845" cy="48040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26567" y="359409"/>
            <a:ext cx="1386840" cy="433070"/>
          </a:xfrm>
          <a:custGeom>
            <a:avLst/>
            <a:gdLst/>
            <a:ahLst/>
            <a:cxnLst/>
            <a:rect l="l" t="t" r="r" b="b"/>
            <a:pathLst>
              <a:path w="1386839" h="433070">
                <a:moveTo>
                  <a:pt x="1386789" y="420370"/>
                </a:moveTo>
                <a:lnTo>
                  <a:pt x="168846" y="420370"/>
                </a:lnTo>
                <a:lnTo>
                  <a:pt x="168846" y="412750"/>
                </a:lnTo>
                <a:lnTo>
                  <a:pt x="168846" y="15240"/>
                </a:lnTo>
                <a:lnTo>
                  <a:pt x="168846" y="0"/>
                </a:lnTo>
                <a:lnTo>
                  <a:pt x="79552" y="0"/>
                </a:lnTo>
                <a:lnTo>
                  <a:pt x="79552" y="15240"/>
                </a:lnTo>
                <a:lnTo>
                  <a:pt x="79552" y="412750"/>
                </a:lnTo>
                <a:lnTo>
                  <a:pt x="33832" y="412750"/>
                </a:ln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lnTo>
                  <a:pt x="0" y="412750"/>
                </a:lnTo>
                <a:lnTo>
                  <a:pt x="0" y="420370"/>
                </a:lnTo>
                <a:lnTo>
                  <a:pt x="0" y="433070"/>
                </a:lnTo>
                <a:lnTo>
                  <a:pt x="107276" y="433070"/>
                </a:lnTo>
                <a:lnTo>
                  <a:pt x="107276" y="420370"/>
                </a:lnTo>
                <a:lnTo>
                  <a:pt x="107276" y="412750"/>
                </a:lnTo>
                <a:lnTo>
                  <a:pt x="107276" y="15240"/>
                </a:lnTo>
                <a:lnTo>
                  <a:pt x="152996" y="15240"/>
                </a:lnTo>
                <a:lnTo>
                  <a:pt x="152996" y="412750"/>
                </a:lnTo>
                <a:lnTo>
                  <a:pt x="152996" y="420370"/>
                </a:lnTo>
                <a:lnTo>
                  <a:pt x="152996" y="433070"/>
                </a:lnTo>
                <a:lnTo>
                  <a:pt x="1386789" y="433070"/>
                </a:lnTo>
                <a:lnTo>
                  <a:pt x="1386789" y="42037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31494" y="197777"/>
            <a:ext cx="539178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4.7</a:t>
            </a:r>
            <a:r>
              <a:rPr spc="-40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多路选择</a:t>
            </a:r>
            <a:r>
              <a:rPr spc="-5" dirty="0">
                <a:latin typeface="Microsoft YaHei"/>
                <a:cs typeface="Microsoft YaHei"/>
              </a:rPr>
              <a:t>器</a:t>
            </a:r>
            <a:r>
              <a:rPr spc="-35" dirty="0">
                <a:latin typeface="Microsoft YaHei"/>
                <a:cs typeface="Microsoft YaHei"/>
              </a:rPr>
              <a:t> </a:t>
            </a:r>
            <a:r>
              <a:rPr spc="-5" dirty="0">
                <a:latin typeface="Microsoft YaHei"/>
                <a:cs typeface="Microsoft YaHei"/>
              </a:rPr>
              <a:t>(Multiplexer)</a:t>
            </a:r>
            <a:r>
              <a:rPr dirty="0">
                <a:latin typeface="Microsoft YaHei"/>
                <a:cs typeface="Microsoft YaHei"/>
              </a:rPr>
              <a:t>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52487" y="1153401"/>
            <a:ext cx="9207500" cy="1544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10" dirty="0">
                <a:solidFill>
                  <a:srgbClr val="2D13ED"/>
                </a:solidFill>
                <a:latin typeface="SimSun"/>
                <a:cs typeface="SimSun"/>
              </a:rPr>
              <a:t>1.</a:t>
            </a:r>
            <a:r>
              <a:rPr sz="2400" dirty="0">
                <a:solidFill>
                  <a:srgbClr val="2D13ED"/>
                </a:solidFill>
                <a:latin typeface="SimSun"/>
                <a:cs typeface="SimSun"/>
              </a:rPr>
              <a:t>多路选择器的基本功能</a:t>
            </a:r>
            <a:endParaRPr sz="2400" dirty="0">
              <a:latin typeface="SimSun"/>
              <a:cs typeface="SimSun"/>
            </a:endParaRPr>
          </a:p>
          <a:p>
            <a:pPr marL="50800" marR="5080">
              <a:lnSpc>
                <a:spcPct val="150000"/>
              </a:lnSpc>
              <a:spcBef>
                <a:spcPts val="1055"/>
              </a:spcBef>
            </a:pPr>
            <a:r>
              <a:rPr sz="2400" dirty="0" err="1">
                <a:latin typeface="SimSun"/>
                <a:cs typeface="SimSun"/>
              </a:rPr>
              <a:t>从一组输入数据中，选择</a:t>
            </a:r>
            <a:r>
              <a:rPr lang="zh-CN" altLang="en-US" sz="2400" dirty="0">
                <a:latin typeface="SimSun"/>
                <a:cs typeface="SimSun"/>
              </a:rPr>
              <a:t>输入</a:t>
            </a:r>
            <a:r>
              <a:rPr sz="2400" dirty="0" err="1">
                <a:latin typeface="SimSun"/>
                <a:cs typeface="SimSun"/>
              </a:rPr>
              <a:t>某一个数据，完成这种功能的逻辑电路称</a:t>
            </a:r>
            <a:r>
              <a:rPr sz="2400" dirty="0">
                <a:latin typeface="SimSun"/>
                <a:cs typeface="SimSun"/>
              </a:rPr>
              <a:t> 为数据选择器（或称为多路选择开关）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11584" y="349162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4976" y="3393338"/>
            <a:ext cx="4108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spc="-142" baseline="-2430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 baseline="-24305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72544" y="3777818"/>
            <a:ext cx="1535595" cy="11836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35233" y="3810482"/>
            <a:ext cx="783590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ts val="3225"/>
              </a:lnSpc>
              <a:spcBef>
                <a:spcPts val="100"/>
              </a:spcBef>
            </a:pPr>
            <a:r>
              <a:rPr sz="4200" i="1" spc="-270" baseline="-992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spc="-270" baseline="-41666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spc="705" baseline="-4166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3225"/>
              </a:lnSpc>
            </a:pPr>
            <a:r>
              <a:rPr sz="4200" i="1" spc="-135" baseline="-694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spc="-135" baseline="-36458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465" baseline="-3645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60"/>
              </a:spcBef>
            </a:pPr>
            <a:r>
              <a:rPr sz="4200" i="1" spc="-172" baseline="2678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spc="-172" baseline="22569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400" spc="705" baseline="2256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6746113" y="4203839"/>
            <a:ext cx="215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05" y="225818"/>
            <a:ext cx="759714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4.10</a:t>
            </a:r>
            <a:r>
              <a:rPr spc="-80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基于基本组合逻辑功能部件的组合逻辑设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127" y="1135380"/>
            <a:ext cx="3710940" cy="1603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127" y="3218688"/>
            <a:ext cx="4171188" cy="4206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24749" y="4737417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>
                <a:moveTo>
                  <a:pt x="0" y="0"/>
                </a:moveTo>
                <a:lnTo>
                  <a:pt x="153962" y="0"/>
                </a:lnTo>
              </a:path>
              <a:path w="328294">
                <a:moveTo>
                  <a:pt x="173697" y="0"/>
                </a:moveTo>
                <a:lnTo>
                  <a:pt x="327672" y="0"/>
                </a:lnTo>
              </a:path>
            </a:pathLst>
          </a:custGeom>
          <a:ln w="10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6937" y="4737417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861" y="0"/>
                </a:lnTo>
              </a:path>
            </a:pathLst>
          </a:custGeom>
          <a:ln w="10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37725" y="4023639"/>
            <a:ext cx="2398395" cy="1042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30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i="1" spc="-80" dirty="0">
                <a:latin typeface="Times New Roman"/>
                <a:cs typeface="Times New Roman"/>
              </a:rPr>
              <a:t>m</a:t>
            </a:r>
            <a:r>
              <a:rPr sz="2025" spc="-120" baseline="-24691" dirty="0">
                <a:latin typeface="Times New Roman"/>
                <a:cs typeface="Times New Roman"/>
              </a:rPr>
              <a:t>1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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m</a:t>
            </a:r>
            <a:r>
              <a:rPr sz="2025" baseline="-24691" dirty="0">
                <a:latin typeface="Times New Roman"/>
                <a:cs typeface="Times New Roman"/>
              </a:rPr>
              <a:t>4</a:t>
            </a:r>
            <a:r>
              <a:rPr sz="2025" spc="390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</a:t>
            </a:r>
            <a:r>
              <a:rPr sz="2350" spc="-145" dirty="0">
                <a:latin typeface="Times New Roman"/>
                <a:cs typeface="Times New Roman"/>
              </a:rPr>
              <a:t> </a:t>
            </a:r>
            <a:r>
              <a:rPr sz="2350" i="1" spc="-25" dirty="0">
                <a:latin typeface="Times New Roman"/>
                <a:cs typeface="Times New Roman"/>
              </a:rPr>
              <a:t>m</a:t>
            </a:r>
            <a:r>
              <a:rPr sz="2025" spc="-37" baseline="-24691" dirty="0">
                <a:latin typeface="Times New Roman"/>
                <a:cs typeface="Times New Roman"/>
              </a:rPr>
              <a:t>5</a:t>
            </a:r>
            <a:r>
              <a:rPr sz="2025" spc="359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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i="1" spc="-15" dirty="0">
                <a:latin typeface="Times New Roman"/>
                <a:cs typeface="Times New Roman"/>
              </a:rPr>
              <a:t>m</a:t>
            </a:r>
            <a:r>
              <a:rPr sz="2025" spc="-22" baseline="-24691" dirty="0">
                <a:latin typeface="Times New Roman"/>
                <a:cs typeface="Times New Roman"/>
              </a:rPr>
              <a:t>7</a:t>
            </a:r>
            <a:endParaRPr sz="2025" baseline="-24691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15"/>
              </a:spcBef>
            </a:pP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Symbol"/>
                <a:cs typeface="Symbol"/>
              </a:rPr>
              <a:t></a:t>
            </a:r>
            <a:r>
              <a:rPr sz="2200" spc="-5" dirty="0">
                <a:latin typeface="Arial MT"/>
                <a:cs typeface="Arial MT"/>
              </a:rPr>
              <a:t>m(0,1,2,6,7)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1373" y="410526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233" y="0"/>
                </a:lnTo>
              </a:path>
            </a:pathLst>
          </a:custGeom>
          <a:ln w="114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0163" y="410526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233" y="0"/>
                </a:lnTo>
              </a:path>
            </a:pathLst>
          </a:custGeom>
          <a:ln w="114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3637" y="4070997"/>
            <a:ext cx="2220595" cy="96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50" i="1" spc="-31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875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1875" spc="-60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15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7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50" i="1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15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1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2390"/>
              </a:spcBef>
            </a:pPr>
            <a:r>
              <a:rPr sz="2000" i="1" spc="-17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725" spc="7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725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5" spc="67" baseline="-241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000" spc="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0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00" i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0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spc="-13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5394" y="538170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17" y="0"/>
                </a:lnTo>
              </a:path>
            </a:pathLst>
          </a:custGeom>
          <a:ln w="114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5444" y="538170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428" y="0"/>
                </a:lnTo>
              </a:path>
            </a:pathLst>
          </a:custGeom>
          <a:ln w="114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4460" y="5348947"/>
            <a:ext cx="218884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50" i="1" spc="-204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875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1875" spc="30" baseline="-2444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150" spc="1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229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150" i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15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150" spc="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50" i="1" spc="-6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5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501859" y="5347182"/>
            <a:ext cx="197294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Symbol"/>
                <a:cs typeface="Symbol"/>
              </a:rPr>
              <a:t></a:t>
            </a:r>
            <a:r>
              <a:rPr sz="2200" spc="-5" dirty="0">
                <a:latin typeface="Arial MT"/>
                <a:cs typeface="Arial MT"/>
              </a:rPr>
              <a:t>m(1,3,4,6,7)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807" y="2849003"/>
            <a:ext cx="1802764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本节内容</a:t>
            </a:r>
            <a:r>
              <a:rPr spc="-5" dirty="0"/>
              <a:t>完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494" y="197777"/>
            <a:ext cx="52863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4.7</a:t>
            </a:r>
            <a:r>
              <a:rPr spc="-75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多路选择器</a:t>
            </a:r>
            <a:r>
              <a:rPr spc="-5" dirty="0">
                <a:latin typeface="Microsoft YaHei"/>
                <a:cs typeface="Microsoft YaHei"/>
              </a:rPr>
              <a:t>(Multiplexer)</a:t>
            </a:r>
            <a:r>
              <a:rPr dirty="0">
                <a:latin typeface="Microsoft YaHei"/>
                <a:cs typeface="Microsoft YaHei"/>
              </a:rPr>
              <a:t>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701" y="950201"/>
            <a:ext cx="414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2D13ED"/>
                </a:solidFill>
                <a:latin typeface="SimSun"/>
                <a:cs typeface="SimSun"/>
              </a:rPr>
              <a:t>2</a:t>
            </a:r>
            <a:r>
              <a:rPr sz="2400" spc="-675" dirty="0">
                <a:solidFill>
                  <a:srgbClr val="2D13ED"/>
                </a:solidFill>
                <a:latin typeface="SimSun"/>
                <a:cs typeface="SimSun"/>
              </a:rPr>
              <a:t>.</a:t>
            </a:r>
            <a:r>
              <a:rPr sz="2400" spc="-550" dirty="0">
                <a:solidFill>
                  <a:srgbClr val="2D13ED"/>
                </a:solidFill>
                <a:latin typeface="SimSun"/>
                <a:cs typeface="SimSun"/>
              </a:rPr>
              <a:t> </a:t>
            </a:r>
            <a:r>
              <a:rPr sz="2400" spc="60" dirty="0">
                <a:solidFill>
                  <a:srgbClr val="2D13ED"/>
                </a:solidFill>
                <a:latin typeface="SimSun"/>
                <a:cs typeface="SimSun"/>
              </a:rPr>
              <a:t>4</a:t>
            </a:r>
            <a:r>
              <a:rPr sz="2400" dirty="0">
                <a:solidFill>
                  <a:srgbClr val="2D13ED"/>
                </a:solidFill>
                <a:latin typeface="SimSun"/>
                <a:cs typeface="SimSun"/>
              </a:rPr>
              <a:t>路数据选择器的设计</a:t>
            </a:r>
            <a:r>
              <a:rPr sz="2400" spc="-545" dirty="0">
                <a:solidFill>
                  <a:srgbClr val="2D13ED"/>
                </a:solidFill>
                <a:latin typeface="SimSun"/>
                <a:cs typeface="SimSun"/>
              </a:rPr>
              <a:t> </a:t>
            </a:r>
            <a:r>
              <a:rPr sz="2400" spc="-505" dirty="0">
                <a:solidFill>
                  <a:srgbClr val="2D13ED"/>
                </a:solidFill>
                <a:latin typeface="SimSun"/>
                <a:cs typeface="SimSun"/>
              </a:rPr>
              <a:t>(</a:t>
            </a:r>
            <a:r>
              <a:rPr sz="2400" spc="869" dirty="0">
                <a:solidFill>
                  <a:srgbClr val="2D13ED"/>
                </a:solidFill>
                <a:latin typeface="SimSun"/>
                <a:cs typeface="SimSun"/>
              </a:rPr>
              <a:t>M</a:t>
            </a:r>
            <a:r>
              <a:rPr sz="2400" spc="395" dirty="0">
                <a:solidFill>
                  <a:srgbClr val="2D13ED"/>
                </a:solidFill>
                <a:latin typeface="SimSun"/>
                <a:cs typeface="SimSun"/>
              </a:rPr>
              <a:t>U</a:t>
            </a:r>
            <a:r>
              <a:rPr sz="2400" spc="180" dirty="0">
                <a:solidFill>
                  <a:srgbClr val="2D13ED"/>
                </a:solidFill>
                <a:latin typeface="SimSun"/>
                <a:cs typeface="SimSun"/>
              </a:rPr>
              <a:t>X</a:t>
            </a:r>
            <a:r>
              <a:rPr sz="2400" spc="-500" dirty="0">
                <a:solidFill>
                  <a:srgbClr val="2D13ED"/>
                </a:solidFill>
                <a:latin typeface="SimSun"/>
                <a:cs typeface="SimSun"/>
              </a:rPr>
              <a:t>)</a:t>
            </a:r>
            <a:endParaRPr sz="2400">
              <a:latin typeface="SimSun"/>
              <a:cs typeface="SimSu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38021" y="1122857"/>
          <a:ext cx="2056130" cy="2031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75" b="1" spc="-7" baseline="-15873" dirty="0">
                          <a:latin typeface="Arial"/>
                          <a:cs typeface="Arial"/>
                        </a:rPr>
                        <a:t>1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75" b="1" spc="-7" baseline="-15873" dirty="0">
                          <a:latin typeface="Arial"/>
                          <a:cs typeface="Arial"/>
                        </a:rPr>
                        <a:t>0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7" baseline="-15873" dirty="0">
                          <a:latin typeface="Arial"/>
                          <a:cs typeface="Arial"/>
                        </a:rPr>
                        <a:t>0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7" baseline="-15873" dirty="0">
                          <a:latin typeface="Arial"/>
                          <a:cs typeface="Arial"/>
                        </a:rPr>
                        <a:t>0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7" baseline="-15873" dirty="0">
                          <a:latin typeface="Arial"/>
                          <a:cs typeface="Arial"/>
                        </a:rPr>
                        <a:t>1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7" baseline="-15873" dirty="0">
                          <a:latin typeface="Arial"/>
                          <a:cs typeface="Arial"/>
                        </a:rPr>
                        <a:t>1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2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7" baseline="-15873" dirty="0">
                          <a:latin typeface="Arial"/>
                          <a:cs typeface="Arial"/>
                        </a:rPr>
                        <a:t>2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7" baseline="-15873" dirty="0">
                          <a:latin typeface="Arial"/>
                          <a:cs typeface="Arial"/>
                        </a:rPr>
                        <a:t>2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7" baseline="-15873" dirty="0">
                          <a:latin typeface="Arial"/>
                          <a:cs typeface="Arial"/>
                        </a:rPr>
                        <a:t>3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7" baseline="-15873" dirty="0">
                          <a:latin typeface="Arial"/>
                          <a:cs typeface="Arial"/>
                        </a:rPr>
                        <a:t>3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293624" y="3800144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3725" y="0"/>
                </a:lnTo>
              </a:path>
            </a:pathLst>
          </a:custGeom>
          <a:ln w="1322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8173" y="3800144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3725" y="0"/>
                </a:lnTo>
              </a:path>
            </a:pathLst>
          </a:custGeom>
          <a:ln w="1322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0980" y="3800144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3738" y="0"/>
                </a:lnTo>
              </a:path>
            </a:pathLst>
          </a:custGeom>
          <a:ln w="1322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01937" y="3800144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3738" y="0"/>
                </a:lnTo>
              </a:path>
            </a:pathLst>
          </a:custGeom>
          <a:ln w="1322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01738" y="3766261"/>
            <a:ext cx="37185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5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i="1" spc="-1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75" baseline="-383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175" spc="-232" baseline="-383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i="1" spc="-19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75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175" spc="-240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i="1" spc="-21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175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175" spc="-247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5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i="1" spc="-32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75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175" spc="60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i="1" spc="2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75" baseline="-383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175" spc="-240" baseline="-383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175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175" spc="-82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5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i="1" spc="-32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75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175" spc="-232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i="1" spc="-19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75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175" spc="-240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i="1" spc="-9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175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4060" y="3766261"/>
            <a:ext cx="15913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500" i="1" spc="2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500" spc="1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i="1" spc="-1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75" baseline="-383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175" spc="60" baseline="-383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i="1" spc="2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75" baseline="-383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175" spc="-240" baseline="-383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00" i="1" spc="-7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175" baseline="-22988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12028" y="2158784"/>
            <a:ext cx="712470" cy="260985"/>
          </a:xfrm>
          <a:custGeom>
            <a:avLst/>
            <a:gdLst/>
            <a:ahLst/>
            <a:cxnLst/>
            <a:rect l="l" t="t" r="r" b="b"/>
            <a:pathLst>
              <a:path w="712470" h="260985">
                <a:moveTo>
                  <a:pt x="576922" y="67589"/>
                </a:moveTo>
                <a:lnTo>
                  <a:pt x="576922" y="4737"/>
                </a:lnTo>
                <a:lnTo>
                  <a:pt x="577189" y="3162"/>
                </a:lnTo>
                <a:lnTo>
                  <a:pt x="577964" y="1765"/>
                </a:lnTo>
                <a:lnTo>
                  <a:pt x="579145" y="698"/>
                </a:lnTo>
                <a:lnTo>
                  <a:pt x="580618" y="88"/>
                </a:lnTo>
                <a:lnTo>
                  <a:pt x="582218" y="0"/>
                </a:lnTo>
                <a:lnTo>
                  <a:pt x="583755" y="444"/>
                </a:lnTo>
                <a:lnTo>
                  <a:pt x="585050" y="1371"/>
                </a:lnTo>
                <a:lnTo>
                  <a:pt x="588416" y="4737"/>
                </a:lnTo>
                <a:lnTo>
                  <a:pt x="586447" y="4737"/>
                </a:lnTo>
                <a:lnTo>
                  <a:pt x="578319" y="8102"/>
                </a:lnTo>
                <a:lnTo>
                  <a:pt x="586447" y="16229"/>
                </a:lnTo>
                <a:lnTo>
                  <a:pt x="586447" y="62826"/>
                </a:lnTo>
                <a:lnTo>
                  <a:pt x="581685" y="62826"/>
                </a:lnTo>
                <a:lnTo>
                  <a:pt x="576922" y="67589"/>
                </a:lnTo>
                <a:close/>
              </a:path>
              <a:path w="712470" h="260985">
                <a:moveTo>
                  <a:pt x="586447" y="16229"/>
                </a:moveTo>
                <a:lnTo>
                  <a:pt x="578319" y="8102"/>
                </a:lnTo>
                <a:lnTo>
                  <a:pt x="586447" y="4737"/>
                </a:lnTo>
                <a:lnTo>
                  <a:pt x="586447" y="16229"/>
                </a:lnTo>
                <a:close/>
              </a:path>
              <a:path w="712470" h="260985">
                <a:moveTo>
                  <a:pt x="700684" y="130454"/>
                </a:moveTo>
                <a:lnTo>
                  <a:pt x="586447" y="16229"/>
                </a:lnTo>
                <a:lnTo>
                  <a:pt x="586447" y="4737"/>
                </a:lnTo>
                <a:lnTo>
                  <a:pt x="588416" y="4737"/>
                </a:lnTo>
                <a:lnTo>
                  <a:pt x="710780" y="127088"/>
                </a:lnTo>
                <a:lnTo>
                  <a:pt x="704049" y="127088"/>
                </a:lnTo>
                <a:lnTo>
                  <a:pt x="700684" y="130454"/>
                </a:lnTo>
                <a:close/>
              </a:path>
              <a:path w="712470" h="260985">
                <a:moveTo>
                  <a:pt x="576922" y="198069"/>
                </a:moveTo>
                <a:lnTo>
                  <a:pt x="4762" y="198069"/>
                </a:lnTo>
                <a:lnTo>
                  <a:pt x="3289" y="197840"/>
                </a:lnTo>
                <a:lnTo>
                  <a:pt x="1955" y="197167"/>
                </a:lnTo>
                <a:lnTo>
                  <a:pt x="914" y="196113"/>
                </a:lnTo>
                <a:lnTo>
                  <a:pt x="228" y="194779"/>
                </a:lnTo>
                <a:lnTo>
                  <a:pt x="0" y="193306"/>
                </a:lnTo>
                <a:lnTo>
                  <a:pt x="0" y="67589"/>
                </a:lnTo>
                <a:lnTo>
                  <a:pt x="4762" y="62826"/>
                </a:lnTo>
                <a:lnTo>
                  <a:pt x="576922" y="62826"/>
                </a:lnTo>
                <a:lnTo>
                  <a:pt x="576922" y="67589"/>
                </a:lnTo>
                <a:lnTo>
                  <a:pt x="9525" y="67589"/>
                </a:lnTo>
                <a:lnTo>
                  <a:pt x="4762" y="72351"/>
                </a:lnTo>
                <a:lnTo>
                  <a:pt x="9525" y="72351"/>
                </a:lnTo>
                <a:lnTo>
                  <a:pt x="9525" y="188544"/>
                </a:lnTo>
                <a:lnTo>
                  <a:pt x="4762" y="188544"/>
                </a:lnTo>
                <a:lnTo>
                  <a:pt x="9525" y="193306"/>
                </a:lnTo>
                <a:lnTo>
                  <a:pt x="576922" y="193306"/>
                </a:lnTo>
                <a:lnTo>
                  <a:pt x="576922" y="198069"/>
                </a:lnTo>
                <a:close/>
              </a:path>
              <a:path w="712470" h="260985">
                <a:moveTo>
                  <a:pt x="581685" y="72351"/>
                </a:moveTo>
                <a:lnTo>
                  <a:pt x="9525" y="72351"/>
                </a:lnTo>
                <a:lnTo>
                  <a:pt x="9525" y="67589"/>
                </a:lnTo>
                <a:lnTo>
                  <a:pt x="576922" y="67589"/>
                </a:lnTo>
                <a:lnTo>
                  <a:pt x="581685" y="62826"/>
                </a:lnTo>
                <a:lnTo>
                  <a:pt x="586447" y="62826"/>
                </a:lnTo>
                <a:lnTo>
                  <a:pt x="586447" y="67589"/>
                </a:lnTo>
                <a:lnTo>
                  <a:pt x="586219" y="69062"/>
                </a:lnTo>
                <a:lnTo>
                  <a:pt x="585533" y="70396"/>
                </a:lnTo>
                <a:lnTo>
                  <a:pt x="584479" y="71450"/>
                </a:lnTo>
                <a:lnTo>
                  <a:pt x="583158" y="72123"/>
                </a:lnTo>
                <a:lnTo>
                  <a:pt x="581685" y="72351"/>
                </a:lnTo>
                <a:close/>
              </a:path>
              <a:path w="712470" h="260985">
                <a:moveTo>
                  <a:pt x="9525" y="72351"/>
                </a:moveTo>
                <a:lnTo>
                  <a:pt x="4762" y="72351"/>
                </a:lnTo>
                <a:lnTo>
                  <a:pt x="9525" y="67589"/>
                </a:lnTo>
                <a:lnTo>
                  <a:pt x="9525" y="72351"/>
                </a:lnTo>
                <a:close/>
              </a:path>
              <a:path w="712470" h="260985">
                <a:moveTo>
                  <a:pt x="704049" y="133819"/>
                </a:moveTo>
                <a:lnTo>
                  <a:pt x="700684" y="130454"/>
                </a:lnTo>
                <a:lnTo>
                  <a:pt x="704049" y="127088"/>
                </a:lnTo>
                <a:lnTo>
                  <a:pt x="704049" y="133819"/>
                </a:lnTo>
                <a:close/>
              </a:path>
              <a:path w="712470" h="260985">
                <a:moveTo>
                  <a:pt x="710780" y="133819"/>
                </a:moveTo>
                <a:lnTo>
                  <a:pt x="704049" y="133819"/>
                </a:lnTo>
                <a:lnTo>
                  <a:pt x="704049" y="127088"/>
                </a:lnTo>
                <a:lnTo>
                  <a:pt x="710780" y="127088"/>
                </a:lnTo>
                <a:lnTo>
                  <a:pt x="711657" y="128295"/>
                </a:lnTo>
                <a:lnTo>
                  <a:pt x="712114" y="129705"/>
                </a:lnTo>
                <a:lnTo>
                  <a:pt x="712114" y="131203"/>
                </a:lnTo>
                <a:lnTo>
                  <a:pt x="711657" y="132613"/>
                </a:lnTo>
                <a:lnTo>
                  <a:pt x="710780" y="133819"/>
                </a:lnTo>
                <a:close/>
              </a:path>
              <a:path w="712470" h="260985">
                <a:moveTo>
                  <a:pt x="588416" y="256171"/>
                </a:moveTo>
                <a:lnTo>
                  <a:pt x="586447" y="256171"/>
                </a:lnTo>
                <a:lnTo>
                  <a:pt x="586447" y="244679"/>
                </a:lnTo>
                <a:lnTo>
                  <a:pt x="700684" y="130454"/>
                </a:lnTo>
                <a:lnTo>
                  <a:pt x="704049" y="133819"/>
                </a:lnTo>
                <a:lnTo>
                  <a:pt x="710780" y="133819"/>
                </a:lnTo>
                <a:lnTo>
                  <a:pt x="588416" y="256171"/>
                </a:lnTo>
                <a:close/>
              </a:path>
              <a:path w="712470" h="260985">
                <a:moveTo>
                  <a:pt x="9525" y="193306"/>
                </a:moveTo>
                <a:lnTo>
                  <a:pt x="4762" y="188544"/>
                </a:lnTo>
                <a:lnTo>
                  <a:pt x="9525" y="188544"/>
                </a:lnTo>
                <a:lnTo>
                  <a:pt x="9525" y="193306"/>
                </a:lnTo>
                <a:close/>
              </a:path>
              <a:path w="712470" h="260985">
                <a:moveTo>
                  <a:pt x="586447" y="198069"/>
                </a:moveTo>
                <a:lnTo>
                  <a:pt x="581685" y="198069"/>
                </a:lnTo>
                <a:lnTo>
                  <a:pt x="576922" y="193306"/>
                </a:lnTo>
                <a:lnTo>
                  <a:pt x="9525" y="193306"/>
                </a:lnTo>
                <a:lnTo>
                  <a:pt x="9525" y="188544"/>
                </a:lnTo>
                <a:lnTo>
                  <a:pt x="581685" y="188544"/>
                </a:lnTo>
                <a:lnTo>
                  <a:pt x="586447" y="193306"/>
                </a:lnTo>
                <a:lnTo>
                  <a:pt x="586447" y="198069"/>
                </a:lnTo>
                <a:close/>
              </a:path>
              <a:path w="712470" h="260985">
                <a:moveTo>
                  <a:pt x="582218" y="260908"/>
                </a:moveTo>
                <a:lnTo>
                  <a:pt x="576922" y="256171"/>
                </a:lnTo>
                <a:lnTo>
                  <a:pt x="576922" y="193306"/>
                </a:lnTo>
                <a:lnTo>
                  <a:pt x="581685" y="198069"/>
                </a:lnTo>
                <a:lnTo>
                  <a:pt x="586447" y="198069"/>
                </a:lnTo>
                <a:lnTo>
                  <a:pt x="586447" y="244679"/>
                </a:lnTo>
                <a:lnTo>
                  <a:pt x="578319" y="252806"/>
                </a:lnTo>
                <a:lnTo>
                  <a:pt x="586447" y="256171"/>
                </a:lnTo>
                <a:lnTo>
                  <a:pt x="588416" y="256171"/>
                </a:lnTo>
                <a:lnTo>
                  <a:pt x="585050" y="259537"/>
                </a:lnTo>
                <a:lnTo>
                  <a:pt x="583755" y="260464"/>
                </a:lnTo>
                <a:lnTo>
                  <a:pt x="582218" y="260908"/>
                </a:lnTo>
                <a:close/>
              </a:path>
              <a:path w="712470" h="260985">
                <a:moveTo>
                  <a:pt x="586447" y="256171"/>
                </a:moveTo>
                <a:lnTo>
                  <a:pt x="578319" y="252806"/>
                </a:lnTo>
                <a:lnTo>
                  <a:pt x="586447" y="244679"/>
                </a:lnTo>
                <a:lnTo>
                  <a:pt x="586447" y="256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2808" y="3308477"/>
            <a:ext cx="200025" cy="361950"/>
          </a:xfrm>
          <a:custGeom>
            <a:avLst/>
            <a:gdLst/>
            <a:ahLst/>
            <a:cxnLst/>
            <a:rect l="l" t="t" r="r" b="b"/>
            <a:pathLst>
              <a:path w="200025" h="361950">
                <a:moveTo>
                  <a:pt x="47586" y="261937"/>
                </a:moveTo>
                <a:lnTo>
                  <a:pt x="47586" y="4762"/>
                </a:lnTo>
                <a:lnTo>
                  <a:pt x="47828" y="3289"/>
                </a:lnTo>
                <a:lnTo>
                  <a:pt x="48501" y="1955"/>
                </a:lnTo>
                <a:lnTo>
                  <a:pt x="49555" y="901"/>
                </a:lnTo>
                <a:lnTo>
                  <a:pt x="50876" y="228"/>
                </a:lnTo>
                <a:lnTo>
                  <a:pt x="52349" y="0"/>
                </a:lnTo>
                <a:lnTo>
                  <a:pt x="147599" y="0"/>
                </a:lnTo>
                <a:lnTo>
                  <a:pt x="152361" y="4762"/>
                </a:lnTo>
                <a:lnTo>
                  <a:pt x="57111" y="4762"/>
                </a:lnTo>
                <a:lnTo>
                  <a:pt x="52349" y="9525"/>
                </a:lnTo>
                <a:lnTo>
                  <a:pt x="57111" y="9525"/>
                </a:lnTo>
                <a:lnTo>
                  <a:pt x="57111" y="257175"/>
                </a:lnTo>
                <a:lnTo>
                  <a:pt x="52349" y="257175"/>
                </a:lnTo>
                <a:lnTo>
                  <a:pt x="47586" y="261937"/>
                </a:lnTo>
                <a:close/>
              </a:path>
              <a:path w="200025" h="361950">
                <a:moveTo>
                  <a:pt x="57111" y="9525"/>
                </a:moveTo>
                <a:lnTo>
                  <a:pt x="52349" y="9525"/>
                </a:lnTo>
                <a:lnTo>
                  <a:pt x="57111" y="4762"/>
                </a:lnTo>
                <a:lnTo>
                  <a:pt x="57111" y="9525"/>
                </a:lnTo>
                <a:close/>
              </a:path>
              <a:path w="200025" h="361950">
                <a:moveTo>
                  <a:pt x="142836" y="9525"/>
                </a:moveTo>
                <a:lnTo>
                  <a:pt x="57111" y="9525"/>
                </a:lnTo>
                <a:lnTo>
                  <a:pt x="57111" y="4762"/>
                </a:lnTo>
                <a:lnTo>
                  <a:pt x="142836" y="4762"/>
                </a:lnTo>
                <a:lnTo>
                  <a:pt x="142836" y="9525"/>
                </a:lnTo>
                <a:close/>
              </a:path>
              <a:path w="200025" h="361950">
                <a:moveTo>
                  <a:pt x="183719" y="266700"/>
                </a:moveTo>
                <a:lnTo>
                  <a:pt x="147599" y="266700"/>
                </a:lnTo>
                <a:lnTo>
                  <a:pt x="146126" y="266458"/>
                </a:lnTo>
                <a:lnTo>
                  <a:pt x="142836" y="4762"/>
                </a:lnTo>
                <a:lnTo>
                  <a:pt x="147599" y="9525"/>
                </a:lnTo>
                <a:lnTo>
                  <a:pt x="152361" y="9525"/>
                </a:lnTo>
                <a:lnTo>
                  <a:pt x="152361" y="257175"/>
                </a:lnTo>
                <a:lnTo>
                  <a:pt x="147599" y="257175"/>
                </a:lnTo>
                <a:lnTo>
                  <a:pt x="152361" y="261937"/>
                </a:lnTo>
                <a:lnTo>
                  <a:pt x="188481" y="261937"/>
                </a:lnTo>
                <a:lnTo>
                  <a:pt x="183719" y="266700"/>
                </a:lnTo>
                <a:close/>
              </a:path>
              <a:path w="200025" h="361950">
                <a:moveTo>
                  <a:pt x="152361" y="9525"/>
                </a:moveTo>
                <a:lnTo>
                  <a:pt x="147599" y="9525"/>
                </a:lnTo>
                <a:lnTo>
                  <a:pt x="142836" y="4762"/>
                </a:lnTo>
                <a:lnTo>
                  <a:pt x="152361" y="4762"/>
                </a:lnTo>
                <a:lnTo>
                  <a:pt x="152361" y="9525"/>
                </a:lnTo>
                <a:close/>
              </a:path>
              <a:path w="200025" h="361950">
                <a:moveTo>
                  <a:pt x="100723" y="361886"/>
                </a:moveTo>
                <a:lnTo>
                  <a:pt x="99225" y="361886"/>
                </a:lnTo>
                <a:lnTo>
                  <a:pt x="97815" y="361429"/>
                </a:lnTo>
                <a:lnTo>
                  <a:pt x="96608" y="360552"/>
                </a:lnTo>
                <a:lnTo>
                  <a:pt x="1358" y="265302"/>
                </a:lnTo>
                <a:lnTo>
                  <a:pt x="431" y="263994"/>
                </a:lnTo>
                <a:lnTo>
                  <a:pt x="0" y="262470"/>
                </a:lnTo>
                <a:lnTo>
                  <a:pt x="88" y="260870"/>
                </a:lnTo>
                <a:lnTo>
                  <a:pt x="698" y="259397"/>
                </a:lnTo>
                <a:lnTo>
                  <a:pt x="1752" y="258203"/>
                </a:lnTo>
                <a:lnTo>
                  <a:pt x="3149" y="257441"/>
                </a:lnTo>
                <a:lnTo>
                  <a:pt x="4724" y="257175"/>
                </a:lnTo>
                <a:lnTo>
                  <a:pt x="47586" y="257175"/>
                </a:lnTo>
                <a:lnTo>
                  <a:pt x="47586" y="258559"/>
                </a:lnTo>
                <a:lnTo>
                  <a:pt x="8089" y="258559"/>
                </a:lnTo>
                <a:lnTo>
                  <a:pt x="4724" y="266700"/>
                </a:lnTo>
                <a:lnTo>
                  <a:pt x="16229" y="266700"/>
                </a:lnTo>
                <a:lnTo>
                  <a:pt x="99974" y="350456"/>
                </a:lnTo>
                <a:lnTo>
                  <a:pt x="96608" y="353822"/>
                </a:lnTo>
                <a:lnTo>
                  <a:pt x="110070" y="353822"/>
                </a:lnTo>
                <a:lnTo>
                  <a:pt x="103339" y="360552"/>
                </a:lnTo>
                <a:lnTo>
                  <a:pt x="102133" y="361429"/>
                </a:lnTo>
                <a:lnTo>
                  <a:pt x="100723" y="361886"/>
                </a:lnTo>
                <a:close/>
              </a:path>
              <a:path w="200025" h="361950">
                <a:moveTo>
                  <a:pt x="57111" y="261937"/>
                </a:moveTo>
                <a:lnTo>
                  <a:pt x="47586" y="261937"/>
                </a:lnTo>
                <a:lnTo>
                  <a:pt x="52349" y="257175"/>
                </a:lnTo>
                <a:lnTo>
                  <a:pt x="57111" y="257175"/>
                </a:lnTo>
                <a:lnTo>
                  <a:pt x="57111" y="261937"/>
                </a:lnTo>
                <a:close/>
              </a:path>
              <a:path w="200025" h="361950">
                <a:moveTo>
                  <a:pt x="152361" y="261937"/>
                </a:moveTo>
                <a:lnTo>
                  <a:pt x="147599" y="257175"/>
                </a:lnTo>
                <a:lnTo>
                  <a:pt x="152361" y="257175"/>
                </a:lnTo>
                <a:lnTo>
                  <a:pt x="152361" y="261937"/>
                </a:lnTo>
                <a:close/>
              </a:path>
              <a:path w="200025" h="361950">
                <a:moveTo>
                  <a:pt x="188481" y="261937"/>
                </a:moveTo>
                <a:lnTo>
                  <a:pt x="152361" y="261937"/>
                </a:lnTo>
                <a:lnTo>
                  <a:pt x="152361" y="257175"/>
                </a:lnTo>
                <a:lnTo>
                  <a:pt x="195224" y="257175"/>
                </a:lnTo>
                <a:lnTo>
                  <a:pt x="196799" y="257441"/>
                </a:lnTo>
                <a:lnTo>
                  <a:pt x="198196" y="258203"/>
                </a:lnTo>
                <a:lnTo>
                  <a:pt x="198513" y="258559"/>
                </a:lnTo>
                <a:lnTo>
                  <a:pt x="191858" y="258559"/>
                </a:lnTo>
                <a:lnTo>
                  <a:pt x="188481" y="261937"/>
                </a:lnTo>
                <a:close/>
              </a:path>
              <a:path w="200025" h="361950">
                <a:moveTo>
                  <a:pt x="16229" y="266700"/>
                </a:moveTo>
                <a:lnTo>
                  <a:pt x="4724" y="266700"/>
                </a:lnTo>
                <a:lnTo>
                  <a:pt x="8089" y="258559"/>
                </a:lnTo>
                <a:lnTo>
                  <a:pt x="16229" y="266700"/>
                </a:lnTo>
                <a:close/>
              </a:path>
              <a:path w="200025" h="361950">
                <a:moveTo>
                  <a:pt x="52349" y="266700"/>
                </a:moveTo>
                <a:lnTo>
                  <a:pt x="16229" y="266700"/>
                </a:lnTo>
                <a:lnTo>
                  <a:pt x="8089" y="258559"/>
                </a:lnTo>
                <a:lnTo>
                  <a:pt x="47586" y="258559"/>
                </a:lnTo>
                <a:lnTo>
                  <a:pt x="47586" y="261937"/>
                </a:lnTo>
                <a:lnTo>
                  <a:pt x="57111" y="261937"/>
                </a:lnTo>
                <a:lnTo>
                  <a:pt x="56883" y="263398"/>
                </a:lnTo>
                <a:lnTo>
                  <a:pt x="56210" y="264731"/>
                </a:lnTo>
                <a:lnTo>
                  <a:pt x="55156" y="265785"/>
                </a:lnTo>
                <a:lnTo>
                  <a:pt x="53822" y="266458"/>
                </a:lnTo>
                <a:lnTo>
                  <a:pt x="52349" y="266700"/>
                </a:lnTo>
                <a:close/>
              </a:path>
              <a:path w="200025" h="361950">
                <a:moveTo>
                  <a:pt x="110070" y="353822"/>
                </a:moveTo>
                <a:lnTo>
                  <a:pt x="103339" y="353822"/>
                </a:lnTo>
                <a:lnTo>
                  <a:pt x="99974" y="350456"/>
                </a:lnTo>
                <a:lnTo>
                  <a:pt x="191858" y="258559"/>
                </a:lnTo>
                <a:lnTo>
                  <a:pt x="195224" y="266700"/>
                </a:lnTo>
                <a:lnTo>
                  <a:pt x="197192" y="266700"/>
                </a:lnTo>
                <a:lnTo>
                  <a:pt x="110070" y="353822"/>
                </a:lnTo>
                <a:close/>
              </a:path>
              <a:path w="200025" h="361950">
                <a:moveTo>
                  <a:pt x="197192" y="266700"/>
                </a:moveTo>
                <a:lnTo>
                  <a:pt x="195224" y="266700"/>
                </a:lnTo>
                <a:lnTo>
                  <a:pt x="191858" y="258559"/>
                </a:lnTo>
                <a:lnTo>
                  <a:pt x="198513" y="258559"/>
                </a:lnTo>
                <a:lnTo>
                  <a:pt x="199262" y="259397"/>
                </a:lnTo>
                <a:lnTo>
                  <a:pt x="199872" y="260870"/>
                </a:lnTo>
                <a:lnTo>
                  <a:pt x="199961" y="262470"/>
                </a:lnTo>
                <a:lnTo>
                  <a:pt x="199516" y="263994"/>
                </a:lnTo>
                <a:lnTo>
                  <a:pt x="198589" y="265302"/>
                </a:lnTo>
                <a:lnTo>
                  <a:pt x="197192" y="266700"/>
                </a:lnTo>
                <a:close/>
              </a:path>
              <a:path w="200025" h="361950">
                <a:moveTo>
                  <a:pt x="103339" y="353822"/>
                </a:moveTo>
                <a:lnTo>
                  <a:pt x="96608" y="353822"/>
                </a:lnTo>
                <a:lnTo>
                  <a:pt x="99974" y="350456"/>
                </a:lnTo>
                <a:lnTo>
                  <a:pt x="103339" y="3538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783854" y="4639170"/>
            <a:ext cx="3292475" cy="1243330"/>
            <a:chOff x="1783854" y="4639170"/>
            <a:chExt cx="3292475" cy="124333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5132" y="5135880"/>
              <a:ext cx="286512" cy="3672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3079" y="5123357"/>
              <a:ext cx="603250" cy="3921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07679" y="4639170"/>
              <a:ext cx="1438275" cy="1243330"/>
            </a:xfrm>
            <a:custGeom>
              <a:avLst/>
              <a:gdLst/>
              <a:ahLst/>
              <a:cxnLst/>
              <a:rect l="l" t="t" r="r" b="b"/>
              <a:pathLst>
                <a:path w="1438275" h="1243329">
                  <a:moveTo>
                    <a:pt x="1438275" y="736600"/>
                  </a:moveTo>
                  <a:lnTo>
                    <a:pt x="1023937" y="736600"/>
                  </a:lnTo>
                  <a:lnTo>
                    <a:pt x="1023937" y="506412"/>
                  </a:lnTo>
                  <a:lnTo>
                    <a:pt x="1435100" y="506412"/>
                  </a:lnTo>
                  <a:lnTo>
                    <a:pt x="1435100" y="487362"/>
                  </a:lnTo>
                  <a:lnTo>
                    <a:pt x="1023937" y="487362"/>
                  </a:lnTo>
                  <a:lnTo>
                    <a:pt x="1023937" y="139700"/>
                  </a:lnTo>
                  <a:lnTo>
                    <a:pt x="1138237" y="139700"/>
                  </a:lnTo>
                  <a:lnTo>
                    <a:pt x="1138237" y="373062"/>
                  </a:lnTo>
                  <a:lnTo>
                    <a:pt x="1147762" y="373062"/>
                  </a:lnTo>
                  <a:lnTo>
                    <a:pt x="1147762" y="382587"/>
                  </a:lnTo>
                  <a:lnTo>
                    <a:pt x="1435100" y="382587"/>
                  </a:lnTo>
                  <a:lnTo>
                    <a:pt x="1435100" y="363537"/>
                  </a:lnTo>
                  <a:lnTo>
                    <a:pt x="1157287" y="363537"/>
                  </a:lnTo>
                  <a:lnTo>
                    <a:pt x="1157287" y="139700"/>
                  </a:lnTo>
                  <a:lnTo>
                    <a:pt x="1435100" y="139700"/>
                  </a:lnTo>
                  <a:lnTo>
                    <a:pt x="1435100" y="120650"/>
                  </a:lnTo>
                  <a:lnTo>
                    <a:pt x="1157287" y="120650"/>
                  </a:lnTo>
                  <a:lnTo>
                    <a:pt x="1157287" y="19050"/>
                  </a:lnTo>
                  <a:lnTo>
                    <a:pt x="1436687" y="19050"/>
                  </a:lnTo>
                  <a:lnTo>
                    <a:pt x="1436687" y="0"/>
                  </a:lnTo>
                  <a:lnTo>
                    <a:pt x="525462" y="0"/>
                  </a:lnTo>
                  <a:lnTo>
                    <a:pt x="525462" y="19050"/>
                  </a:lnTo>
                  <a:lnTo>
                    <a:pt x="1138237" y="19050"/>
                  </a:lnTo>
                  <a:lnTo>
                    <a:pt x="1138237" y="120650"/>
                  </a:lnTo>
                  <a:lnTo>
                    <a:pt x="1014412" y="120650"/>
                  </a:lnTo>
                  <a:lnTo>
                    <a:pt x="1014412" y="130175"/>
                  </a:lnTo>
                  <a:lnTo>
                    <a:pt x="1004887" y="130175"/>
                  </a:lnTo>
                  <a:lnTo>
                    <a:pt x="1004887" y="854075"/>
                  </a:lnTo>
                  <a:lnTo>
                    <a:pt x="730250" y="854075"/>
                  </a:lnTo>
                  <a:lnTo>
                    <a:pt x="730250" y="506412"/>
                  </a:lnTo>
                  <a:lnTo>
                    <a:pt x="862012" y="506412"/>
                  </a:lnTo>
                  <a:lnTo>
                    <a:pt x="862012" y="746125"/>
                  </a:lnTo>
                  <a:lnTo>
                    <a:pt x="871537" y="746125"/>
                  </a:lnTo>
                  <a:lnTo>
                    <a:pt x="871537" y="755650"/>
                  </a:lnTo>
                  <a:lnTo>
                    <a:pt x="1004887" y="755650"/>
                  </a:lnTo>
                  <a:lnTo>
                    <a:pt x="1004887" y="736600"/>
                  </a:lnTo>
                  <a:lnTo>
                    <a:pt x="881062" y="736600"/>
                  </a:lnTo>
                  <a:lnTo>
                    <a:pt x="881062" y="506412"/>
                  </a:lnTo>
                  <a:lnTo>
                    <a:pt x="1004887" y="506412"/>
                  </a:lnTo>
                  <a:lnTo>
                    <a:pt x="1004887" y="487362"/>
                  </a:lnTo>
                  <a:lnTo>
                    <a:pt x="881062" y="487362"/>
                  </a:lnTo>
                  <a:lnTo>
                    <a:pt x="881062" y="373062"/>
                  </a:lnTo>
                  <a:lnTo>
                    <a:pt x="862012" y="373062"/>
                  </a:lnTo>
                  <a:lnTo>
                    <a:pt x="862012" y="487362"/>
                  </a:lnTo>
                  <a:lnTo>
                    <a:pt x="720725" y="487362"/>
                  </a:lnTo>
                  <a:lnTo>
                    <a:pt x="720725" y="496887"/>
                  </a:lnTo>
                  <a:lnTo>
                    <a:pt x="711200" y="496887"/>
                  </a:lnTo>
                  <a:lnTo>
                    <a:pt x="711200" y="854075"/>
                  </a:lnTo>
                  <a:lnTo>
                    <a:pt x="525462" y="854075"/>
                  </a:lnTo>
                  <a:lnTo>
                    <a:pt x="525462" y="873125"/>
                  </a:lnTo>
                  <a:lnTo>
                    <a:pt x="711200" y="873125"/>
                  </a:lnTo>
                  <a:lnTo>
                    <a:pt x="711200" y="1222400"/>
                  </a:lnTo>
                  <a:lnTo>
                    <a:pt x="19050" y="1223949"/>
                  </a:lnTo>
                  <a:lnTo>
                    <a:pt x="19050" y="863600"/>
                  </a:lnTo>
                  <a:lnTo>
                    <a:pt x="0" y="863600"/>
                  </a:lnTo>
                  <a:lnTo>
                    <a:pt x="0" y="1231900"/>
                  </a:lnTo>
                  <a:lnTo>
                    <a:pt x="9525" y="1231900"/>
                  </a:lnTo>
                  <a:lnTo>
                    <a:pt x="9550" y="1243012"/>
                  </a:lnTo>
                  <a:lnTo>
                    <a:pt x="720750" y="1241425"/>
                  </a:lnTo>
                  <a:lnTo>
                    <a:pt x="720725" y="1231900"/>
                  </a:lnTo>
                  <a:lnTo>
                    <a:pt x="730250" y="1231900"/>
                  </a:lnTo>
                  <a:lnTo>
                    <a:pt x="730250" y="873125"/>
                  </a:lnTo>
                  <a:lnTo>
                    <a:pt x="1014412" y="873125"/>
                  </a:lnTo>
                  <a:lnTo>
                    <a:pt x="1014412" y="863600"/>
                  </a:lnTo>
                  <a:lnTo>
                    <a:pt x="1023937" y="863600"/>
                  </a:lnTo>
                  <a:lnTo>
                    <a:pt x="1023937" y="755650"/>
                  </a:lnTo>
                  <a:lnTo>
                    <a:pt x="1438275" y="755650"/>
                  </a:lnTo>
                  <a:lnTo>
                    <a:pt x="1438275" y="736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8923" y="5318760"/>
              <a:ext cx="284988" cy="3672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3854" y="5305920"/>
              <a:ext cx="661974" cy="3921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779217" y="5742482"/>
              <a:ext cx="561975" cy="19050"/>
            </a:xfrm>
            <a:custGeom>
              <a:avLst/>
              <a:gdLst/>
              <a:ahLst/>
              <a:cxnLst/>
              <a:rect l="l" t="t" r="r" b="b"/>
              <a:pathLst>
                <a:path w="561975" h="19050">
                  <a:moveTo>
                    <a:pt x="56197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561975" y="0"/>
                  </a:lnTo>
                  <a:lnTo>
                    <a:pt x="56197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04212" y="526782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83854" y="4451845"/>
            <a:ext cx="995680" cy="570230"/>
            <a:chOff x="1783854" y="4451845"/>
            <a:chExt cx="995680" cy="570230"/>
          </a:xfrm>
        </p:grpSpPr>
        <p:sp>
          <p:nvSpPr>
            <p:cNvPr id="22" name="object 22"/>
            <p:cNvSpPr/>
            <p:nvPr/>
          </p:nvSpPr>
          <p:spPr>
            <a:xfrm>
              <a:off x="1907679" y="4648695"/>
              <a:ext cx="871855" cy="373380"/>
            </a:xfrm>
            <a:custGeom>
              <a:avLst/>
              <a:gdLst/>
              <a:ahLst/>
              <a:cxnLst/>
              <a:rect l="l" t="t" r="r" b="b"/>
              <a:pathLst>
                <a:path w="871855" h="373379">
                  <a:moveTo>
                    <a:pt x="871537" y="354012"/>
                  </a:moveTo>
                  <a:lnTo>
                    <a:pt x="19050" y="354012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363537"/>
                  </a:lnTo>
                  <a:lnTo>
                    <a:pt x="9525" y="363537"/>
                  </a:lnTo>
                  <a:lnTo>
                    <a:pt x="9525" y="373062"/>
                  </a:lnTo>
                  <a:lnTo>
                    <a:pt x="871537" y="373062"/>
                  </a:lnTo>
                  <a:lnTo>
                    <a:pt x="871537" y="35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8923" y="4463796"/>
              <a:ext cx="284988" cy="3672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3854" y="4451845"/>
              <a:ext cx="661974" cy="39211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104212" y="441374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17710" y="4727765"/>
            <a:ext cx="27241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5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350" spc="-22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3730" y="5111534"/>
            <a:ext cx="25907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350" spc="-75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4692" y="5475109"/>
            <a:ext cx="27051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350" spc="-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13265" y="5831522"/>
            <a:ext cx="27114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5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350" spc="-3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53045" y="4388065"/>
            <a:ext cx="31051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25" spc="-209" baseline="-2469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34286" y="5425859"/>
            <a:ext cx="113664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72133" y="5224068"/>
            <a:ext cx="21018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5309" y="5165725"/>
            <a:ext cx="73088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0"/>
              </a:lnSpc>
              <a:tabLst>
                <a:tab pos="592455" algn="l"/>
              </a:tabLst>
            </a:pPr>
            <a:r>
              <a:rPr sz="2400" spc="60" dirty="0">
                <a:latin typeface="SimSun"/>
                <a:cs typeface="SimSun"/>
              </a:rPr>
              <a:t>1	</a:t>
            </a:r>
            <a:r>
              <a:rPr sz="17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880616" y="4572495"/>
            <a:ext cx="2605405" cy="1511300"/>
            <a:chOff x="1880616" y="4572495"/>
            <a:chExt cx="2605405" cy="1511300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87481" y="5264658"/>
              <a:ext cx="114135" cy="11417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472954" y="4572495"/>
              <a:ext cx="1012825" cy="1511300"/>
            </a:xfrm>
            <a:custGeom>
              <a:avLst/>
              <a:gdLst/>
              <a:ahLst/>
              <a:cxnLst/>
              <a:rect l="l" t="t" r="r" b="b"/>
              <a:pathLst>
                <a:path w="1012825" h="1511300">
                  <a:moveTo>
                    <a:pt x="739775" y="0"/>
                  </a:moveTo>
                  <a:lnTo>
                    <a:pt x="714375" y="0"/>
                  </a:lnTo>
                  <a:lnTo>
                    <a:pt x="714375" y="25400"/>
                  </a:lnTo>
                  <a:lnTo>
                    <a:pt x="714375" y="1485900"/>
                  </a:lnTo>
                  <a:lnTo>
                    <a:pt x="25400" y="1485900"/>
                  </a:lnTo>
                  <a:lnTo>
                    <a:pt x="25400" y="25400"/>
                  </a:lnTo>
                  <a:lnTo>
                    <a:pt x="714375" y="25400"/>
                  </a:lnTo>
                  <a:lnTo>
                    <a:pt x="714375" y="0"/>
                  </a:lnTo>
                  <a:lnTo>
                    <a:pt x="0" y="0"/>
                  </a:lnTo>
                  <a:lnTo>
                    <a:pt x="0" y="1511300"/>
                  </a:lnTo>
                  <a:lnTo>
                    <a:pt x="739775" y="1511300"/>
                  </a:lnTo>
                  <a:lnTo>
                    <a:pt x="739775" y="1498600"/>
                  </a:lnTo>
                  <a:lnTo>
                    <a:pt x="739775" y="1485900"/>
                  </a:lnTo>
                  <a:lnTo>
                    <a:pt x="739775" y="25400"/>
                  </a:lnTo>
                  <a:lnTo>
                    <a:pt x="739775" y="12700"/>
                  </a:lnTo>
                  <a:lnTo>
                    <a:pt x="739775" y="0"/>
                  </a:lnTo>
                  <a:close/>
                </a:path>
                <a:path w="1012825" h="1511300">
                  <a:moveTo>
                    <a:pt x="1012825" y="736600"/>
                  </a:moveTo>
                  <a:lnTo>
                    <a:pt x="815975" y="736600"/>
                  </a:lnTo>
                  <a:lnTo>
                    <a:pt x="815975" y="755650"/>
                  </a:lnTo>
                  <a:lnTo>
                    <a:pt x="1012825" y="755650"/>
                  </a:lnTo>
                  <a:lnTo>
                    <a:pt x="1012825" y="736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2324" y="5832970"/>
              <a:ext cx="71005" cy="7143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0616" y="5466257"/>
              <a:ext cx="71513" cy="7143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3200" y="5347195"/>
              <a:ext cx="70942" cy="7143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84932" y="5466257"/>
              <a:ext cx="72085" cy="7143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22091" y="4612182"/>
              <a:ext cx="71450" cy="71437"/>
            </a:xfrm>
            <a:prstGeom prst="rect">
              <a:avLst/>
            </a:prstGeom>
          </p:spPr>
        </p:pic>
      </p:grp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3474542" y="4585169"/>
          <a:ext cx="297180" cy="148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25">
                <a:tc>
                  <a:txBody>
                    <a:bodyPr/>
                    <a:lstStyle/>
                    <a:p>
                      <a:pPr marR="13335" algn="r">
                        <a:lnSpc>
                          <a:spcPts val="205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r">
                        <a:lnSpc>
                          <a:spcPts val="205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R="13335" algn="r">
                        <a:lnSpc>
                          <a:spcPts val="205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600">
                <a:tc>
                  <a:txBody>
                    <a:bodyPr/>
                    <a:lstStyle/>
                    <a:p>
                      <a:pPr marR="13335" algn="r">
                        <a:lnSpc>
                          <a:spcPts val="200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3785057" y="4894757"/>
            <a:ext cx="4140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imSun"/>
                <a:cs typeface="SimSun"/>
              </a:rPr>
              <a:t>≥</a:t>
            </a:r>
            <a:r>
              <a:rPr sz="2000" spc="55" dirty="0">
                <a:latin typeface="SimSun"/>
                <a:cs typeface="SimSun"/>
              </a:rPr>
              <a:t>1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28404" y="4639170"/>
            <a:ext cx="860425" cy="1363980"/>
          </a:xfrm>
          <a:custGeom>
            <a:avLst/>
            <a:gdLst/>
            <a:ahLst/>
            <a:cxnLst/>
            <a:rect l="l" t="t" r="r" b="b"/>
            <a:pathLst>
              <a:path w="860425" h="1363979">
                <a:moveTo>
                  <a:pt x="160337" y="746125"/>
                </a:moveTo>
                <a:lnTo>
                  <a:pt x="141287" y="746125"/>
                </a:lnTo>
                <a:lnTo>
                  <a:pt x="141287" y="1112837"/>
                </a:lnTo>
                <a:lnTo>
                  <a:pt x="160337" y="1112837"/>
                </a:lnTo>
                <a:lnTo>
                  <a:pt x="160337" y="746125"/>
                </a:lnTo>
                <a:close/>
              </a:path>
              <a:path w="860425" h="1363979">
                <a:moveTo>
                  <a:pt x="855662" y="1223962"/>
                </a:moveTo>
                <a:lnTo>
                  <a:pt x="730250" y="1223962"/>
                </a:lnTo>
                <a:lnTo>
                  <a:pt x="717550" y="1223962"/>
                </a:lnTo>
                <a:lnTo>
                  <a:pt x="0" y="1223962"/>
                </a:lnTo>
                <a:lnTo>
                  <a:pt x="0" y="1243012"/>
                </a:lnTo>
                <a:lnTo>
                  <a:pt x="717550" y="1243012"/>
                </a:lnTo>
                <a:lnTo>
                  <a:pt x="730250" y="1243012"/>
                </a:lnTo>
                <a:lnTo>
                  <a:pt x="855662" y="1243012"/>
                </a:lnTo>
                <a:lnTo>
                  <a:pt x="855662" y="1223962"/>
                </a:lnTo>
                <a:close/>
              </a:path>
              <a:path w="860425" h="1363979">
                <a:moveTo>
                  <a:pt x="855662" y="1103312"/>
                </a:moveTo>
                <a:lnTo>
                  <a:pt x="700087" y="1103312"/>
                </a:lnTo>
                <a:lnTo>
                  <a:pt x="700087" y="1122362"/>
                </a:lnTo>
                <a:lnTo>
                  <a:pt x="855662" y="1122362"/>
                </a:lnTo>
                <a:lnTo>
                  <a:pt x="855662" y="1103312"/>
                </a:lnTo>
                <a:close/>
              </a:path>
              <a:path w="860425" h="1363979">
                <a:moveTo>
                  <a:pt x="855662" y="736600"/>
                </a:moveTo>
                <a:lnTo>
                  <a:pt x="712787" y="736600"/>
                </a:lnTo>
                <a:lnTo>
                  <a:pt x="712787" y="755650"/>
                </a:lnTo>
                <a:lnTo>
                  <a:pt x="855662" y="755650"/>
                </a:lnTo>
                <a:lnTo>
                  <a:pt x="855662" y="736600"/>
                </a:lnTo>
                <a:close/>
              </a:path>
              <a:path w="860425" h="1363979">
                <a:moveTo>
                  <a:pt x="857250" y="1344612"/>
                </a:moveTo>
                <a:lnTo>
                  <a:pt x="714375" y="1344612"/>
                </a:lnTo>
                <a:lnTo>
                  <a:pt x="714375" y="1363662"/>
                </a:lnTo>
                <a:lnTo>
                  <a:pt x="857250" y="1363662"/>
                </a:lnTo>
                <a:lnTo>
                  <a:pt x="857250" y="1344612"/>
                </a:lnTo>
                <a:close/>
              </a:path>
              <a:path w="860425" h="1363979">
                <a:moveTo>
                  <a:pt x="857250" y="981075"/>
                </a:moveTo>
                <a:lnTo>
                  <a:pt x="714375" y="981075"/>
                </a:lnTo>
                <a:lnTo>
                  <a:pt x="714375" y="1000125"/>
                </a:lnTo>
                <a:lnTo>
                  <a:pt x="857250" y="1000125"/>
                </a:lnTo>
                <a:lnTo>
                  <a:pt x="857250" y="981075"/>
                </a:lnTo>
                <a:close/>
              </a:path>
              <a:path w="860425" h="1363979">
                <a:moveTo>
                  <a:pt x="857250" y="854075"/>
                </a:moveTo>
                <a:lnTo>
                  <a:pt x="741362" y="854075"/>
                </a:lnTo>
                <a:lnTo>
                  <a:pt x="714375" y="854075"/>
                </a:lnTo>
                <a:lnTo>
                  <a:pt x="293687" y="854075"/>
                </a:lnTo>
                <a:lnTo>
                  <a:pt x="293687" y="873125"/>
                </a:lnTo>
                <a:lnTo>
                  <a:pt x="714375" y="873125"/>
                </a:lnTo>
                <a:lnTo>
                  <a:pt x="741362" y="873125"/>
                </a:lnTo>
                <a:lnTo>
                  <a:pt x="857250" y="873125"/>
                </a:lnTo>
                <a:lnTo>
                  <a:pt x="857250" y="854075"/>
                </a:lnTo>
                <a:close/>
              </a:path>
              <a:path w="860425" h="1363979">
                <a:moveTo>
                  <a:pt x="857250" y="612775"/>
                </a:moveTo>
                <a:lnTo>
                  <a:pt x="714375" y="612775"/>
                </a:lnTo>
                <a:lnTo>
                  <a:pt x="714375" y="631825"/>
                </a:lnTo>
                <a:lnTo>
                  <a:pt x="857250" y="631825"/>
                </a:lnTo>
                <a:lnTo>
                  <a:pt x="857250" y="612775"/>
                </a:lnTo>
                <a:close/>
              </a:path>
              <a:path w="860425" h="1363979">
                <a:moveTo>
                  <a:pt x="857250" y="363537"/>
                </a:moveTo>
                <a:lnTo>
                  <a:pt x="714375" y="363537"/>
                </a:lnTo>
                <a:lnTo>
                  <a:pt x="714375" y="382587"/>
                </a:lnTo>
                <a:lnTo>
                  <a:pt x="857250" y="382587"/>
                </a:lnTo>
                <a:lnTo>
                  <a:pt x="857250" y="363537"/>
                </a:lnTo>
                <a:close/>
              </a:path>
              <a:path w="860425" h="1363979">
                <a:moveTo>
                  <a:pt x="857250" y="246062"/>
                </a:moveTo>
                <a:lnTo>
                  <a:pt x="714375" y="246062"/>
                </a:lnTo>
                <a:lnTo>
                  <a:pt x="714375" y="265112"/>
                </a:lnTo>
                <a:lnTo>
                  <a:pt x="857250" y="265112"/>
                </a:lnTo>
                <a:lnTo>
                  <a:pt x="857250" y="246062"/>
                </a:lnTo>
                <a:close/>
              </a:path>
              <a:path w="860425" h="1363979">
                <a:moveTo>
                  <a:pt x="857250" y="120650"/>
                </a:moveTo>
                <a:lnTo>
                  <a:pt x="714375" y="120650"/>
                </a:lnTo>
                <a:lnTo>
                  <a:pt x="714375" y="139700"/>
                </a:lnTo>
                <a:lnTo>
                  <a:pt x="857250" y="139700"/>
                </a:lnTo>
                <a:lnTo>
                  <a:pt x="857250" y="120650"/>
                </a:lnTo>
                <a:close/>
              </a:path>
              <a:path w="860425" h="1363979">
                <a:moveTo>
                  <a:pt x="857250" y="0"/>
                </a:moveTo>
                <a:lnTo>
                  <a:pt x="714375" y="0"/>
                </a:lnTo>
                <a:lnTo>
                  <a:pt x="714375" y="19050"/>
                </a:lnTo>
                <a:lnTo>
                  <a:pt x="857250" y="19050"/>
                </a:lnTo>
                <a:lnTo>
                  <a:pt x="857250" y="0"/>
                </a:lnTo>
                <a:close/>
              </a:path>
              <a:path w="860425" h="1363979">
                <a:moveTo>
                  <a:pt x="860425" y="487362"/>
                </a:moveTo>
                <a:lnTo>
                  <a:pt x="717550" y="487362"/>
                </a:lnTo>
                <a:lnTo>
                  <a:pt x="717550" y="506412"/>
                </a:lnTo>
                <a:lnTo>
                  <a:pt x="860425" y="506412"/>
                </a:lnTo>
                <a:lnTo>
                  <a:pt x="860425" y="487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21645" y="3945915"/>
            <a:ext cx="690880" cy="457200"/>
          </a:xfrm>
          <a:custGeom>
            <a:avLst/>
            <a:gdLst/>
            <a:ahLst/>
            <a:cxnLst/>
            <a:rect l="l" t="t" r="r" b="b"/>
            <a:pathLst>
              <a:path w="690879" h="457200">
                <a:moveTo>
                  <a:pt x="56057" y="340360"/>
                </a:moveTo>
                <a:lnTo>
                  <a:pt x="56105" y="196850"/>
                </a:lnTo>
                <a:lnTo>
                  <a:pt x="62420" y="149860"/>
                </a:lnTo>
                <a:lnTo>
                  <a:pt x="75844" y="113029"/>
                </a:lnTo>
                <a:lnTo>
                  <a:pt x="85115" y="96520"/>
                </a:lnTo>
                <a:lnTo>
                  <a:pt x="90347" y="87629"/>
                </a:lnTo>
                <a:lnTo>
                  <a:pt x="114884" y="58420"/>
                </a:lnTo>
                <a:lnTo>
                  <a:pt x="144627" y="34289"/>
                </a:lnTo>
                <a:lnTo>
                  <a:pt x="152781" y="27939"/>
                </a:lnTo>
                <a:lnTo>
                  <a:pt x="161201" y="24129"/>
                </a:lnTo>
                <a:lnTo>
                  <a:pt x="169875" y="19050"/>
                </a:lnTo>
                <a:lnTo>
                  <a:pt x="178777" y="15239"/>
                </a:lnTo>
                <a:lnTo>
                  <a:pt x="187909" y="11429"/>
                </a:lnTo>
                <a:lnTo>
                  <a:pt x="206794" y="6350"/>
                </a:lnTo>
                <a:lnTo>
                  <a:pt x="226428" y="1270"/>
                </a:lnTo>
                <a:lnTo>
                  <a:pt x="236486" y="0"/>
                </a:lnTo>
                <a:lnTo>
                  <a:pt x="688327" y="0"/>
                </a:lnTo>
                <a:lnTo>
                  <a:pt x="689381" y="1270"/>
                </a:lnTo>
                <a:lnTo>
                  <a:pt x="690054" y="2539"/>
                </a:lnTo>
                <a:lnTo>
                  <a:pt x="690283" y="3810"/>
                </a:lnTo>
                <a:lnTo>
                  <a:pt x="680758" y="3810"/>
                </a:lnTo>
                <a:lnTo>
                  <a:pt x="680758" y="8889"/>
                </a:lnTo>
                <a:lnTo>
                  <a:pt x="247421" y="8889"/>
                </a:lnTo>
                <a:lnTo>
                  <a:pt x="237451" y="10160"/>
                </a:lnTo>
                <a:lnTo>
                  <a:pt x="237693" y="10160"/>
                </a:lnTo>
                <a:lnTo>
                  <a:pt x="227863" y="11429"/>
                </a:lnTo>
                <a:lnTo>
                  <a:pt x="228104" y="11429"/>
                </a:lnTo>
                <a:lnTo>
                  <a:pt x="218427" y="12700"/>
                </a:lnTo>
                <a:lnTo>
                  <a:pt x="218668" y="12700"/>
                </a:lnTo>
                <a:lnTo>
                  <a:pt x="209169" y="15239"/>
                </a:lnTo>
                <a:lnTo>
                  <a:pt x="209397" y="15239"/>
                </a:lnTo>
                <a:lnTo>
                  <a:pt x="200075" y="17779"/>
                </a:lnTo>
                <a:lnTo>
                  <a:pt x="200304" y="17779"/>
                </a:lnTo>
                <a:lnTo>
                  <a:pt x="191185" y="20320"/>
                </a:lnTo>
                <a:lnTo>
                  <a:pt x="191401" y="20320"/>
                </a:lnTo>
                <a:lnTo>
                  <a:pt x="182486" y="24129"/>
                </a:lnTo>
                <a:lnTo>
                  <a:pt x="182702" y="24129"/>
                </a:lnTo>
                <a:lnTo>
                  <a:pt x="174002" y="27939"/>
                </a:lnTo>
                <a:lnTo>
                  <a:pt x="174218" y="27939"/>
                </a:lnTo>
                <a:lnTo>
                  <a:pt x="165747" y="31750"/>
                </a:lnTo>
                <a:lnTo>
                  <a:pt x="165950" y="31750"/>
                </a:lnTo>
                <a:lnTo>
                  <a:pt x="157734" y="36829"/>
                </a:lnTo>
                <a:lnTo>
                  <a:pt x="157924" y="36829"/>
                </a:lnTo>
                <a:lnTo>
                  <a:pt x="149961" y="41910"/>
                </a:lnTo>
                <a:lnTo>
                  <a:pt x="150152" y="41910"/>
                </a:lnTo>
                <a:lnTo>
                  <a:pt x="142455" y="46989"/>
                </a:lnTo>
                <a:lnTo>
                  <a:pt x="142633" y="46989"/>
                </a:lnTo>
                <a:lnTo>
                  <a:pt x="135216" y="52070"/>
                </a:lnTo>
                <a:lnTo>
                  <a:pt x="135394" y="52070"/>
                </a:lnTo>
                <a:lnTo>
                  <a:pt x="128270" y="58420"/>
                </a:lnTo>
                <a:lnTo>
                  <a:pt x="128435" y="58420"/>
                </a:lnTo>
                <a:lnTo>
                  <a:pt x="121615" y="64770"/>
                </a:lnTo>
                <a:lnTo>
                  <a:pt x="121780" y="64770"/>
                </a:lnTo>
                <a:lnTo>
                  <a:pt x="115277" y="71120"/>
                </a:lnTo>
                <a:lnTo>
                  <a:pt x="115430" y="71120"/>
                </a:lnTo>
                <a:lnTo>
                  <a:pt x="109258" y="78739"/>
                </a:lnTo>
                <a:lnTo>
                  <a:pt x="109397" y="78739"/>
                </a:lnTo>
                <a:lnTo>
                  <a:pt x="103581" y="86360"/>
                </a:lnTo>
                <a:lnTo>
                  <a:pt x="99146" y="92710"/>
                </a:lnTo>
                <a:lnTo>
                  <a:pt x="98361" y="92710"/>
                </a:lnTo>
                <a:lnTo>
                  <a:pt x="93256" y="101600"/>
                </a:lnTo>
                <a:lnTo>
                  <a:pt x="88646" y="109220"/>
                </a:lnTo>
                <a:lnTo>
                  <a:pt x="85048" y="116839"/>
                </a:lnTo>
                <a:lnTo>
                  <a:pt x="84531" y="116839"/>
                </a:lnTo>
                <a:lnTo>
                  <a:pt x="80594" y="125729"/>
                </a:lnTo>
                <a:lnTo>
                  <a:pt x="77165" y="134620"/>
                </a:lnTo>
                <a:lnTo>
                  <a:pt x="74167" y="143510"/>
                </a:lnTo>
                <a:lnTo>
                  <a:pt x="71589" y="152400"/>
                </a:lnTo>
                <a:lnTo>
                  <a:pt x="69729" y="161289"/>
                </a:lnTo>
                <a:lnTo>
                  <a:pt x="69507" y="161289"/>
                </a:lnTo>
                <a:lnTo>
                  <a:pt x="67779" y="171450"/>
                </a:lnTo>
                <a:lnTo>
                  <a:pt x="66716" y="180339"/>
                </a:lnTo>
                <a:lnTo>
                  <a:pt x="66586" y="180339"/>
                </a:lnTo>
                <a:lnTo>
                  <a:pt x="65824" y="190500"/>
                </a:lnTo>
                <a:lnTo>
                  <a:pt x="65630" y="196850"/>
                </a:lnTo>
                <a:lnTo>
                  <a:pt x="65582" y="336550"/>
                </a:lnTo>
                <a:lnTo>
                  <a:pt x="60820" y="336550"/>
                </a:lnTo>
                <a:lnTo>
                  <a:pt x="56057" y="340360"/>
                </a:lnTo>
                <a:close/>
              </a:path>
              <a:path w="690879" h="457200">
                <a:moveTo>
                  <a:pt x="680758" y="116839"/>
                </a:moveTo>
                <a:lnTo>
                  <a:pt x="680758" y="3810"/>
                </a:lnTo>
                <a:lnTo>
                  <a:pt x="685520" y="8889"/>
                </a:lnTo>
                <a:lnTo>
                  <a:pt x="690283" y="8889"/>
                </a:lnTo>
                <a:lnTo>
                  <a:pt x="690283" y="111760"/>
                </a:lnTo>
                <a:lnTo>
                  <a:pt x="685520" y="111760"/>
                </a:lnTo>
                <a:lnTo>
                  <a:pt x="680758" y="116839"/>
                </a:lnTo>
                <a:close/>
              </a:path>
              <a:path w="690879" h="457200">
                <a:moveTo>
                  <a:pt x="690283" y="8889"/>
                </a:moveTo>
                <a:lnTo>
                  <a:pt x="685520" y="8889"/>
                </a:lnTo>
                <a:lnTo>
                  <a:pt x="680758" y="3810"/>
                </a:lnTo>
                <a:lnTo>
                  <a:pt x="690283" y="3810"/>
                </a:lnTo>
                <a:lnTo>
                  <a:pt x="690283" y="8889"/>
                </a:lnTo>
                <a:close/>
              </a:path>
              <a:path w="690879" h="457200">
                <a:moveTo>
                  <a:pt x="98234" y="93979"/>
                </a:moveTo>
                <a:lnTo>
                  <a:pt x="98361" y="92710"/>
                </a:lnTo>
                <a:lnTo>
                  <a:pt x="99146" y="92710"/>
                </a:lnTo>
                <a:lnTo>
                  <a:pt x="98234" y="93979"/>
                </a:lnTo>
                <a:close/>
              </a:path>
              <a:path w="690879" h="457200">
                <a:moveTo>
                  <a:pt x="218093" y="345439"/>
                </a:moveTo>
                <a:lnTo>
                  <a:pt x="171551" y="345439"/>
                </a:lnTo>
                <a:lnTo>
                  <a:pt x="170218" y="344170"/>
                </a:lnTo>
                <a:lnTo>
                  <a:pt x="169163" y="342900"/>
                </a:lnTo>
                <a:lnTo>
                  <a:pt x="168490" y="341629"/>
                </a:lnTo>
                <a:lnTo>
                  <a:pt x="168363" y="195579"/>
                </a:lnTo>
                <a:lnTo>
                  <a:pt x="168706" y="191770"/>
                </a:lnTo>
                <a:lnTo>
                  <a:pt x="181076" y="154939"/>
                </a:lnTo>
                <a:lnTo>
                  <a:pt x="191274" y="140970"/>
                </a:lnTo>
                <a:lnTo>
                  <a:pt x="194373" y="137160"/>
                </a:lnTo>
                <a:lnTo>
                  <a:pt x="218516" y="120650"/>
                </a:lnTo>
                <a:lnTo>
                  <a:pt x="222453" y="118110"/>
                </a:lnTo>
                <a:lnTo>
                  <a:pt x="226479" y="116839"/>
                </a:lnTo>
                <a:lnTo>
                  <a:pt x="230835" y="115570"/>
                </a:lnTo>
                <a:lnTo>
                  <a:pt x="234835" y="114300"/>
                </a:lnTo>
                <a:lnTo>
                  <a:pt x="239140" y="113029"/>
                </a:lnTo>
                <a:lnTo>
                  <a:pt x="243509" y="113029"/>
                </a:lnTo>
                <a:lnTo>
                  <a:pt x="247954" y="111760"/>
                </a:lnTo>
                <a:lnTo>
                  <a:pt x="680758" y="111760"/>
                </a:lnTo>
                <a:lnTo>
                  <a:pt x="680758" y="116839"/>
                </a:lnTo>
                <a:lnTo>
                  <a:pt x="690283" y="116839"/>
                </a:lnTo>
                <a:lnTo>
                  <a:pt x="690054" y="118110"/>
                </a:lnTo>
                <a:lnTo>
                  <a:pt x="689381" y="119379"/>
                </a:lnTo>
                <a:lnTo>
                  <a:pt x="688327" y="120650"/>
                </a:lnTo>
                <a:lnTo>
                  <a:pt x="253199" y="120650"/>
                </a:lnTo>
                <a:lnTo>
                  <a:pt x="248920" y="121920"/>
                </a:lnTo>
                <a:lnTo>
                  <a:pt x="245186" y="121920"/>
                </a:lnTo>
                <a:lnTo>
                  <a:pt x="241046" y="123189"/>
                </a:lnTo>
                <a:lnTo>
                  <a:pt x="237439" y="123189"/>
                </a:lnTo>
                <a:lnTo>
                  <a:pt x="233438" y="124460"/>
                </a:lnTo>
                <a:lnTo>
                  <a:pt x="233667" y="124460"/>
                </a:lnTo>
                <a:lnTo>
                  <a:pt x="229755" y="125729"/>
                </a:lnTo>
                <a:lnTo>
                  <a:pt x="229984" y="125729"/>
                </a:lnTo>
                <a:lnTo>
                  <a:pt x="226161" y="127000"/>
                </a:lnTo>
                <a:lnTo>
                  <a:pt x="226377" y="127000"/>
                </a:lnTo>
                <a:lnTo>
                  <a:pt x="224510" y="128270"/>
                </a:lnTo>
                <a:lnTo>
                  <a:pt x="222859" y="128270"/>
                </a:lnTo>
                <a:lnTo>
                  <a:pt x="219227" y="130810"/>
                </a:lnTo>
                <a:lnTo>
                  <a:pt x="219430" y="130810"/>
                </a:lnTo>
                <a:lnTo>
                  <a:pt x="215900" y="132079"/>
                </a:lnTo>
                <a:lnTo>
                  <a:pt x="216103" y="132079"/>
                </a:lnTo>
                <a:lnTo>
                  <a:pt x="212686" y="134620"/>
                </a:lnTo>
                <a:lnTo>
                  <a:pt x="212877" y="134620"/>
                </a:lnTo>
                <a:lnTo>
                  <a:pt x="209575" y="137160"/>
                </a:lnTo>
                <a:lnTo>
                  <a:pt x="209765" y="137160"/>
                </a:lnTo>
                <a:lnTo>
                  <a:pt x="206578" y="139700"/>
                </a:lnTo>
                <a:lnTo>
                  <a:pt x="206756" y="139700"/>
                </a:lnTo>
                <a:lnTo>
                  <a:pt x="203708" y="142239"/>
                </a:lnTo>
                <a:lnTo>
                  <a:pt x="203873" y="142239"/>
                </a:lnTo>
                <a:lnTo>
                  <a:pt x="200952" y="144779"/>
                </a:lnTo>
                <a:lnTo>
                  <a:pt x="201117" y="144779"/>
                </a:lnTo>
                <a:lnTo>
                  <a:pt x="198323" y="147320"/>
                </a:lnTo>
                <a:lnTo>
                  <a:pt x="198475" y="147320"/>
                </a:lnTo>
                <a:lnTo>
                  <a:pt x="195834" y="149860"/>
                </a:lnTo>
                <a:lnTo>
                  <a:pt x="195973" y="149860"/>
                </a:lnTo>
                <a:lnTo>
                  <a:pt x="194314" y="152400"/>
                </a:lnTo>
                <a:lnTo>
                  <a:pt x="193611" y="152400"/>
                </a:lnTo>
                <a:lnTo>
                  <a:pt x="191274" y="156210"/>
                </a:lnTo>
                <a:lnTo>
                  <a:pt x="191401" y="156210"/>
                </a:lnTo>
                <a:lnTo>
                  <a:pt x="189936" y="158750"/>
                </a:lnTo>
                <a:lnTo>
                  <a:pt x="189331" y="158750"/>
                </a:lnTo>
                <a:lnTo>
                  <a:pt x="187299" y="162560"/>
                </a:lnTo>
                <a:lnTo>
                  <a:pt x="185559" y="166370"/>
                </a:lnTo>
                <a:lnTo>
                  <a:pt x="184535" y="168910"/>
                </a:lnTo>
                <a:lnTo>
                  <a:pt x="184061" y="168910"/>
                </a:lnTo>
                <a:lnTo>
                  <a:pt x="182549" y="172720"/>
                </a:lnTo>
                <a:lnTo>
                  <a:pt x="181317" y="176529"/>
                </a:lnTo>
                <a:lnTo>
                  <a:pt x="180251" y="180339"/>
                </a:lnTo>
                <a:lnTo>
                  <a:pt x="179362" y="184150"/>
                </a:lnTo>
                <a:lnTo>
                  <a:pt x="178676" y="187960"/>
                </a:lnTo>
                <a:lnTo>
                  <a:pt x="178314" y="191770"/>
                </a:lnTo>
                <a:lnTo>
                  <a:pt x="177888" y="196850"/>
                </a:lnTo>
                <a:lnTo>
                  <a:pt x="177774" y="336550"/>
                </a:lnTo>
                <a:lnTo>
                  <a:pt x="173012" y="336550"/>
                </a:lnTo>
                <a:lnTo>
                  <a:pt x="177774" y="340360"/>
                </a:lnTo>
                <a:lnTo>
                  <a:pt x="223192" y="340360"/>
                </a:lnTo>
                <a:lnTo>
                  <a:pt x="218093" y="345439"/>
                </a:lnTo>
                <a:close/>
              </a:path>
              <a:path w="690879" h="457200">
                <a:moveTo>
                  <a:pt x="690283" y="116839"/>
                </a:moveTo>
                <a:lnTo>
                  <a:pt x="680758" y="116839"/>
                </a:lnTo>
                <a:lnTo>
                  <a:pt x="685520" y="111760"/>
                </a:lnTo>
                <a:lnTo>
                  <a:pt x="690283" y="111760"/>
                </a:lnTo>
                <a:lnTo>
                  <a:pt x="690283" y="116839"/>
                </a:lnTo>
                <a:close/>
              </a:path>
              <a:path w="690879" h="457200">
                <a:moveTo>
                  <a:pt x="84429" y="118110"/>
                </a:moveTo>
                <a:lnTo>
                  <a:pt x="84531" y="116839"/>
                </a:lnTo>
                <a:lnTo>
                  <a:pt x="85048" y="116839"/>
                </a:lnTo>
                <a:lnTo>
                  <a:pt x="84429" y="118110"/>
                </a:lnTo>
                <a:close/>
              </a:path>
              <a:path w="690879" h="457200">
                <a:moveTo>
                  <a:pt x="222643" y="129539"/>
                </a:moveTo>
                <a:lnTo>
                  <a:pt x="222859" y="128270"/>
                </a:lnTo>
                <a:lnTo>
                  <a:pt x="224510" y="128270"/>
                </a:lnTo>
                <a:lnTo>
                  <a:pt x="222643" y="129539"/>
                </a:lnTo>
                <a:close/>
              </a:path>
              <a:path w="690879" h="457200">
                <a:moveTo>
                  <a:pt x="193484" y="153670"/>
                </a:moveTo>
                <a:lnTo>
                  <a:pt x="193611" y="152400"/>
                </a:lnTo>
                <a:lnTo>
                  <a:pt x="194314" y="152400"/>
                </a:lnTo>
                <a:lnTo>
                  <a:pt x="193484" y="153670"/>
                </a:lnTo>
                <a:close/>
              </a:path>
              <a:path w="690879" h="457200">
                <a:moveTo>
                  <a:pt x="189204" y="160020"/>
                </a:moveTo>
                <a:lnTo>
                  <a:pt x="189331" y="158750"/>
                </a:lnTo>
                <a:lnTo>
                  <a:pt x="189936" y="158750"/>
                </a:lnTo>
                <a:lnTo>
                  <a:pt x="189204" y="160020"/>
                </a:lnTo>
                <a:close/>
              </a:path>
              <a:path w="690879" h="457200">
                <a:moveTo>
                  <a:pt x="69456" y="162560"/>
                </a:moveTo>
                <a:lnTo>
                  <a:pt x="69507" y="161289"/>
                </a:lnTo>
                <a:lnTo>
                  <a:pt x="69729" y="161289"/>
                </a:lnTo>
                <a:lnTo>
                  <a:pt x="69456" y="162560"/>
                </a:lnTo>
                <a:close/>
              </a:path>
              <a:path w="690879" h="457200">
                <a:moveTo>
                  <a:pt x="183972" y="170179"/>
                </a:moveTo>
                <a:lnTo>
                  <a:pt x="184061" y="168910"/>
                </a:lnTo>
                <a:lnTo>
                  <a:pt x="184535" y="168910"/>
                </a:lnTo>
                <a:lnTo>
                  <a:pt x="183972" y="170179"/>
                </a:lnTo>
                <a:close/>
              </a:path>
              <a:path w="690879" h="457200">
                <a:moveTo>
                  <a:pt x="66560" y="181610"/>
                </a:moveTo>
                <a:lnTo>
                  <a:pt x="66586" y="180339"/>
                </a:lnTo>
                <a:lnTo>
                  <a:pt x="66716" y="180339"/>
                </a:lnTo>
                <a:lnTo>
                  <a:pt x="66560" y="181610"/>
                </a:lnTo>
                <a:close/>
              </a:path>
              <a:path w="690879" h="457200">
                <a:moveTo>
                  <a:pt x="178181" y="193039"/>
                </a:moveTo>
                <a:lnTo>
                  <a:pt x="178206" y="191770"/>
                </a:lnTo>
                <a:lnTo>
                  <a:pt x="178181" y="193039"/>
                </a:lnTo>
                <a:close/>
              </a:path>
              <a:path w="690879" h="457200">
                <a:moveTo>
                  <a:pt x="119087" y="457200"/>
                </a:moveTo>
                <a:lnTo>
                  <a:pt x="114757" y="457200"/>
                </a:lnTo>
                <a:lnTo>
                  <a:pt x="113550" y="455929"/>
                </a:lnTo>
                <a:lnTo>
                  <a:pt x="1358" y="344170"/>
                </a:lnTo>
                <a:lnTo>
                  <a:pt x="431" y="342900"/>
                </a:lnTo>
                <a:lnTo>
                  <a:pt x="0" y="341629"/>
                </a:lnTo>
                <a:lnTo>
                  <a:pt x="88" y="339089"/>
                </a:lnTo>
                <a:lnTo>
                  <a:pt x="698" y="337820"/>
                </a:lnTo>
                <a:lnTo>
                  <a:pt x="1752" y="336550"/>
                </a:lnTo>
                <a:lnTo>
                  <a:pt x="56057" y="336550"/>
                </a:lnTo>
                <a:lnTo>
                  <a:pt x="56057" y="337820"/>
                </a:lnTo>
                <a:lnTo>
                  <a:pt x="8089" y="337820"/>
                </a:lnTo>
                <a:lnTo>
                  <a:pt x="4724" y="345439"/>
                </a:lnTo>
                <a:lnTo>
                  <a:pt x="15740" y="345439"/>
                </a:lnTo>
                <a:lnTo>
                  <a:pt x="116922" y="446221"/>
                </a:lnTo>
                <a:lnTo>
                  <a:pt x="113550" y="449579"/>
                </a:lnTo>
                <a:lnTo>
                  <a:pt x="126668" y="449579"/>
                </a:lnTo>
                <a:lnTo>
                  <a:pt x="120294" y="455929"/>
                </a:lnTo>
                <a:lnTo>
                  <a:pt x="119087" y="457200"/>
                </a:lnTo>
                <a:close/>
              </a:path>
              <a:path w="690879" h="457200">
                <a:moveTo>
                  <a:pt x="65582" y="340360"/>
                </a:moveTo>
                <a:lnTo>
                  <a:pt x="56057" y="340360"/>
                </a:lnTo>
                <a:lnTo>
                  <a:pt x="60820" y="336550"/>
                </a:lnTo>
                <a:lnTo>
                  <a:pt x="65582" y="336550"/>
                </a:lnTo>
                <a:lnTo>
                  <a:pt x="65582" y="340360"/>
                </a:lnTo>
                <a:close/>
              </a:path>
              <a:path w="690879" h="457200">
                <a:moveTo>
                  <a:pt x="177774" y="340360"/>
                </a:moveTo>
                <a:lnTo>
                  <a:pt x="173012" y="336550"/>
                </a:lnTo>
                <a:lnTo>
                  <a:pt x="177774" y="336550"/>
                </a:lnTo>
                <a:lnTo>
                  <a:pt x="177774" y="340360"/>
                </a:lnTo>
                <a:close/>
              </a:path>
              <a:path w="690879" h="457200">
                <a:moveTo>
                  <a:pt x="223192" y="340360"/>
                </a:moveTo>
                <a:lnTo>
                  <a:pt x="177774" y="340360"/>
                </a:lnTo>
                <a:lnTo>
                  <a:pt x="177774" y="336550"/>
                </a:lnTo>
                <a:lnTo>
                  <a:pt x="232079" y="336550"/>
                </a:lnTo>
                <a:lnTo>
                  <a:pt x="233146" y="337820"/>
                </a:lnTo>
                <a:lnTo>
                  <a:pt x="225742" y="337820"/>
                </a:lnTo>
                <a:lnTo>
                  <a:pt x="223192" y="340360"/>
                </a:lnTo>
                <a:close/>
              </a:path>
              <a:path w="690879" h="457200">
                <a:moveTo>
                  <a:pt x="15740" y="345439"/>
                </a:moveTo>
                <a:lnTo>
                  <a:pt x="4724" y="345439"/>
                </a:lnTo>
                <a:lnTo>
                  <a:pt x="8089" y="337820"/>
                </a:lnTo>
                <a:lnTo>
                  <a:pt x="15740" y="345439"/>
                </a:lnTo>
                <a:close/>
              </a:path>
              <a:path w="690879" h="457200">
                <a:moveTo>
                  <a:pt x="62293" y="345439"/>
                </a:moveTo>
                <a:lnTo>
                  <a:pt x="15740" y="345439"/>
                </a:lnTo>
                <a:lnTo>
                  <a:pt x="8089" y="337820"/>
                </a:lnTo>
                <a:lnTo>
                  <a:pt x="56057" y="337820"/>
                </a:lnTo>
                <a:lnTo>
                  <a:pt x="56057" y="340360"/>
                </a:lnTo>
                <a:lnTo>
                  <a:pt x="65582" y="340360"/>
                </a:lnTo>
                <a:lnTo>
                  <a:pt x="65354" y="341629"/>
                </a:lnTo>
                <a:lnTo>
                  <a:pt x="64681" y="342900"/>
                </a:lnTo>
                <a:lnTo>
                  <a:pt x="63626" y="344170"/>
                </a:lnTo>
                <a:lnTo>
                  <a:pt x="62293" y="345439"/>
                </a:lnTo>
                <a:close/>
              </a:path>
              <a:path w="690879" h="457200">
                <a:moveTo>
                  <a:pt x="126668" y="449579"/>
                </a:moveTo>
                <a:lnTo>
                  <a:pt x="120294" y="449579"/>
                </a:lnTo>
                <a:lnTo>
                  <a:pt x="116922" y="446221"/>
                </a:lnTo>
                <a:lnTo>
                  <a:pt x="225742" y="337820"/>
                </a:lnTo>
                <a:lnTo>
                  <a:pt x="229120" y="345439"/>
                </a:lnTo>
                <a:lnTo>
                  <a:pt x="231211" y="345439"/>
                </a:lnTo>
                <a:lnTo>
                  <a:pt x="126668" y="449579"/>
                </a:lnTo>
                <a:close/>
              </a:path>
              <a:path w="690879" h="457200">
                <a:moveTo>
                  <a:pt x="231211" y="345439"/>
                </a:moveTo>
                <a:lnTo>
                  <a:pt x="229120" y="345439"/>
                </a:lnTo>
                <a:lnTo>
                  <a:pt x="225742" y="337820"/>
                </a:lnTo>
                <a:lnTo>
                  <a:pt x="233146" y="337820"/>
                </a:lnTo>
                <a:lnTo>
                  <a:pt x="233756" y="339089"/>
                </a:lnTo>
                <a:lnTo>
                  <a:pt x="233845" y="341629"/>
                </a:lnTo>
                <a:lnTo>
                  <a:pt x="233400" y="342900"/>
                </a:lnTo>
                <a:lnTo>
                  <a:pt x="232486" y="344170"/>
                </a:lnTo>
                <a:lnTo>
                  <a:pt x="231211" y="345439"/>
                </a:lnTo>
                <a:close/>
              </a:path>
              <a:path w="690879" h="457200">
                <a:moveTo>
                  <a:pt x="120294" y="449579"/>
                </a:moveTo>
                <a:lnTo>
                  <a:pt x="113550" y="449579"/>
                </a:lnTo>
                <a:lnTo>
                  <a:pt x="116922" y="446221"/>
                </a:lnTo>
                <a:lnTo>
                  <a:pt x="120294" y="449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59671" y="1515617"/>
            <a:ext cx="309880" cy="7296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Arial"/>
                <a:cs typeface="Arial"/>
              </a:rPr>
              <a:t>0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Arial"/>
                <a:cs typeface="Arial"/>
              </a:rPr>
              <a:t>0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72981" y="2549524"/>
            <a:ext cx="3079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58414" y="1883181"/>
            <a:ext cx="11303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52090" y="1677454"/>
            <a:ext cx="24384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26690" y="2180513"/>
            <a:ext cx="75501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25" i="1" spc="-37" baseline="-22458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25" spc="-37" baseline="-63786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025" spc="577" baseline="-6378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40114" y="1985429"/>
            <a:ext cx="35306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25" spc="-150" baseline="-2469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025" baseline="-24691">
              <a:latin typeface="Times New Roman"/>
              <a:cs typeface="Times New Roman"/>
            </a:endParaRPr>
          </a:p>
        </p:txBody>
      </p:sp>
      <p:pic>
        <p:nvPicPr>
          <p:cNvPr id="52" name="object 5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15856" y="1904403"/>
            <a:ext cx="1350962" cy="1009586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2426690" y="2619476"/>
            <a:ext cx="36703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25" spc="-67" baseline="-2469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98772" y="2267534"/>
            <a:ext cx="19113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544502" y="5178933"/>
            <a:ext cx="647700" cy="228600"/>
          </a:xfrm>
          <a:custGeom>
            <a:avLst/>
            <a:gdLst/>
            <a:ahLst/>
            <a:cxnLst/>
            <a:rect l="l" t="t" r="r" b="b"/>
            <a:pathLst>
              <a:path w="647700" h="228600">
                <a:moveTo>
                  <a:pt x="528675" y="59512"/>
                </a:moveTo>
                <a:lnTo>
                  <a:pt x="528675" y="4737"/>
                </a:lnTo>
                <a:lnTo>
                  <a:pt x="528942" y="3162"/>
                </a:lnTo>
                <a:lnTo>
                  <a:pt x="529717" y="1765"/>
                </a:lnTo>
                <a:lnTo>
                  <a:pt x="530898" y="698"/>
                </a:lnTo>
                <a:lnTo>
                  <a:pt x="532371" y="88"/>
                </a:lnTo>
                <a:lnTo>
                  <a:pt x="533971" y="0"/>
                </a:lnTo>
                <a:lnTo>
                  <a:pt x="535508" y="444"/>
                </a:lnTo>
                <a:lnTo>
                  <a:pt x="536803" y="1358"/>
                </a:lnTo>
                <a:lnTo>
                  <a:pt x="540181" y="4737"/>
                </a:lnTo>
                <a:lnTo>
                  <a:pt x="538200" y="4737"/>
                </a:lnTo>
                <a:lnTo>
                  <a:pt x="530072" y="8102"/>
                </a:lnTo>
                <a:lnTo>
                  <a:pt x="538200" y="16231"/>
                </a:lnTo>
                <a:lnTo>
                  <a:pt x="538200" y="54749"/>
                </a:lnTo>
                <a:lnTo>
                  <a:pt x="533438" y="54749"/>
                </a:lnTo>
                <a:lnTo>
                  <a:pt x="528675" y="59512"/>
                </a:lnTo>
                <a:close/>
              </a:path>
              <a:path w="647700" h="228600">
                <a:moveTo>
                  <a:pt x="538200" y="16231"/>
                </a:moveTo>
                <a:lnTo>
                  <a:pt x="530072" y="8102"/>
                </a:lnTo>
                <a:lnTo>
                  <a:pt x="538200" y="4737"/>
                </a:lnTo>
                <a:lnTo>
                  <a:pt x="538200" y="16231"/>
                </a:lnTo>
                <a:close/>
              </a:path>
              <a:path w="647700" h="228600">
                <a:moveTo>
                  <a:pt x="636257" y="114299"/>
                </a:moveTo>
                <a:lnTo>
                  <a:pt x="538200" y="16231"/>
                </a:lnTo>
                <a:lnTo>
                  <a:pt x="538200" y="4737"/>
                </a:lnTo>
                <a:lnTo>
                  <a:pt x="540181" y="4737"/>
                </a:lnTo>
                <a:lnTo>
                  <a:pt x="646353" y="110934"/>
                </a:lnTo>
                <a:lnTo>
                  <a:pt x="639622" y="110934"/>
                </a:lnTo>
                <a:lnTo>
                  <a:pt x="636257" y="114299"/>
                </a:lnTo>
                <a:close/>
              </a:path>
              <a:path w="647700" h="228600">
                <a:moveTo>
                  <a:pt x="528675" y="173837"/>
                </a:moveTo>
                <a:lnTo>
                  <a:pt x="4762" y="173837"/>
                </a:lnTo>
                <a:lnTo>
                  <a:pt x="3289" y="173608"/>
                </a:lnTo>
                <a:lnTo>
                  <a:pt x="1968" y="172935"/>
                </a:lnTo>
                <a:lnTo>
                  <a:pt x="914" y="171881"/>
                </a:lnTo>
                <a:lnTo>
                  <a:pt x="228" y="170548"/>
                </a:lnTo>
                <a:lnTo>
                  <a:pt x="0" y="169075"/>
                </a:lnTo>
                <a:lnTo>
                  <a:pt x="0" y="59512"/>
                </a:lnTo>
                <a:lnTo>
                  <a:pt x="4762" y="54749"/>
                </a:lnTo>
                <a:lnTo>
                  <a:pt x="528675" y="54749"/>
                </a:lnTo>
                <a:lnTo>
                  <a:pt x="528675" y="59512"/>
                </a:lnTo>
                <a:lnTo>
                  <a:pt x="9525" y="59512"/>
                </a:lnTo>
                <a:lnTo>
                  <a:pt x="4762" y="64274"/>
                </a:lnTo>
                <a:lnTo>
                  <a:pt x="9525" y="64274"/>
                </a:lnTo>
                <a:lnTo>
                  <a:pt x="9525" y="164312"/>
                </a:lnTo>
                <a:lnTo>
                  <a:pt x="4762" y="164312"/>
                </a:lnTo>
                <a:lnTo>
                  <a:pt x="9525" y="169075"/>
                </a:lnTo>
                <a:lnTo>
                  <a:pt x="528675" y="169075"/>
                </a:lnTo>
                <a:lnTo>
                  <a:pt x="528675" y="173837"/>
                </a:lnTo>
                <a:close/>
              </a:path>
              <a:path w="647700" h="228600">
                <a:moveTo>
                  <a:pt x="533438" y="64274"/>
                </a:moveTo>
                <a:lnTo>
                  <a:pt x="9525" y="64274"/>
                </a:lnTo>
                <a:lnTo>
                  <a:pt x="9525" y="59512"/>
                </a:lnTo>
                <a:lnTo>
                  <a:pt x="528675" y="59512"/>
                </a:lnTo>
                <a:lnTo>
                  <a:pt x="533438" y="54749"/>
                </a:lnTo>
                <a:lnTo>
                  <a:pt x="538200" y="54749"/>
                </a:lnTo>
                <a:lnTo>
                  <a:pt x="538200" y="59512"/>
                </a:lnTo>
                <a:lnTo>
                  <a:pt x="537972" y="60985"/>
                </a:lnTo>
                <a:lnTo>
                  <a:pt x="537286" y="62318"/>
                </a:lnTo>
                <a:lnTo>
                  <a:pt x="536232" y="63360"/>
                </a:lnTo>
                <a:lnTo>
                  <a:pt x="534911" y="64046"/>
                </a:lnTo>
                <a:lnTo>
                  <a:pt x="533438" y="64274"/>
                </a:lnTo>
                <a:close/>
              </a:path>
              <a:path w="647700" h="228600">
                <a:moveTo>
                  <a:pt x="9525" y="64274"/>
                </a:moveTo>
                <a:lnTo>
                  <a:pt x="4762" y="64274"/>
                </a:lnTo>
                <a:lnTo>
                  <a:pt x="9525" y="59512"/>
                </a:lnTo>
                <a:lnTo>
                  <a:pt x="9525" y="64274"/>
                </a:lnTo>
                <a:close/>
              </a:path>
              <a:path w="647700" h="228600">
                <a:moveTo>
                  <a:pt x="639622" y="117665"/>
                </a:moveTo>
                <a:lnTo>
                  <a:pt x="636257" y="114299"/>
                </a:lnTo>
                <a:lnTo>
                  <a:pt x="639622" y="110934"/>
                </a:lnTo>
                <a:lnTo>
                  <a:pt x="639622" y="117665"/>
                </a:lnTo>
                <a:close/>
              </a:path>
              <a:path w="647700" h="228600">
                <a:moveTo>
                  <a:pt x="646353" y="117665"/>
                </a:moveTo>
                <a:lnTo>
                  <a:pt x="639622" y="117665"/>
                </a:lnTo>
                <a:lnTo>
                  <a:pt x="639622" y="110934"/>
                </a:lnTo>
                <a:lnTo>
                  <a:pt x="646353" y="110934"/>
                </a:lnTo>
                <a:lnTo>
                  <a:pt x="647230" y="112128"/>
                </a:lnTo>
                <a:lnTo>
                  <a:pt x="647687" y="113550"/>
                </a:lnTo>
                <a:lnTo>
                  <a:pt x="647687" y="115036"/>
                </a:lnTo>
                <a:lnTo>
                  <a:pt x="647230" y="116458"/>
                </a:lnTo>
                <a:lnTo>
                  <a:pt x="646353" y="117665"/>
                </a:lnTo>
                <a:close/>
              </a:path>
              <a:path w="647700" h="228600">
                <a:moveTo>
                  <a:pt x="540168" y="223862"/>
                </a:moveTo>
                <a:lnTo>
                  <a:pt x="538200" y="223862"/>
                </a:lnTo>
                <a:lnTo>
                  <a:pt x="538200" y="212368"/>
                </a:lnTo>
                <a:lnTo>
                  <a:pt x="636257" y="114299"/>
                </a:lnTo>
                <a:lnTo>
                  <a:pt x="639622" y="117665"/>
                </a:lnTo>
                <a:lnTo>
                  <a:pt x="646353" y="117665"/>
                </a:lnTo>
                <a:lnTo>
                  <a:pt x="540168" y="223862"/>
                </a:lnTo>
                <a:close/>
              </a:path>
              <a:path w="647700" h="228600">
                <a:moveTo>
                  <a:pt x="9525" y="169075"/>
                </a:moveTo>
                <a:lnTo>
                  <a:pt x="4762" y="164312"/>
                </a:lnTo>
                <a:lnTo>
                  <a:pt x="9525" y="164312"/>
                </a:lnTo>
                <a:lnTo>
                  <a:pt x="9525" y="169075"/>
                </a:lnTo>
                <a:close/>
              </a:path>
              <a:path w="647700" h="228600">
                <a:moveTo>
                  <a:pt x="538200" y="173837"/>
                </a:moveTo>
                <a:lnTo>
                  <a:pt x="533438" y="173837"/>
                </a:lnTo>
                <a:lnTo>
                  <a:pt x="528675" y="169075"/>
                </a:lnTo>
                <a:lnTo>
                  <a:pt x="9525" y="169075"/>
                </a:lnTo>
                <a:lnTo>
                  <a:pt x="9525" y="164312"/>
                </a:lnTo>
                <a:lnTo>
                  <a:pt x="533438" y="164312"/>
                </a:lnTo>
                <a:lnTo>
                  <a:pt x="538200" y="169075"/>
                </a:lnTo>
                <a:lnTo>
                  <a:pt x="538200" y="173837"/>
                </a:lnTo>
                <a:close/>
              </a:path>
              <a:path w="647700" h="228600">
                <a:moveTo>
                  <a:pt x="533971" y="228587"/>
                </a:moveTo>
                <a:lnTo>
                  <a:pt x="528675" y="223862"/>
                </a:lnTo>
                <a:lnTo>
                  <a:pt x="528675" y="169075"/>
                </a:lnTo>
                <a:lnTo>
                  <a:pt x="533438" y="173837"/>
                </a:lnTo>
                <a:lnTo>
                  <a:pt x="538200" y="173837"/>
                </a:lnTo>
                <a:lnTo>
                  <a:pt x="538200" y="212368"/>
                </a:lnTo>
                <a:lnTo>
                  <a:pt x="530072" y="220497"/>
                </a:lnTo>
                <a:lnTo>
                  <a:pt x="538200" y="223862"/>
                </a:lnTo>
                <a:lnTo>
                  <a:pt x="540168" y="223862"/>
                </a:lnTo>
                <a:lnTo>
                  <a:pt x="536803" y="227228"/>
                </a:lnTo>
                <a:lnTo>
                  <a:pt x="535508" y="228155"/>
                </a:lnTo>
                <a:lnTo>
                  <a:pt x="533971" y="228587"/>
                </a:lnTo>
                <a:close/>
              </a:path>
              <a:path w="647700" h="228600">
                <a:moveTo>
                  <a:pt x="538200" y="223862"/>
                </a:moveTo>
                <a:lnTo>
                  <a:pt x="530072" y="220497"/>
                </a:lnTo>
                <a:lnTo>
                  <a:pt x="538200" y="212368"/>
                </a:lnTo>
                <a:lnTo>
                  <a:pt x="538200" y="223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545580" y="4850891"/>
            <a:ext cx="2036064" cy="1284732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7480937" y="5119052"/>
            <a:ext cx="264160" cy="4495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SimSun"/>
                <a:cs typeface="SimSun"/>
              </a:rPr>
              <a:t>Mu</a:t>
            </a:r>
            <a:r>
              <a:rPr sz="1800" dirty="0">
                <a:latin typeface="SimSun"/>
                <a:cs typeface="SimSun"/>
              </a:rPr>
              <a:t>x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494" y="197777"/>
            <a:ext cx="52863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4.7</a:t>
            </a:r>
            <a:r>
              <a:rPr spc="-75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多路选择器</a:t>
            </a:r>
            <a:r>
              <a:rPr spc="-5" dirty="0">
                <a:latin typeface="Microsoft YaHei"/>
                <a:cs typeface="Microsoft YaHei"/>
              </a:rPr>
              <a:t>(Multiplexer)</a:t>
            </a:r>
            <a:r>
              <a:rPr dirty="0">
                <a:latin typeface="Microsoft YaHei"/>
                <a:cs typeface="Microsoft YaHei"/>
              </a:rPr>
              <a:t>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sp>
        <p:nvSpPr>
          <p:cNvPr id="3" name="object 3"/>
          <p:cNvSpPr/>
          <p:nvPr/>
        </p:nvSpPr>
        <p:spPr>
          <a:xfrm>
            <a:off x="3553523" y="1396733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16" y="0"/>
                </a:lnTo>
              </a:path>
            </a:pathLst>
          </a:custGeom>
          <a:ln w="1014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2659" y="1396733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16" y="0"/>
                </a:lnTo>
              </a:path>
            </a:pathLst>
          </a:custGeom>
          <a:ln w="1014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9419" y="1396733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29" y="0"/>
                </a:lnTo>
              </a:path>
            </a:pathLst>
          </a:custGeom>
          <a:ln w="1014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9297" y="1396733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17" y="0"/>
                </a:lnTo>
              </a:path>
            </a:pathLst>
          </a:custGeom>
          <a:ln w="1014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37478" y="1367650"/>
            <a:ext cx="944244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6220" indent="-198755">
              <a:lnSpc>
                <a:spcPct val="100000"/>
              </a:lnSpc>
              <a:spcBef>
                <a:spcPts val="120"/>
              </a:spcBef>
              <a:buFont typeface="Symbol"/>
              <a:buChar char=""/>
              <a:tabLst>
                <a:tab pos="236854" algn="l"/>
              </a:tabLst>
            </a:pPr>
            <a:r>
              <a:rPr sz="1900" i="1" spc="-24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650" spc="15" baseline="-25252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650" spc="-172" baseline="-2525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650" spc="15" baseline="-25252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650" spc="-179" baseline="-2525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spc="-6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650" spc="15" baseline="-25252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9765" y="1379054"/>
            <a:ext cx="314896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850" i="1" spc="15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850" i="1" spc="292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spc="15" baseline="2923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850" spc="179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i="1" spc="-112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1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1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i="1" spc="44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1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1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i="1" spc="-75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650" spc="15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650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-52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spc="15" baseline="2923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850" spc="44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i="1" spc="-112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1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100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i="1" spc="-202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650" spc="15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650" spc="-179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i="1" spc="-232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650" spc="15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650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-179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spc="15" baseline="2923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850" spc="44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i="1" spc="-359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650" spc="15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650" spc="52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i="1" spc="44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1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1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i="1" spc="-44" baseline="2923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650" spc="15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650" baseline="-20202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7035" y="2330195"/>
            <a:ext cx="4046219" cy="31181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119713" y="1856282"/>
            <a:ext cx="238125" cy="381000"/>
            <a:chOff x="5119713" y="1856282"/>
            <a:chExt cx="238125" cy="381000"/>
          </a:xfrm>
        </p:grpSpPr>
        <p:sp>
          <p:nvSpPr>
            <p:cNvPr id="11" name="object 11"/>
            <p:cNvSpPr/>
            <p:nvPr/>
          </p:nvSpPr>
          <p:spPr>
            <a:xfrm>
              <a:off x="5125212" y="1860804"/>
              <a:ext cx="228600" cy="372110"/>
            </a:xfrm>
            <a:custGeom>
              <a:avLst/>
              <a:gdLst/>
              <a:ahLst/>
              <a:cxnLst/>
              <a:rect l="l" t="t" r="r" b="b"/>
              <a:pathLst>
                <a:path w="228600" h="372110">
                  <a:moveTo>
                    <a:pt x="114300" y="371856"/>
                  </a:moveTo>
                  <a:lnTo>
                    <a:pt x="0" y="257556"/>
                  </a:lnTo>
                  <a:lnTo>
                    <a:pt x="56387" y="257556"/>
                  </a:lnTo>
                  <a:lnTo>
                    <a:pt x="56387" y="0"/>
                  </a:lnTo>
                  <a:lnTo>
                    <a:pt x="170687" y="0"/>
                  </a:lnTo>
                  <a:lnTo>
                    <a:pt x="170687" y="257556"/>
                  </a:lnTo>
                  <a:lnTo>
                    <a:pt x="228600" y="257556"/>
                  </a:lnTo>
                  <a:lnTo>
                    <a:pt x="114300" y="371856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9713" y="1856282"/>
              <a:ext cx="238125" cy="381000"/>
            </a:xfrm>
            <a:custGeom>
              <a:avLst/>
              <a:gdLst/>
              <a:ahLst/>
              <a:cxnLst/>
              <a:rect l="l" t="t" r="r" b="b"/>
              <a:pathLst>
                <a:path w="238125" h="381000">
                  <a:moveTo>
                    <a:pt x="57124" y="261937"/>
                  </a:moveTo>
                  <a:lnTo>
                    <a:pt x="57124" y="4762"/>
                  </a:lnTo>
                  <a:lnTo>
                    <a:pt x="57353" y="3289"/>
                  </a:lnTo>
                  <a:lnTo>
                    <a:pt x="58038" y="1955"/>
                  </a:lnTo>
                  <a:lnTo>
                    <a:pt x="59093" y="901"/>
                  </a:lnTo>
                  <a:lnTo>
                    <a:pt x="60413" y="228"/>
                  </a:lnTo>
                  <a:lnTo>
                    <a:pt x="61887" y="0"/>
                  </a:lnTo>
                  <a:lnTo>
                    <a:pt x="176187" y="0"/>
                  </a:lnTo>
                  <a:lnTo>
                    <a:pt x="180949" y="4762"/>
                  </a:lnTo>
                  <a:lnTo>
                    <a:pt x="66649" y="4762"/>
                  </a:lnTo>
                  <a:lnTo>
                    <a:pt x="61887" y="9525"/>
                  </a:lnTo>
                  <a:lnTo>
                    <a:pt x="66649" y="9525"/>
                  </a:lnTo>
                  <a:lnTo>
                    <a:pt x="66649" y="257175"/>
                  </a:lnTo>
                  <a:lnTo>
                    <a:pt x="61887" y="257175"/>
                  </a:lnTo>
                  <a:lnTo>
                    <a:pt x="57124" y="261937"/>
                  </a:lnTo>
                  <a:close/>
                </a:path>
                <a:path w="238125" h="381000">
                  <a:moveTo>
                    <a:pt x="66649" y="9525"/>
                  </a:moveTo>
                  <a:lnTo>
                    <a:pt x="61887" y="9525"/>
                  </a:lnTo>
                  <a:lnTo>
                    <a:pt x="66649" y="4762"/>
                  </a:lnTo>
                  <a:lnTo>
                    <a:pt x="66649" y="9525"/>
                  </a:lnTo>
                  <a:close/>
                </a:path>
                <a:path w="238125" h="381000">
                  <a:moveTo>
                    <a:pt x="171424" y="9525"/>
                  </a:moveTo>
                  <a:lnTo>
                    <a:pt x="66649" y="9525"/>
                  </a:lnTo>
                  <a:lnTo>
                    <a:pt x="66649" y="4762"/>
                  </a:lnTo>
                  <a:lnTo>
                    <a:pt x="171424" y="4762"/>
                  </a:lnTo>
                  <a:lnTo>
                    <a:pt x="171424" y="9525"/>
                  </a:lnTo>
                  <a:close/>
                </a:path>
                <a:path w="238125" h="381000">
                  <a:moveTo>
                    <a:pt x="221842" y="266700"/>
                  </a:moveTo>
                  <a:lnTo>
                    <a:pt x="176187" y="266700"/>
                  </a:lnTo>
                  <a:lnTo>
                    <a:pt x="174713" y="266458"/>
                  </a:lnTo>
                  <a:lnTo>
                    <a:pt x="171424" y="4762"/>
                  </a:lnTo>
                  <a:lnTo>
                    <a:pt x="176187" y="9525"/>
                  </a:lnTo>
                  <a:lnTo>
                    <a:pt x="180949" y="9525"/>
                  </a:lnTo>
                  <a:lnTo>
                    <a:pt x="180949" y="257175"/>
                  </a:lnTo>
                  <a:lnTo>
                    <a:pt x="176187" y="257175"/>
                  </a:lnTo>
                  <a:lnTo>
                    <a:pt x="180949" y="261937"/>
                  </a:lnTo>
                  <a:lnTo>
                    <a:pt x="226605" y="261937"/>
                  </a:lnTo>
                  <a:lnTo>
                    <a:pt x="221842" y="266700"/>
                  </a:lnTo>
                  <a:close/>
                </a:path>
                <a:path w="238125" h="381000">
                  <a:moveTo>
                    <a:pt x="180949" y="9525"/>
                  </a:moveTo>
                  <a:lnTo>
                    <a:pt x="176187" y="9525"/>
                  </a:lnTo>
                  <a:lnTo>
                    <a:pt x="171424" y="4762"/>
                  </a:lnTo>
                  <a:lnTo>
                    <a:pt x="180949" y="4762"/>
                  </a:lnTo>
                  <a:lnTo>
                    <a:pt x="180949" y="9525"/>
                  </a:lnTo>
                  <a:close/>
                </a:path>
                <a:path w="238125" h="381000">
                  <a:moveTo>
                    <a:pt x="119786" y="380936"/>
                  </a:moveTo>
                  <a:lnTo>
                    <a:pt x="118287" y="380936"/>
                  </a:lnTo>
                  <a:lnTo>
                    <a:pt x="116878" y="380479"/>
                  </a:lnTo>
                  <a:lnTo>
                    <a:pt x="115671" y="379603"/>
                  </a:lnTo>
                  <a:lnTo>
                    <a:pt x="1371" y="265303"/>
                  </a:lnTo>
                  <a:lnTo>
                    <a:pt x="444" y="263994"/>
                  </a:lnTo>
                  <a:lnTo>
                    <a:pt x="0" y="262470"/>
                  </a:lnTo>
                  <a:lnTo>
                    <a:pt x="88" y="260870"/>
                  </a:lnTo>
                  <a:lnTo>
                    <a:pt x="698" y="259397"/>
                  </a:lnTo>
                  <a:lnTo>
                    <a:pt x="1765" y="258216"/>
                  </a:lnTo>
                  <a:lnTo>
                    <a:pt x="3162" y="257441"/>
                  </a:lnTo>
                  <a:lnTo>
                    <a:pt x="4737" y="257175"/>
                  </a:lnTo>
                  <a:lnTo>
                    <a:pt x="57124" y="257175"/>
                  </a:lnTo>
                  <a:lnTo>
                    <a:pt x="57124" y="258572"/>
                  </a:lnTo>
                  <a:lnTo>
                    <a:pt x="8102" y="258572"/>
                  </a:lnTo>
                  <a:lnTo>
                    <a:pt x="4737" y="266700"/>
                  </a:lnTo>
                  <a:lnTo>
                    <a:pt x="16231" y="266700"/>
                  </a:lnTo>
                  <a:lnTo>
                    <a:pt x="119037" y="369494"/>
                  </a:lnTo>
                  <a:lnTo>
                    <a:pt x="115671" y="372859"/>
                  </a:lnTo>
                  <a:lnTo>
                    <a:pt x="129146" y="372859"/>
                  </a:lnTo>
                  <a:lnTo>
                    <a:pt x="122402" y="379603"/>
                  </a:lnTo>
                  <a:lnTo>
                    <a:pt x="121196" y="380479"/>
                  </a:lnTo>
                  <a:lnTo>
                    <a:pt x="119786" y="380936"/>
                  </a:lnTo>
                  <a:close/>
                </a:path>
                <a:path w="238125" h="381000">
                  <a:moveTo>
                    <a:pt x="66649" y="261937"/>
                  </a:moveTo>
                  <a:lnTo>
                    <a:pt x="57124" y="261937"/>
                  </a:lnTo>
                  <a:lnTo>
                    <a:pt x="61887" y="257175"/>
                  </a:lnTo>
                  <a:lnTo>
                    <a:pt x="66649" y="257175"/>
                  </a:lnTo>
                  <a:lnTo>
                    <a:pt x="66649" y="261937"/>
                  </a:lnTo>
                  <a:close/>
                </a:path>
                <a:path w="238125" h="381000">
                  <a:moveTo>
                    <a:pt x="180949" y="261937"/>
                  </a:moveTo>
                  <a:lnTo>
                    <a:pt x="176187" y="257175"/>
                  </a:lnTo>
                  <a:lnTo>
                    <a:pt x="180949" y="257175"/>
                  </a:lnTo>
                  <a:lnTo>
                    <a:pt x="180949" y="261937"/>
                  </a:lnTo>
                  <a:close/>
                </a:path>
                <a:path w="238125" h="381000">
                  <a:moveTo>
                    <a:pt x="226605" y="261937"/>
                  </a:moveTo>
                  <a:lnTo>
                    <a:pt x="180949" y="261937"/>
                  </a:lnTo>
                  <a:lnTo>
                    <a:pt x="180949" y="257175"/>
                  </a:lnTo>
                  <a:lnTo>
                    <a:pt x="233337" y="257175"/>
                  </a:lnTo>
                  <a:lnTo>
                    <a:pt x="234911" y="257441"/>
                  </a:lnTo>
                  <a:lnTo>
                    <a:pt x="236308" y="258216"/>
                  </a:lnTo>
                  <a:lnTo>
                    <a:pt x="236630" y="258572"/>
                  </a:lnTo>
                  <a:lnTo>
                    <a:pt x="229971" y="258572"/>
                  </a:lnTo>
                  <a:lnTo>
                    <a:pt x="226605" y="261937"/>
                  </a:lnTo>
                  <a:close/>
                </a:path>
                <a:path w="238125" h="381000">
                  <a:moveTo>
                    <a:pt x="16231" y="266700"/>
                  </a:moveTo>
                  <a:lnTo>
                    <a:pt x="4737" y="266700"/>
                  </a:lnTo>
                  <a:lnTo>
                    <a:pt x="8102" y="258572"/>
                  </a:lnTo>
                  <a:lnTo>
                    <a:pt x="16231" y="266700"/>
                  </a:lnTo>
                  <a:close/>
                </a:path>
                <a:path w="238125" h="381000">
                  <a:moveTo>
                    <a:pt x="61887" y="266700"/>
                  </a:moveTo>
                  <a:lnTo>
                    <a:pt x="16231" y="266700"/>
                  </a:lnTo>
                  <a:lnTo>
                    <a:pt x="8102" y="258572"/>
                  </a:lnTo>
                  <a:lnTo>
                    <a:pt x="57124" y="258572"/>
                  </a:lnTo>
                  <a:lnTo>
                    <a:pt x="57124" y="261937"/>
                  </a:lnTo>
                  <a:lnTo>
                    <a:pt x="66649" y="261937"/>
                  </a:lnTo>
                  <a:lnTo>
                    <a:pt x="66421" y="263410"/>
                  </a:lnTo>
                  <a:lnTo>
                    <a:pt x="65735" y="264731"/>
                  </a:lnTo>
                  <a:lnTo>
                    <a:pt x="64681" y="265785"/>
                  </a:lnTo>
                  <a:lnTo>
                    <a:pt x="63360" y="266458"/>
                  </a:lnTo>
                  <a:lnTo>
                    <a:pt x="61887" y="266700"/>
                  </a:lnTo>
                  <a:close/>
                </a:path>
                <a:path w="238125" h="381000">
                  <a:moveTo>
                    <a:pt x="129146" y="372859"/>
                  </a:moveTo>
                  <a:lnTo>
                    <a:pt x="122402" y="372859"/>
                  </a:lnTo>
                  <a:lnTo>
                    <a:pt x="119037" y="369494"/>
                  </a:lnTo>
                  <a:lnTo>
                    <a:pt x="229971" y="258572"/>
                  </a:lnTo>
                  <a:lnTo>
                    <a:pt x="233337" y="266700"/>
                  </a:lnTo>
                  <a:lnTo>
                    <a:pt x="235305" y="266700"/>
                  </a:lnTo>
                  <a:lnTo>
                    <a:pt x="129146" y="372859"/>
                  </a:lnTo>
                  <a:close/>
                </a:path>
                <a:path w="238125" h="381000">
                  <a:moveTo>
                    <a:pt x="235305" y="266700"/>
                  </a:moveTo>
                  <a:lnTo>
                    <a:pt x="233337" y="266700"/>
                  </a:lnTo>
                  <a:lnTo>
                    <a:pt x="229971" y="258572"/>
                  </a:lnTo>
                  <a:lnTo>
                    <a:pt x="236630" y="258572"/>
                  </a:lnTo>
                  <a:lnTo>
                    <a:pt x="237375" y="259397"/>
                  </a:lnTo>
                  <a:lnTo>
                    <a:pt x="237985" y="260870"/>
                  </a:lnTo>
                  <a:lnTo>
                    <a:pt x="238074" y="262470"/>
                  </a:lnTo>
                  <a:lnTo>
                    <a:pt x="237629" y="263994"/>
                  </a:lnTo>
                  <a:lnTo>
                    <a:pt x="236702" y="265303"/>
                  </a:lnTo>
                  <a:lnTo>
                    <a:pt x="235305" y="266700"/>
                  </a:lnTo>
                  <a:close/>
                </a:path>
                <a:path w="238125" h="381000">
                  <a:moveTo>
                    <a:pt x="122402" y="372859"/>
                  </a:moveTo>
                  <a:lnTo>
                    <a:pt x="115671" y="372859"/>
                  </a:lnTo>
                  <a:lnTo>
                    <a:pt x="119037" y="369494"/>
                  </a:lnTo>
                  <a:lnTo>
                    <a:pt x="122402" y="372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494" y="197777"/>
            <a:ext cx="52863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4.7</a:t>
            </a:r>
            <a:r>
              <a:rPr spc="-75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多路选择器</a:t>
            </a:r>
            <a:r>
              <a:rPr spc="-5" dirty="0">
                <a:latin typeface="Microsoft YaHei"/>
                <a:cs typeface="Microsoft YaHei"/>
              </a:rPr>
              <a:t>(Multiplexer)</a:t>
            </a:r>
            <a:r>
              <a:rPr dirty="0">
                <a:latin typeface="Microsoft YaHei"/>
                <a:cs typeface="Microsoft YaHei"/>
              </a:rPr>
              <a:t>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4220" y="1575168"/>
          <a:ext cx="2330449" cy="2346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800" i="1" spc="-27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75" baseline="-529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575" baseline="-5291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Microsoft YaHei"/>
                          <a:cs typeface="Microsoft YaHei"/>
                        </a:rPr>
                        <a:t>A</a:t>
                      </a:r>
                      <a:r>
                        <a:rPr sz="1725" baseline="-16908" dirty="0">
                          <a:latin typeface="Microsoft YaHei"/>
                          <a:cs typeface="Microsoft YaHei"/>
                        </a:rPr>
                        <a:t>1</a:t>
                      </a:r>
                      <a:endParaRPr sz="1725" baseline="-16908">
                        <a:latin typeface="Microsoft YaHei"/>
                        <a:cs typeface="Microsoft YaHe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dirty="0">
                          <a:latin typeface="Microsoft YaHei"/>
                          <a:cs typeface="Microsoft YaHei"/>
                        </a:rPr>
                        <a:t>A</a:t>
                      </a:r>
                      <a:r>
                        <a:rPr sz="1725" baseline="-16908" dirty="0">
                          <a:latin typeface="Microsoft YaHei"/>
                          <a:cs typeface="Microsoft YaHei"/>
                        </a:rPr>
                        <a:t>0</a:t>
                      </a:r>
                      <a:endParaRPr sz="1725" baseline="-16908">
                        <a:latin typeface="Microsoft YaHei"/>
                        <a:cs typeface="Microsoft YaHei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725" b="1" baseline="-1690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25" baseline="-16908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725" b="1" spc="7" baseline="-1690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25" baseline="-16908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725" b="1" spc="7" baseline="-1690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25" baseline="-16908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725" b="1" spc="7" baseline="-1690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25" baseline="-16908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725" b="1" spc="7" baseline="-1690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725" baseline="-16908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136520" y="1699285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032" y="0"/>
                </a:lnTo>
              </a:path>
            </a:pathLst>
          </a:custGeom>
          <a:ln w="948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4608" y="2426207"/>
            <a:ext cx="3883151" cy="55930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752158" y="3124568"/>
            <a:ext cx="228600" cy="581025"/>
            <a:chOff x="6752158" y="3124568"/>
            <a:chExt cx="228600" cy="581025"/>
          </a:xfrm>
        </p:grpSpPr>
        <p:sp>
          <p:nvSpPr>
            <p:cNvPr id="7" name="object 7"/>
            <p:cNvSpPr/>
            <p:nvPr/>
          </p:nvSpPr>
          <p:spPr>
            <a:xfrm>
              <a:off x="6757416" y="3128772"/>
              <a:ext cx="218440" cy="571500"/>
            </a:xfrm>
            <a:custGeom>
              <a:avLst/>
              <a:gdLst/>
              <a:ahLst/>
              <a:cxnLst/>
              <a:rect l="l" t="t" r="r" b="b"/>
              <a:pathLst>
                <a:path w="218440" h="571500">
                  <a:moveTo>
                    <a:pt x="109727" y="571500"/>
                  </a:moveTo>
                  <a:lnTo>
                    <a:pt x="0" y="461772"/>
                  </a:lnTo>
                  <a:lnTo>
                    <a:pt x="54863" y="461772"/>
                  </a:lnTo>
                  <a:lnTo>
                    <a:pt x="54863" y="0"/>
                  </a:lnTo>
                  <a:lnTo>
                    <a:pt x="163067" y="0"/>
                  </a:lnTo>
                  <a:lnTo>
                    <a:pt x="163067" y="461772"/>
                  </a:lnTo>
                  <a:lnTo>
                    <a:pt x="217931" y="461772"/>
                  </a:lnTo>
                  <a:lnTo>
                    <a:pt x="109727" y="5715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52158" y="3124568"/>
              <a:ext cx="228600" cy="581025"/>
            </a:xfrm>
            <a:custGeom>
              <a:avLst/>
              <a:gdLst/>
              <a:ahLst/>
              <a:cxnLst/>
              <a:rect l="l" t="t" r="r" b="b"/>
              <a:pathLst>
                <a:path w="228600" h="581025">
                  <a:moveTo>
                    <a:pt x="54736" y="466725"/>
                  </a:moveTo>
                  <a:lnTo>
                    <a:pt x="54736" y="4762"/>
                  </a:lnTo>
                  <a:lnTo>
                    <a:pt x="54965" y="3289"/>
                  </a:lnTo>
                  <a:lnTo>
                    <a:pt x="55651" y="1955"/>
                  </a:lnTo>
                  <a:lnTo>
                    <a:pt x="56705" y="901"/>
                  </a:lnTo>
                  <a:lnTo>
                    <a:pt x="58026" y="228"/>
                  </a:lnTo>
                  <a:lnTo>
                    <a:pt x="59499" y="0"/>
                  </a:lnTo>
                  <a:lnTo>
                    <a:pt x="169036" y="0"/>
                  </a:lnTo>
                  <a:lnTo>
                    <a:pt x="173799" y="4762"/>
                  </a:lnTo>
                  <a:lnTo>
                    <a:pt x="64261" y="4762"/>
                  </a:lnTo>
                  <a:lnTo>
                    <a:pt x="59499" y="9525"/>
                  </a:lnTo>
                  <a:lnTo>
                    <a:pt x="64261" y="9525"/>
                  </a:lnTo>
                  <a:lnTo>
                    <a:pt x="64261" y="461962"/>
                  </a:lnTo>
                  <a:lnTo>
                    <a:pt x="59499" y="461962"/>
                  </a:lnTo>
                  <a:lnTo>
                    <a:pt x="54736" y="466725"/>
                  </a:lnTo>
                  <a:close/>
                </a:path>
                <a:path w="228600" h="581025">
                  <a:moveTo>
                    <a:pt x="64261" y="9525"/>
                  </a:moveTo>
                  <a:lnTo>
                    <a:pt x="59499" y="9525"/>
                  </a:lnTo>
                  <a:lnTo>
                    <a:pt x="64261" y="4762"/>
                  </a:lnTo>
                  <a:lnTo>
                    <a:pt x="64261" y="9525"/>
                  </a:lnTo>
                  <a:close/>
                </a:path>
                <a:path w="228600" h="581025">
                  <a:moveTo>
                    <a:pt x="164274" y="9525"/>
                  </a:moveTo>
                  <a:lnTo>
                    <a:pt x="64261" y="9525"/>
                  </a:lnTo>
                  <a:lnTo>
                    <a:pt x="64261" y="4762"/>
                  </a:lnTo>
                  <a:lnTo>
                    <a:pt x="164274" y="4762"/>
                  </a:lnTo>
                  <a:lnTo>
                    <a:pt x="164274" y="9525"/>
                  </a:lnTo>
                  <a:close/>
                </a:path>
                <a:path w="228600" h="581025">
                  <a:moveTo>
                    <a:pt x="212305" y="471487"/>
                  </a:moveTo>
                  <a:lnTo>
                    <a:pt x="169036" y="471487"/>
                  </a:lnTo>
                  <a:lnTo>
                    <a:pt x="167563" y="471246"/>
                  </a:lnTo>
                  <a:lnTo>
                    <a:pt x="164274" y="4762"/>
                  </a:lnTo>
                  <a:lnTo>
                    <a:pt x="169036" y="9525"/>
                  </a:lnTo>
                  <a:lnTo>
                    <a:pt x="173799" y="9525"/>
                  </a:lnTo>
                  <a:lnTo>
                    <a:pt x="173799" y="461962"/>
                  </a:lnTo>
                  <a:lnTo>
                    <a:pt x="169036" y="461962"/>
                  </a:lnTo>
                  <a:lnTo>
                    <a:pt x="173799" y="466725"/>
                  </a:lnTo>
                  <a:lnTo>
                    <a:pt x="217068" y="466725"/>
                  </a:lnTo>
                  <a:lnTo>
                    <a:pt x="212305" y="471487"/>
                  </a:lnTo>
                  <a:close/>
                </a:path>
                <a:path w="228600" h="581025">
                  <a:moveTo>
                    <a:pt x="173799" y="9525"/>
                  </a:moveTo>
                  <a:lnTo>
                    <a:pt x="169036" y="9525"/>
                  </a:lnTo>
                  <a:lnTo>
                    <a:pt x="164274" y="4762"/>
                  </a:lnTo>
                  <a:lnTo>
                    <a:pt x="173799" y="4762"/>
                  </a:lnTo>
                  <a:lnTo>
                    <a:pt x="173799" y="9525"/>
                  </a:lnTo>
                  <a:close/>
                </a:path>
                <a:path w="228600" h="581025">
                  <a:moveTo>
                    <a:pt x="115011" y="580961"/>
                  </a:moveTo>
                  <a:lnTo>
                    <a:pt x="113525" y="580961"/>
                  </a:lnTo>
                  <a:lnTo>
                    <a:pt x="112102" y="580504"/>
                  </a:lnTo>
                  <a:lnTo>
                    <a:pt x="110896" y="579627"/>
                  </a:lnTo>
                  <a:lnTo>
                    <a:pt x="1358" y="470090"/>
                  </a:lnTo>
                  <a:lnTo>
                    <a:pt x="444" y="468795"/>
                  </a:lnTo>
                  <a:lnTo>
                    <a:pt x="0" y="467258"/>
                  </a:lnTo>
                  <a:lnTo>
                    <a:pt x="88" y="465658"/>
                  </a:lnTo>
                  <a:lnTo>
                    <a:pt x="698" y="464185"/>
                  </a:lnTo>
                  <a:lnTo>
                    <a:pt x="1765" y="463003"/>
                  </a:lnTo>
                  <a:lnTo>
                    <a:pt x="3162" y="462229"/>
                  </a:lnTo>
                  <a:lnTo>
                    <a:pt x="4737" y="461962"/>
                  </a:lnTo>
                  <a:lnTo>
                    <a:pt x="54736" y="461962"/>
                  </a:lnTo>
                  <a:lnTo>
                    <a:pt x="54736" y="463359"/>
                  </a:lnTo>
                  <a:lnTo>
                    <a:pt x="8102" y="463359"/>
                  </a:lnTo>
                  <a:lnTo>
                    <a:pt x="4737" y="471487"/>
                  </a:lnTo>
                  <a:lnTo>
                    <a:pt x="16230" y="471487"/>
                  </a:lnTo>
                  <a:lnTo>
                    <a:pt x="114268" y="569525"/>
                  </a:lnTo>
                  <a:lnTo>
                    <a:pt x="110896" y="572897"/>
                  </a:lnTo>
                  <a:lnTo>
                    <a:pt x="124371" y="572897"/>
                  </a:lnTo>
                  <a:lnTo>
                    <a:pt x="117640" y="579627"/>
                  </a:lnTo>
                  <a:lnTo>
                    <a:pt x="116433" y="580504"/>
                  </a:lnTo>
                  <a:lnTo>
                    <a:pt x="115011" y="580961"/>
                  </a:lnTo>
                  <a:close/>
                </a:path>
                <a:path w="228600" h="581025">
                  <a:moveTo>
                    <a:pt x="64261" y="466725"/>
                  </a:moveTo>
                  <a:lnTo>
                    <a:pt x="54736" y="466725"/>
                  </a:lnTo>
                  <a:lnTo>
                    <a:pt x="59499" y="461962"/>
                  </a:lnTo>
                  <a:lnTo>
                    <a:pt x="64261" y="461962"/>
                  </a:lnTo>
                  <a:lnTo>
                    <a:pt x="64261" y="466725"/>
                  </a:lnTo>
                  <a:close/>
                </a:path>
                <a:path w="228600" h="581025">
                  <a:moveTo>
                    <a:pt x="173799" y="466725"/>
                  </a:moveTo>
                  <a:lnTo>
                    <a:pt x="169036" y="461962"/>
                  </a:lnTo>
                  <a:lnTo>
                    <a:pt x="173799" y="461962"/>
                  </a:lnTo>
                  <a:lnTo>
                    <a:pt x="173799" y="466725"/>
                  </a:lnTo>
                  <a:close/>
                </a:path>
                <a:path w="228600" h="581025">
                  <a:moveTo>
                    <a:pt x="217068" y="466725"/>
                  </a:moveTo>
                  <a:lnTo>
                    <a:pt x="173799" y="466725"/>
                  </a:lnTo>
                  <a:lnTo>
                    <a:pt x="173799" y="461962"/>
                  </a:lnTo>
                  <a:lnTo>
                    <a:pt x="223812" y="461962"/>
                  </a:lnTo>
                  <a:lnTo>
                    <a:pt x="225374" y="462229"/>
                  </a:lnTo>
                  <a:lnTo>
                    <a:pt x="226771" y="463003"/>
                  </a:lnTo>
                  <a:lnTo>
                    <a:pt x="227092" y="463359"/>
                  </a:lnTo>
                  <a:lnTo>
                    <a:pt x="220433" y="463359"/>
                  </a:lnTo>
                  <a:lnTo>
                    <a:pt x="217068" y="466725"/>
                  </a:lnTo>
                  <a:close/>
                </a:path>
                <a:path w="228600" h="581025">
                  <a:moveTo>
                    <a:pt x="16230" y="471487"/>
                  </a:moveTo>
                  <a:lnTo>
                    <a:pt x="4737" y="471487"/>
                  </a:lnTo>
                  <a:lnTo>
                    <a:pt x="8102" y="463359"/>
                  </a:lnTo>
                  <a:lnTo>
                    <a:pt x="16230" y="471487"/>
                  </a:lnTo>
                  <a:close/>
                </a:path>
                <a:path w="228600" h="581025">
                  <a:moveTo>
                    <a:pt x="59499" y="471487"/>
                  </a:moveTo>
                  <a:lnTo>
                    <a:pt x="16230" y="471487"/>
                  </a:lnTo>
                  <a:lnTo>
                    <a:pt x="8102" y="463359"/>
                  </a:lnTo>
                  <a:lnTo>
                    <a:pt x="54736" y="463359"/>
                  </a:lnTo>
                  <a:lnTo>
                    <a:pt x="54736" y="466725"/>
                  </a:lnTo>
                  <a:lnTo>
                    <a:pt x="64261" y="466725"/>
                  </a:lnTo>
                  <a:lnTo>
                    <a:pt x="64033" y="468198"/>
                  </a:lnTo>
                  <a:lnTo>
                    <a:pt x="63347" y="469519"/>
                  </a:lnTo>
                  <a:lnTo>
                    <a:pt x="62293" y="470573"/>
                  </a:lnTo>
                  <a:lnTo>
                    <a:pt x="60972" y="471246"/>
                  </a:lnTo>
                  <a:lnTo>
                    <a:pt x="59499" y="471487"/>
                  </a:lnTo>
                  <a:close/>
                </a:path>
                <a:path w="228600" h="581025">
                  <a:moveTo>
                    <a:pt x="124371" y="572897"/>
                  </a:moveTo>
                  <a:lnTo>
                    <a:pt x="117640" y="572897"/>
                  </a:lnTo>
                  <a:lnTo>
                    <a:pt x="114268" y="569525"/>
                  </a:lnTo>
                  <a:lnTo>
                    <a:pt x="220433" y="463359"/>
                  </a:lnTo>
                  <a:lnTo>
                    <a:pt x="223812" y="471487"/>
                  </a:lnTo>
                  <a:lnTo>
                    <a:pt x="225780" y="471487"/>
                  </a:lnTo>
                  <a:lnTo>
                    <a:pt x="124371" y="572897"/>
                  </a:lnTo>
                  <a:close/>
                </a:path>
                <a:path w="228600" h="581025">
                  <a:moveTo>
                    <a:pt x="225780" y="471487"/>
                  </a:moveTo>
                  <a:lnTo>
                    <a:pt x="223812" y="471487"/>
                  </a:lnTo>
                  <a:lnTo>
                    <a:pt x="220433" y="463359"/>
                  </a:lnTo>
                  <a:lnTo>
                    <a:pt x="227092" y="463359"/>
                  </a:lnTo>
                  <a:lnTo>
                    <a:pt x="227837" y="464185"/>
                  </a:lnTo>
                  <a:lnTo>
                    <a:pt x="228447" y="465658"/>
                  </a:lnTo>
                  <a:lnTo>
                    <a:pt x="228536" y="467258"/>
                  </a:lnTo>
                  <a:lnTo>
                    <a:pt x="228091" y="468795"/>
                  </a:lnTo>
                  <a:lnTo>
                    <a:pt x="227177" y="470090"/>
                  </a:lnTo>
                  <a:lnTo>
                    <a:pt x="225780" y="471487"/>
                  </a:lnTo>
                  <a:close/>
                </a:path>
                <a:path w="228600" h="581025">
                  <a:moveTo>
                    <a:pt x="117640" y="572897"/>
                  </a:moveTo>
                  <a:lnTo>
                    <a:pt x="110896" y="572897"/>
                  </a:lnTo>
                  <a:lnTo>
                    <a:pt x="114268" y="569525"/>
                  </a:lnTo>
                  <a:lnTo>
                    <a:pt x="117640" y="5728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31664" y="3924300"/>
            <a:ext cx="3817620" cy="1073150"/>
            <a:chOff x="4931664" y="3924300"/>
            <a:chExt cx="3817620" cy="10731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1664" y="4012692"/>
              <a:ext cx="3817620" cy="9845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7008" y="3924300"/>
              <a:ext cx="1348739" cy="82296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494" y="197777"/>
            <a:ext cx="52863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4.7</a:t>
            </a:r>
            <a:r>
              <a:rPr spc="-75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多路选择器</a:t>
            </a:r>
            <a:r>
              <a:rPr spc="-5" dirty="0">
                <a:latin typeface="Microsoft YaHei"/>
                <a:cs typeface="Microsoft YaHei"/>
              </a:rPr>
              <a:t>(Multiplexer)</a:t>
            </a:r>
            <a:r>
              <a:rPr dirty="0">
                <a:latin typeface="Microsoft YaHei"/>
                <a:cs typeface="Microsoft YaHei"/>
              </a:rPr>
              <a:t>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00175" y="901827"/>
            <a:ext cx="3990975" cy="2433320"/>
            <a:chOff x="1400175" y="901827"/>
            <a:chExt cx="3990975" cy="2433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700" y="911352"/>
              <a:ext cx="3971544" cy="24140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00175" y="901827"/>
              <a:ext cx="3990975" cy="2433320"/>
            </a:xfrm>
            <a:custGeom>
              <a:avLst/>
              <a:gdLst/>
              <a:ahLst/>
              <a:cxnLst/>
              <a:rect l="l" t="t" r="r" b="b"/>
              <a:pathLst>
                <a:path w="3990975" h="2433320">
                  <a:moveTo>
                    <a:pt x="3990594" y="2433066"/>
                  </a:moveTo>
                  <a:lnTo>
                    <a:pt x="0" y="2433066"/>
                  </a:lnTo>
                  <a:lnTo>
                    <a:pt x="0" y="0"/>
                  </a:lnTo>
                  <a:lnTo>
                    <a:pt x="3990594" y="0"/>
                  </a:lnTo>
                  <a:lnTo>
                    <a:pt x="3990594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423541"/>
                  </a:lnTo>
                  <a:lnTo>
                    <a:pt x="4762" y="2423541"/>
                  </a:lnTo>
                  <a:lnTo>
                    <a:pt x="9525" y="2428303"/>
                  </a:lnTo>
                  <a:lnTo>
                    <a:pt x="3990594" y="2428303"/>
                  </a:lnTo>
                  <a:lnTo>
                    <a:pt x="3990594" y="2433066"/>
                  </a:lnTo>
                  <a:close/>
                </a:path>
                <a:path w="3990975" h="243332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3990975" h="2433320">
                  <a:moveTo>
                    <a:pt x="3981069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3981069" y="4762"/>
                  </a:lnTo>
                  <a:lnTo>
                    <a:pt x="3981069" y="9525"/>
                  </a:lnTo>
                  <a:close/>
                </a:path>
                <a:path w="3990975" h="2433320">
                  <a:moveTo>
                    <a:pt x="3981069" y="2428303"/>
                  </a:moveTo>
                  <a:lnTo>
                    <a:pt x="3981069" y="4762"/>
                  </a:lnTo>
                  <a:lnTo>
                    <a:pt x="3985831" y="9525"/>
                  </a:lnTo>
                  <a:lnTo>
                    <a:pt x="3990594" y="9525"/>
                  </a:lnTo>
                  <a:lnTo>
                    <a:pt x="3990594" y="2423541"/>
                  </a:lnTo>
                  <a:lnTo>
                    <a:pt x="3985831" y="2423541"/>
                  </a:lnTo>
                  <a:lnTo>
                    <a:pt x="3981069" y="2428303"/>
                  </a:lnTo>
                  <a:close/>
                </a:path>
                <a:path w="3990975" h="2433320">
                  <a:moveTo>
                    <a:pt x="3990594" y="9525"/>
                  </a:moveTo>
                  <a:lnTo>
                    <a:pt x="3985831" y="9525"/>
                  </a:lnTo>
                  <a:lnTo>
                    <a:pt x="3981069" y="4762"/>
                  </a:lnTo>
                  <a:lnTo>
                    <a:pt x="3990594" y="4762"/>
                  </a:lnTo>
                  <a:lnTo>
                    <a:pt x="3990594" y="9525"/>
                  </a:lnTo>
                  <a:close/>
                </a:path>
                <a:path w="3990975" h="2433320">
                  <a:moveTo>
                    <a:pt x="9525" y="2428303"/>
                  </a:moveTo>
                  <a:lnTo>
                    <a:pt x="4762" y="2423541"/>
                  </a:lnTo>
                  <a:lnTo>
                    <a:pt x="9525" y="2423541"/>
                  </a:lnTo>
                  <a:lnTo>
                    <a:pt x="9525" y="2428303"/>
                  </a:lnTo>
                  <a:close/>
                </a:path>
                <a:path w="3990975" h="2433320">
                  <a:moveTo>
                    <a:pt x="3981069" y="2428303"/>
                  </a:moveTo>
                  <a:lnTo>
                    <a:pt x="9525" y="2428303"/>
                  </a:lnTo>
                  <a:lnTo>
                    <a:pt x="9525" y="2423541"/>
                  </a:lnTo>
                  <a:lnTo>
                    <a:pt x="3981069" y="2423541"/>
                  </a:lnTo>
                  <a:lnTo>
                    <a:pt x="3981069" y="2428303"/>
                  </a:lnTo>
                  <a:close/>
                </a:path>
                <a:path w="3990975" h="2433320">
                  <a:moveTo>
                    <a:pt x="3990594" y="2428303"/>
                  </a:moveTo>
                  <a:lnTo>
                    <a:pt x="3981069" y="2428303"/>
                  </a:lnTo>
                  <a:lnTo>
                    <a:pt x="3985831" y="2423541"/>
                  </a:lnTo>
                  <a:lnTo>
                    <a:pt x="3990594" y="2423541"/>
                  </a:lnTo>
                  <a:lnTo>
                    <a:pt x="3990594" y="2428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00175" y="3542919"/>
            <a:ext cx="3980179" cy="2547620"/>
            <a:chOff x="1400175" y="3542919"/>
            <a:chExt cx="3980179" cy="25476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9700" y="3552444"/>
              <a:ext cx="3960876" cy="25283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00175" y="3542919"/>
              <a:ext cx="3980179" cy="2547620"/>
            </a:xfrm>
            <a:custGeom>
              <a:avLst/>
              <a:gdLst/>
              <a:ahLst/>
              <a:cxnLst/>
              <a:rect l="l" t="t" r="r" b="b"/>
              <a:pathLst>
                <a:path w="3980179" h="2547620">
                  <a:moveTo>
                    <a:pt x="3979926" y="2547366"/>
                  </a:moveTo>
                  <a:lnTo>
                    <a:pt x="0" y="2547366"/>
                  </a:lnTo>
                  <a:lnTo>
                    <a:pt x="0" y="0"/>
                  </a:lnTo>
                  <a:lnTo>
                    <a:pt x="3979926" y="0"/>
                  </a:lnTo>
                  <a:lnTo>
                    <a:pt x="3979926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537841"/>
                  </a:lnTo>
                  <a:lnTo>
                    <a:pt x="4762" y="2537841"/>
                  </a:lnTo>
                  <a:lnTo>
                    <a:pt x="9525" y="2542603"/>
                  </a:lnTo>
                  <a:lnTo>
                    <a:pt x="3979926" y="2542603"/>
                  </a:lnTo>
                  <a:lnTo>
                    <a:pt x="3979926" y="2547366"/>
                  </a:lnTo>
                  <a:close/>
                </a:path>
                <a:path w="3980179" h="254762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3980179" h="2547620">
                  <a:moveTo>
                    <a:pt x="3970401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3970401" y="4762"/>
                  </a:lnTo>
                  <a:lnTo>
                    <a:pt x="3970401" y="9525"/>
                  </a:lnTo>
                  <a:close/>
                </a:path>
                <a:path w="3980179" h="2547620">
                  <a:moveTo>
                    <a:pt x="3970401" y="2542603"/>
                  </a:moveTo>
                  <a:lnTo>
                    <a:pt x="3970401" y="4762"/>
                  </a:lnTo>
                  <a:lnTo>
                    <a:pt x="3975163" y="9525"/>
                  </a:lnTo>
                  <a:lnTo>
                    <a:pt x="3979926" y="9525"/>
                  </a:lnTo>
                  <a:lnTo>
                    <a:pt x="3979926" y="2537841"/>
                  </a:lnTo>
                  <a:lnTo>
                    <a:pt x="3975163" y="2537841"/>
                  </a:lnTo>
                  <a:lnTo>
                    <a:pt x="3970401" y="2542603"/>
                  </a:lnTo>
                  <a:close/>
                </a:path>
                <a:path w="3980179" h="2547620">
                  <a:moveTo>
                    <a:pt x="3979926" y="9525"/>
                  </a:moveTo>
                  <a:lnTo>
                    <a:pt x="3975163" y="9525"/>
                  </a:lnTo>
                  <a:lnTo>
                    <a:pt x="3970401" y="4762"/>
                  </a:lnTo>
                  <a:lnTo>
                    <a:pt x="3979926" y="4762"/>
                  </a:lnTo>
                  <a:lnTo>
                    <a:pt x="3979926" y="9525"/>
                  </a:lnTo>
                  <a:close/>
                </a:path>
                <a:path w="3980179" h="2547620">
                  <a:moveTo>
                    <a:pt x="9525" y="2542603"/>
                  </a:moveTo>
                  <a:lnTo>
                    <a:pt x="4762" y="2537841"/>
                  </a:lnTo>
                  <a:lnTo>
                    <a:pt x="9525" y="2537841"/>
                  </a:lnTo>
                  <a:lnTo>
                    <a:pt x="9525" y="2542603"/>
                  </a:lnTo>
                  <a:close/>
                </a:path>
                <a:path w="3980179" h="2547620">
                  <a:moveTo>
                    <a:pt x="3970401" y="2542603"/>
                  </a:moveTo>
                  <a:lnTo>
                    <a:pt x="9525" y="2542603"/>
                  </a:lnTo>
                  <a:lnTo>
                    <a:pt x="9525" y="2537841"/>
                  </a:lnTo>
                  <a:lnTo>
                    <a:pt x="3970401" y="2537841"/>
                  </a:lnTo>
                  <a:lnTo>
                    <a:pt x="3970401" y="2542603"/>
                  </a:lnTo>
                  <a:close/>
                </a:path>
                <a:path w="3980179" h="2547620">
                  <a:moveTo>
                    <a:pt x="3979926" y="2542603"/>
                  </a:moveTo>
                  <a:lnTo>
                    <a:pt x="3970401" y="2542603"/>
                  </a:lnTo>
                  <a:lnTo>
                    <a:pt x="3975163" y="2537841"/>
                  </a:lnTo>
                  <a:lnTo>
                    <a:pt x="3979926" y="2537841"/>
                  </a:lnTo>
                  <a:lnTo>
                    <a:pt x="3979926" y="2542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887921" y="543534"/>
          <a:ext cx="2330449" cy="2346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i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800" i="1" spc="-27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75" baseline="-529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575" baseline="-5291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dirty="0">
                          <a:latin typeface="Microsoft YaHei"/>
                          <a:cs typeface="Microsoft YaHei"/>
                        </a:rPr>
                        <a:t>A</a:t>
                      </a:r>
                      <a:r>
                        <a:rPr sz="1725" baseline="-16908" dirty="0">
                          <a:latin typeface="Microsoft YaHei"/>
                          <a:cs typeface="Microsoft YaHei"/>
                        </a:rPr>
                        <a:t>1</a:t>
                      </a:r>
                      <a:endParaRPr sz="1725" baseline="-16908">
                        <a:latin typeface="Microsoft YaHei"/>
                        <a:cs typeface="Microsoft YaHe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Microsoft YaHei"/>
                          <a:cs typeface="Microsoft YaHei"/>
                        </a:rPr>
                        <a:t>A</a:t>
                      </a:r>
                      <a:r>
                        <a:rPr sz="1725" baseline="-16908" dirty="0">
                          <a:latin typeface="Microsoft YaHei"/>
                          <a:cs typeface="Microsoft YaHei"/>
                        </a:rPr>
                        <a:t>0</a:t>
                      </a:r>
                      <a:endParaRPr sz="1725" baseline="-16908">
                        <a:latin typeface="Microsoft YaHei"/>
                        <a:cs typeface="Microsoft YaHei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725" b="1" baseline="-1690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25" baseline="-16908">
                        <a:latin typeface="Arial"/>
                        <a:cs typeface="Arial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725" b="1" spc="7" baseline="-1690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25" baseline="-16908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725" b="1" spc="7" baseline="-1690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25" baseline="-16908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725" b="1" spc="7" baseline="-1690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25" baseline="-16908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725" b="1" spc="7" baseline="-1690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725" baseline="-16908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072642" y="749719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4">
                <a:moveTo>
                  <a:pt x="0" y="0"/>
                </a:moveTo>
                <a:lnTo>
                  <a:pt x="260438" y="0"/>
                </a:lnTo>
              </a:path>
            </a:pathLst>
          </a:custGeom>
          <a:ln w="94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921627" y="3254883"/>
            <a:ext cx="3775710" cy="2747010"/>
            <a:chOff x="6921627" y="3254883"/>
            <a:chExt cx="3775710" cy="274701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1152" y="3264408"/>
              <a:ext cx="3756659" cy="27279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921627" y="3254883"/>
              <a:ext cx="3775710" cy="2747010"/>
            </a:xfrm>
            <a:custGeom>
              <a:avLst/>
              <a:gdLst/>
              <a:ahLst/>
              <a:cxnLst/>
              <a:rect l="l" t="t" r="r" b="b"/>
              <a:pathLst>
                <a:path w="3775709" h="2747010">
                  <a:moveTo>
                    <a:pt x="3770947" y="2747009"/>
                  </a:moveTo>
                  <a:lnTo>
                    <a:pt x="4762" y="2747009"/>
                  </a:lnTo>
                  <a:lnTo>
                    <a:pt x="3289" y="2746781"/>
                  </a:lnTo>
                  <a:lnTo>
                    <a:pt x="1955" y="2746095"/>
                  </a:lnTo>
                  <a:lnTo>
                    <a:pt x="914" y="2745041"/>
                  </a:lnTo>
                  <a:lnTo>
                    <a:pt x="228" y="2743720"/>
                  </a:lnTo>
                  <a:lnTo>
                    <a:pt x="0" y="2742247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3770947" y="0"/>
                  </a:lnTo>
                  <a:lnTo>
                    <a:pt x="3775709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737484"/>
                  </a:lnTo>
                  <a:lnTo>
                    <a:pt x="4762" y="2737484"/>
                  </a:lnTo>
                  <a:lnTo>
                    <a:pt x="9525" y="2742247"/>
                  </a:lnTo>
                  <a:lnTo>
                    <a:pt x="3775709" y="2742247"/>
                  </a:lnTo>
                  <a:lnTo>
                    <a:pt x="3775481" y="2743720"/>
                  </a:lnTo>
                  <a:lnTo>
                    <a:pt x="3774795" y="2745041"/>
                  </a:lnTo>
                  <a:lnTo>
                    <a:pt x="3773741" y="2746095"/>
                  </a:lnTo>
                  <a:lnTo>
                    <a:pt x="3772420" y="2746781"/>
                  </a:lnTo>
                  <a:lnTo>
                    <a:pt x="3770947" y="2747009"/>
                  </a:lnTo>
                  <a:close/>
                </a:path>
                <a:path w="3775709" h="274701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3775709" h="2747010">
                  <a:moveTo>
                    <a:pt x="3766184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3766184" y="4762"/>
                  </a:lnTo>
                  <a:lnTo>
                    <a:pt x="3766184" y="9525"/>
                  </a:lnTo>
                  <a:close/>
                </a:path>
                <a:path w="3775709" h="2747010">
                  <a:moveTo>
                    <a:pt x="3766184" y="2742247"/>
                  </a:moveTo>
                  <a:lnTo>
                    <a:pt x="3766184" y="4762"/>
                  </a:lnTo>
                  <a:lnTo>
                    <a:pt x="3770947" y="9525"/>
                  </a:lnTo>
                  <a:lnTo>
                    <a:pt x="3775709" y="9525"/>
                  </a:lnTo>
                  <a:lnTo>
                    <a:pt x="3775709" y="2737484"/>
                  </a:lnTo>
                  <a:lnTo>
                    <a:pt x="3770947" y="2737484"/>
                  </a:lnTo>
                  <a:lnTo>
                    <a:pt x="3766184" y="2742247"/>
                  </a:lnTo>
                  <a:close/>
                </a:path>
                <a:path w="3775709" h="2747010">
                  <a:moveTo>
                    <a:pt x="3775709" y="9525"/>
                  </a:moveTo>
                  <a:lnTo>
                    <a:pt x="3770947" y="9525"/>
                  </a:lnTo>
                  <a:lnTo>
                    <a:pt x="3766184" y="4762"/>
                  </a:lnTo>
                  <a:lnTo>
                    <a:pt x="3775709" y="4762"/>
                  </a:lnTo>
                  <a:lnTo>
                    <a:pt x="3775709" y="9525"/>
                  </a:lnTo>
                  <a:close/>
                </a:path>
                <a:path w="3775709" h="2747010">
                  <a:moveTo>
                    <a:pt x="9525" y="2742247"/>
                  </a:moveTo>
                  <a:lnTo>
                    <a:pt x="4762" y="2737484"/>
                  </a:lnTo>
                  <a:lnTo>
                    <a:pt x="9525" y="2737484"/>
                  </a:lnTo>
                  <a:lnTo>
                    <a:pt x="9525" y="2742247"/>
                  </a:lnTo>
                  <a:close/>
                </a:path>
                <a:path w="3775709" h="2747010">
                  <a:moveTo>
                    <a:pt x="3766184" y="2742247"/>
                  </a:moveTo>
                  <a:lnTo>
                    <a:pt x="9525" y="2742247"/>
                  </a:lnTo>
                  <a:lnTo>
                    <a:pt x="9525" y="2737484"/>
                  </a:lnTo>
                  <a:lnTo>
                    <a:pt x="3766184" y="2737484"/>
                  </a:lnTo>
                  <a:lnTo>
                    <a:pt x="3766184" y="2742247"/>
                  </a:lnTo>
                  <a:close/>
                </a:path>
                <a:path w="3775709" h="2747010">
                  <a:moveTo>
                    <a:pt x="3775709" y="2742247"/>
                  </a:moveTo>
                  <a:lnTo>
                    <a:pt x="3766184" y="2742247"/>
                  </a:lnTo>
                  <a:lnTo>
                    <a:pt x="3770947" y="2737484"/>
                  </a:lnTo>
                  <a:lnTo>
                    <a:pt x="3775709" y="2737484"/>
                  </a:lnTo>
                  <a:lnTo>
                    <a:pt x="3775709" y="2742247"/>
                  </a:lnTo>
                  <a:close/>
                </a:path>
              </a:pathLst>
            </a:custGeom>
            <a:solidFill>
              <a:srgbClr val="241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494" y="197777"/>
            <a:ext cx="52863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4.7</a:t>
            </a:r>
            <a:r>
              <a:rPr spc="-75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多路选择器</a:t>
            </a:r>
            <a:r>
              <a:rPr spc="-5" dirty="0">
                <a:latin typeface="Microsoft YaHei"/>
                <a:cs typeface="Microsoft YaHei"/>
              </a:rPr>
              <a:t>(Multiplexer)</a:t>
            </a:r>
            <a:r>
              <a:rPr dirty="0">
                <a:latin typeface="Microsoft YaHei"/>
                <a:cs typeface="Microsoft YaHei"/>
              </a:rPr>
              <a:t>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3963" y="1936750"/>
          <a:ext cx="2519044" cy="3962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6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900" i="1" spc="-5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50" spc="-82" baseline="-25252" dirty="0">
                          <a:latin typeface="Times New Roman"/>
                          <a:cs typeface="Times New Roman"/>
                        </a:rPr>
                        <a:t>2</a:t>
                      </a:r>
                      <a:endParaRPr sz="1650" baseline="-25252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27">
                <a:tc>
                  <a:txBody>
                    <a:bodyPr/>
                    <a:lstStyle/>
                    <a:p>
                      <a:pPr marL="17145" algn="ctr">
                        <a:lnSpc>
                          <a:spcPts val="1839"/>
                        </a:lnSpc>
                      </a:pPr>
                      <a:r>
                        <a:rPr sz="1600" i="1" spc="20" dirty="0">
                          <a:latin typeface="Times New Roman"/>
                          <a:cs typeface="Times New Roman"/>
                        </a:rPr>
                        <a:t>EN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4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4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5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5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6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6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7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b="1" spc="-330" baseline="-17094" dirty="0">
                          <a:latin typeface="Times New Roman"/>
                          <a:cs typeface="Times New Roman"/>
                        </a:rPr>
                        <a:t>7</a:t>
                      </a:r>
                      <a:endParaRPr sz="195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870530" y="2049945"/>
            <a:ext cx="252729" cy="0"/>
          </a:xfrm>
          <a:custGeom>
            <a:avLst/>
            <a:gdLst/>
            <a:ahLst/>
            <a:cxnLst/>
            <a:rect l="l" t="t" r="r" b="b"/>
            <a:pathLst>
              <a:path w="252730">
                <a:moveTo>
                  <a:pt x="0" y="0"/>
                </a:moveTo>
                <a:lnTo>
                  <a:pt x="252171" y="0"/>
                </a:lnTo>
              </a:path>
            </a:pathLst>
          </a:custGeom>
          <a:ln w="1021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1200" y="2813050"/>
            <a:ext cx="215900" cy="19050"/>
          </a:xfrm>
          <a:custGeom>
            <a:avLst/>
            <a:gdLst/>
            <a:ahLst/>
            <a:cxnLst/>
            <a:rect l="l" t="t" r="r" b="b"/>
            <a:pathLst>
              <a:path w="215900" h="19050">
                <a:moveTo>
                  <a:pt x="215900" y="19050"/>
                </a:moveTo>
                <a:lnTo>
                  <a:pt x="0" y="19050"/>
                </a:lnTo>
                <a:lnTo>
                  <a:pt x="0" y="0"/>
                </a:lnTo>
                <a:lnTo>
                  <a:pt x="215900" y="0"/>
                </a:lnTo>
                <a:lnTo>
                  <a:pt x="2159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1200" y="3220427"/>
            <a:ext cx="215900" cy="19050"/>
          </a:xfrm>
          <a:custGeom>
            <a:avLst/>
            <a:gdLst/>
            <a:ahLst/>
            <a:cxnLst/>
            <a:rect l="l" t="t" r="r" b="b"/>
            <a:pathLst>
              <a:path w="215900" h="19050">
                <a:moveTo>
                  <a:pt x="215900" y="19050"/>
                </a:moveTo>
                <a:lnTo>
                  <a:pt x="0" y="19050"/>
                </a:lnTo>
                <a:lnTo>
                  <a:pt x="0" y="0"/>
                </a:lnTo>
                <a:lnTo>
                  <a:pt x="215900" y="0"/>
                </a:lnTo>
                <a:lnTo>
                  <a:pt x="2159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1200" y="3622675"/>
            <a:ext cx="215900" cy="19050"/>
          </a:xfrm>
          <a:custGeom>
            <a:avLst/>
            <a:gdLst/>
            <a:ahLst/>
            <a:cxnLst/>
            <a:rect l="l" t="t" r="r" b="b"/>
            <a:pathLst>
              <a:path w="215900" h="19050">
                <a:moveTo>
                  <a:pt x="215900" y="19050"/>
                </a:moveTo>
                <a:lnTo>
                  <a:pt x="0" y="19050"/>
                </a:lnTo>
                <a:lnTo>
                  <a:pt x="0" y="0"/>
                </a:lnTo>
                <a:lnTo>
                  <a:pt x="215900" y="0"/>
                </a:lnTo>
                <a:lnTo>
                  <a:pt x="2159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1200" y="4014177"/>
            <a:ext cx="215900" cy="19050"/>
          </a:xfrm>
          <a:custGeom>
            <a:avLst/>
            <a:gdLst/>
            <a:ahLst/>
            <a:cxnLst/>
            <a:rect l="l" t="t" r="r" b="b"/>
            <a:pathLst>
              <a:path w="215900" h="19050">
                <a:moveTo>
                  <a:pt x="215900" y="19050"/>
                </a:moveTo>
                <a:lnTo>
                  <a:pt x="0" y="19050"/>
                </a:lnTo>
                <a:lnTo>
                  <a:pt x="0" y="0"/>
                </a:lnTo>
                <a:lnTo>
                  <a:pt x="215900" y="0"/>
                </a:lnTo>
                <a:lnTo>
                  <a:pt x="2159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1200" y="4401527"/>
            <a:ext cx="215900" cy="19050"/>
          </a:xfrm>
          <a:custGeom>
            <a:avLst/>
            <a:gdLst/>
            <a:ahLst/>
            <a:cxnLst/>
            <a:rect l="l" t="t" r="r" b="b"/>
            <a:pathLst>
              <a:path w="215900" h="19050">
                <a:moveTo>
                  <a:pt x="215900" y="19050"/>
                </a:moveTo>
                <a:lnTo>
                  <a:pt x="0" y="19050"/>
                </a:lnTo>
                <a:lnTo>
                  <a:pt x="0" y="0"/>
                </a:lnTo>
                <a:lnTo>
                  <a:pt x="215900" y="0"/>
                </a:lnTo>
                <a:lnTo>
                  <a:pt x="2159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1200" y="4811102"/>
            <a:ext cx="215900" cy="19050"/>
          </a:xfrm>
          <a:custGeom>
            <a:avLst/>
            <a:gdLst/>
            <a:ahLst/>
            <a:cxnLst/>
            <a:rect l="l" t="t" r="r" b="b"/>
            <a:pathLst>
              <a:path w="215900" h="19050">
                <a:moveTo>
                  <a:pt x="215900" y="19050"/>
                </a:moveTo>
                <a:lnTo>
                  <a:pt x="0" y="19050"/>
                </a:lnTo>
                <a:lnTo>
                  <a:pt x="0" y="0"/>
                </a:lnTo>
                <a:lnTo>
                  <a:pt x="215900" y="0"/>
                </a:lnTo>
                <a:lnTo>
                  <a:pt x="2159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725" y="5194300"/>
            <a:ext cx="215900" cy="19050"/>
          </a:xfrm>
          <a:custGeom>
            <a:avLst/>
            <a:gdLst/>
            <a:ahLst/>
            <a:cxnLst/>
            <a:rect l="l" t="t" r="r" b="b"/>
            <a:pathLst>
              <a:path w="215900" h="19050">
                <a:moveTo>
                  <a:pt x="215900" y="19050"/>
                </a:moveTo>
                <a:lnTo>
                  <a:pt x="0" y="19050"/>
                </a:lnTo>
                <a:lnTo>
                  <a:pt x="0" y="0"/>
                </a:lnTo>
                <a:lnTo>
                  <a:pt x="215900" y="0"/>
                </a:lnTo>
                <a:lnTo>
                  <a:pt x="2159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01200" y="5601677"/>
            <a:ext cx="215900" cy="19050"/>
          </a:xfrm>
          <a:custGeom>
            <a:avLst/>
            <a:gdLst/>
            <a:ahLst/>
            <a:cxnLst/>
            <a:rect l="l" t="t" r="r" b="b"/>
            <a:pathLst>
              <a:path w="215900" h="19050">
                <a:moveTo>
                  <a:pt x="215900" y="19050"/>
                </a:moveTo>
                <a:lnTo>
                  <a:pt x="0" y="19050"/>
                </a:lnTo>
                <a:lnTo>
                  <a:pt x="0" y="0"/>
                </a:lnTo>
                <a:lnTo>
                  <a:pt x="215900" y="0"/>
                </a:lnTo>
                <a:lnTo>
                  <a:pt x="2159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3756" y="1921573"/>
            <a:ext cx="363855" cy="0"/>
          </a:xfrm>
          <a:custGeom>
            <a:avLst/>
            <a:gdLst/>
            <a:ahLst/>
            <a:cxnLst/>
            <a:rect l="l" t="t" r="r" b="b"/>
            <a:pathLst>
              <a:path w="363854">
                <a:moveTo>
                  <a:pt x="0" y="0"/>
                </a:moveTo>
                <a:lnTo>
                  <a:pt x="363410" y="0"/>
                </a:lnTo>
              </a:path>
            </a:pathLst>
          </a:custGeom>
          <a:ln w="10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20413" y="2394927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57" y="0"/>
                </a:lnTo>
              </a:path>
            </a:pathLst>
          </a:custGeom>
          <a:ln w="1177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3.</a:t>
            </a:r>
            <a:r>
              <a:rPr dirty="0"/>
              <a:t>带使能和可扩展功能的</a:t>
            </a:r>
            <a:r>
              <a:rPr spc="60" dirty="0"/>
              <a:t>8</a:t>
            </a:r>
            <a:r>
              <a:rPr dirty="0"/>
              <a:t>路数据选择器设计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 dirty="0"/>
          </a:p>
          <a:p>
            <a:pPr marL="3143250">
              <a:lnSpc>
                <a:spcPct val="100000"/>
              </a:lnSpc>
            </a:pPr>
            <a:r>
              <a:rPr sz="200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EN</a:t>
            </a:r>
            <a:r>
              <a:rPr sz="2000" spc="10" dirty="0">
                <a:solidFill>
                  <a:srgbClr val="000000"/>
                </a:solidFill>
              </a:rPr>
              <a:t>：</a:t>
            </a:r>
            <a:r>
              <a:rPr sz="2000" spc="35" dirty="0">
                <a:solidFill>
                  <a:srgbClr val="000000"/>
                </a:solidFill>
              </a:rPr>
              <a:t>选通端，低有效。</a:t>
            </a:r>
            <a:endParaRPr sz="2000" dirty="0">
              <a:latin typeface="Times New Roman"/>
              <a:cs typeface="Times New Roman"/>
            </a:endParaRPr>
          </a:p>
          <a:p>
            <a:pPr marL="3063240">
              <a:lnSpc>
                <a:spcPct val="100000"/>
              </a:lnSpc>
              <a:spcBef>
                <a:spcPts val="1285"/>
              </a:spcBef>
            </a:pPr>
            <a:r>
              <a:rPr sz="2200" i="1" spc="-420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sz="2200" spc="-420" dirty="0">
                <a:solidFill>
                  <a:srgbClr val="008000"/>
                </a:solidFill>
              </a:rPr>
              <a:t>，</a:t>
            </a:r>
            <a:r>
              <a:rPr sz="2200" i="1" spc="-420" dirty="0">
                <a:solidFill>
                  <a:srgbClr val="008000"/>
                </a:solidFill>
                <a:latin typeface="Times New Roman"/>
                <a:cs typeface="Times New Roman"/>
              </a:rPr>
              <a:t>W</a:t>
            </a:r>
            <a:r>
              <a:rPr sz="2200" spc="-420" dirty="0">
                <a:solidFill>
                  <a:srgbClr val="008000"/>
                </a:solidFill>
              </a:rPr>
              <a:t>：</a:t>
            </a:r>
            <a:r>
              <a:rPr sz="2200" spc="25" dirty="0">
                <a:solidFill>
                  <a:srgbClr val="008000"/>
                </a:solidFill>
              </a:rPr>
              <a:t>互补输出端。</a:t>
            </a:r>
            <a:endParaRPr sz="2200" dirty="0">
              <a:latin typeface="Times New Roman"/>
              <a:cs typeface="Times New Roman"/>
            </a:endParaRPr>
          </a:p>
          <a:p>
            <a:pPr marL="3067050" marR="5080">
              <a:lnSpc>
                <a:spcPct val="100000"/>
              </a:lnSpc>
              <a:spcBef>
                <a:spcPts val="2045"/>
              </a:spcBef>
            </a:pPr>
            <a:r>
              <a:rPr dirty="0">
                <a:solidFill>
                  <a:srgbClr val="000000"/>
                </a:solidFill>
              </a:rPr>
              <a:t>可参照</a:t>
            </a:r>
            <a:r>
              <a:rPr spc="60" dirty="0">
                <a:solidFill>
                  <a:srgbClr val="000000"/>
                </a:solidFill>
              </a:rPr>
              <a:t>4路选择器写</a:t>
            </a:r>
            <a:r>
              <a:rPr lang="zh-CN" altLang="en-US" spc="60" dirty="0">
                <a:solidFill>
                  <a:srgbClr val="000000"/>
                </a:solidFill>
              </a:rPr>
              <a:t>出</a:t>
            </a:r>
            <a:r>
              <a:rPr spc="105" dirty="0" err="1">
                <a:solidFill>
                  <a:srgbClr val="000000"/>
                </a:solidFill>
              </a:rPr>
              <a:t>Y</a:t>
            </a:r>
            <a:r>
              <a:rPr dirty="0" err="1">
                <a:solidFill>
                  <a:srgbClr val="000000"/>
                </a:solidFill>
              </a:rPr>
              <a:t>逻辑表达式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24529" y="4943919"/>
            <a:ext cx="7328534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43180" indent="-415925">
              <a:lnSpc>
                <a:spcPct val="134900"/>
              </a:lnSpc>
              <a:spcBef>
                <a:spcPts val="100"/>
              </a:spcBef>
            </a:pPr>
            <a:r>
              <a:rPr sz="2400" spc="105" dirty="0">
                <a:latin typeface="SimSun"/>
                <a:cs typeface="SimSun"/>
              </a:rPr>
              <a:t>Y</a:t>
            </a:r>
            <a:r>
              <a:rPr sz="2400" spc="395" dirty="0">
                <a:latin typeface="SimSun"/>
                <a:cs typeface="SimSun"/>
              </a:rPr>
              <a:t>=</a:t>
            </a:r>
            <a:r>
              <a:rPr sz="2400" spc="-500" dirty="0">
                <a:latin typeface="SimSun"/>
                <a:cs typeface="SimSun"/>
              </a:rPr>
              <a:t>(</a:t>
            </a:r>
            <a:r>
              <a:rPr sz="2400" spc="-550" dirty="0">
                <a:latin typeface="SimSun"/>
                <a:cs typeface="SimSun"/>
              </a:rPr>
              <a:t> 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2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1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7" baseline="-17921" dirty="0">
                <a:latin typeface="SimSun"/>
                <a:cs typeface="SimSun"/>
              </a:rPr>
              <a:t>0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50" dirty="0">
                <a:latin typeface="SimSun"/>
                <a:cs typeface="SimSun"/>
              </a:rPr>
              <a:t>D</a:t>
            </a:r>
            <a:r>
              <a:rPr sz="2325" spc="60" baseline="-17921" dirty="0">
                <a:latin typeface="SimSun"/>
                <a:cs typeface="SimSun"/>
              </a:rPr>
              <a:t>0</a:t>
            </a:r>
            <a:r>
              <a:rPr sz="2400" spc="400" dirty="0">
                <a:latin typeface="SimSun"/>
                <a:cs typeface="SimSun"/>
              </a:rPr>
              <a:t>+</a:t>
            </a:r>
            <a:r>
              <a:rPr sz="2400" spc="-550" dirty="0">
                <a:latin typeface="SimSun"/>
                <a:cs typeface="SimSun"/>
              </a:rPr>
              <a:t> 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2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1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7" baseline="-17921" dirty="0">
                <a:latin typeface="SimSun"/>
                <a:cs typeface="SimSun"/>
              </a:rPr>
              <a:t>0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50" dirty="0">
                <a:latin typeface="SimSun"/>
                <a:cs typeface="SimSun"/>
              </a:rPr>
              <a:t>D</a:t>
            </a:r>
            <a:r>
              <a:rPr sz="2325" spc="67" baseline="-17921" dirty="0">
                <a:latin typeface="SimSun"/>
                <a:cs typeface="SimSun"/>
              </a:rPr>
              <a:t>1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00" dirty="0">
                <a:latin typeface="SimSun"/>
                <a:cs typeface="SimSun"/>
              </a:rPr>
              <a:t>+</a:t>
            </a:r>
            <a:r>
              <a:rPr sz="2400" spc="-550" dirty="0">
                <a:latin typeface="SimSun"/>
                <a:cs typeface="SimSun"/>
              </a:rPr>
              <a:t> 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2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1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7" baseline="-17921" dirty="0">
                <a:latin typeface="SimSun"/>
                <a:cs typeface="SimSun"/>
              </a:rPr>
              <a:t>0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50" dirty="0">
                <a:latin typeface="SimSun"/>
                <a:cs typeface="SimSun"/>
              </a:rPr>
              <a:t>D</a:t>
            </a:r>
            <a:r>
              <a:rPr sz="2325" spc="67" baseline="-17921" dirty="0">
                <a:latin typeface="SimSun"/>
                <a:cs typeface="SimSun"/>
              </a:rPr>
              <a:t>2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00" dirty="0">
                <a:latin typeface="SimSun"/>
                <a:cs typeface="SimSun"/>
              </a:rPr>
              <a:t>+</a:t>
            </a:r>
            <a:r>
              <a:rPr sz="2400" spc="-550" dirty="0">
                <a:latin typeface="SimSun"/>
                <a:cs typeface="SimSun"/>
              </a:rPr>
              <a:t> 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2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1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7" baseline="-17921" dirty="0">
                <a:latin typeface="SimSun"/>
                <a:cs typeface="SimSun"/>
              </a:rPr>
              <a:t>0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50" dirty="0">
                <a:latin typeface="SimSun"/>
                <a:cs typeface="SimSun"/>
              </a:rPr>
              <a:t>D</a:t>
            </a:r>
            <a:r>
              <a:rPr sz="2325" spc="67" baseline="-17921" dirty="0">
                <a:latin typeface="SimSun"/>
                <a:cs typeface="SimSun"/>
              </a:rPr>
              <a:t>3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00" dirty="0">
                <a:latin typeface="SimSun"/>
                <a:cs typeface="SimSun"/>
              </a:rPr>
              <a:t>+  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2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1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7" baseline="-17921" dirty="0">
                <a:latin typeface="SimSun"/>
                <a:cs typeface="SimSun"/>
              </a:rPr>
              <a:t>0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50" dirty="0">
                <a:latin typeface="SimSun"/>
                <a:cs typeface="SimSun"/>
              </a:rPr>
              <a:t>D</a:t>
            </a:r>
            <a:r>
              <a:rPr sz="2325" spc="67" baseline="-17921" dirty="0">
                <a:latin typeface="SimSun"/>
                <a:cs typeface="SimSun"/>
              </a:rPr>
              <a:t>4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00" dirty="0">
                <a:latin typeface="SimSun"/>
                <a:cs typeface="SimSun"/>
              </a:rPr>
              <a:t>+</a:t>
            </a:r>
            <a:r>
              <a:rPr sz="2400" spc="-550" dirty="0">
                <a:latin typeface="SimSun"/>
                <a:cs typeface="SimSun"/>
              </a:rPr>
              <a:t> 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2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1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7" baseline="-17921" dirty="0">
                <a:latin typeface="SimSun"/>
                <a:cs typeface="SimSun"/>
              </a:rPr>
              <a:t>0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50" dirty="0">
                <a:latin typeface="SimSun"/>
                <a:cs typeface="SimSun"/>
              </a:rPr>
              <a:t>D</a:t>
            </a:r>
            <a:r>
              <a:rPr sz="2325" spc="67" baseline="-17921" dirty="0">
                <a:latin typeface="SimSun"/>
                <a:cs typeface="SimSun"/>
              </a:rPr>
              <a:t>5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00" dirty="0">
                <a:latin typeface="SimSun"/>
                <a:cs typeface="SimSun"/>
              </a:rPr>
              <a:t>+</a:t>
            </a:r>
            <a:r>
              <a:rPr sz="2400" spc="-550" dirty="0">
                <a:latin typeface="SimSun"/>
                <a:cs typeface="SimSun"/>
              </a:rPr>
              <a:t> 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2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1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7" baseline="-17921" dirty="0">
                <a:latin typeface="SimSun"/>
                <a:cs typeface="SimSun"/>
              </a:rPr>
              <a:t>0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50" dirty="0">
                <a:latin typeface="SimSun"/>
                <a:cs typeface="SimSun"/>
              </a:rPr>
              <a:t>D</a:t>
            </a:r>
            <a:r>
              <a:rPr sz="2325" spc="67" baseline="-17921" dirty="0">
                <a:latin typeface="SimSun"/>
                <a:cs typeface="SimSun"/>
              </a:rPr>
              <a:t>6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00" dirty="0">
                <a:latin typeface="SimSun"/>
                <a:cs typeface="SimSun"/>
              </a:rPr>
              <a:t>+</a:t>
            </a:r>
            <a:r>
              <a:rPr sz="2400" spc="-550" dirty="0">
                <a:latin typeface="SimSun"/>
                <a:cs typeface="SimSun"/>
              </a:rPr>
              <a:t> 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2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0" baseline="-17921" dirty="0">
                <a:latin typeface="SimSun"/>
                <a:cs typeface="SimSun"/>
              </a:rPr>
              <a:t>1</a:t>
            </a:r>
            <a:r>
              <a:rPr sz="2400" spc="320" dirty="0">
                <a:latin typeface="SimSun"/>
                <a:cs typeface="SimSun"/>
              </a:rPr>
              <a:t>A</a:t>
            </a:r>
            <a:r>
              <a:rPr sz="2325" spc="67" baseline="-17921" dirty="0">
                <a:latin typeface="SimSun"/>
                <a:cs typeface="SimSun"/>
              </a:rPr>
              <a:t>0</a:t>
            </a:r>
            <a:r>
              <a:rPr sz="2325" spc="-187" baseline="-17921" dirty="0">
                <a:latin typeface="SimSun"/>
                <a:cs typeface="SimSun"/>
              </a:rPr>
              <a:t> </a:t>
            </a:r>
            <a:r>
              <a:rPr sz="2400" spc="450" dirty="0">
                <a:latin typeface="SimSun"/>
                <a:cs typeface="SimSun"/>
              </a:rPr>
              <a:t>D</a:t>
            </a:r>
            <a:r>
              <a:rPr sz="2325" spc="67" baseline="-17921" dirty="0">
                <a:latin typeface="SimSun"/>
                <a:cs typeface="SimSun"/>
              </a:rPr>
              <a:t>7</a:t>
            </a:r>
            <a:r>
              <a:rPr sz="2325" spc="-532" baseline="-17921" dirty="0">
                <a:latin typeface="SimSun"/>
                <a:cs typeface="SimSun"/>
              </a:rPr>
              <a:t> </a:t>
            </a:r>
            <a:r>
              <a:rPr sz="2325" spc="-480" baseline="21505" dirty="0">
                <a:latin typeface="SimSun"/>
                <a:cs typeface="SimSun"/>
              </a:rPr>
              <a:t>)</a:t>
            </a:r>
            <a:r>
              <a:rPr sz="2325" spc="-532" baseline="21505" dirty="0">
                <a:latin typeface="SimSun"/>
                <a:cs typeface="SimSun"/>
              </a:rPr>
              <a:t> </a:t>
            </a:r>
            <a:r>
              <a:rPr sz="2400" dirty="0">
                <a:latin typeface="SimSun"/>
                <a:cs typeface="SimSun"/>
              </a:rPr>
              <a:t>E</a:t>
            </a:r>
            <a:r>
              <a:rPr sz="2400" spc="545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20311" y="5136908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39" h="19050">
                <a:moveTo>
                  <a:pt x="179997" y="19050"/>
                </a:moveTo>
                <a:lnTo>
                  <a:pt x="0" y="19050"/>
                </a:lnTo>
                <a:lnTo>
                  <a:pt x="0" y="0"/>
                </a:lnTo>
                <a:lnTo>
                  <a:pt x="179997" y="0"/>
                </a:lnTo>
                <a:lnTo>
                  <a:pt x="179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38179" y="5131384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39" h="19050">
                <a:moveTo>
                  <a:pt x="180009" y="19050"/>
                </a:moveTo>
                <a:lnTo>
                  <a:pt x="0" y="19050"/>
                </a:lnTo>
                <a:lnTo>
                  <a:pt x="0" y="0"/>
                </a:lnTo>
                <a:lnTo>
                  <a:pt x="180009" y="0"/>
                </a:lnTo>
                <a:lnTo>
                  <a:pt x="180009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6782" y="5131384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39" h="19050">
                <a:moveTo>
                  <a:pt x="179997" y="19050"/>
                </a:moveTo>
                <a:lnTo>
                  <a:pt x="0" y="19050"/>
                </a:lnTo>
                <a:lnTo>
                  <a:pt x="0" y="0"/>
                </a:lnTo>
                <a:lnTo>
                  <a:pt x="179997" y="0"/>
                </a:lnTo>
                <a:lnTo>
                  <a:pt x="179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18860" y="5135003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39" h="19050">
                <a:moveTo>
                  <a:pt x="179997" y="19050"/>
                </a:moveTo>
                <a:lnTo>
                  <a:pt x="0" y="19050"/>
                </a:lnTo>
                <a:lnTo>
                  <a:pt x="0" y="0"/>
                </a:lnTo>
                <a:lnTo>
                  <a:pt x="179997" y="0"/>
                </a:lnTo>
                <a:lnTo>
                  <a:pt x="179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7463" y="5135003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39" h="19050">
                <a:moveTo>
                  <a:pt x="179997" y="19050"/>
                </a:moveTo>
                <a:lnTo>
                  <a:pt x="0" y="19050"/>
                </a:lnTo>
                <a:lnTo>
                  <a:pt x="0" y="0"/>
                </a:lnTo>
                <a:lnTo>
                  <a:pt x="179997" y="0"/>
                </a:lnTo>
                <a:lnTo>
                  <a:pt x="179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4598" y="5138610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40" h="19050">
                <a:moveTo>
                  <a:pt x="179997" y="19050"/>
                </a:moveTo>
                <a:lnTo>
                  <a:pt x="0" y="19050"/>
                </a:lnTo>
                <a:lnTo>
                  <a:pt x="0" y="0"/>
                </a:lnTo>
                <a:lnTo>
                  <a:pt x="179997" y="0"/>
                </a:lnTo>
                <a:lnTo>
                  <a:pt x="179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73872" y="5138610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40" h="19050">
                <a:moveTo>
                  <a:pt x="179997" y="19050"/>
                </a:moveTo>
                <a:lnTo>
                  <a:pt x="0" y="19050"/>
                </a:lnTo>
                <a:lnTo>
                  <a:pt x="0" y="0"/>
                </a:lnTo>
                <a:lnTo>
                  <a:pt x="179997" y="0"/>
                </a:lnTo>
                <a:lnTo>
                  <a:pt x="179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57716" y="5129314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40" h="19050">
                <a:moveTo>
                  <a:pt x="179997" y="19050"/>
                </a:moveTo>
                <a:lnTo>
                  <a:pt x="0" y="19050"/>
                </a:lnTo>
                <a:lnTo>
                  <a:pt x="0" y="0"/>
                </a:lnTo>
                <a:lnTo>
                  <a:pt x="179997" y="0"/>
                </a:lnTo>
                <a:lnTo>
                  <a:pt x="179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5832" y="5628360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39" h="19050">
                <a:moveTo>
                  <a:pt x="180009" y="19050"/>
                </a:moveTo>
                <a:lnTo>
                  <a:pt x="0" y="19050"/>
                </a:lnTo>
                <a:lnTo>
                  <a:pt x="0" y="0"/>
                </a:lnTo>
                <a:lnTo>
                  <a:pt x="180009" y="0"/>
                </a:lnTo>
                <a:lnTo>
                  <a:pt x="180009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47227" y="5615965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40" h="19050">
                <a:moveTo>
                  <a:pt x="179997" y="19050"/>
                </a:moveTo>
                <a:lnTo>
                  <a:pt x="0" y="19050"/>
                </a:lnTo>
                <a:lnTo>
                  <a:pt x="0" y="0"/>
                </a:lnTo>
                <a:lnTo>
                  <a:pt x="179997" y="0"/>
                </a:lnTo>
                <a:lnTo>
                  <a:pt x="179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6333" y="5641276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39" h="19050">
                <a:moveTo>
                  <a:pt x="180009" y="19050"/>
                </a:moveTo>
                <a:lnTo>
                  <a:pt x="0" y="19050"/>
                </a:lnTo>
                <a:lnTo>
                  <a:pt x="0" y="0"/>
                </a:lnTo>
                <a:lnTo>
                  <a:pt x="180009" y="0"/>
                </a:lnTo>
                <a:lnTo>
                  <a:pt x="180009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94427" y="5635599"/>
            <a:ext cx="180340" cy="19050"/>
          </a:xfrm>
          <a:custGeom>
            <a:avLst/>
            <a:gdLst/>
            <a:ahLst/>
            <a:cxnLst/>
            <a:rect l="l" t="t" r="r" b="b"/>
            <a:pathLst>
              <a:path w="180339" h="19050">
                <a:moveTo>
                  <a:pt x="179997" y="19050"/>
                </a:moveTo>
                <a:lnTo>
                  <a:pt x="0" y="19050"/>
                </a:lnTo>
                <a:lnTo>
                  <a:pt x="0" y="0"/>
                </a:lnTo>
                <a:lnTo>
                  <a:pt x="179997" y="0"/>
                </a:lnTo>
                <a:lnTo>
                  <a:pt x="179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524870" y="5594134"/>
            <a:ext cx="288290" cy="19050"/>
          </a:xfrm>
          <a:custGeom>
            <a:avLst/>
            <a:gdLst/>
            <a:ahLst/>
            <a:cxnLst/>
            <a:rect l="l" t="t" r="r" b="b"/>
            <a:pathLst>
              <a:path w="288290" h="19050">
                <a:moveTo>
                  <a:pt x="287997" y="19050"/>
                </a:moveTo>
                <a:lnTo>
                  <a:pt x="0" y="19050"/>
                </a:lnTo>
                <a:lnTo>
                  <a:pt x="0" y="0"/>
                </a:lnTo>
                <a:lnTo>
                  <a:pt x="287997" y="0"/>
                </a:lnTo>
                <a:lnTo>
                  <a:pt x="2879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6783" y="1050036"/>
            <a:ext cx="3502152" cy="383743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617222" y="2799664"/>
            <a:ext cx="343535" cy="11271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dirty="0">
                <a:latin typeface="SimSun"/>
                <a:cs typeface="SimSun"/>
              </a:rPr>
              <a:t>74LS151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4780" y="4411979"/>
            <a:ext cx="524255" cy="409956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494" y="197777"/>
            <a:ext cx="52863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Microsoft YaHei"/>
                <a:cs typeface="Microsoft YaHei"/>
              </a:rPr>
              <a:t>4.7</a:t>
            </a:r>
            <a:r>
              <a:rPr spc="-75" dirty="0">
                <a:latin typeface="Microsoft YaHei"/>
                <a:cs typeface="Microsoft YaHei"/>
              </a:rPr>
              <a:t> </a:t>
            </a:r>
            <a:r>
              <a:rPr dirty="0">
                <a:latin typeface="Microsoft YaHei"/>
                <a:cs typeface="Microsoft YaHei"/>
              </a:rPr>
              <a:t>多路选择器</a:t>
            </a:r>
            <a:r>
              <a:rPr spc="-5" dirty="0">
                <a:latin typeface="Microsoft YaHei"/>
                <a:cs typeface="Microsoft YaHei"/>
              </a:rPr>
              <a:t>(Multiplexer)</a:t>
            </a:r>
            <a:r>
              <a:rPr dirty="0">
                <a:latin typeface="Microsoft YaHei"/>
                <a:cs typeface="Microsoft YaHei"/>
              </a:rPr>
              <a:t>设</a:t>
            </a:r>
            <a:r>
              <a:rPr spc="-5" dirty="0">
                <a:latin typeface="Microsoft YaHei"/>
                <a:cs typeface="Microsoft YaHei"/>
              </a:rPr>
              <a:t>计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3998" y="1993010"/>
            <a:ext cx="3140710" cy="1933575"/>
            <a:chOff x="753998" y="1993010"/>
            <a:chExt cx="3140710" cy="1933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523" y="2002535"/>
              <a:ext cx="3121152" cy="19141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3998" y="1993010"/>
              <a:ext cx="3140710" cy="1933575"/>
            </a:xfrm>
            <a:custGeom>
              <a:avLst/>
              <a:gdLst/>
              <a:ahLst/>
              <a:cxnLst/>
              <a:rect l="l" t="t" r="r" b="b"/>
              <a:pathLst>
                <a:path w="3140710" h="1933575">
                  <a:moveTo>
                    <a:pt x="3135439" y="1933193"/>
                  </a:moveTo>
                  <a:lnTo>
                    <a:pt x="4762" y="1933193"/>
                  </a:lnTo>
                  <a:lnTo>
                    <a:pt x="3289" y="1932965"/>
                  </a:lnTo>
                  <a:lnTo>
                    <a:pt x="1968" y="1932279"/>
                  </a:lnTo>
                  <a:lnTo>
                    <a:pt x="914" y="1931225"/>
                  </a:lnTo>
                  <a:lnTo>
                    <a:pt x="228" y="1929904"/>
                  </a:lnTo>
                  <a:lnTo>
                    <a:pt x="0" y="19284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3135439" y="0"/>
                  </a:lnTo>
                  <a:lnTo>
                    <a:pt x="3140202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923668"/>
                  </a:lnTo>
                  <a:lnTo>
                    <a:pt x="4762" y="1923668"/>
                  </a:lnTo>
                  <a:lnTo>
                    <a:pt x="9525" y="1928431"/>
                  </a:lnTo>
                  <a:lnTo>
                    <a:pt x="3140202" y="1928431"/>
                  </a:lnTo>
                  <a:lnTo>
                    <a:pt x="3139973" y="1929904"/>
                  </a:lnTo>
                  <a:lnTo>
                    <a:pt x="3139287" y="1931225"/>
                  </a:lnTo>
                  <a:lnTo>
                    <a:pt x="3138233" y="1932279"/>
                  </a:lnTo>
                  <a:lnTo>
                    <a:pt x="3136912" y="1932965"/>
                  </a:lnTo>
                  <a:lnTo>
                    <a:pt x="3135439" y="1933193"/>
                  </a:lnTo>
                  <a:close/>
                </a:path>
                <a:path w="3140710" h="1933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3140710" h="1933575">
                  <a:moveTo>
                    <a:pt x="3130677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3130677" y="4762"/>
                  </a:lnTo>
                  <a:lnTo>
                    <a:pt x="3130677" y="9525"/>
                  </a:lnTo>
                  <a:close/>
                </a:path>
                <a:path w="3140710" h="1933575">
                  <a:moveTo>
                    <a:pt x="3130677" y="1928431"/>
                  </a:moveTo>
                  <a:lnTo>
                    <a:pt x="3130677" y="4762"/>
                  </a:lnTo>
                  <a:lnTo>
                    <a:pt x="3135439" y="9525"/>
                  </a:lnTo>
                  <a:lnTo>
                    <a:pt x="3140202" y="9525"/>
                  </a:lnTo>
                  <a:lnTo>
                    <a:pt x="3140202" y="1923668"/>
                  </a:lnTo>
                  <a:lnTo>
                    <a:pt x="3135439" y="1923668"/>
                  </a:lnTo>
                  <a:lnTo>
                    <a:pt x="3130677" y="1928431"/>
                  </a:lnTo>
                  <a:close/>
                </a:path>
                <a:path w="3140710" h="1933575">
                  <a:moveTo>
                    <a:pt x="3140202" y="9525"/>
                  </a:moveTo>
                  <a:lnTo>
                    <a:pt x="3135439" y="9525"/>
                  </a:lnTo>
                  <a:lnTo>
                    <a:pt x="3130677" y="4762"/>
                  </a:lnTo>
                  <a:lnTo>
                    <a:pt x="3140202" y="4762"/>
                  </a:lnTo>
                  <a:lnTo>
                    <a:pt x="3140202" y="9525"/>
                  </a:lnTo>
                  <a:close/>
                </a:path>
                <a:path w="3140710" h="1933575">
                  <a:moveTo>
                    <a:pt x="9525" y="1928431"/>
                  </a:moveTo>
                  <a:lnTo>
                    <a:pt x="4762" y="1923668"/>
                  </a:lnTo>
                  <a:lnTo>
                    <a:pt x="9525" y="1923668"/>
                  </a:lnTo>
                  <a:lnTo>
                    <a:pt x="9525" y="1928431"/>
                  </a:lnTo>
                  <a:close/>
                </a:path>
                <a:path w="3140710" h="1933575">
                  <a:moveTo>
                    <a:pt x="3130677" y="1928431"/>
                  </a:moveTo>
                  <a:lnTo>
                    <a:pt x="9525" y="1928431"/>
                  </a:lnTo>
                  <a:lnTo>
                    <a:pt x="9525" y="1923668"/>
                  </a:lnTo>
                  <a:lnTo>
                    <a:pt x="3130677" y="1923668"/>
                  </a:lnTo>
                  <a:lnTo>
                    <a:pt x="3130677" y="1928431"/>
                  </a:lnTo>
                  <a:close/>
                </a:path>
                <a:path w="3140710" h="1933575">
                  <a:moveTo>
                    <a:pt x="3140202" y="1928431"/>
                  </a:moveTo>
                  <a:lnTo>
                    <a:pt x="3130677" y="1928431"/>
                  </a:lnTo>
                  <a:lnTo>
                    <a:pt x="3135439" y="1923668"/>
                  </a:lnTo>
                  <a:lnTo>
                    <a:pt x="3140202" y="1923668"/>
                  </a:lnTo>
                  <a:lnTo>
                    <a:pt x="3140202" y="1928431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056507" y="1985391"/>
            <a:ext cx="3230245" cy="1929130"/>
            <a:chOff x="4056507" y="1985391"/>
            <a:chExt cx="3230245" cy="19291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6032" y="1994916"/>
              <a:ext cx="3211067" cy="19095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56507" y="1985391"/>
              <a:ext cx="3230245" cy="1929130"/>
            </a:xfrm>
            <a:custGeom>
              <a:avLst/>
              <a:gdLst/>
              <a:ahLst/>
              <a:cxnLst/>
              <a:rect l="l" t="t" r="r" b="b"/>
              <a:pathLst>
                <a:path w="3230245" h="1929129">
                  <a:moveTo>
                    <a:pt x="3225355" y="1928621"/>
                  </a:moveTo>
                  <a:lnTo>
                    <a:pt x="4762" y="1928621"/>
                  </a:lnTo>
                  <a:lnTo>
                    <a:pt x="3289" y="1928393"/>
                  </a:lnTo>
                  <a:lnTo>
                    <a:pt x="1968" y="1927707"/>
                  </a:lnTo>
                  <a:lnTo>
                    <a:pt x="914" y="1926653"/>
                  </a:lnTo>
                  <a:lnTo>
                    <a:pt x="228" y="1925332"/>
                  </a:lnTo>
                  <a:lnTo>
                    <a:pt x="0" y="19238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3225355" y="0"/>
                  </a:lnTo>
                  <a:lnTo>
                    <a:pt x="3230117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1919096"/>
                  </a:lnTo>
                  <a:lnTo>
                    <a:pt x="4762" y="1919096"/>
                  </a:lnTo>
                  <a:lnTo>
                    <a:pt x="9525" y="1923859"/>
                  </a:lnTo>
                  <a:lnTo>
                    <a:pt x="3230117" y="1923859"/>
                  </a:lnTo>
                  <a:lnTo>
                    <a:pt x="3229889" y="1925332"/>
                  </a:lnTo>
                  <a:lnTo>
                    <a:pt x="3229203" y="1926653"/>
                  </a:lnTo>
                  <a:lnTo>
                    <a:pt x="3228149" y="1927707"/>
                  </a:lnTo>
                  <a:lnTo>
                    <a:pt x="3226828" y="1928393"/>
                  </a:lnTo>
                  <a:lnTo>
                    <a:pt x="3225355" y="1928621"/>
                  </a:lnTo>
                  <a:close/>
                </a:path>
                <a:path w="3230245" h="1929129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3230245" h="1929129">
                  <a:moveTo>
                    <a:pt x="3220592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3220592" y="4762"/>
                  </a:lnTo>
                  <a:lnTo>
                    <a:pt x="3220592" y="9524"/>
                  </a:lnTo>
                  <a:close/>
                </a:path>
                <a:path w="3230245" h="1929129">
                  <a:moveTo>
                    <a:pt x="3220592" y="1923859"/>
                  </a:moveTo>
                  <a:lnTo>
                    <a:pt x="3220592" y="4762"/>
                  </a:lnTo>
                  <a:lnTo>
                    <a:pt x="3225355" y="9524"/>
                  </a:lnTo>
                  <a:lnTo>
                    <a:pt x="3230117" y="9524"/>
                  </a:lnTo>
                  <a:lnTo>
                    <a:pt x="3230117" y="1919096"/>
                  </a:lnTo>
                  <a:lnTo>
                    <a:pt x="3225355" y="1919096"/>
                  </a:lnTo>
                  <a:lnTo>
                    <a:pt x="3220592" y="1923859"/>
                  </a:lnTo>
                  <a:close/>
                </a:path>
                <a:path w="3230245" h="1929129">
                  <a:moveTo>
                    <a:pt x="3230117" y="9524"/>
                  </a:moveTo>
                  <a:lnTo>
                    <a:pt x="3225355" y="9524"/>
                  </a:lnTo>
                  <a:lnTo>
                    <a:pt x="3220592" y="4762"/>
                  </a:lnTo>
                  <a:lnTo>
                    <a:pt x="3230117" y="4762"/>
                  </a:lnTo>
                  <a:lnTo>
                    <a:pt x="3230117" y="9524"/>
                  </a:lnTo>
                  <a:close/>
                </a:path>
                <a:path w="3230245" h="1929129">
                  <a:moveTo>
                    <a:pt x="9525" y="1923859"/>
                  </a:moveTo>
                  <a:lnTo>
                    <a:pt x="4762" y="1919096"/>
                  </a:lnTo>
                  <a:lnTo>
                    <a:pt x="9525" y="1919096"/>
                  </a:lnTo>
                  <a:lnTo>
                    <a:pt x="9525" y="1923859"/>
                  </a:lnTo>
                  <a:close/>
                </a:path>
                <a:path w="3230245" h="1929129">
                  <a:moveTo>
                    <a:pt x="3220592" y="1923859"/>
                  </a:moveTo>
                  <a:lnTo>
                    <a:pt x="9525" y="1923859"/>
                  </a:lnTo>
                  <a:lnTo>
                    <a:pt x="9525" y="1919096"/>
                  </a:lnTo>
                  <a:lnTo>
                    <a:pt x="3220592" y="1919096"/>
                  </a:lnTo>
                  <a:lnTo>
                    <a:pt x="3220592" y="1923859"/>
                  </a:lnTo>
                  <a:close/>
                </a:path>
                <a:path w="3230245" h="1929129">
                  <a:moveTo>
                    <a:pt x="3230117" y="1923859"/>
                  </a:moveTo>
                  <a:lnTo>
                    <a:pt x="3220592" y="1923859"/>
                  </a:lnTo>
                  <a:lnTo>
                    <a:pt x="3225355" y="1919096"/>
                  </a:lnTo>
                  <a:lnTo>
                    <a:pt x="3230117" y="1919096"/>
                  </a:lnTo>
                  <a:lnTo>
                    <a:pt x="3230117" y="1923859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483982" y="1959482"/>
            <a:ext cx="3460750" cy="1967230"/>
            <a:chOff x="7483982" y="1959482"/>
            <a:chExt cx="3460750" cy="196723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3507" y="1969007"/>
              <a:ext cx="3441192" cy="19476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83982" y="1959482"/>
              <a:ext cx="3460750" cy="1967230"/>
            </a:xfrm>
            <a:custGeom>
              <a:avLst/>
              <a:gdLst/>
              <a:ahLst/>
              <a:cxnLst/>
              <a:rect l="l" t="t" r="r" b="b"/>
              <a:pathLst>
                <a:path w="3460750" h="1967229">
                  <a:moveTo>
                    <a:pt x="3455479" y="1966722"/>
                  </a:moveTo>
                  <a:lnTo>
                    <a:pt x="4762" y="1966722"/>
                  </a:lnTo>
                  <a:lnTo>
                    <a:pt x="3289" y="1966493"/>
                  </a:lnTo>
                  <a:lnTo>
                    <a:pt x="1968" y="1965807"/>
                  </a:lnTo>
                  <a:lnTo>
                    <a:pt x="914" y="1964753"/>
                  </a:lnTo>
                  <a:lnTo>
                    <a:pt x="228" y="1963432"/>
                  </a:lnTo>
                  <a:lnTo>
                    <a:pt x="0" y="19619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3455479" y="0"/>
                  </a:lnTo>
                  <a:lnTo>
                    <a:pt x="3460242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957197"/>
                  </a:lnTo>
                  <a:lnTo>
                    <a:pt x="4762" y="1957197"/>
                  </a:lnTo>
                  <a:lnTo>
                    <a:pt x="9525" y="1961959"/>
                  </a:lnTo>
                  <a:lnTo>
                    <a:pt x="3460242" y="1961959"/>
                  </a:lnTo>
                  <a:lnTo>
                    <a:pt x="3460013" y="1963432"/>
                  </a:lnTo>
                  <a:lnTo>
                    <a:pt x="3459327" y="1964753"/>
                  </a:lnTo>
                  <a:lnTo>
                    <a:pt x="3458273" y="1965807"/>
                  </a:lnTo>
                  <a:lnTo>
                    <a:pt x="3456952" y="1966493"/>
                  </a:lnTo>
                  <a:lnTo>
                    <a:pt x="3455479" y="1966722"/>
                  </a:lnTo>
                  <a:close/>
                </a:path>
                <a:path w="3460750" h="196722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3460750" h="1967229">
                  <a:moveTo>
                    <a:pt x="3450717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3450717" y="4762"/>
                  </a:lnTo>
                  <a:lnTo>
                    <a:pt x="3450717" y="9525"/>
                  </a:lnTo>
                  <a:close/>
                </a:path>
                <a:path w="3460750" h="1967229">
                  <a:moveTo>
                    <a:pt x="3450717" y="1961959"/>
                  </a:moveTo>
                  <a:lnTo>
                    <a:pt x="3450717" y="4762"/>
                  </a:lnTo>
                  <a:lnTo>
                    <a:pt x="3455479" y="9525"/>
                  </a:lnTo>
                  <a:lnTo>
                    <a:pt x="3460242" y="9525"/>
                  </a:lnTo>
                  <a:lnTo>
                    <a:pt x="3460242" y="1957197"/>
                  </a:lnTo>
                  <a:lnTo>
                    <a:pt x="3455479" y="1957197"/>
                  </a:lnTo>
                  <a:lnTo>
                    <a:pt x="3450717" y="1961959"/>
                  </a:lnTo>
                  <a:close/>
                </a:path>
                <a:path w="3460750" h="1967229">
                  <a:moveTo>
                    <a:pt x="3460242" y="9525"/>
                  </a:moveTo>
                  <a:lnTo>
                    <a:pt x="3455479" y="9525"/>
                  </a:lnTo>
                  <a:lnTo>
                    <a:pt x="3450717" y="4762"/>
                  </a:lnTo>
                  <a:lnTo>
                    <a:pt x="3460242" y="4762"/>
                  </a:lnTo>
                  <a:lnTo>
                    <a:pt x="3460242" y="9525"/>
                  </a:lnTo>
                  <a:close/>
                </a:path>
                <a:path w="3460750" h="1967229">
                  <a:moveTo>
                    <a:pt x="9525" y="1961959"/>
                  </a:moveTo>
                  <a:lnTo>
                    <a:pt x="4762" y="1957197"/>
                  </a:lnTo>
                  <a:lnTo>
                    <a:pt x="9525" y="1957197"/>
                  </a:lnTo>
                  <a:lnTo>
                    <a:pt x="9525" y="1961959"/>
                  </a:lnTo>
                  <a:close/>
                </a:path>
                <a:path w="3460750" h="1967229">
                  <a:moveTo>
                    <a:pt x="3450717" y="1961959"/>
                  </a:moveTo>
                  <a:lnTo>
                    <a:pt x="9525" y="1961959"/>
                  </a:lnTo>
                  <a:lnTo>
                    <a:pt x="9525" y="1957197"/>
                  </a:lnTo>
                  <a:lnTo>
                    <a:pt x="3450717" y="1957197"/>
                  </a:lnTo>
                  <a:lnTo>
                    <a:pt x="3450717" y="1961959"/>
                  </a:lnTo>
                  <a:close/>
                </a:path>
                <a:path w="3460750" h="1967229">
                  <a:moveTo>
                    <a:pt x="3460242" y="1961959"/>
                  </a:moveTo>
                  <a:lnTo>
                    <a:pt x="3450717" y="1961959"/>
                  </a:lnTo>
                  <a:lnTo>
                    <a:pt x="3455479" y="1957197"/>
                  </a:lnTo>
                  <a:lnTo>
                    <a:pt x="3460242" y="1957197"/>
                  </a:lnTo>
                  <a:lnTo>
                    <a:pt x="3460242" y="1961959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589191"/>
            <a:ext cx="12192000" cy="269240"/>
            <a:chOff x="0" y="6589191"/>
            <a:chExt cx="12192000" cy="269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1316" y="6595554"/>
              <a:ext cx="246494" cy="2468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7428" y="6589191"/>
              <a:ext cx="11435080" cy="269240"/>
            </a:xfrm>
            <a:custGeom>
              <a:avLst/>
              <a:gdLst/>
              <a:ahLst/>
              <a:cxnLst/>
              <a:rect l="l" t="t" r="r" b="b"/>
              <a:pathLst>
                <a:path w="11435080" h="269240">
                  <a:moveTo>
                    <a:pt x="11434572" y="102692"/>
                  </a:moveTo>
                  <a:lnTo>
                    <a:pt x="10784053" y="102692"/>
                  </a:lnTo>
                  <a:lnTo>
                    <a:pt x="10782656" y="96520"/>
                  </a:lnTo>
                  <a:lnTo>
                    <a:pt x="10780903" y="90170"/>
                  </a:lnTo>
                  <a:lnTo>
                    <a:pt x="10778858" y="85090"/>
                  </a:lnTo>
                  <a:lnTo>
                    <a:pt x="10776534" y="78740"/>
                  </a:lnTo>
                  <a:lnTo>
                    <a:pt x="10773943" y="72390"/>
                  </a:lnTo>
                  <a:lnTo>
                    <a:pt x="10771073" y="67310"/>
                  </a:lnTo>
                  <a:lnTo>
                    <a:pt x="10770946" y="67106"/>
                  </a:lnTo>
                  <a:lnTo>
                    <a:pt x="10770946" y="102692"/>
                  </a:lnTo>
                  <a:lnTo>
                    <a:pt x="10542930" y="102692"/>
                  </a:lnTo>
                  <a:lnTo>
                    <a:pt x="10543578" y="100330"/>
                  </a:lnTo>
                  <a:lnTo>
                    <a:pt x="10545153" y="93980"/>
                  </a:lnTo>
                  <a:lnTo>
                    <a:pt x="10547007" y="88900"/>
                  </a:lnTo>
                  <a:lnTo>
                    <a:pt x="10549103" y="83820"/>
                  </a:lnTo>
                  <a:lnTo>
                    <a:pt x="10551465" y="78740"/>
                  </a:lnTo>
                  <a:lnTo>
                    <a:pt x="10551325" y="78740"/>
                  </a:lnTo>
                  <a:lnTo>
                    <a:pt x="10554056" y="73660"/>
                  </a:lnTo>
                  <a:lnTo>
                    <a:pt x="10553903" y="73660"/>
                  </a:lnTo>
                  <a:lnTo>
                    <a:pt x="10556875" y="68580"/>
                  </a:lnTo>
                  <a:lnTo>
                    <a:pt x="10556723" y="68580"/>
                  </a:lnTo>
                  <a:lnTo>
                    <a:pt x="10559923" y="63500"/>
                  </a:lnTo>
                  <a:lnTo>
                    <a:pt x="10559758" y="63500"/>
                  </a:lnTo>
                  <a:lnTo>
                    <a:pt x="10563200" y="58420"/>
                  </a:lnTo>
                  <a:lnTo>
                    <a:pt x="10563022" y="59690"/>
                  </a:lnTo>
                  <a:lnTo>
                    <a:pt x="10563936" y="58420"/>
                  </a:lnTo>
                  <a:lnTo>
                    <a:pt x="10566679" y="54610"/>
                  </a:lnTo>
                  <a:lnTo>
                    <a:pt x="10566489" y="54610"/>
                  </a:lnTo>
                  <a:lnTo>
                    <a:pt x="10570362" y="50800"/>
                  </a:lnTo>
                  <a:lnTo>
                    <a:pt x="10570159" y="50800"/>
                  </a:lnTo>
                  <a:lnTo>
                    <a:pt x="10574249" y="45720"/>
                  </a:lnTo>
                  <a:lnTo>
                    <a:pt x="10574033" y="46990"/>
                  </a:lnTo>
                  <a:lnTo>
                    <a:pt x="10575100" y="45720"/>
                  </a:lnTo>
                  <a:lnTo>
                    <a:pt x="10578325" y="41910"/>
                  </a:lnTo>
                  <a:lnTo>
                    <a:pt x="10578097" y="43180"/>
                  </a:lnTo>
                  <a:lnTo>
                    <a:pt x="10579214" y="41910"/>
                  </a:lnTo>
                  <a:lnTo>
                    <a:pt x="10582580" y="38100"/>
                  </a:lnTo>
                  <a:lnTo>
                    <a:pt x="10582351" y="39370"/>
                  </a:lnTo>
                  <a:lnTo>
                    <a:pt x="10583901" y="38100"/>
                  </a:lnTo>
                  <a:lnTo>
                    <a:pt x="10587012" y="35560"/>
                  </a:lnTo>
                  <a:lnTo>
                    <a:pt x="10586771" y="35560"/>
                  </a:lnTo>
                  <a:lnTo>
                    <a:pt x="10591610" y="31750"/>
                  </a:lnTo>
                  <a:lnTo>
                    <a:pt x="10591356" y="31750"/>
                  </a:lnTo>
                  <a:lnTo>
                    <a:pt x="10596359" y="29210"/>
                  </a:lnTo>
                  <a:lnTo>
                    <a:pt x="10596105" y="29210"/>
                  </a:lnTo>
                  <a:lnTo>
                    <a:pt x="10601274" y="26670"/>
                  </a:lnTo>
                  <a:lnTo>
                    <a:pt x="10600995" y="26670"/>
                  </a:lnTo>
                  <a:lnTo>
                    <a:pt x="10606316" y="24130"/>
                  </a:lnTo>
                  <a:lnTo>
                    <a:pt x="10606037" y="24130"/>
                  </a:lnTo>
                  <a:lnTo>
                    <a:pt x="10611510" y="21590"/>
                  </a:lnTo>
                  <a:lnTo>
                    <a:pt x="10611218" y="21590"/>
                  </a:lnTo>
                  <a:lnTo>
                    <a:pt x="10616832" y="19050"/>
                  </a:lnTo>
                  <a:lnTo>
                    <a:pt x="10616540" y="19050"/>
                  </a:lnTo>
                  <a:lnTo>
                    <a:pt x="10622267" y="17780"/>
                  </a:lnTo>
                  <a:lnTo>
                    <a:pt x="10621975" y="17780"/>
                  </a:lnTo>
                  <a:lnTo>
                    <a:pt x="10627830" y="15240"/>
                  </a:lnTo>
                  <a:lnTo>
                    <a:pt x="10627525" y="15240"/>
                  </a:lnTo>
                  <a:lnTo>
                    <a:pt x="10633494" y="13970"/>
                  </a:lnTo>
                  <a:lnTo>
                    <a:pt x="10638942" y="13970"/>
                  </a:lnTo>
                  <a:lnTo>
                    <a:pt x="10645127" y="12700"/>
                  </a:lnTo>
                  <a:lnTo>
                    <a:pt x="10668762" y="12700"/>
                  </a:lnTo>
                  <a:lnTo>
                    <a:pt x="10674947" y="13970"/>
                  </a:lnTo>
                  <a:lnTo>
                    <a:pt x="10680395" y="13970"/>
                  </a:lnTo>
                  <a:lnTo>
                    <a:pt x="10686364" y="15240"/>
                  </a:lnTo>
                  <a:lnTo>
                    <a:pt x="10686059" y="15240"/>
                  </a:lnTo>
                  <a:lnTo>
                    <a:pt x="10691914" y="17780"/>
                  </a:lnTo>
                  <a:lnTo>
                    <a:pt x="10691622" y="17780"/>
                  </a:lnTo>
                  <a:lnTo>
                    <a:pt x="10697350" y="19050"/>
                  </a:lnTo>
                  <a:lnTo>
                    <a:pt x="10697058" y="19050"/>
                  </a:lnTo>
                  <a:lnTo>
                    <a:pt x="10702671" y="21590"/>
                  </a:lnTo>
                  <a:lnTo>
                    <a:pt x="10702379" y="21590"/>
                  </a:lnTo>
                  <a:lnTo>
                    <a:pt x="10707840" y="24130"/>
                  </a:lnTo>
                  <a:lnTo>
                    <a:pt x="10707573" y="24130"/>
                  </a:lnTo>
                  <a:lnTo>
                    <a:pt x="10712895" y="26670"/>
                  </a:lnTo>
                  <a:lnTo>
                    <a:pt x="10712615" y="26670"/>
                  </a:lnTo>
                  <a:lnTo>
                    <a:pt x="10717784" y="29210"/>
                  </a:lnTo>
                  <a:lnTo>
                    <a:pt x="10717530" y="29210"/>
                  </a:lnTo>
                  <a:lnTo>
                    <a:pt x="10722534" y="31750"/>
                  </a:lnTo>
                  <a:lnTo>
                    <a:pt x="10722280" y="31750"/>
                  </a:lnTo>
                  <a:lnTo>
                    <a:pt x="10727119" y="35560"/>
                  </a:lnTo>
                  <a:lnTo>
                    <a:pt x="10726877" y="35560"/>
                  </a:lnTo>
                  <a:lnTo>
                    <a:pt x="10731538" y="39370"/>
                  </a:lnTo>
                  <a:lnTo>
                    <a:pt x="10731310" y="38100"/>
                  </a:lnTo>
                  <a:lnTo>
                    <a:pt x="10735793" y="43180"/>
                  </a:lnTo>
                  <a:lnTo>
                    <a:pt x="10735564" y="41910"/>
                  </a:lnTo>
                  <a:lnTo>
                    <a:pt x="10739844" y="46990"/>
                  </a:lnTo>
                  <a:lnTo>
                    <a:pt x="10739641" y="45720"/>
                  </a:lnTo>
                  <a:lnTo>
                    <a:pt x="10743717" y="50800"/>
                  </a:lnTo>
                  <a:lnTo>
                    <a:pt x="10743514" y="50800"/>
                  </a:lnTo>
                  <a:lnTo>
                    <a:pt x="10747400" y="54610"/>
                  </a:lnTo>
                  <a:lnTo>
                    <a:pt x="10747210" y="54610"/>
                  </a:lnTo>
                  <a:lnTo>
                    <a:pt x="10750868" y="59690"/>
                  </a:lnTo>
                  <a:lnTo>
                    <a:pt x="10750690" y="58420"/>
                  </a:lnTo>
                  <a:lnTo>
                    <a:pt x="10754131" y="63500"/>
                  </a:lnTo>
                  <a:lnTo>
                    <a:pt x="10753966" y="63500"/>
                  </a:lnTo>
                  <a:lnTo>
                    <a:pt x="10757167" y="68580"/>
                  </a:lnTo>
                  <a:lnTo>
                    <a:pt x="10757014" y="68580"/>
                  </a:lnTo>
                  <a:lnTo>
                    <a:pt x="10759986" y="73660"/>
                  </a:lnTo>
                  <a:lnTo>
                    <a:pt x="10759834" y="73660"/>
                  </a:lnTo>
                  <a:lnTo>
                    <a:pt x="10762564" y="78740"/>
                  </a:lnTo>
                  <a:lnTo>
                    <a:pt x="10762425" y="78740"/>
                  </a:lnTo>
                  <a:lnTo>
                    <a:pt x="10764901" y="83820"/>
                  </a:lnTo>
                  <a:lnTo>
                    <a:pt x="10764774" y="83820"/>
                  </a:lnTo>
                  <a:lnTo>
                    <a:pt x="10766997" y="88900"/>
                  </a:lnTo>
                  <a:lnTo>
                    <a:pt x="10768825" y="93980"/>
                  </a:lnTo>
                  <a:lnTo>
                    <a:pt x="10770387" y="100330"/>
                  </a:lnTo>
                  <a:lnTo>
                    <a:pt x="10770946" y="102692"/>
                  </a:lnTo>
                  <a:lnTo>
                    <a:pt x="10770946" y="67106"/>
                  </a:lnTo>
                  <a:lnTo>
                    <a:pt x="10767949" y="62230"/>
                  </a:lnTo>
                  <a:lnTo>
                    <a:pt x="10765409" y="58420"/>
                  </a:lnTo>
                  <a:lnTo>
                    <a:pt x="10764571" y="57150"/>
                  </a:lnTo>
                  <a:lnTo>
                    <a:pt x="10760951" y="52070"/>
                  </a:lnTo>
                  <a:lnTo>
                    <a:pt x="10757103" y="46990"/>
                  </a:lnTo>
                  <a:lnTo>
                    <a:pt x="10756075" y="45720"/>
                  </a:lnTo>
                  <a:lnTo>
                    <a:pt x="10753014" y="41910"/>
                  </a:lnTo>
                  <a:lnTo>
                    <a:pt x="10749788" y="38100"/>
                  </a:lnTo>
                  <a:lnTo>
                    <a:pt x="10748721" y="36830"/>
                  </a:lnTo>
                  <a:lnTo>
                    <a:pt x="10744213" y="33020"/>
                  </a:lnTo>
                  <a:lnTo>
                    <a:pt x="10707472" y="10160"/>
                  </a:lnTo>
                  <a:lnTo>
                    <a:pt x="10670210" y="0"/>
                  </a:lnTo>
                  <a:lnTo>
                    <a:pt x="10643680" y="0"/>
                  </a:lnTo>
                  <a:lnTo>
                    <a:pt x="10606418" y="10160"/>
                  </a:lnTo>
                  <a:lnTo>
                    <a:pt x="10569677" y="33020"/>
                  </a:lnTo>
                  <a:lnTo>
                    <a:pt x="10542816" y="67310"/>
                  </a:lnTo>
                  <a:lnTo>
                    <a:pt x="10535031" y="85090"/>
                  </a:lnTo>
                  <a:lnTo>
                    <a:pt x="10532986" y="90170"/>
                  </a:lnTo>
                  <a:lnTo>
                    <a:pt x="10531234" y="96520"/>
                  </a:lnTo>
                  <a:lnTo>
                    <a:pt x="10529824" y="102692"/>
                  </a:lnTo>
                  <a:lnTo>
                    <a:pt x="0" y="102692"/>
                  </a:lnTo>
                  <a:lnTo>
                    <a:pt x="0" y="268808"/>
                  </a:lnTo>
                  <a:lnTo>
                    <a:pt x="11434572" y="268808"/>
                  </a:lnTo>
                  <a:lnTo>
                    <a:pt x="11434572" y="102692"/>
                  </a:lnTo>
                  <a:close/>
                </a:path>
              </a:pathLst>
            </a:custGeom>
            <a:solidFill>
              <a:srgbClr val="138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691883"/>
              <a:ext cx="757555" cy="166370"/>
            </a:xfrm>
            <a:custGeom>
              <a:avLst/>
              <a:gdLst/>
              <a:ahLst/>
              <a:cxnLst/>
              <a:rect l="l" t="t" r="r" b="b"/>
              <a:pathLst>
                <a:path w="757555" h="166370">
                  <a:moveTo>
                    <a:pt x="0" y="166116"/>
                  </a:moveTo>
                  <a:lnTo>
                    <a:pt x="0" y="0"/>
                  </a:lnTo>
                  <a:lnTo>
                    <a:pt x="757428" y="0"/>
                  </a:lnTo>
                  <a:lnTo>
                    <a:pt x="757428" y="166116"/>
                  </a:lnTo>
                  <a:lnTo>
                    <a:pt x="0" y="166116"/>
                  </a:lnTo>
                  <a:close/>
                </a:path>
              </a:pathLst>
            </a:custGeom>
            <a:solidFill>
              <a:srgbClr val="2D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003" y="326237"/>
            <a:ext cx="1884845" cy="48040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6567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0"/>
                </a:moveTo>
                <a:lnTo>
                  <a:pt x="33832" y="0"/>
                </a:lnTo>
                <a:lnTo>
                  <a:pt x="33832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120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0"/>
                </a:moveTo>
                <a:lnTo>
                  <a:pt x="89293" y="0"/>
                </a:lnTo>
                <a:lnTo>
                  <a:pt x="89293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567" y="374650"/>
            <a:ext cx="34290" cy="397510"/>
          </a:xfrm>
          <a:custGeom>
            <a:avLst/>
            <a:gdLst/>
            <a:ahLst/>
            <a:cxnLst/>
            <a:rect l="l" t="t" r="r" b="b"/>
            <a:pathLst>
              <a:path w="34289" h="397509">
                <a:moveTo>
                  <a:pt x="0" y="0"/>
                </a:moveTo>
                <a:lnTo>
                  <a:pt x="33832" y="0"/>
                </a:lnTo>
                <a:lnTo>
                  <a:pt x="33832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120" y="374650"/>
            <a:ext cx="27940" cy="397510"/>
          </a:xfrm>
          <a:custGeom>
            <a:avLst/>
            <a:gdLst/>
            <a:ahLst/>
            <a:cxnLst/>
            <a:rect l="l" t="t" r="r" b="b"/>
            <a:pathLst>
              <a:path w="27940" h="397509">
                <a:moveTo>
                  <a:pt x="0" y="0"/>
                </a:moveTo>
                <a:lnTo>
                  <a:pt x="27724" y="0"/>
                </a:lnTo>
                <a:lnTo>
                  <a:pt x="27724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564" y="374650"/>
            <a:ext cx="15875" cy="397510"/>
          </a:xfrm>
          <a:custGeom>
            <a:avLst/>
            <a:gdLst/>
            <a:ahLst/>
            <a:cxnLst/>
            <a:rect l="l" t="t" r="r" b="b"/>
            <a:pathLst>
              <a:path w="15875" h="397509">
                <a:moveTo>
                  <a:pt x="0" y="0"/>
                </a:moveTo>
                <a:lnTo>
                  <a:pt x="15849" y="0"/>
                </a:lnTo>
                <a:lnTo>
                  <a:pt x="15849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567" y="772159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0"/>
                </a:moveTo>
                <a:lnTo>
                  <a:pt x="107276" y="0"/>
                </a:lnTo>
                <a:lnTo>
                  <a:pt x="107276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567" y="779780"/>
            <a:ext cx="107314" cy="12700"/>
          </a:xfrm>
          <a:custGeom>
            <a:avLst/>
            <a:gdLst/>
            <a:ahLst/>
            <a:cxnLst/>
            <a:rect l="l" t="t" r="r" b="b"/>
            <a:pathLst>
              <a:path w="107315" h="12700">
                <a:moveTo>
                  <a:pt x="0" y="0"/>
                </a:moveTo>
                <a:lnTo>
                  <a:pt x="107276" y="0"/>
                </a:lnTo>
                <a:lnTo>
                  <a:pt x="107276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9564" y="779780"/>
            <a:ext cx="1233805" cy="12700"/>
          </a:xfrm>
          <a:custGeom>
            <a:avLst/>
            <a:gdLst/>
            <a:ahLst/>
            <a:cxnLst/>
            <a:rect l="l" t="t" r="r" b="b"/>
            <a:pathLst>
              <a:path w="1233805" h="12700">
                <a:moveTo>
                  <a:pt x="0" y="0"/>
                </a:moveTo>
                <a:lnTo>
                  <a:pt x="1233792" y="0"/>
                </a:lnTo>
                <a:lnTo>
                  <a:pt x="1233792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19" y="6665976"/>
            <a:ext cx="1380744" cy="1920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5268" y="873518"/>
            <a:ext cx="269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3333CC"/>
                </a:solidFill>
                <a:latin typeface="SimSun"/>
                <a:cs typeface="SimSun"/>
              </a:rPr>
              <a:t>4</a:t>
            </a:r>
            <a:r>
              <a:rPr sz="2400" spc="-680" dirty="0">
                <a:solidFill>
                  <a:srgbClr val="3333CC"/>
                </a:solidFill>
                <a:latin typeface="SimSun"/>
                <a:cs typeface="SimSun"/>
              </a:rPr>
              <a:t>.</a:t>
            </a:r>
            <a:r>
              <a:rPr sz="2400" dirty="0">
                <a:solidFill>
                  <a:srgbClr val="3333CC"/>
                </a:solidFill>
                <a:latin typeface="SimSun"/>
                <a:cs typeface="SimSun"/>
              </a:rPr>
              <a:t>数据选择器的应用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5064" y="1467611"/>
            <a:ext cx="8321040" cy="42778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28341" y="6018771"/>
            <a:ext cx="728916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2413CA"/>
                </a:solidFill>
                <a:latin typeface="SimSun"/>
                <a:cs typeface="SimSun"/>
              </a:rPr>
              <a:t>同一目标有多个数据来源时，在其入口处需使用多路选择</a:t>
            </a:r>
            <a:r>
              <a:rPr sz="2200" spc="-5" dirty="0">
                <a:solidFill>
                  <a:srgbClr val="2413CA"/>
                </a:solidFill>
                <a:latin typeface="SimSun"/>
                <a:cs typeface="SimSun"/>
              </a:rPr>
              <a:t>器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731494" y="197777"/>
            <a:ext cx="52863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Microsoft YaHei"/>
                <a:cs typeface="Microsoft YaHei"/>
              </a:rPr>
              <a:t>4.7</a:t>
            </a:r>
            <a:r>
              <a:rPr sz="2800" spc="-75" dirty="0">
                <a:latin typeface="Microsoft YaHei"/>
                <a:cs typeface="Microsoft YaHei"/>
              </a:rPr>
              <a:t> </a:t>
            </a:r>
            <a:r>
              <a:rPr sz="2800" dirty="0">
                <a:latin typeface="Microsoft YaHei"/>
                <a:cs typeface="Microsoft YaHei"/>
              </a:rPr>
              <a:t>多路选择器</a:t>
            </a:r>
            <a:r>
              <a:rPr sz="2800" spc="-5" dirty="0">
                <a:latin typeface="Microsoft YaHei"/>
                <a:cs typeface="Microsoft YaHei"/>
              </a:rPr>
              <a:t>(Multiplexer)</a:t>
            </a:r>
            <a:r>
              <a:rPr sz="2800" dirty="0">
                <a:latin typeface="Microsoft YaHei"/>
                <a:cs typeface="Microsoft YaHei"/>
              </a:rPr>
              <a:t>设</a:t>
            </a:r>
            <a:r>
              <a:rPr sz="2800" spc="-5" dirty="0">
                <a:latin typeface="Microsoft YaHei"/>
                <a:cs typeface="Microsoft YaHei"/>
              </a:rPr>
              <a:t>计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1040</Words>
  <Application>Microsoft Office PowerPoint</Application>
  <PresentationFormat>宽屏</PresentationFormat>
  <Paragraphs>417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 MT</vt:lpstr>
      <vt:lpstr>Microsoft YaHei UI</vt:lpstr>
      <vt:lpstr>SimSun</vt:lpstr>
      <vt:lpstr>Microsoft YaHei</vt:lpstr>
      <vt:lpstr>Arial</vt:lpstr>
      <vt:lpstr>Calibri</vt:lpstr>
      <vt:lpstr>Symbol</vt:lpstr>
      <vt:lpstr>Times New Roman</vt:lpstr>
      <vt:lpstr>Office Theme</vt:lpstr>
      <vt:lpstr>第四章 组合逻辑电路设计(三）</vt:lpstr>
      <vt:lpstr>4.7 多路选择器 (Multiplexer)设计</vt:lpstr>
      <vt:lpstr>4.7 多路选择器(Multiplexer)设计</vt:lpstr>
      <vt:lpstr>4.7 多路选择器(Multiplexer)设计</vt:lpstr>
      <vt:lpstr>4.7 多路选择器(Multiplexer)设计</vt:lpstr>
      <vt:lpstr>4.7 多路选择器(Multiplexer)设计</vt:lpstr>
      <vt:lpstr>4.7 多路选择器(Multiplexer)设计</vt:lpstr>
      <vt:lpstr>4.7 多路选择器(Multiplexer)设计</vt:lpstr>
      <vt:lpstr>PowerPoint 演示文稿</vt:lpstr>
      <vt:lpstr>PowerPoint 演示文稿</vt:lpstr>
      <vt:lpstr>4.8 多路分配器(解复用器 Demultiplexer)</vt:lpstr>
      <vt:lpstr>4.9 多路选择器、多路分配器、译码器比较</vt:lpstr>
      <vt:lpstr>4.10 基于基本组合逻辑功能部件的组合逻辑设计</vt:lpstr>
      <vt:lpstr>4.10 基于基本组合逻辑功能部件的组合逻辑设计</vt:lpstr>
      <vt:lpstr>4.10 基于基本组合逻辑功能部件的组合逻辑设计</vt:lpstr>
      <vt:lpstr>4.10 基于基本组合逻辑功能部件的组合逻辑设计</vt:lpstr>
      <vt:lpstr>4.10 基于基本组合逻辑功能部件的组合逻辑设计</vt:lpstr>
      <vt:lpstr>4.10 基于基本组合逻辑功能部件的组合逻辑设计</vt:lpstr>
      <vt:lpstr>4.10 基于基本组合逻辑功能部件的组合逻辑设计</vt:lpstr>
      <vt:lpstr>4.10 基于基本组合逻辑功能部件的组合逻辑设计</vt:lpstr>
      <vt:lpstr>本节内容完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勇 马</cp:lastModifiedBy>
  <cp:revision>2</cp:revision>
  <dcterms:created xsi:type="dcterms:W3CDTF">2024-06-17T13:11:27Z</dcterms:created>
  <dcterms:modified xsi:type="dcterms:W3CDTF">2024-06-18T03:58:22Z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2024-03-25T00:00:00Z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2024-06-17T00:00:00Z</vt:filetime>
  </property>
</Properties>
</file>