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46447"/>
            <a:ext cx="12192000" cy="2512060"/>
          </a:xfrm>
          <a:custGeom>
            <a:avLst/>
            <a:gdLst/>
            <a:ahLst/>
            <a:cxnLst/>
            <a:rect l="l" t="t" r="r" b="b"/>
            <a:pathLst>
              <a:path w="12192000" h="2512059">
                <a:moveTo>
                  <a:pt x="0" y="2511552"/>
                </a:moveTo>
                <a:lnTo>
                  <a:pt x="12192000" y="2511552"/>
                </a:lnTo>
                <a:lnTo>
                  <a:pt x="12192000" y="0"/>
                </a:lnTo>
                <a:lnTo>
                  <a:pt x="0" y="0"/>
                </a:lnTo>
                <a:lnTo>
                  <a:pt x="0" y="25115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2632075"/>
          </a:xfrm>
          <a:custGeom>
            <a:avLst/>
            <a:gdLst/>
            <a:ahLst/>
            <a:cxnLst/>
            <a:rect l="l" t="t" r="r" b="b"/>
            <a:pathLst>
              <a:path w="12192000" h="2632075">
                <a:moveTo>
                  <a:pt x="0" y="2631948"/>
                </a:moveTo>
                <a:lnTo>
                  <a:pt x="12192000" y="2631948"/>
                </a:lnTo>
                <a:lnTo>
                  <a:pt x="12192000" y="0"/>
                </a:lnTo>
                <a:lnTo>
                  <a:pt x="0" y="0"/>
                </a:lnTo>
                <a:lnTo>
                  <a:pt x="0" y="26319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664"/>
            <a:ext cx="12192000" cy="23622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631947"/>
            <a:ext cx="12192000" cy="1751330"/>
          </a:xfrm>
          <a:custGeom>
            <a:avLst/>
            <a:gdLst/>
            <a:ahLst/>
            <a:cxnLst/>
            <a:rect l="l" t="t" r="r" b="b"/>
            <a:pathLst>
              <a:path w="12192000" h="1751329">
                <a:moveTo>
                  <a:pt x="12192000" y="1732140"/>
                </a:moveTo>
                <a:lnTo>
                  <a:pt x="0" y="1732140"/>
                </a:lnTo>
                <a:lnTo>
                  <a:pt x="0" y="1751190"/>
                </a:lnTo>
                <a:lnTo>
                  <a:pt x="12192000" y="1751190"/>
                </a:lnTo>
                <a:lnTo>
                  <a:pt x="12192000" y="1732140"/>
                </a:lnTo>
                <a:close/>
              </a:path>
              <a:path w="12192000" h="1751329">
                <a:moveTo>
                  <a:pt x="12192000" y="0"/>
                </a:moveTo>
                <a:lnTo>
                  <a:pt x="0" y="0"/>
                </a:lnTo>
                <a:lnTo>
                  <a:pt x="0" y="1714500"/>
                </a:lnTo>
                <a:lnTo>
                  <a:pt x="12192000" y="1714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336" y="2864624"/>
            <a:ext cx="10773308" cy="10692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8191" y="2886849"/>
            <a:ext cx="10030460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1316" y="6595554"/>
            <a:ext cx="246494" cy="24688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7428" y="6589191"/>
            <a:ext cx="11435080" cy="269240"/>
          </a:xfrm>
          <a:custGeom>
            <a:avLst/>
            <a:gdLst/>
            <a:ahLst/>
            <a:cxnLst/>
            <a:rect l="l" t="t" r="r" b="b"/>
            <a:pathLst>
              <a:path w="11435080" h="269240">
                <a:moveTo>
                  <a:pt x="11434572" y="102692"/>
                </a:moveTo>
                <a:lnTo>
                  <a:pt x="10784053" y="102692"/>
                </a:lnTo>
                <a:lnTo>
                  <a:pt x="10782656" y="96520"/>
                </a:lnTo>
                <a:lnTo>
                  <a:pt x="10780903" y="90170"/>
                </a:lnTo>
                <a:lnTo>
                  <a:pt x="10778858" y="85090"/>
                </a:lnTo>
                <a:lnTo>
                  <a:pt x="10776534" y="78740"/>
                </a:lnTo>
                <a:lnTo>
                  <a:pt x="10773943" y="72390"/>
                </a:lnTo>
                <a:lnTo>
                  <a:pt x="10771073" y="67310"/>
                </a:lnTo>
                <a:lnTo>
                  <a:pt x="10770946" y="67106"/>
                </a:lnTo>
                <a:lnTo>
                  <a:pt x="10770946" y="102692"/>
                </a:lnTo>
                <a:lnTo>
                  <a:pt x="10542930" y="102692"/>
                </a:lnTo>
                <a:lnTo>
                  <a:pt x="10543578" y="100330"/>
                </a:lnTo>
                <a:lnTo>
                  <a:pt x="10545153" y="93980"/>
                </a:lnTo>
                <a:lnTo>
                  <a:pt x="10547007" y="88900"/>
                </a:lnTo>
                <a:lnTo>
                  <a:pt x="10549103" y="83820"/>
                </a:lnTo>
                <a:lnTo>
                  <a:pt x="10551465" y="78740"/>
                </a:lnTo>
                <a:lnTo>
                  <a:pt x="10551325" y="78740"/>
                </a:lnTo>
                <a:lnTo>
                  <a:pt x="10554056" y="73660"/>
                </a:lnTo>
                <a:lnTo>
                  <a:pt x="10553903" y="73660"/>
                </a:lnTo>
                <a:lnTo>
                  <a:pt x="10556875" y="68580"/>
                </a:lnTo>
                <a:lnTo>
                  <a:pt x="10556723" y="68580"/>
                </a:lnTo>
                <a:lnTo>
                  <a:pt x="10559923" y="63500"/>
                </a:lnTo>
                <a:lnTo>
                  <a:pt x="10559758" y="63500"/>
                </a:lnTo>
                <a:lnTo>
                  <a:pt x="10563200" y="58420"/>
                </a:lnTo>
                <a:lnTo>
                  <a:pt x="10563022" y="59690"/>
                </a:lnTo>
                <a:lnTo>
                  <a:pt x="10563936" y="58420"/>
                </a:lnTo>
                <a:lnTo>
                  <a:pt x="10566679" y="54610"/>
                </a:lnTo>
                <a:lnTo>
                  <a:pt x="10566489" y="54610"/>
                </a:lnTo>
                <a:lnTo>
                  <a:pt x="10570362" y="50800"/>
                </a:lnTo>
                <a:lnTo>
                  <a:pt x="10570159" y="50800"/>
                </a:lnTo>
                <a:lnTo>
                  <a:pt x="10574249" y="45720"/>
                </a:lnTo>
                <a:lnTo>
                  <a:pt x="10574033" y="46990"/>
                </a:lnTo>
                <a:lnTo>
                  <a:pt x="10575100" y="45720"/>
                </a:lnTo>
                <a:lnTo>
                  <a:pt x="10578325" y="41910"/>
                </a:lnTo>
                <a:lnTo>
                  <a:pt x="10578097" y="43180"/>
                </a:lnTo>
                <a:lnTo>
                  <a:pt x="10579214" y="41910"/>
                </a:lnTo>
                <a:lnTo>
                  <a:pt x="10582580" y="38100"/>
                </a:lnTo>
                <a:lnTo>
                  <a:pt x="10582351" y="39370"/>
                </a:lnTo>
                <a:lnTo>
                  <a:pt x="10583901" y="38100"/>
                </a:lnTo>
                <a:lnTo>
                  <a:pt x="10587012" y="35560"/>
                </a:lnTo>
                <a:lnTo>
                  <a:pt x="10586771" y="35560"/>
                </a:lnTo>
                <a:lnTo>
                  <a:pt x="10591610" y="31750"/>
                </a:lnTo>
                <a:lnTo>
                  <a:pt x="10591356" y="31750"/>
                </a:lnTo>
                <a:lnTo>
                  <a:pt x="10596359" y="29210"/>
                </a:lnTo>
                <a:lnTo>
                  <a:pt x="10596105" y="29210"/>
                </a:lnTo>
                <a:lnTo>
                  <a:pt x="10601274" y="26670"/>
                </a:lnTo>
                <a:lnTo>
                  <a:pt x="10600995" y="26670"/>
                </a:lnTo>
                <a:lnTo>
                  <a:pt x="10606316" y="24130"/>
                </a:lnTo>
                <a:lnTo>
                  <a:pt x="10606037" y="24130"/>
                </a:lnTo>
                <a:lnTo>
                  <a:pt x="10611510" y="21590"/>
                </a:lnTo>
                <a:lnTo>
                  <a:pt x="10611218" y="21590"/>
                </a:lnTo>
                <a:lnTo>
                  <a:pt x="10616832" y="19050"/>
                </a:lnTo>
                <a:lnTo>
                  <a:pt x="10616540" y="19050"/>
                </a:lnTo>
                <a:lnTo>
                  <a:pt x="10622267" y="17780"/>
                </a:lnTo>
                <a:lnTo>
                  <a:pt x="10621975" y="17780"/>
                </a:lnTo>
                <a:lnTo>
                  <a:pt x="10627830" y="15240"/>
                </a:lnTo>
                <a:lnTo>
                  <a:pt x="10627525" y="15240"/>
                </a:lnTo>
                <a:lnTo>
                  <a:pt x="10633494" y="13970"/>
                </a:lnTo>
                <a:lnTo>
                  <a:pt x="10638942" y="13970"/>
                </a:lnTo>
                <a:lnTo>
                  <a:pt x="10645127" y="12700"/>
                </a:lnTo>
                <a:lnTo>
                  <a:pt x="10668762" y="12700"/>
                </a:lnTo>
                <a:lnTo>
                  <a:pt x="10674947" y="13970"/>
                </a:lnTo>
                <a:lnTo>
                  <a:pt x="10680395" y="13970"/>
                </a:lnTo>
                <a:lnTo>
                  <a:pt x="10686364" y="15240"/>
                </a:lnTo>
                <a:lnTo>
                  <a:pt x="10686059" y="15240"/>
                </a:lnTo>
                <a:lnTo>
                  <a:pt x="10691914" y="17780"/>
                </a:lnTo>
                <a:lnTo>
                  <a:pt x="10691622" y="17780"/>
                </a:lnTo>
                <a:lnTo>
                  <a:pt x="10697350" y="19050"/>
                </a:lnTo>
                <a:lnTo>
                  <a:pt x="10697058" y="19050"/>
                </a:lnTo>
                <a:lnTo>
                  <a:pt x="10702671" y="21590"/>
                </a:lnTo>
                <a:lnTo>
                  <a:pt x="10702379" y="21590"/>
                </a:lnTo>
                <a:lnTo>
                  <a:pt x="10707840" y="24130"/>
                </a:lnTo>
                <a:lnTo>
                  <a:pt x="10707573" y="24130"/>
                </a:lnTo>
                <a:lnTo>
                  <a:pt x="10712895" y="26670"/>
                </a:lnTo>
                <a:lnTo>
                  <a:pt x="10712615" y="26670"/>
                </a:lnTo>
                <a:lnTo>
                  <a:pt x="10717784" y="29210"/>
                </a:lnTo>
                <a:lnTo>
                  <a:pt x="10717530" y="29210"/>
                </a:lnTo>
                <a:lnTo>
                  <a:pt x="10722534" y="31750"/>
                </a:lnTo>
                <a:lnTo>
                  <a:pt x="10722280" y="31750"/>
                </a:lnTo>
                <a:lnTo>
                  <a:pt x="10727119" y="35560"/>
                </a:lnTo>
                <a:lnTo>
                  <a:pt x="10726877" y="35560"/>
                </a:lnTo>
                <a:lnTo>
                  <a:pt x="10731538" y="39370"/>
                </a:lnTo>
                <a:lnTo>
                  <a:pt x="10731310" y="38100"/>
                </a:lnTo>
                <a:lnTo>
                  <a:pt x="10735793" y="43180"/>
                </a:lnTo>
                <a:lnTo>
                  <a:pt x="10735564" y="41910"/>
                </a:lnTo>
                <a:lnTo>
                  <a:pt x="10739844" y="46990"/>
                </a:lnTo>
                <a:lnTo>
                  <a:pt x="10739641" y="45720"/>
                </a:lnTo>
                <a:lnTo>
                  <a:pt x="10743717" y="50800"/>
                </a:lnTo>
                <a:lnTo>
                  <a:pt x="10743514" y="50800"/>
                </a:lnTo>
                <a:lnTo>
                  <a:pt x="10747400" y="54610"/>
                </a:lnTo>
                <a:lnTo>
                  <a:pt x="10747210" y="54610"/>
                </a:lnTo>
                <a:lnTo>
                  <a:pt x="10750868" y="59690"/>
                </a:lnTo>
                <a:lnTo>
                  <a:pt x="10750690" y="58420"/>
                </a:lnTo>
                <a:lnTo>
                  <a:pt x="10754131" y="63500"/>
                </a:lnTo>
                <a:lnTo>
                  <a:pt x="10753966" y="63500"/>
                </a:lnTo>
                <a:lnTo>
                  <a:pt x="10757167" y="68580"/>
                </a:lnTo>
                <a:lnTo>
                  <a:pt x="10757014" y="68580"/>
                </a:lnTo>
                <a:lnTo>
                  <a:pt x="10759986" y="73660"/>
                </a:lnTo>
                <a:lnTo>
                  <a:pt x="10759834" y="73660"/>
                </a:lnTo>
                <a:lnTo>
                  <a:pt x="10762564" y="78740"/>
                </a:lnTo>
                <a:lnTo>
                  <a:pt x="10762425" y="78740"/>
                </a:lnTo>
                <a:lnTo>
                  <a:pt x="10764901" y="83820"/>
                </a:lnTo>
                <a:lnTo>
                  <a:pt x="10764774" y="83820"/>
                </a:lnTo>
                <a:lnTo>
                  <a:pt x="10766997" y="88900"/>
                </a:lnTo>
                <a:lnTo>
                  <a:pt x="10768825" y="93980"/>
                </a:lnTo>
                <a:lnTo>
                  <a:pt x="10770387" y="100330"/>
                </a:lnTo>
                <a:lnTo>
                  <a:pt x="10770946" y="102692"/>
                </a:lnTo>
                <a:lnTo>
                  <a:pt x="10770946" y="67106"/>
                </a:lnTo>
                <a:lnTo>
                  <a:pt x="10767949" y="62230"/>
                </a:lnTo>
                <a:lnTo>
                  <a:pt x="10765409" y="58420"/>
                </a:lnTo>
                <a:lnTo>
                  <a:pt x="10764571" y="57150"/>
                </a:lnTo>
                <a:lnTo>
                  <a:pt x="10760951" y="52070"/>
                </a:lnTo>
                <a:lnTo>
                  <a:pt x="10757103" y="46990"/>
                </a:lnTo>
                <a:lnTo>
                  <a:pt x="10756075" y="45720"/>
                </a:lnTo>
                <a:lnTo>
                  <a:pt x="10753014" y="41910"/>
                </a:lnTo>
                <a:lnTo>
                  <a:pt x="10749788" y="38100"/>
                </a:lnTo>
                <a:lnTo>
                  <a:pt x="10748721" y="36830"/>
                </a:lnTo>
                <a:lnTo>
                  <a:pt x="10744213" y="33020"/>
                </a:lnTo>
                <a:lnTo>
                  <a:pt x="10707472" y="10160"/>
                </a:lnTo>
                <a:lnTo>
                  <a:pt x="10670210" y="0"/>
                </a:lnTo>
                <a:lnTo>
                  <a:pt x="10643680" y="0"/>
                </a:lnTo>
                <a:lnTo>
                  <a:pt x="10606418" y="10160"/>
                </a:lnTo>
                <a:lnTo>
                  <a:pt x="10569677" y="33020"/>
                </a:lnTo>
                <a:lnTo>
                  <a:pt x="10542816" y="67310"/>
                </a:lnTo>
                <a:lnTo>
                  <a:pt x="10535031" y="85090"/>
                </a:lnTo>
                <a:lnTo>
                  <a:pt x="10532986" y="90170"/>
                </a:lnTo>
                <a:lnTo>
                  <a:pt x="10531234" y="96520"/>
                </a:lnTo>
                <a:lnTo>
                  <a:pt x="10529824" y="102692"/>
                </a:lnTo>
                <a:lnTo>
                  <a:pt x="0" y="102692"/>
                </a:lnTo>
                <a:lnTo>
                  <a:pt x="0" y="268808"/>
                </a:lnTo>
                <a:lnTo>
                  <a:pt x="11434572" y="268808"/>
                </a:lnTo>
                <a:lnTo>
                  <a:pt x="11434572" y="102692"/>
                </a:lnTo>
                <a:close/>
              </a:path>
            </a:pathLst>
          </a:custGeom>
          <a:solidFill>
            <a:srgbClr val="13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0" y="166116"/>
                </a:moveTo>
                <a:lnTo>
                  <a:pt x="0" y="0"/>
                </a:lnTo>
                <a:lnTo>
                  <a:pt x="757428" y="0"/>
                </a:lnTo>
                <a:lnTo>
                  <a:pt x="757428" y="166116"/>
                </a:lnTo>
                <a:lnTo>
                  <a:pt x="0" y="166116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91316" y="6595554"/>
            <a:ext cx="246494" cy="24688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7428" y="6589191"/>
            <a:ext cx="11435080" cy="269240"/>
          </a:xfrm>
          <a:custGeom>
            <a:avLst/>
            <a:gdLst/>
            <a:ahLst/>
            <a:cxnLst/>
            <a:rect l="l" t="t" r="r" b="b"/>
            <a:pathLst>
              <a:path w="11435080" h="269240">
                <a:moveTo>
                  <a:pt x="11434572" y="102692"/>
                </a:moveTo>
                <a:lnTo>
                  <a:pt x="10784053" y="102692"/>
                </a:lnTo>
                <a:lnTo>
                  <a:pt x="10782656" y="96520"/>
                </a:lnTo>
                <a:lnTo>
                  <a:pt x="10780903" y="90170"/>
                </a:lnTo>
                <a:lnTo>
                  <a:pt x="10778858" y="85090"/>
                </a:lnTo>
                <a:lnTo>
                  <a:pt x="10776534" y="78740"/>
                </a:lnTo>
                <a:lnTo>
                  <a:pt x="10773943" y="72390"/>
                </a:lnTo>
                <a:lnTo>
                  <a:pt x="10771073" y="67310"/>
                </a:lnTo>
                <a:lnTo>
                  <a:pt x="10770946" y="67106"/>
                </a:lnTo>
                <a:lnTo>
                  <a:pt x="10770946" y="102692"/>
                </a:lnTo>
                <a:lnTo>
                  <a:pt x="10542930" y="102692"/>
                </a:lnTo>
                <a:lnTo>
                  <a:pt x="10543578" y="100330"/>
                </a:lnTo>
                <a:lnTo>
                  <a:pt x="10545153" y="93980"/>
                </a:lnTo>
                <a:lnTo>
                  <a:pt x="10547007" y="88900"/>
                </a:lnTo>
                <a:lnTo>
                  <a:pt x="10549103" y="83820"/>
                </a:lnTo>
                <a:lnTo>
                  <a:pt x="10551465" y="78740"/>
                </a:lnTo>
                <a:lnTo>
                  <a:pt x="10551325" y="78740"/>
                </a:lnTo>
                <a:lnTo>
                  <a:pt x="10554056" y="73660"/>
                </a:lnTo>
                <a:lnTo>
                  <a:pt x="10553903" y="73660"/>
                </a:lnTo>
                <a:lnTo>
                  <a:pt x="10556875" y="68580"/>
                </a:lnTo>
                <a:lnTo>
                  <a:pt x="10556723" y="68580"/>
                </a:lnTo>
                <a:lnTo>
                  <a:pt x="10559923" y="63500"/>
                </a:lnTo>
                <a:lnTo>
                  <a:pt x="10559758" y="63500"/>
                </a:lnTo>
                <a:lnTo>
                  <a:pt x="10563200" y="58420"/>
                </a:lnTo>
                <a:lnTo>
                  <a:pt x="10563022" y="59690"/>
                </a:lnTo>
                <a:lnTo>
                  <a:pt x="10563936" y="58420"/>
                </a:lnTo>
                <a:lnTo>
                  <a:pt x="10566679" y="54610"/>
                </a:lnTo>
                <a:lnTo>
                  <a:pt x="10566489" y="54610"/>
                </a:lnTo>
                <a:lnTo>
                  <a:pt x="10570362" y="50800"/>
                </a:lnTo>
                <a:lnTo>
                  <a:pt x="10570159" y="50800"/>
                </a:lnTo>
                <a:lnTo>
                  <a:pt x="10574249" y="45720"/>
                </a:lnTo>
                <a:lnTo>
                  <a:pt x="10574033" y="46990"/>
                </a:lnTo>
                <a:lnTo>
                  <a:pt x="10575100" y="45720"/>
                </a:lnTo>
                <a:lnTo>
                  <a:pt x="10578325" y="41910"/>
                </a:lnTo>
                <a:lnTo>
                  <a:pt x="10578097" y="43180"/>
                </a:lnTo>
                <a:lnTo>
                  <a:pt x="10579214" y="41910"/>
                </a:lnTo>
                <a:lnTo>
                  <a:pt x="10582580" y="38100"/>
                </a:lnTo>
                <a:lnTo>
                  <a:pt x="10582351" y="39370"/>
                </a:lnTo>
                <a:lnTo>
                  <a:pt x="10583901" y="38100"/>
                </a:lnTo>
                <a:lnTo>
                  <a:pt x="10587012" y="35560"/>
                </a:lnTo>
                <a:lnTo>
                  <a:pt x="10586771" y="35560"/>
                </a:lnTo>
                <a:lnTo>
                  <a:pt x="10591610" y="31750"/>
                </a:lnTo>
                <a:lnTo>
                  <a:pt x="10591356" y="31750"/>
                </a:lnTo>
                <a:lnTo>
                  <a:pt x="10596359" y="29210"/>
                </a:lnTo>
                <a:lnTo>
                  <a:pt x="10596105" y="29210"/>
                </a:lnTo>
                <a:lnTo>
                  <a:pt x="10601274" y="26670"/>
                </a:lnTo>
                <a:lnTo>
                  <a:pt x="10600995" y="26670"/>
                </a:lnTo>
                <a:lnTo>
                  <a:pt x="10606316" y="24130"/>
                </a:lnTo>
                <a:lnTo>
                  <a:pt x="10606037" y="24130"/>
                </a:lnTo>
                <a:lnTo>
                  <a:pt x="10611510" y="21590"/>
                </a:lnTo>
                <a:lnTo>
                  <a:pt x="10611218" y="21590"/>
                </a:lnTo>
                <a:lnTo>
                  <a:pt x="10616832" y="19050"/>
                </a:lnTo>
                <a:lnTo>
                  <a:pt x="10616540" y="19050"/>
                </a:lnTo>
                <a:lnTo>
                  <a:pt x="10622267" y="17780"/>
                </a:lnTo>
                <a:lnTo>
                  <a:pt x="10621975" y="17780"/>
                </a:lnTo>
                <a:lnTo>
                  <a:pt x="10627830" y="15240"/>
                </a:lnTo>
                <a:lnTo>
                  <a:pt x="10627525" y="15240"/>
                </a:lnTo>
                <a:lnTo>
                  <a:pt x="10633494" y="13970"/>
                </a:lnTo>
                <a:lnTo>
                  <a:pt x="10638942" y="13970"/>
                </a:lnTo>
                <a:lnTo>
                  <a:pt x="10645127" y="12700"/>
                </a:lnTo>
                <a:lnTo>
                  <a:pt x="10668762" y="12700"/>
                </a:lnTo>
                <a:lnTo>
                  <a:pt x="10674947" y="13970"/>
                </a:lnTo>
                <a:lnTo>
                  <a:pt x="10680395" y="13970"/>
                </a:lnTo>
                <a:lnTo>
                  <a:pt x="10686364" y="15240"/>
                </a:lnTo>
                <a:lnTo>
                  <a:pt x="10686059" y="15240"/>
                </a:lnTo>
                <a:lnTo>
                  <a:pt x="10691914" y="17780"/>
                </a:lnTo>
                <a:lnTo>
                  <a:pt x="10691622" y="17780"/>
                </a:lnTo>
                <a:lnTo>
                  <a:pt x="10697350" y="19050"/>
                </a:lnTo>
                <a:lnTo>
                  <a:pt x="10697058" y="19050"/>
                </a:lnTo>
                <a:lnTo>
                  <a:pt x="10702671" y="21590"/>
                </a:lnTo>
                <a:lnTo>
                  <a:pt x="10702379" y="21590"/>
                </a:lnTo>
                <a:lnTo>
                  <a:pt x="10707840" y="24130"/>
                </a:lnTo>
                <a:lnTo>
                  <a:pt x="10707573" y="24130"/>
                </a:lnTo>
                <a:lnTo>
                  <a:pt x="10712895" y="26670"/>
                </a:lnTo>
                <a:lnTo>
                  <a:pt x="10712615" y="26670"/>
                </a:lnTo>
                <a:lnTo>
                  <a:pt x="10717784" y="29210"/>
                </a:lnTo>
                <a:lnTo>
                  <a:pt x="10717530" y="29210"/>
                </a:lnTo>
                <a:lnTo>
                  <a:pt x="10722534" y="31750"/>
                </a:lnTo>
                <a:lnTo>
                  <a:pt x="10722280" y="31750"/>
                </a:lnTo>
                <a:lnTo>
                  <a:pt x="10727119" y="35560"/>
                </a:lnTo>
                <a:lnTo>
                  <a:pt x="10726877" y="35560"/>
                </a:lnTo>
                <a:lnTo>
                  <a:pt x="10731538" y="39370"/>
                </a:lnTo>
                <a:lnTo>
                  <a:pt x="10731310" y="38100"/>
                </a:lnTo>
                <a:lnTo>
                  <a:pt x="10735793" y="43180"/>
                </a:lnTo>
                <a:lnTo>
                  <a:pt x="10735564" y="41910"/>
                </a:lnTo>
                <a:lnTo>
                  <a:pt x="10739844" y="46990"/>
                </a:lnTo>
                <a:lnTo>
                  <a:pt x="10739641" y="45720"/>
                </a:lnTo>
                <a:lnTo>
                  <a:pt x="10743717" y="50800"/>
                </a:lnTo>
                <a:lnTo>
                  <a:pt x="10743514" y="50800"/>
                </a:lnTo>
                <a:lnTo>
                  <a:pt x="10747400" y="54610"/>
                </a:lnTo>
                <a:lnTo>
                  <a:pt x="10747210" y="54610"/>
                </a:lnTo>
                <a:lnTo>
                  <a:pt x="10750868" y="59690"/>
                </a:lnTo>
                <a:lnTo>
                  <a:pt x="10750690" y="58420"/>
                </a:lnTo>
                <a:lnTo>
                  <a:pt x="10754131" y="63500"/>
                </a:lnTo>
                <a:lnTo>
                  <a:pt x="10753966" y="63500"/>
                </a:lnTo>
                <a:lnTo>
                  <a:pt x="10757167" y="68580"/>
                </a:lnTo>
                <a:lnTo>
                  <a:pt x="10757014" y="68580"/>
                </a:lnTo>
                <a:lnTo>
                  <a:pt x="10759986" y="73660"/>
                </a:lnTo>
                <a:lnTo>
                  <a:pt x="10759834" y="73660"/>
                </a:lnTo>
                <a:lnTo>
                  <a:pt x="10762564" y="78740"/>
                </a:lnTo>
                <a:lnTo>
                  <a:pt x="10762425" y="78740"/>
                </a:lnTo>
                <a:lnTo>
                  <a:pt x="10764901" y="83820"/>
                </a:lnTo>
                <a:lnTo>
                  <a:pt x="10764774" y="83820"/>
                </a:lnTo>
                <a:lnTo>
                  <a:pt x="10766997" y="88900"/>
                </a:lnTo>
                <a:lnTo>
                  <a:pt x="10768825" y="93980"/>
                </a:lnTo>
                <a:lnTo>
                  <a:pt x="10770387" y="100330"/>
                </a:lnTo>
                <a:lnTo>
                  <a:pt x="10770946" y="102692"/>
                </a:lnTo>
                <a:lnTo>
                  <a:pt x="10770946" y="67106"/>
                </a:lnTo>
                <a:lnTo>
                  <a:pt x="10767949" y="62230"/>
                </a:lnTo>
                <a:lnTo>
                  <a:pt x="10765409" y="58420"/>
                </a:lnTo>
                <a:lnTo>
                  <a:pt x="10764571" y="57150"/>
                </a:lnTo>
                <a:lnTo>
                  <a:pt x="10760951" y="52070"/>
                </a:lnTo>
                <a:lnTo>
                  <a:pt x="10757103" y="46990"/>
                </a:lnTo>
                <a:lnTo>
                  <a:pt x="10756075" y="45720"/>
                </a:lnTo>
                <a:lnTo>
                  <a:pt x="10753014" y="41910"/>
                </a:lnTo>
                <a:lnTo>
                  <a:pt x="10749788" y="38100"/>
                </a:lnTo>
                <a:lnTo>
                  <a:pt x="10748721" y="36830"/>
                </a:lnTo>
                <a:lnTo>
                  <a:pt x="10744213" y="33020"/>
                </a:lnTo>
                <a:lnTo>
                  <a:pt x="10707472" y="10160"/>
                </a:lnTo>
                <a:lnTo>
                  <a:pt x="10670210" y="0"/>
                </a:lnTo>
                <a:lnTo>
                  <a:pt x="10643680" y="0"/>
                </a:lnTo>
                <a:lnTo>
                  <a:pt x="10606418" y="10160"/>
                </a:lnTo>
                <a:lnTo>
                  <a:pt x="10569677" y="33020"/>
                </a:lnTo>
                <a:lnTo>
                  <a:pt x="10542816" y="67310"/>
                </a:lnTo>
                <a:lnTo>
                  <a:pt x="10535031" y="85090"/>
                </a:lnTo>
                <a:lnTo>
                  <a:pt x="10532986" y="90170"/>
                </a:lnTo>
                <a:lnTo>
                  <a:pt x="10531234" y="96520"/>
                </a:lnTo>
                <a:lnTo>
                  <a:pt x="10529824" y="102692"/>
                </a:lnTo>
                <a:lnTo>
                  <a:pt x="0" y="102692"/>
                </a:lnTo>
                <a:lnTo>
                  <a:pt x="0" y="268808"/>
                </a:lnTo>
                <a:lnTo>
                  <a:pt x="11434572" y="268808"/>
                </a:lnTo>
                <a:lnTo>
                  <a:pt x="11434572" y="102692"/>
                </a:lnTo>
                <a:close/>
              </a:path>
            </a:pathLst>
          </a:custGeom>
          <a:solidFill>
            <a:srgbClr val="13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0" y="166116"/>
                </a:moveTo>
                <a:lnTo>
                  <a:pt x="0" y="0"/>
                </a:lnTo>
                <a:lnTo>
                  <a:pt x="757428" y="0"/>
                </a:lnTo>
                <a:lnTo>
                  <a:pt x="757428" y="166116"/>
                </a:lnTo>
                <a:lnTo>
                  <a:pt x="0" y="166116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6567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832" y="0"/>
                </a:lnTo>
                <a:lnTo>
                  <a:pt x="33832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6120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0"/>
                </a:moveTo>
                <a:lnTo>
                  <a:pt x="89293" y="0"/>
                </a:lnTo>
                <a:lnTo>
                  <a:pt x="89293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6567" y="374650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89" h="397509">
                <a:moveTo>
                  <a:pt x="0" y="0"/>
                </a:moveTo>
                <a:lnTo>
                  <a:pt x="33832" y="0"/>
                </a:lnTo>
                <a:lnTo>
                  <a:pt x="33832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6120" y="374650"/>
            <a:ext cx="27940" cy="397510"/>
          </a:xfrm>
          <a:custGeom>
            <a:avLst/>
            <a:gdLst/>
            <a:ahLst/>
            <a:cxnLst/>
            <a:rect l="l" t="t" r="r" b="b"/>
            <a:pathLst>
              <a:path w="27940" h="397509">
                <a:moveTo>
                  <a:pt x="0" y="0"/>
                </a:moveTo>
                <a:lnTo>
                  <a:pt x="27724" y="0"/>
                </a:lnTo>
                <a:lnTo>
                  <a:pt x="27724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9564" y="374650"/>
            <a:ext cx="15875" cy="397510"/>
          </a:xfrm>
          <a:custGeom>
            <a:avLst/>
            <a:gdLst/>
            <a:ahLst/>
            <a:cxnLst/>
            <a:rect l="l" t="t" r="r" b="b"/>
            <a:pathLst>
              <a:path w="15875" h="397509">
                <a:moveTo>
                  <a:pt x="0" y="0"/>
                </a:moveTo>
                <a:lnTo>
                  <a:pt x="15849" y="0"/>
                </a:lnTo>
                <a:lnTo>
                  <a:pt x="15849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26567" y="772159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0"/>
                </a:moveTo>
                <a:lnTo>
                  <a:pt x="107276" y="0"/>
                </a:lnTo>
                <a:lnTo>
                  <a:pt x="10727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26567" y="779780"/>
            <a:ext cx="107314" cy="12700"/>
          </a:xfrm>
          <a:custGeom>
            <a:avLst/>
            <a:gdLst/>
            <a:ahLst/>
            <a:cxnLst/>
            <a:rect l="l" t="t" r="r" b="b"/>
            <a:pathLst>
              <a:path w="107315" h="12700">
                <a:moveTo>
                  <a:pt x="0" y="0"/>
                </a:moveTo>
                <a:lnTo>
                  <a:pt x="107276" y="0"/>
                </a:lnTo>
                <a:lnTo>
                  <a:pt x="107276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9564" y="779780"/>
            <a:ext cx="1233805" cy="12700"/>
          </a:xfrm>
          <a:custGeom>
            <a:avLst/>
            <a:gdLst/>
            <a:ahLst/>
            <a:cxnLst/>
            <a:rect l="l" t="t" r="r" b="b"/>
            <a:pathLst>
              <a:path w="1233805" h="12700">
                <a:moveTo>
                  <a:pt x="0" y="0"/>
                </a:moveTo>
                <a:lnTo>
                  <a:pt x="1233792" y="0"/>
                </a:lnTo>
                <a:lnTo>
                  <a:pt x="123379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309" y="190119"/>
            <a:ext cx="6433883" cy="482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0565" y="3244895"/>
            <a:ext cx="5586095" cy="257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6121" y="6608352"/>
            <a:ext cx="26797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berkeley.edu/~wkahan/ieee754status/754story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2740" algn="l"/>
              </a:tabLst>
            </a:pPr>
            <a:r>
              <a:rPr sz="5600" b="1" dirty="0">
                <a:solidFill>
                  <a:srgbClr val="FFFF00"/>
                </a:solidFill>
                <a:latin typeface="Yu Gothic"/>
                <a:cs typeface="Yu Gothic"/>
              </a:rPr>
              <a:t>第五</a:t>
            </a:r>
            <a:r>
              <a:rPr sz="5600" b="1" spc="-50" dirty="0">
                <a:solidFill>
                  <a:srgbClr val="FFFF00"/>
                </a:solidFill>
                <a:latin typeface="Yu Gothic"/>
                <a:cs typeface="Yu Gothic"/>
              </a:rPr>
              <a:t>章</a:t>
            </a:r>
            <a:r>
              <a:rPr sz="5600" b="1" dirty="0">
                <a:solidFill>
                  <a:srgbClr val="FFFF00"/>
                </a:solidFill>
                <a:latin typeface="Yu Gothic"/>
                <a:cs typeface="Yu Gothic"/>
              </a:rPr>
              <a:t>	运算方法与运算器</a:t>
            </a:r>
            <a:r>
              <a:rPr sz="5600" b="1" spc="560" dirty="0">
                <a:solidFill>
                  <a:srgbClr val="FFFF00"/>
                </a:solidFill>
                <a:latin typeface="Yu Gothic"/>
                <a:cs typeface="Yu Gothic"/>
              </a:rPr>
              <a:t>(</a:t>
            </a:r>
            <a:r>
              <a:rPr sz="5600" b="1" dirty="0">
                <a:solidFill>
                  <a:srgbClr val="FFFF00"/>
                </a:solidFill>
                <a:latin typeface="Yu Gothic"/>
                <a:cs typeface="Yu Gothic"/>
              </a:rPr>
              <a:t>二</a:t>
            </a:r>
            <a:r>
              <a:rPr sz="5600" b="1" spc="490" dirty="0">
                <a:solidFill>
                  <a:srgbClr val="FFFF00"/>
                </a:solidFill>
                <a:latin typeface="Yu Gothic"/>
                <a:cs typeface="Yu Gothic"/>
              </a:rPr>
              <a:t>)</a:t>
            </a:r>
            <a:endParaRPr sz="5600">
              <a:latin typeface="Yu Gothic"/>
              <a:cs typeface="Yu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2" y="4791659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20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" y="4857953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19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" y="4924234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19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1993" y="4791659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19993" y="20294"/>
                </a:moveTo>
                <a:lnTo>
                  <a:pt x="0" y="7620"/>
                </a:lnTo>
                <a:lnTo>
                  <a:pt x="12" y="0"/>
                </a:lnTo>
                <a:lnTo>
                  <a:pt x="4320019" y="12674"/>
                </a:lnTo>
                <a:lnTo>
                  <a:pt x="4319993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1993" y="4857953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19993" y="20294"/>
                </a:moveTo>
                <a:lnTo>
                  <a:pt x="0" y="7619"/>
                </a:lnTo>
                <a:lnTo>
                  <a:pt x="12" y="0"/>
                </a:lnTo>
                <a:lnTo>
                  <a:pt x="4320019" y="12674"/>
                </a:lnTo>
                <a:lnTo>
                  <a:pt x="4319993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6581" y="4625213"/>
            <a:ext cx="7474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145" algn="l"/>
                <a:tab pos="7461250" algn="l"/>
              </a:tabLst>
            </a:pP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秦磊华</a:t>
            </a:r>
            <a:r>
              <a:rPr sz="2400" spc="110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计算机学</a:t>
            </a:r>
            <a:r>
              <a:rPr sz="2400" spc="-50" dirty="0">
                <a:solidFill>
                  <a:srgbClr val="404040"/>
                </a:solidFill>
                <a:latin typeface="SimSun"/>
                <a:cs typeface="SimSun"/>
              </a:rPr>
              <a:t>院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	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28A9D5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302" y="1203667"/>
            <a:ext cx="3357879" cy="3225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latin typeface="Microsoft JhengHei"/>
                <a:cs typeface="Microsoft JhengHei"/>
              </a:rPr>
              <a:t>main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()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{</a:t>
            </a:r>
            <a:endParaRPr sz="2400">
              <a:latin typeface="Microsoft JhengHei"/>
              <a:cs typeface="Microsoft JhengHei"/>
            </a:endParaRPr>
          </a:p>
          <a:p>
            <a:pPr marL="180340" marR="5080">
              <a:lnSpc>
                <a:spcPct val="125000"/>
              </a:lnSpc>
              <a:tabLst>
                <a:tab pos="1246505" algn="l"/>
              </a:tabLst>
            </a:pPr>
            <a:r>
              <a:rPr sz="2400" b="1" spc="-45" dirty="0">
                <a:solidFill>
                  <a:srgbClr val="00009F"/>
                </a:solidFill>
                <a:latin typeface="Microsoft JhengHei"/>
                <a:cs typeface="Microsoft JhengHei"/>
              </a:rPr>
              <a:t>float</a:t>
            </a:r>
            <a:r>
              <a:rPr sz="2400" b="1" spc="-30" dirty="0">
                <a:solidFill>
                  <a:srgbClr val="00009F"/>
                </a:solidFill>
                <a:latin typeface="Microsoft JhengHei"/>
                <a:cs typeface="Microsoft JhengHei"/>
              </a:rPr>
              <a:t> </a:t>
            </a:r>
            <a:r>
              <a:rPr sz="2400" b="1" spc="-80" dirty="0">
                <a:latin typeface="Microsoft JhengHei"/>
                <a:cs typeface="Microsoft JhengHei"/>
              </a:rPr>
              <a:t>a</a:t>
            </a:r>
            <a:r>
              <a:rPr sz="2400" b="1" spc="-80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400" b="1" spc="-80" dirty="0">
                <a:solidFill>
                  <a:srgbClr val="EF00EF"/>
                </a:solidFill>
                <a:latin typeface="Microsoft JhengHei"/>
                <a:cs typeface="Microsoft JhengHei"/>
              </a:rPr>
              <a:t>1.0</a:t>
            </a:r>
            <a:r>
              <a:rPr sz="2400" b="1" spc="-8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400" b="1" spc="-80" dirty="0">
                <a:latin typeface="Microsoft JhengHei"/>
                <a:cs typeface="Microsoft JhengHei"/>
              </a:rPr>
              <a:t>b</a:t>
            </a:r>
            <a:r>
              <a:rPr sz="2400" b="1" spc="-80" dirty="0">
                <a:solidFill>
                  <a:srgbClr val="FF0000"/>
                </a:solidFill>
                <a:latin typeface="Microsoft JhengHei"/>
                <a:cs typeface="Microsoft JhengHei"/>
              </a:rPr>
              <a:t>=-</a:t>
            </a:r>
            <a:r>
              <a:rPr sz="2400" b="1" spc="-20" dirty="0">
                <a:solidFill>
                  <a:srgbClr val="EF00EF"/>
                </a:solidFill>
                <a:latin typeface="Microsoft JhengHei"/>
                <a:cs typeface="Microsoft JhengHei"/>
              </a:rPr>
              <a:t>1.0</a:t>
            </a:r>
            <a:r>
              <a:rPr sz="2400" b="1" spc="-20" dirty="0">
                <a:solidFill>
                  <a:srgbClr val="FF0000"/>
                </a:solidFill>
                <a:latin typeface="Microsoft JhengHei"/>
                <a:cs typeface="Microsoft JhengHei"/>
              </a:rPr>
              <a:t>; </a:t>
            </a:r>
            <a:r>
              <a:rPr sz="2400" b="1" spc="-10" dirty="0">
                <a:latin typeface="Microsoft JhengHei"/>
                <a:cs typeface="Microsoft JhengHe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400" b="1" spc="-10" dirty="0">
                <a:latin typeface="Microsoft JhengHei"/>
                <a:cs typeface="Microsoft JhengHe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/</a:t>
            </a:r>
            <a:r>
              <a:rPr sz="2400" b="1" spc="-10" dirty="0">
                <a:solidFill>
                  <a:srgbClr val="EF00EF"/>
                </a:solidFill>
                <a:latin typeface="Microsoft JhengHei"/>
                <a:cs typeface="Microsoft JhengHei"/>
              </a:rPr>
              <a:t>0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	</a:t>
            </a:r>
            <a:r>
              <a:rPr sz="2400" b="1" spc="-10" dirty="0">
                <a:latin typeface="Microsoft JhengHei"/>
                <a:cs typeface="Microsoft JhengHei"/>
              </a:rPr>
              <a:t>b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400" b="1" spc="-10" dirty="0">
                <a:latin typeface="Microsoft JhengHei"/>
                <a:cs typeface="Microsoft JhengHei"/>
              </a:rPr>
              <a:t>b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/</a:t>
            </a:r>
            <a:r>
              <a:rPr sz="2400" b="1" spc="-10" dirty="0">
                <a:solidFill>
                  <a:srgbClr val="EF00EF"/>
                </a:solidFill>
                <a:latin typeface="Microsoft JhengHei"/>
                <a:cs typeface="Microsoft JhengHei"/>
              </a:rPr>
              <a:t>0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; </a:t>
            </a:r>
            <a:r>
              <a:rPr sz="2400" b="1" spc="-155" dirty="0">
                <a:latin typeface="Microsoft JhengHei"/>
                <a:cs typeface="Microsoft JhengHei"/>
              </a:rPr>
              <a:t>printf</a:t>
            </a:r>
            <a:r>
              <a:rPr sz="2400" b="1" spc="-155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2400" b="1" spc="-155" dirty="0">
                <a:solidFill>
                  <a:srgbClr val="0000FF"/>
                </a:solidFill>
                <a:latin typeface="Microsoft JhengHei"/>
                <a:cs typeface="Microsoft JhengHei"/>
              </a:rPr>
              <a:t>"a=%f</a:t>
            </a:r>
            <a:r>
              <a:rPr sz="2400" b="1" spc="55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400" b="1" spc="-150" dirty="0">
                <a:solidFill>
                  <a:srgbClr val="0000FF"/>
                </a:solidFill>
                <a:latin typeface="Microsoft JhengHei"/>
                <a:cs typeface="Microsoft JhengHei"/>
              </a:rPr>
              <a:t>b=%f"</a:t>
            </a:r>
            <a:r>
              <a:rPr sz="24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400" b="1" spc="-150" dirty="0">
                <a:latin typeface="Microsoft JhengHei"/>
                <a:cs typeface="Microsoft JhengHei"/>
              </a:rPr>
              <a:t>a</a:t>
            </a:r>
            <a:r>
              <a:rPr sz="24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400" b="1" spc="-150" dirty="0">
                <a:latin typeface="Microsoft JhengHei"/>
                <a:cs typeface="Microsoft JhengHei"/>
              </a:rPr>
              <a:t>b</a:t>
            </a:r>
            <a:r>
              <a:rPr sz="24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); </a:t>
            </a:r>
            <a:r>
              <a:rPr sz="2400" b="1" spc="-10" dirty="0">
                <a:solidFill>
                  <a:srgbClr val="00009F"/>
                </a:solidFill>
                <a:latin typeface="Microsoft JhengHei"/>
                <a:cs typeface="Microsoft JhengHei"/>
              </a:rPr>
              <a:t>return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}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7870" y="3011525"/>
            <a:ext cx="3873423" cy="5974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0240" y="3089274"/>
            <a:ext cx="32848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0364" algn="l"/>
              </a:tabLst>
            </a:pPr>
            <a:r>
              <a:rPr sz="20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a=1.#INF00</a:t>
            </a:r>
            <a:r>
              <a:rPr sz="2000" b="1" dirty="0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sz="2000" b="1" spc="-20" dirty="0">
                <a:solidFill>
                  <a:srgbClr val="FFFFFF"/>
                </a:solidFill>
                <a:latin typeface="Microsoft YaHei"/>
                <a:cs typeface="Microsoft YaHei"/>
              </a:rPr>
              <a:t>b=-</a:t>
            </a:r>
            <a:r>
              <a:rPr sz="20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1.#INF00</a:t>
            </a:r>
            <a:endParaRPr sz="2000">
              <a:latin typeface="Microsoft YaHei"/>
              <a:cs typeface="Microsoft Ya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89176" y="4744783"/>
          <a:ext cx="8762354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89176" y="5333796"/>
          <a:ext cx="8762354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36691" y="537972"/>
            <a:ext cx="4105910" cy="2136775"/>
            <a:chOff x="5536691" y="537972"/>
            <a:chExt cx="4105910" cy="21367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6691" y="537972"/>
              <a:ext cx="4105656" cy="21366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9221" y="1280159"/>
              <a:ext cx="2856026" cy="43433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949" y="2935833"/>
            <a:ext cx="3274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-60" dirty="0">
                <a:latin typeface="Microsoft JhengHei"/>
                <a:cs typeface="Microsoft JhengHei"/>
              </a:rPr>
              <a:t>printf</a:t>
            </a:r>
            <a:r>
              <a:rPr sz="2400" b="1" dirty="0">
                <a:latin typeface="Microsoft JhengHei"/>
                <a:cs typeface="Microsoft JhengHei"/>
              </a:rPr>
              <a:t> </a:t>
            </a:r>
            <a:r>
              <a:rPr sz="2400" b="1" spc="-24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2400" b="1" spc="-240" dirty="0">
                <a:solidFill>
                  <a:srgbClr val="0000FF"/>
                </a:solidFill>
                <a:latin typeface="Microsoft JhengHei"/>
                <a:cs typeface="Microsoft JhengHei"/>
              </a:rPr>
              <a:t>"a=%f</a:t>
            </a:r>
            <a:r>
              <a:rPr sz="2400" b="1" spc="55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400" b="1" spc="-150" dirty="0">
                <a:solidFill>
                  <a:srgbClr val="0000FF"/>
                </a:solidFill>
                <a:latin typeface="Microsoft JhengHei"/>
                <a:cs typeface="Microsoft JhengHei"/>
              </a:rPr>
              <a:t>b=%f"</a:t>
            </a:r>
            <a:r>
              <a:rPr sz="24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400" b="1" spc="-150" dirty="0">
                <a:latin typeface="Microsoft JhengHei"/>
                <a:cs typeface="Microsoft JhengHei"/>
              </a:rPr>
              <a:t>a</a:t>
            </a:r>
            <a:r>
              <a:rPr sz="24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400" b="1" spc="-150" dirty="0">
                <a:latin typeface="Microsoft JhengHei"/>
                <a:cs typeface="Microsoft JhengHei"/>
              </a:rPr>
              <a:t>b</a:t>
            </a:r>
            <a:r>
              <a:rPr sz="24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); </a:t>
            </a:r>
            <a:r>
              <a:rPr sz="2400" b="1" spc="-10" dirty="0">
                <a:solidFill>
                  <a:srgbClr val="00009F"/>
                </a:solidFill>
                <a:latin typeface="Microsoft JhengHei"/>
                <a:cs typeface="Microsoft JhengHei"/>
              </a:rPr>
              <a:t>return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309" y="394167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}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309" y="1130350"/>
            <a:ext cx="2941955" cy="18313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 dirty="0">
                <a:latin typeface="Microsoft JhengHei"/>
                <a:cs typeface="Microsoft JhengHei"/>
              </a:rPr>
              <a:t>main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()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{</a:t>
            </a:r>
            <a:endParaRPr sz="2400">
              <a:latin typeface="Microsoft JhengHei"/>
              <a:cs typeface="Microsoft JhengHei"/>
            </a:endParaRPr>
          </a:p>
          <a:p>
            <a:pPr marL="179705" marR="5080">
              <a:lnSpc>
                <a:spcPct val="125000"/>
              </a:lnSpc>
              <a:tabLst>
                <a:tab pos="1246505" algn="l"/>
              </a:tabLst>
            </a:pPr>
            <a:r>
              <a:rPr sz="2400" b="1" spc="-45" dirty="0">
                <a:solidFill>
                  <a:srgbClr val="00009F"/>
                </a:solidFill>
                <a:latin typeface="Microsoft JhengHei"/>
                <a:cs typeface="Microsoft JhengHei"/>
              </a:rPr>
              <a:t>float</a:t>
            </a:r>
            <a:r>
              <a:rPr sz="2400" b="1" spc="-70" dirty="0">
                <a:solidFill>
                  <a:srgbClr val="00009F"/>
                </a:solidFill>
                <a:latin typeface="Microsoft JhengHei"/>
                <a:cs typeface="Microsoft JhengHei"/>
              </a:rPr>
              <a:t> </a:t>
            </a:r>
            <a:r>
              <a:rPr sz="2400" b="1" spc="-75" dirty="0">
                <a:latin typeface="Microsoft JhengHei"/>
                <a:cs typeface="Microsoft JhengHei"/>
              </a:rPr>
              <a:t>a</a:t>
            </a:r>
            <a:r>
              <a:rPr sz="2400"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400" b="1" spc="-75" dirty="0">
                <a:solidFill>
                  <a:srgbClr val="EF00EF"/>
                </a:solidFill>
                <a:latin typeface="Microsoft JhengHei"/>
                <a:cs typeface="Microsoft JhengHei"/>
              </a:rPr>
              <a:t>0.0</a:t>
            </a:r>
            <a:r>
              <a:rPr sz="2400"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400" b="1" spc="-65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2400" b="1" spc="-25" dirty="0">
                <a:latin typeface="Microsoft JhengHei"/>
                <a:cs typeface="Microsoft JhengHei"/>
              </a:rPr>
              <a:t>b</a:t>
            </a:r>
            <a:r>
              <a:rPr sz="2400" b="1" spc="-25" dirty="0">
                <a:solidFill>
                  <a:srgbClr val="FF0000"/>
                </a:solidFill>
                <a:latin typeface="Microsoft JhengHei"/>
                <a:cs typeface="Microsoft JhengHei"/>
              </a:rPr>
              <a:t>; </a:t>
            </a:r>
            <a:r>
              <a:rPr sz="2400" b="1" spc="-10" dirty="0">
                <a:latin typeface="Microsoft JhengHei"/>
                <a:cs typeface="Microsoft JhengHe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400" b="1" spc="-10" dirty="0">
                <a:latin typeface="Microsoft JhengHei"/>
                <a:cs typeface="Microsoft JhengHe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/</a:t>
            </a:r>
            <a:r>
              <a:rPr sz="2400" b="1" spc="-10" dirty="0">
                <a:solidFill>
                  <a:srgbClr val="EF00EF"/>
                </a:solidFill>
                <a:latin typeface="Microsoft JhengHei"/>
                <a:cs typeface="Microsoft JhengHei"/>
              </a:rPr>
              <a:t>0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	</a:t>
            </a:r>
            <a:r>
              <a:rPr sz="2400" b="1" spc="-45" dirty="0">
                <a:latin typeface="Microsoft JhengHei"/>
                <a:cs typeface="Microsoft JhengHei"/>
              </a:rPr>
              <a:t>b</a:t>
            </a:r>
            <a:r>
              <a:rPr sz="2400" b="1" spc="-45" dirty="0">
                <a:solidFill>
                  <a:srgbClr val="FF0000"/>
                </a:solidFill>
                <a:latin typeface="Microsoft JhengHei"/>
                <a:cs typeface="Microsoft JhengHei"/>
              </a:rPr>
              <a:t>=-</a:t>
            </a:r>
            <a:r>
              <a:rPr sz="2400" b="1" spc="-50" dirty="0">
                <a:latin typeface="Microsoft JhengHei"/>
                <a:cs typeface="Microsoft JhengHei"/>
              </a:rPr>
              <a:t>sqrt</a:t>
            </a:r>
            <a:r>
              <a:rPr sz="24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(-</a:t>
            </a:r>
            <a:r>
              <a:rPr sz="2400" b="1" spc="-50" dirty="0">
                <a:solidFill>
                  <a:srgbClr val="EF00EF"/>
                </a:solidFill>
                <a:latin typeface="Microsoft JhengHei"/>
                <a:cs typeface="Microsoft JhengHei"/>
              </a:rPr>
              <a:t>1</a:t>
            </a:r>
            <a:r>
              <a:rPr sz="24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);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4665" y="3132175"/>
            <a:ext cx="4289348" cy="59110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8672" y="5466079"/>
          <a:ext cx="8762354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D966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8672" y="4855654"/>
          <a:ext cx="8762354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D966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742716" y="5088839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391795" y="76200"/>
                </a:moveTo>
                <a:lnTo>
                  <a:pt x="391795" y="0"/>
                </a:lnTo>
                <a:lnTo>
                  <a:pt x="460375" y="34289"/>
                </a:lnTo>
                <a:lnTo>
                  <a:pt x="403859" y="34289"/>
                </a:lnTo>
                <a:lnTo>
                  <a:pt x="403859" y="41909"/>
                </a:lnTo>
                <a:lnTo>
                  <a:pt x="460375" y="41909"/>
                </a:lnTo>
                <a:lnTo>
                  <a:pt x="391795" y="76200"/>
                </a:lnTo>
                <a:close/>
              </a:path>
              <a:path w="467995" h="76200">
                <a:moveTo>
                  <a:pt x="391795" y="41909"/>
                </a:moveTo>
                <a:lnTo>
                  <a:pt x="373379" y="41909"/>
                </a:lnTo>
                <a:lnTo>
                  <a:pt x="373379" y="34289"/>
                </a:lnTo>
                <a:lnTo>
                  <a:pt x="391795" y="34289"/>
                </a:lnTo>
                <a:lnTo>
                  <a:pt x="391795" y="41909"/>
                </a:lnTo>
                <a:close/>
              </a:path>
              <a:path w="467995" h="76200">
                <a:moveTo>
                  <a:pt x="460375" y="41909"/>
                </a:moveTo>
                <a:lnTo>
                  <a:pt x="403859" y="41909"/>
                </a:lnTo>
                <a:lnTo>
                  <a:pt x="403859" y="34289"/>
                </a:lnTo>
                <a:lnTo>
                  <a:pt x="460375" y="34289"/>
                </a:lnTo>
                <a:lnTo>
                  <a:pt x="467995" y="38100"/>
                </a:lnTo>
                <a:lnTo>
                  <a:pt x="460375" y="41909"/>
                </a:lnTo>
                <a:close/>
              </a:path>
              <a:path w="467995" h="76200">
                <a:moveTo>
                  <a:pt x="30479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30479" y="34289"/>
                </a:lnTo>
                <a:lnTo>
                  <a:pt x="30479" y="41909"/>
                </a:lnTo>
                <a:close/>
              </a:path>
              <a:path w="467995" h="76200">
                <a:moveTo>
                  <a:pt x="83820" y="41909"/>
                </a:moveTo>
                <a:lnTo>
                  <a:pt x="53339" y="41909"/>
                </a:lnTo>
                <a:lnTo>
                  <a:pt x="53339" y="34289"/>
                </a:lnTo>
                <a:lnTo>
                  <a:pt x="83820" y="34289"/>
                </a:lnTo>
                <a:lnTo>
                  <a:pt x="83820" y="41909"/>
                </a:lnTo>
                <a:close/>
              </a:path>
              <a:path w="467995" h="76200">
                <a:moveTo>
                  <a:pt x="137159" y="41909"/>
                </a:moveTo>
                <a:lnTo>
                  <a:pt x="106679" y="41909"/>
                </a:lnTo>
                <a:lnTo>
                  <a:pt x="106679" y="34289"/>
                </a:lnTo>
                <a:lnTo>
                  <a:pt x="137159" y="34289"/>
                </a:lnTo>
                <a:lnTo>
                  <a:pt x="137159" y="41909"/>
                </a:lnTo>
                <a:close/>
              </a:path>
              <a:path w="467995" h="76200">
                <a:moveTo>
                  <a:pt x="190500" y="41909"/>
                </a:moveTo>
                <a:lnTo>
                  <a:pt x="160020" y="41909"/>
                </a:lnTo>
                <a:lnTo>
                  <a:pt x="160020" y="34289"/>
                </a:lnTo>
                <a:lnTo>
                  <a:pt x="190500" y="34289"/>
                </a:lnTo>
                <a:lnTo>
                  <a:pt x="190500" y="41909"/>
                </a:lnTo>
                <a:close/>
              </a:path>
              <a:path w="467995" h="76200">
                <a:moveTo>
                  <a:pt x="243839" y="41909"/>
                </a:moveTo>
                <a:lnTo>
                  <a:pt x="213359" y="41909"/>
                </a:lnTo>
                <a:lnTo>
                  <a:pt x="213359" y="34289"/>
                </a:lnTo>
                <a:lnTo>
                  <a:pt x="243839" y="34289"/>
                </a:lnTo>
                <a:lnTo>
                  <a:pt x="243839" y="41909"/>
                </a:lnTo>
                <a:close/>
              </a:path>
              <a:path w="467995" h="76200">
                <a:moveTo>
                  <a:pt x="297179" y="41909"/>
                </a:moveTo>
                <a:lnTo>
                  <a:pt x="266700" y="41909"/>
                </a:lnTo>
                <a:lnTo>
                  <a:pt x="266700" y="34289"/>
                </a:lnTo>
                <a:lnTo>
                  <a:pt x="297179" y="34289"/>
                </a:lnTo>
                <a:lnTo>
                  <a:pt x="297179" y="41909"/>
                </a:lnTo>
                <a:close/>
              </a:path>
              <a:path w="467995" h="76200">
                <a:moveTo>
                  <a:pt x="350520" y="41909"/>
                </a:moveTo>
                <a:lnTo>
                  <a:pt x="320039" y="41909"/>
                </a:lnTo>
                <a:lnTo>
                  <a:pt x="320039" y="34289"/>
                </a:lnTo>
                <a:lnTo>
                  <a:pt x="350520" y="34289"/>
                </a:lnTo>
                <a:lnTo>
                  <a:pt x="350520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89451" y="4868989"/>
            <a:ext cx="1534160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Microsoft JhengHei"/>
                <a:cs typeface="Microsoft JhengHei"/>
              </a:rPr>
              <a:t>FFC0-</a:t>
            </a:r>
            <a:r>
              <a:rPr sz="2400" b="1" spc="-45" dirty="0">
                <a:latin typeface="Microsoft JhengHei"/>
                <a:cs typeface="Microsoft JhengHei"/>
              </a:rPr>
              <a:t>0000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2400" b="1" spc="-65" dirty="0">
                <a:latin typeface="Microsoft JhengHei"/>
                <a:cs typeface="Microsoft JhengHei"/>
              </a:rPr>
              <a:t>7FC0-</a:t>
            </a:r>
            <a:r>
              <a:rPr sz="2400" b="1" spc="-75" dirty="0">
                <a:latin typeface="Microsoft JhengHei"/>
                <a:cs typeface="Microsoft JhengHei"/>
              </a:rPr>
              <a:t>0000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42716" y="5720676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391795" y="76200"/>
                </a:moveTo>
                <a:lnTo>
                  <a:pt x="391795" y="0"/>
                </a:lnTo>
                <a:lnTo>
                  <a:pt x="460375" y="34289"/>
                </a:lnTo>
                <a:lnTo>
                  <a:pt x="403859" y="34289"/>
                </a:lnTo>
                <a:lnTo>
                  <a:pt x="403859" y="41910"/>
                </a:lnTo>
                <a:lnTo>
                  <a:pt x="460375" y="41910"/>
                </a:lnTo>
                <a:lnTo>
                  <a:pt x="391795" y="76200"/>
                </a:lnTo>
                <a:close/>
              </a:path>
              <a:path w="467995" h="76200">
                <a:moveTo>
                  <a:pt x="391795" y="41910"/>
                </a:moveTo>
                <a:lnTo>
                  <a:pt x="373379" y="41910"/>
                </a:lnTo>
                <a:lnTo>
                  <a:pt x="373379" y="34289"/>
                </a:lnTo>
                <a:lnTo>
                  <a:pt x="391795" y="34289"/>
                </a:lnTo>
                <a:lnTo>
                  <a:pt x="391795" y="41910"/>
                </a:lnTo>
                <a:close/>
              </a:path>
              <a:path w="467995" h="76200">
                <a:moveTo>
                  <a:pt x="460375" y="41910"/>
                </a:moveTo>
                <a:lnTo>
                  <a:pt x="403859" y="41910"/>
                </a:lnTo>
                <a:lnTo>
                  <a:pt x="403859" y="34289"/>
                </a:lnTo>
                <a:lnTo>
                  <a:pt x="460375" y="34289"/>
                </a:lnTo>
                <a:lnTo>
                  <a:pt x="467995" y="38100"/>
                </a:lnTo>
                <a:lnTo>
                  <a:pt x="460375" y="41910"/>
                </a:lnTo>
                <a:close/>
              </a:path>
              <a:path w="467995" h="76200">
                <a:moveTo>
                  <a:pt x="30479" y="41910"/>
                </a:moveTo>
                <a:lnTo>
                  <a:pt x="0" y="41910"/>
                </a:lnTo>
                <a:lnTo>
                  <a:pt x="0" y="34289"/>
                </a:lnTo>
                <a:lnTo>
                  <a:pt x="30479" y="34289"/>
                </a:lnTo>
                <a:lnTo>
                  <a:pt x="30479" y="41910"/>
                </a:lnTo>
                <a:close/>
              </a:path>
              <a:path w="467995" h="76200">
                <a:moveTo>
                  <a:pt x="83820" y="41910"/>
                </a:moveTo>
                <a:lnTo>
                  <a:pt x="53339" y="41910"/>
                </a:lnTo>
                <a:lnTo>
                  <a:pt x="53339" y="34289"/>
                </a:lnTo>
                <a:lnTo>
                  <a:pt x="83820" y="34289"/>
                </a:lnTo>
                <a:lnTo>
                  <a:pt x="83820" y="41910"/>
                </a:lnTo>
                <a:close/>
              </a:path>
              <a:path w="467995" h="76200">
                <a:moveTo>
                  <a:pt x="137159" y="41910"/>
                </a:moveTo>
                <a:lnTo>
                  <a:pt x="106679" y="41910"/>
                </a:lnTo>
                <a:lnTo>
                  <a:pt x="106679" y="34289"/>
                </a:lnTo>
                <a:lnTo>
                  <a:pt x="137159" y="34289"/>
                </a:lnTo>
                <a:lnTo>
                  <a:pt x="137159" y="41910"/>
                </a:lnTo>
                <a:close/>
              </a:path>
              <a:path w="467995" h="76200">
                <a:moveTo>
                  <a:pt x="190500" y="41910"/>
                </a:moveTo>
                <a:lnTo>
                  <a:pt x="160020" y="41910"/>
                </a:lnTo>
                <a:lnTo>
                  <a:pt x="160020" y="34289"/>
                </a:lnTo>
                <a:lnTo>
                  <a:pt x="190500" y="34289"/>
                </a:lnTo>
                <a:lnTo>
                  <a:pt x="190500" y="41910"/>
                </a:lnTo>
                <a:close/>
              </a:path>
              <a:path w="467995" h="76200">
                <a:moveTo>
                  <a:pt x="243839" y="41910"/>
                </a:moveTo>
                <a:lnTo>
                  <a:pt x="213359" y="41910"/>
                </a:lnTo>
                <a:lnTo>
                  <a:pt x="213359" y="34289"/>
                </a:lnTo>
                <a:lnTo>
                  <a:pt x="243839" y="34289"/>
                </a:lnTo>
                <a:lnTo>
                  <a:pt x="243839" y="41910"/>
                </a:lnTo>
                <a:close/>
              </a:path>
              <a:path w="467995" h="76200">
                <a:moveTo>
                  <a:pt x="297179" y="41910"/>
                </a:moveTo>
                <a:lnTo>
                  <a:pt x="266700" y="41910"/>
                </a:lnTo>
                <a:lnTo>
                  <a:pt x="266700" y="34289"/>
                </a:lnTo>
                <a:lnTo>
                  <a:pt x="297179" y="34289"/>
                </a:lnTo>
                <a:lnTo>
                  <a:pt x="297179" y="41910"/>
                </a:lnTo>
                <a:close/>
              </a:path>
              <a:path w="467995" h="76200">
                <a:moveTo>
                  <a:pt x="350520" y="41910"/>
                </a:moveTo>
                <a:lnTo>
                  <a:pt x="320039" y="41910"/>
                </a:lnTo>
                <a:lnTo>
                  <a:pt x="320039" y="34289"/>
                </a:lnTo>
                <a:lnTo>
                  <a:pt x="350520" y="34289"/>
                </a:lnTo>
                <a:lnTo>
                  <a:pt x="350520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2476" y="812291"/>
            <a:ext cx="4105655" cy="21366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11470" y="3166109"/>
            <a:ext cx="391477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2011680" algn="l"/>
              </a:tabLst>
            </a:pPr>
            <a:r>
              <a:rPr sz="24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a=1.#IND00</a:t>
            </a:r>
            <a:r>
              <a:rPr sz="2400" b="1" dirty="0">
                <a:solidFill>
                  <a:srgbClr val="FFFFFF"/>
                </a:solidFill>
                <a:latin typeface="Microsoft JhengHei"/>
                <a:cs typeface="Microsoft JhengHei"/>
              </a:rPr>
              <a:t>	</a:t>
            </a:r>
            <a:r>
              <a:rPr sz="2400" b="1" spc="-114" dirty="0">
                <a:solidFill>
                  <a:srgbClr val="FFFFFF"/>
                </a:solidFill>
                <a:latin typeface="Microsoft JhengHei"/>
                <a:cs typeface="Microsoft JhengHei"/>
              </a:rPr>
              <a:t>b=1.#QNAN0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800" b="1" spc="-50" dirty="0">
                <a:latin typeface="Microsoft JhengHei"/>
                <a:cs typeface="Microsoft JhengHei"/>
              </a:rPr>
              <a:t>IND:</a:t>
            </a:r>
            <a:r>
              <a:rPr sz="1800" b="1" spc="-25" dirty="0">
                <a:latin typeface="Microsoft JhengHei"/>
                <a:cs typeface="Microsoft JhengHei"/>
              </a:rPr>
              <a:t> </a:t>
            </a:r>
            <a:r>
              <a:rPr sz="1800" b="1" spc="-70" dirty="0">
                <a:latin typeface="Microsoft JhengHei"/>
                <a:cs typeface="Microsoft JhengHei"/>
              </a:rPr>
              <a:t>Implementation</a:t>
            </a:r>
            <a:r>
              <a:rPr sz="1800" b="1" spc="-25" dirty="0">
                <a:latin typeface="Microsoft JhengHei"/>
                <a:cs typeface="Microsoft JhengHei"/>
              </a:rPr>
              <a:t> </a:t>
            </a:r>
            <a:r>
              <a:rPr sz="1800" b="1" spc="-55" dirty="0">
                <a:latin typeface="Microsoft JhengHei"/>
                <a:cs typeface="Microsoft JhengHei"/>
              </a:rPr>
              <a:t>Not</a:t>
            </a:r>
            <a:r>
              <a:rPr sz="1800" b="1" spc="-30" dirty="0">
                <a:latin typeface="Microsoft JhengHei"/>
                <a:cs typeface="Microsoft JhengHei"/>
              </a:rPr>
              <a:t> </a:t>
            </a:r>
            <a:r>
              <a:rPr sz="1800" b="1" spc="-10" dirty="0">
                <a:latin typeface="Microsoft JhengHei"/>
                <a:cs typeface="Microsoft JhengHei"/>
              </a:rPr>
              <a:t>define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664" y="1071626"/>
            <a:ext cx="496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4</a:t>
            </a:r>
            <a:r>
              <a:rPr sz="2400" spc="-15" dirty="0">
                <a:solidFill>
                  <a:srgbClr val="3333CC"/>
                </a:solidFill>
                <a:latin typeface="Microsoft YaHei"/>
                <a:cs typeface="Microsoft YaHei"/>
              </a:rPr>
              <a:t>) </a:t>
            </a: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IEEE</a:t>
            </a:r>
            <a:r>
              <a:rPr sz="2400" spc="-25" dirty="0">
                <a:solidFill>
                  <a:srgbClr val="3333CC"/>
                </a:solidFill>
                <a:latin typeface="Microsoft YaHei"/>
                <a:cs typeface="Microsoft YaHei"/>
              </a:rPr>
              <a:t> 754</a:t>
            </a:r>
            <a:r>
              <a:rPr sz="2400" spc="-5" dirty="0">
                <a:solidFill>
                  <a:srgbClr val="3333CC"/>
                </a:solidFill>
                <a:latin typeface="Microsoft YaHei"/>
                <a:cs typeface="Microsoft YaHei"/>
              </a:rPr>
              <a:t>格式与浮点数真值的转换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041" y="1758810"/>
            <a:ext cx="8488464" cy="5991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8261" y="1821954"/>
            <a:ext cx="142176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FFFFFF"/>
                </a:solidFill>
                <a:latin typeface="Microsoft YaHei"/>
                <a:cs typeface="Microsoft YaHei"/>
              </a:rPr>
              <a:t>浮点数真值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5461" y="1821954"/>
            <a:ext cx="136969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Microsoft YaHei"/>
                <a:cs typeface="Microsoft YaHei"/>
              </a:rPr>
              <a:t>十进制数</a:t>
            </a:r>
            <a:r>
              <a:rPr sz="2200" spc="-50" dirty="0">
                <a:solidFill>
                  <a:srgbClr val="FFFFFF"/>
                </a:solidFill>
                <a:latin typeface="Microsoft YaHei"/>
                <a:cs typeface="Microsoft YaHei"/>
              </a:rPr>
              <a:t>N</a:t>
            </a:r>
            <a:endParaRPr sz="22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041" y="5620435"/>
            <a:ext cx="8488464" cy="5991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47146" y="5683580"/>
            <a:ext cx="315912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1164" algn="l"/>
              </a:tabLst>
            </a:pPr>
            <a:r>
              <a:rPr sz="2200" spc="-25" dirty="0">
                <a:solidFill>
                  <a:srgbClr val="FFFFFF"/>
                </a:solidFill>
                <a:latin typeface="Microsoft YaHei"/>
                <a:cs typeface="Microsoft YaHei"/>
              </a:rPr>
              <a:t>单精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度</a:t>
            </a:r>
            <a:r>
              <a:rPr sz="2200" spc="-1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Microsoft YaHei"/>
                <a:cs typeface="Microsoft YaHei"/>
              </a:rPr>
              <a:t>float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Microsoft YaHei"/>
                <a:cs typeface="Microsoft YaHei"/>
              </a:rPr>
              <a:t>32</a:t>
            </a:r>
            <a:r>
              <a:rPr sz="2200" spc="-25" dirty="0">
                <a:solidFill>
                  <a:srgbClr val="FFFFFF"/>
                </a:solidFill>
                <a:latin typeface="Microsoft YaHei"/>
                <a:cs typeface="Microsoft YaHei"/>
              </a:rPr>
              <a:t>位二进</a:t>
            </a:r>
            <a:r>
              <a:rPr sz="2200" spc="-50" dirty="0">
                <a:solidFill>
                  <a:srgbClr val="FFFFFF"/>
                </a:solidFill>
                <a:latin typeface="Microsoft YaHei"/>
                <a:cs typeface="Microsoft YaHei"/>
              </a:rPr>
              <a:t>制</a:t>
            </a:r>
            <a:endParaRPr sz="22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3041" y="2707436"/>
            <a:ext cx="3337725" cy="6060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31301" y="2792806"/>
            <a:ext cx="26409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N</a:t>
            </a:r>
            <a:r>
              <a:rPr sz="2000" spc="-2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(-1)</a:t>
            </a:r>
            <a:r>
              <a:rPr sz="1950" baseline="21367" dirty="0">
                <a:latin typeface="Microsoft YaHei"/>
                <a:cs typeface="Microsoft YaHei"/>
              </a:rPr>
              <a:t>s</a:t>
            </a:r>
            <a:r>
              <a:rPr sz="1950" spc="300" baseline="21367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×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2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1950" baseline="21367" dirty="0">
                <a:latin typeface="Microsoft YaHei"/>
                <a:cs typeface="Microsoft YaHei"/>
              </a:rPr>
              <a:t>e</a:t>
            </a:r>
            <a:r>
              <a:rPr sz="1950" spc="307" baseline="21367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×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spc="-25" dirty="0">
                <a:latin typeface="Microsoft YaHei"/>
                <a:cs typeface="Microsoft YaHei"/>
              </a:rPr>
              <a:t>1.M</a:t>
            </a:r>
            <a:endParaRPr sz="200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83041" y="2314740"/>
            <a:ext cx="3338195" cy="1993900"/>
            <a:chOff x="1883041" y="2314740"/>
            <a:chExt cx="3338195" cy="1993900"/>
          </a:xfrm>
        </p:grpSpPr>
        <p:sp>
          <p:nvSpPr>
            <p:cNvPr id="11" name="object 11"/>
            <p:cNvSpPr/>
            <p:nvPr/>
          </p:nvSpPr>
          <p:spPr>
            <a:xfrm>
              <a:off x="3447287" y="2321052"/>
              <a:ext cx="243840" cy="396240"/>
            </a:xfrm>
            <a:custGeom>
              <a:avLst/>
              <a:gdLst/>
              <a:ahLst/>
              <a:cxnLst/>
              <a:rect l="l" t="t" r="r" b="b"/>
              <a:pathLst>
                <a:path w="243839" h="396239">
                  <a:moveTo>
                    <a:pt x="121920" y="396240"/>
                  </a:moveTo>
                  <a:lnTo>
                    <a:pt x="0" y="274320"/>
                  </a:lnTo>
                  <a:lnTo>
                    <a:pt x="60960" y="274320"/>
                  </a:lnTo>
                  <a:lnTo>
                    <a:pt x="60960" y="0"/>
                  </a:lnTo>
                  <a:lnTo>
                    <a:pt x="182879" y="0"/>
                  </a:lnTo>
                  <a:lnTo>
                    <a:pt x="182879" y="274320"/>
                  </a:lnTo>
                  <a:lnTo>
                    <a:pt x="243839" y="274320"/>
                  </a:lnTo>
                  <a:lnTo>
                    <a:pt x="121920" y="39624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2149" y="231474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69811" y="280695"/>
                  </a:moveTo>
                  <a:lnTo>
                    <a:pt x="69811" y="0"/>
                  </a:lnTo>
                  <a:lnTo>
                    <a:pt x="204177" y="0"/>
                  </a:lnTo>
                  <a:lnTo>
                    <a:pt x="204177" y="6349"/>
                  </a:lnTo>
                  <a:lnTo>
                    <a:pt x="82511" y="6349"/>
                  </a:lnTo>
                  <a:lnTo>
                    <a:pt x="76161" y="12699"/>
                  </a:lnTo>
                  <a:lnTo>
                    <a:pt x="82511" y="12699"/>
                  </a:lnTo>
                  <a:lnTo>
                    <a:pt x="82511" y="274345"/>
                  </a:lnTo>
                  <a:lnTo>
                    <a:pt x="76161" y="274345"/>
                  </a:lnTo>
                  <a:lnTo>
                    <a:pt x="69811" y="280695"/>
                  </a:lnTo>
                  <a:close/>
                </a:path>
                <a:path w="274320" h="411480">
                  <a:moveTo>
                    <a:pt x="82511" y="12699"/>
                  </a:moveTo>
                  <a:lnTo>
                    <a:pt x="76161" y="12699"/>
                  </a:lnTo>
                  <a:lnTo>
                    <a:pt x="82511" y="6349"/>
                  </a:lnTo>
                  <a:lnTo>
                    <a:pt x="82511" y="12699"/>
                  </a:lnTo>
                  <a:close/>
                </a:path>
                <a:path w="274320" h="411480">
                  <a:moveTo>
                    <a:pt x="191477" y="12699"/>
                  </a:moveTo>
                  <a:lnTo>
                    <a:pt x="82511" y="12699"/>
                  </a:lnTo>
                  <a:lnTo>
                    <a:pt x="82511" y="6349"/>
                  </a:lnTo>
                  <a:lnTo>
                    <a:pt x="191477" y="6349"/>
                  </a:lnTo>
                  <a:lnTo>
                    <a:pt x="191477" y="12699"/>
                  </a:lnTo>
                  <a:close/>
                </a:path>
                <a:path w="274320" h="411480">
                  <a:moveTo>
                    <a:pt x="243319" y="287045"/>
                  </a:moveTo>
                  <a:lnTo>
                    <a:pt x="191477" y="287045"/>
                  </a:lnTo>
                  <a:lnTo>
                    <a:pt x="191477" y="6349"/>
                  </a:lnTo>
                  <a:lnTo>
                    <a:pt x="197827" y="12699"/>
                  </a:lnTo>
                  <a:lnTo>
                    <a:pt x="204177" y="12699"/>
                  </a:lnTo>
                  <a:lnTo>
                    <a:pt x="204177" y="274345"/>
                  </a:lnTo>
                  <a:lnTo>
                    <a:pt x="197827" y="274345"/>
                  </a:lnTo>
                  <a:lnTo>
                    <a:pt x="204177" y="280695"/>
                  </a:lnTo>
                  <a:lnTo>
                    <a:pt x="249669" y="280695"/>
                  </a:lnTo>
                  <a:lnTo>
                    <a:pt x="243319" y="287045"/>
                  </a:lnTo>
                  <a:close/>
                </a:path>
                <a:path w="274320" h="411480">
                  <a:moveTo>
                    <a:pt x="204177" y="12699"/>
                  </a:moveTo>
                  <a:lnTo>
                    <a:pt x="197827" y="12699"/>
                  </a:lnTo>
                  <a:lnTo>
                    <a:pt x="191477" y="6349"/>
                  </a:lnTo>
                  <a:lnTo>
                    <a:pt x="204177" y="6349"/>
                  </a:lnTo>
                  <a:lnTo>
                    <a:pt x="204177" y="12699"/>
                  </a:lnTo>
                  <a:close/>
                </a:path>
                <a:path w="274320" h="411480">
                  <a:moveTo>
                    <a:pt x="136994" y="411340"/>
                  </a:moveTo>
                  <a:lnTo>
                    <a:pt x="0" y="274345"/>
                  </a:lnTo>
                  <a:lnTo>
                    <a:pt x="69811" y="274345"/>
                  </a:lnTo>
                  <a:lnTo>
                    <a:pt x="69811" y="276199"/>
                  </a:lnTo>
                  <a:lnTo>
                    <a:pt x="19824" y="276199"/>
                  </a:lnTo>
                  <a:lnTo>
                    <a:pt x="15328" y="287045"/>
                  </a:lnTo>
                  <a:lnTo>
                    <a:pt x="30669" y="287045"/>
                  </a:lnTo>
                  <a:lnTo>
                    <a:pt x="136988" y="393375"/>
                  </a:lnTo>
                  <a:lnTo>
                    <a:pt x="132499" y="397865"/>
                  </a:lnTo>
                  <a:lnTo>
                    <a:pt x="150469" y="397865"/>
                  </a:lnTo>
                  <a:lnTo>
                    <a:pt x="136994" y="411340"/>
                  </a:lnTo>
                  <a:close/>
                </a:path>
                <a:path w="274320" h="411480">
                  <a:moveTo>
                    <a:pt x="82511" y="280695"/>
                  </a:moveTo>
                  <a:lnTo>
                    <a:pt x="69811" y="280695"/>
                  </a:lnTo>
                  <a:lnTo>
                    <a:pt x="76161" y="274345"/>
                  </a:lnTo>
                  <a:lnTo>
                    <a:pt x="82511" y="274345"/>
                  </a:lnTo>
                  <a:lnTo>
                    <a:pt x="82511" y="280695"/>
                  </a:lnTo>
                  <a:close/>
                </a:path>
                <a:path w="274320" h="411480">
                  <a:moveTo>
                    <a:pt x="204177" y="280695"/>
                  </a:moveTo>
                  <a:lnTo>
                    <a:pt x="197827" y="274345"/>
                  </a:lnTo>
                  <a:lnTo>
                    <a:pt x="204177" y="274345"/>
                  </a:lnTo>
                  <a:lnTo>
                    <a:pt x="204177" y="280695"/>
                  </a:lnTo>
                  <a:close/>
                </a:path>
                <a:path w="274320" h="411480">
                  <a:moveTo>
                    <a:pt x="249669" y="280695"/>
                  </a:moveTo>
                  <a:lnTo>
                    <a:pt x="204177" y="280695"/>
                  </a:lnTo>
                  <a:lnTo>
                    <a:pt x="204177" y="274345"/>
                  </a:lnTo>
                  <a:lnTo>
                    <a:pt x="273989" y="274345"/>
                  </a:lnTo>
                  <a:lnTo>
                    <a:pt x="272135" y="276199"/>
                  </a:lnTo>
                  <a:lnTo>
                    <a:pt x="254165" y="276199"/>
                  </a:lnTo>
                  <a:lnTo>
                    <a:pt x="249669" y="280695"/>
                  </a:lnTo>
                  <a:close/>
                </a:path>
                <a:path w="274320" h="411480">
                  <a:moveTo>
                    <a:pt x="30669" y="287045"/>
                  </a:moveTo>
                  <a:lnTo>
                    <a:pt x="15328" y="287045"/>
                  </a:lnTo>
                  <a:lnTo>
                    <a:pt x="19824" y="276199"/>
                  </a:lnTo>
                  <a:lnTo>
                    <a:pt x="30669" y="287045"/>
                  </a:lnTo>
                  <a:close/>
                </a:path>
                <a:path w="274320" h="411480">
                  <a:moveTo>
                    <a:pt x="82511" y="287045"/>
                  </a:moveTo>
                  <a:lnTo>
                    <a:pt x="30669" y="287045"/>
                  </a:lnTo>
                  <a:lnTo>
                    <a:pt x="19824" y="276199"/>
                  </a:lnTo>
                  <a:lnTo>
                    <a:pt x="69811" y="276199"/>
                  </a:lnTo>
                  <a:lnTo>
                    <a:pt x="69811" y="280695"/>
                  </a:lnTo>
                  <a:lnTo>
                    <a:pt x="82511" y="280695"/>
                  </a:lnTo>
                  <a:lnTo>
                    <a:pt x="82511" y="287045"/>
                  </a:lnTo>
                  <a:close/>
                </a:path>
                <a:path w="274320" h="411480">
                  <a:moveTo>
                    <a:pt x="150469" y="397865"/>
                  </a:moveTo>
                  <a:lnTo>
                    <a:pt x="141477" y="397865"/>
                  </a:lnTo>
                  <a:lnTo>
                    <a:pt x="136988" y="393375"/>
                  </a:lnTo>
                  <a:lnTo>
                    <a:pt x="254165" y="276199"/>
                  </a:lnTo>
                  <a:lnTo>
                    <a:pt x="258660" y="287045"/>
                  </a:lnTo>
                  <a:lnTo>
                    <a:pt x="261289" y="287045"/>
                  </a:lnTo>
                  <a:lnTo>
                    <a:pt x="150469" y="397865"/>
                  </a:lnTo>
                  <a:close/>
                </a:path>
                <a:path w="274320" h="411480">
                  <a:moveTo>
                    <a:pt x="261289" y="287045"/>
                  </a:moveTo>
                  <a:lnTo>
                    <a:pt x="258660" y="287045"/>
                  </a:lnTo>
                  <a:lnTo>
                    <a:pt x="254165" y="276199"/>
                  </a:lnTo>
                  <a:lnTo>
                    <a:pt x="272135" y="276199"/>
                  </a:lnTo>
                  <a:lnTo>
                    <a:pt x="261289" y="287045"/>
                  </a:lnTo>
                  <a:close/>
                </a:path>
                <a:path w="274320" h="411480">
                  <a:moveTo>
                    <a:pt x="141477" y="397865"/>
                  </a:moveTo>
                  <a:lnTo>
                    <a:pt x="132499" y="397865"/>
                  </a:lnTo>
                  <a:lnTo>
                    <a:pt x="136988" y="393375"/>
                  </a:lnTo>
                  <a:lnTo>
                    <a:pt x="141477" y="397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3041" y="3709212"/>
              <a:ext cx="3337737" cy="59910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764701" y="3772369"/>
            <a:ext cx="157353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+</a:t>
            </a:r>
            <a:r>
              <a:rPr sz="2200" spc="-1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Microsoft YaHei"/>
                <a:cs typeface="Microsoft YaHei"/>
              </a:rPr>
              <a:t>127</a:t>
            </a:r>
            <a:endParaRPr sz="2200">
              <a:latin typeface="Microsoft YaHei"/>
              <a:cs typeface="Microsoft Ya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3041" y="3278720"/>
            <a:ext cx="3338195" cy="2014220"/>
            <a:chOff x="1883041" y="3278720"/>
            <a:chExt cx="3338195" cy="2014220"/>
          </a:xfrm>
        </p:grpSpPr>
        <p:sp>
          <p:nvSpPr>
            <p:cNvPr id="16" name="object 16"/>
            <p:cNvSpPr/>
            <p:nvPr/>
          </p:nvSpPr>
          <p:spPr>
            <a:xfrm>
              <a:off x="3416807" y="3285743"/>
              <a:ext cx="243840" cy="394970"/>
            </a:xfrm>
            <a:custGeom>
              <a:avLst/>
              <a:gdLst/>
              <a:ahLst/>
              <a:cxnLst/>
              <a:rect l="l" t="t" r="r" b="b"/>
              <a:pathLst>
                <a:path w="243839" h="394970">
                  <a:moveTo>
                    <a:pt x="121919" y="394715"/>
                  </a:moveTo>
                  <a:lnTo>
                    <a:pt x="0" y="274319"/>
                  </a:lnTo>
                  <a:lnTo>
                    <a:pt x="60959" y="274319"/>
                  </a:lnTo>
                  <a:lnTo>
                    <a:pt x="60959" y="0"/>
                  </a:lnTo>
                  <a:lnTo>
                    <a:pt x="182879" y="0"/>
                  </a:lnTo>
                  <a:lnTo>
                    <a:pt x="182879" y="274319"/>
                  </a:lnTo>
                  <a:lnTo>
                    <a:pt x="243839" y="274319"/>
                  </a:lnTo>
                  <a:lnTo>
                    <a:pt x="121919" y="394715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1847" y="327872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69811" y="280682"/>
                  </a:moveTo>
                  <a:lnTo>
                    <a:pt x="69811" y="0"/>
                  </a:lnTo>
                  <a:lnTo>
                    <a:pt x="204177" y="0"/>
                  </a:lnTo>
                  <a:lnTo>
                    <a:pt x="204177" y="6350"/>
                  </a:lnTo>
                  <a:lnTo>
                    <a:pt x="82511" y="6350"/>
                  </a:lnTo>
                  <a:lnTo>
                    <a:pt x="76161" y="12700"/>
                  </a:lnTo>
                  <a:lnTo>
                    <a:pt x="82511" y="12700"/>
                  </a:lnTo>
                  <a:lnTo>
                    <a:pt x="82511" y="274332"/>
                  </a:lnTo>
                  <a:lnTo>
                    <a:pt x="76161" y="274332"/>
                  </a:lnTo>
                  <a:lnTo>
                    <a:pt x="69811" y="280682"/>
                  </a:lnTo>
                  <a:close/>
                </a:path>
                <a:path w="274320" h="411479">
                  <a:moveTo>
                    <a:pt x="82511" y="12700"/>
                  </a:moveTo>
                  <a:lnTo>
                    <a:pt x="76161" y="12700"/>
                  </a:lnTo>
                  <a:lnTo>
                    <a:pt x="82511" y="6350"/>
                  </a:lnTo>
                  <a:lnTo>
                    <a:pt x="82511" y="12700"/>
                  </a:lnTo>
                  <a:close/>
                </a:path>
                <a:path w="274320" h="411479">
                  <a:moveTo>
                    <a:pt x="191477" y="12700"/>
                  </a:moveTo>
                  <a:lnTo>
                    <a:pt x="82511" y="12700"/>
                  </a:lnTo>
                  <a:lnTo>
                    <a:pt x="82511" y="6350"/>
                  </a:lnTo>
                  <a:lnTo>
                    <a:pt x="191477" y="6350"/>
                  </a:lnTo>
                  <a:lnTo>
                    <a:pt x="191477" y="12700"/>
                  </a:lnTo>
                  <a:close/>
                </a:path>
                <a:path w="274320" h="411479">
                  <a:moveTo>
                    <a:pt x="243344" y="287032"/>
                  </a:moveTo>
                  <a:lnTo>
                    <a:pt x="191477" y="287032"/>
                  </a:lnTo>
                  <a:lnTo>
                    <a:pt x="191477" y="6350"/>
                  </a:lnTo>
                  <a:lnTo>
                    <a:pt x="197827" y="12700"/>
                  </a:lnTo>
                  <a:lnTo>
                    <a:pt x="204177" y="12700"/>
                  </a:lnTo>
                  <a:lnTo>
                    <a:pt x="204177" y="274332"/>
                  </a:lnTo>
                  <a:lnTo>
                    <a:pt x="197827" y="274332"/>
                  </a:lnTo>
                  <a:lnTo>
                    <a:pt x="204177" y="280682"/>
                  </a:lnTo>
                  <a:lnTo>
                    <a:pt x="249694" y="280682"/>
                  </a:lnTo>
                  <a:lnTo>
                    <a:pt x="243344" y="287032"/>
                  </a:lnTo>
                  <a:close/>
                </a:path>
                <a:path w="274320" h="411479">
                  <a:moveTo>
                    <a:pt x="204177" y="12700"/>
                  </a:moveTo>
                  <a:lnTo>
                    <a:pt x="197827" y="12700"/>
                  </a:lnTo>
                  <a:lnTo>
                    <a:pt x="191477" y="6350"/>
                  </a:lnTo>
                  <a:lnTo>
                    <a:pt x="204177" y="6350"/>
                  </a:lnTo>
                  <a:lnTo>
                    <a:pt x="204177" y="12700"/>
                  </a:lnTo>
                  <a:close/>
                </a:path>
                <a:path w="274320" h="411479">
                  <a:moveTo>
                    <a:pt x="136994" y="411327"/>
                  </a:moveTo>
                  <a:lnTo>
                    <a:pt x="0" y="274332"/>
                  </a:lnTo>
                  <a:lnTo>
                    <a:pt x="69811" y="274332"/>
                  </a:lnTo>
                  <a:lnTo>
                    <a:pt x="69811" y="276199"/>
                  </a:lnTo>
                  <a:lnTo>
                    <a:pt x="19824" y="276199"/>
                  </a:lnTo>
                  <a:lnTo>
                    <a:pt x="15341" y="287032"/>
                  </a:lnTo>
                  <a:lnTo>
                    <a:pt x="30657" y="287032"/>
                  </a:lnTo>
                  <a:lnTo>
                    <a:pt x="137001" y="393376"/>
                  </a:lnTo>
                  <a:lnTo>
                    <a:pt x="132511" y="397865"/>
                  </a:lnTo>
                  <a:lnTo>
                    <a:pt x="150456" y="397865"/>
                  </a:lnTo>
                  <a:lnTo>
                    <a:pt x="136994" y="411327"/>
                  </a:lnTo>
                  <a:close/>
                </a:path>
                <a:path w="274320" h="411479">
                  <a:moveTo>
                    <a:pt x="82511" y="280682"/>
                  </a:moveTo>
                  <a:lnTo>
                    <a:pt x="69811" y="280682"/>
                  </a:lnTo>
                  <a:lnTo>
                    <a:pt x="76161" y="274332"/>
                  </a:lnTo>
                  <a:lnTo>
                    <a:pt x="82511" y="274332"/>
                  </a:lnTo>
                  <a:lnTo>
                    <a:pt x="82511" y="280682"/>
                  </a:lnTo>
                  <a:close/>
                </a:path>
                <a:path w="274320" h="411479">
                  <a:moveTo>
                    <a:pt x="204177" y="280682"/>
                  </a:moveTo>
                  <a:lnTo>
                    <a:pt x="197827" y="274332"/>
                  </a:lnTo>
                  <a:lnTo>
                    <a:pt x="204177" y="274332"/>
                  </a:lnTo>
                  <a:lnTo>
                    <a:pt x="204177" y="280682"/>
                  </a:lnTo>
                  <a:close/>
                </a:path>
                <a:path w="274320" h="411479">
                  <a:moveTo>
                    <a:pt x="249694" y="280682"/>
                  </a:moveTo>
                  <a:lnTo>
                    <a:pt x="204177" y="280682"/>
                  </a:lnTo>
                  <a:lnTo>
                    <a:pt x="204177" y="274332"/>
                  </a:lnTo>
                  <a:lnTo>
                    <a:pt x="273989" y="274332"/>
                  </a:lnTo>
                  <a:lnTo>
                    <a:pt x="272122" y="276199"/>
                  </a:lnTo>
                  <a:lnTo>
                    <a:pt x="254177" y="276199"/>
                  </a:lnTo>
                  <a:lnTo>
                    <a:pt x="249694" y="280682"/>
                  </a:lnTo>
                  <a:close/>
                </a:path>
                <a:path w="274320" h="411479">
                  <a:moveTo>
                    <a:pt x="30657" y="287032"/>
                  </a:moveTo>
                  <a:lnTo>
                    <a:pt x="15341" y="287032"/>
                  </a:lnTo>
                  <a:lnTo>
                    <a:pt x="19824" y="276199"/>
                  </a:lnTo>
                  <a:lnTo>
                    <a:pt x="30657" y="287032"/>
                  </a:lnTo>
                  <a:close/>
                </a:path>
                <a:path w="274320" h="411479">
                  <a:moveTo>
                    <a:pt x="82511" y="287032"/>
                  </a:moveTo>
                  <a:lnTo>
                    <a:pt x="30657" y="287032"/>
                  </a:lnTo>
                  <a:lnTo>
                    <a:pt x="19824" y="276199"/>
                  </a:lnTo>
                  <a:lnTo>
                    <a:pt x="69811" y="276199"/>
                  </a:lnTo>
                  <a:lnTo>
                    <a:pt x="69811" y="280682"/>
                  </a:lnTo>
                  <a:lnTo>
                    <a:pt x="82511" y="280682"/>
                  </a:lnTo>
                  <a:lnTo>
                    <a:pt x="82511" y="287032"/>
                  </a:lnTo>
                  <a:close/>
                </a:path>
                <a:path w="274320" h="411479">
                  <a:moveTo>
                    <a:pt x="150456" y="397865"/>
                  </a:moveTo>
                  <a:lnTo>
                    <a:pt x="141490" y="397865"/>
                  </a:lnTo>
                  <a:lnTo>
                    <a:pt x="137001" y="393376"/>
                  </a:lnTo>
                  <a:lnTo>
                    <a:pt x="254177" y="276199"/>
                  </a:lnTo>
                  <a:lnTo>
                    <a:pt x="258660" y="287032"/>
                  </a:lnTo>
                  <a:lnTo>
                    <a:pt x="261289" y="287032"/>
                  </a:lnTo>
                  <a:lnTo>
                    <a:pt x="150456" y="397865"/>
                  </a:lnTo>
                  <a:close/>
                </a:path>
                <a:path w="274320" h="411479">
                  <a:moveTo>
                    <a:pt x="261289" y="287032"/>
                  </a:moveTo>
                  <a:lnTo>
                    <a:pt x="258660" y="287032"/>
                  </a:lnTo>
                  <a:lnTo>
                    <a:pt x="254177" y="276199"/>
                  </a:lnTo>
                  <a:lnTo>
                    <a:pt x="272122" y="276199"/>
                  </a:lnTo>
                  <a:lnTo>
                    <a:pt x="261289" y="287032"/>
                  </a:lnTo>
                  <a:close/>
                </a:path>
                <a:path w="274320" h="411479">
                  <a:moveTo>
                    <a:pt x="141490" y="397865"/>
                  </a:moveTo>
                  <a:lnTo>
                    <a:pt x="132511" y="397865"/>
                  </a:lnTo>
                  <a:lnTo>
                    <a:pt x="137001" y="393376"/>
                  </a:lnTo>
                  <a:lnTo>
                    <a:pt x="141490" y="397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3041" y="4693678"/>
              <a:ext cx="3337737" cy="59910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685961" y="4756823"/>
            <a:ext cx="173037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Microsoft YaHei"/>
                <a:cs typeface="Microsoft YaHei"/>
              </a:rPr>
              <a:t>保存</a:t>
            </a:r>
            <a:r>
              <a:rPr sz="2200" spc="-20" dirty="0">
                <a:latin typeface="Microsoft YaHei"/>
                <a:cs typeface="Microsoft YaHei"/>
              </a:rPr>
              <a:t>S</a:t>
            </a:r>
            <a:r>
              <a:rPr sz="2200" spc="-25" dirty="0">
                <a:latin typeface="Microsoft YaHei"/>
                <a:cs typeface="Microsoft YaHei"/>
              </a:rPr>
              <a:t>、</a:t>
            </a:r>
            <a:r>
              <a:rPr sz="2200" spc="-20" dirty="0">
                <a:latin typeface="Microsoft YaHei"/>
                <a:cs typeface="Microsoft YaHei"/>
              </a:rPr>
              <a:t>E</a:t>
            </a:r>
            <a:r>
              <a:rPr sz="2200" spc="-25" dirty="0">
                <a:latin typeface="Microsoft YaHei"/>
                <a:cs typeface="Microsoft YaHei"/>
              </a:rPr>
              <a:t>、</a:t>
            </a:r>
            <a:r>
              <a:rPr sz="2200" spc="-50" dirty="0">
                <a:latin typeface="Microsoft YaHei"/>
                <a:cs typeface="Microsoft YaHei"/>
              </a:rPr>
              <a:t>M</a:t>
            </a:r>
            <a:endParaRPr sz="2200">
              <a:latin typeface="Microsoft YaHei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87559" y="4239717"/>
            <a:ext cx="6984365" cy="1374140"/>
            <a:chOff x="3387559" y="4239717"/>
            <a:chExt cx="6984365" cy="1374140"/>
          </a:xfrm>
        </p:grpSpPr>
        <p:sp>
          <p:nvSpPr>
            <p:cNvPr id="21" name="object 21"/>
            <p:cNvSpPr/>
            <p:nvPr/>
          </p:nvSpPr>
          <p:spPr>
            <a:xfrm>
              <a:off x="3410711" y="4245863"/>
              <a:ext cx="242570" cy="396240"/>
            </a:xfrm>
            <a:custGeom>
              <a:avLst/>
              <a:gdLst/>
              <a:ahLst/>
              <a:cxnLst/>
              <a:rect l="l" t="t" r="r" b="b"/>
              <a:pathLst>
                <a:path w="242570" h="396239">
                  <a:moveTo>
                    <a:pt x="120396" y="396239"/>
                  </a:moveTo>
                  <a:lnTo>
                    <a:pt x="0" y="274320"/>
                  </a:lnTo>
                  <a:lnTo>
                    <a:pt x="59436" y="274320"/>
                  </a:lnTo>
                  <a:lnTo>
                    <a:pt x="59436" y="0"/>
                  </a:lnTo>
                  <a:lnTo>
                    <a:pt x="181355" y="0"/>
                  </a:lnTo>
                  <a:lnTo>
                    <a:pt x="181355" y="274320"/>
                  </a:lnTo>
                  <a:lnTo>
                    <a:pt x="242315" y="274320"/>
                  </a:lnTo>
                  <a:lnTo>
                    <a:pt x="120396" y="396239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4709" y="423971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69811" y="280695"/>
                  </a:moveTo>
                  <a:lnTo>
                    <a:pt x="69811" y="0"/>
                  </a:lnTo>
                  <a:lnTo>
                    <a:pt x="204177" y="0"/>
                  </a:lnTo>
                  <a:lnTo>
                    <a:pt x="204177" y="6350"/>
                  </a:lnTo>
                  <a:lnTo>
                    <a:pt x="82511" y="6350"/>
                  </a:lnTo>
                  <a:lnTo>
                    <a:pt x="76161" y="12700"/>
                  </a:lnTo>
                  <a:lnTo>
                    <a:pt x="82511" y="12700"/>
                  </a:lnTo>
                  <a:lnTo>
                    <a:pt x="82511" y="274345"/>
                  </a:lnTo>
                  <a:lnTo>
                    <a:pt x="76161" y="274345"/>
                  </a:lnTo>
                  <a:lnTo>
                    <a:pt x="69811" y="280695"/>
                  </a:lnTo>
                  <a:close/>
                </a:path>
                <a:path w="274320" h="411479">
                  <a:moveTo>
                    <a:pt x="82511" y="12700"/>
                  </a:moveTo>
                  <a:lnTo>
                    <a:pt x="76161" y="12700"/>
                  </a:lnTo>
                  <a:lnTo>
                    <a:pt x="82511" y="6350"/>
                  </a:lnTo>
                  <a:lnTo>
                    <a:pt x="82511" y="12700"/>
                  </a:lnTo>
                  <a:close/>
                </a:path>
                <a:path w="274320" h="411479">
                  <a:moveTo>
                    <a:pt x="191477" y="12700"/>
                  </a:moveTo>
                  <a:lnTo>
                    <a:pt x="82511" y="12700"/>
                  </a:lnTo>
                  <a:lnTo>
                    <a:pt x="82511" y="6350"/>
                  </a:lnTo>
                  <a:lnTo>
                    <a:pt x="191477" y="6350"/>
                  </a:lnTo>
                  <a:lnTo>
                    <a:pt x="191477" y="12700"/>
                  </a:lnTo>
                  <a:close/>
                </a:path>
                <a:path w="274320" h="411479">
                  <a:moveTo>
                    <a:pt x="243319" y="287045"/>
                  </a:moveTo>
                  <a:lnTo>
                    <a:pt x="191477" y="287045"/>
                  </a:lnTo>
                  <a:lnTo>
                    <a:pt x="191477" y="6350"/>
                  </a:lnTo>
                  <a:lnTo>
                    <a:pt x="197827" y="12700"/>
                  </a:lnTo>
                  <a:lnTo>
                    <a:pt x="204177" y="12700"/>
                  </a:lnTo>
                  <a:lnTo>
                    <a:pt x="204177" y="274345"/>
                  </a:lnTo>
                  <a:lnTo>
                    <a:pt x="197827" y="274345"/>
                  </a:lnTo>
                  <a:lnTo>
                    <a:pt x="204177" y="280695"/>
                  </a:lnTo>
                  <a:lnTo>
                    <a:pt x="249669" y="280695"/>
                  </a:lnTo>
                  <a:lnTo>
                    <a:pt x="243319" y="287045"/>
                  </a:lnTo>
                  <a:close/>
                </a:path>
                <a:path w="274320" h="411479">
                  <a:moveTo>
                    <a:pt x="204177" y="12700"/>
                  </a:moveTo>
                  <a:lnTo>
                    <a:pt x="197827" y="12700"/>
                  </a:lnTo>
                  <a:lnTo>
                    <a:pt x="191477" y="6350"/>
                  </a:lnTo>
                  <a:lnTo>
                    <a:pt x="204177" y="6350"/>
                  </a:lnTo>
                  <a:lnTo>
                    <a:pt x="204177" y="12700"/>
                  </a:lnTo>
                  <a:close/>
                </a:path>
                <a:path w="274320" h="411479">
                  <a:moveTo>
                    <a:pt x="136994" y="411327"/>
                  </a:moveTo>
                  <a:lnTo>
                    <a:pt x="0" y="274345"/>
                  </a:lnTo>
                  <a:lnTo>
                    <a:pt x="69811" y="274345"/>
                  </a:lnTo>
                  <a:lnTo>
                    <a:pt x="69811" y="276199"/>
                  </a:lnTo>
                  <a:lnTo>
                    <a:pt x="19824" y="276199"/>
                  </a:lnTo>
                  <a:lnTo>
                    <a:pt x="15328" y="287045"/>
                  </a:lnTo>
                  <a:lnTo>
                    <a:pt x="30669" y="287045"/>
                  </a:lnTo>
                  <a:lnTo>
                    <a:pt x="136988" y="393375"/>
                  </a:lnTo>
                  <a:lnTo>
                    <a:pt x="132499" y="397865"/>
                  </a:lnTo>
                  <a:lnTo>
                    <a:pt x="150458" y="397865"/>
                  </a:lnTo>
                  <a:lnTo>
                    <a:pt x="136994" y="411327"/>
                  </a:lnTo>
                  <a:close/>
                </a:path>
                <a:path w="274320" h="411479">
                  <a:moveTo>
                    <a:pt x="82511" y="280695"/>
                  </a:moveTo>
                  <a:lnTo>
                    <a:pt x="69811" y="280695"/>
                  </a:lnTo>
                  <a:lnTo>
                    <a:pt x="76161" y="274345"/>
                  </a:lnTo>
                  <a:lnTo>
                    <a:pt x="82511" y="274345"/>
                  </a:lnTo>
                  <a:lnTo>
                    <a:pt x="82511" y="280695"/>
                  </a:lnTo>
                  <a:close/>
                </a:path>
                <a:path w="274320" h="411479">
                  <a:moveTo>
                    <a:pt x="204177" y="280695"/>
                  </a:moveTo>
                  <a:lnTo>
                    <a:pt x="197827" y="274345"/>
                  </a:lnTo>
                  <a:lnTo>
                    <a:pt x="204177" y="274345"/>
                  </a:lnTo>
                  <a:lnTo>
                    <a:pt x="204177" y="280695"/>
                  </a:lnTo>
                  <a:close/>
                </a:path>
                <a:path w="274320" h="411479">
                  <a:moveTo>
                    <a:pt x="249669" y="280695"/>
                  </a:moveTo>
                  <a:lnTo>
                    <a:pt x="204177" y="280695"/>
                  </a:lnTo>
                  <a:lnTo>
                    <a:pt x="204177" y="274345"/>
                  </a:lnTo>
                  <a:lnTo>
                    <a:pt x="273989" y="274345"/>
                  </a:lnTo>
                  <a:lnTo>
                    <a:pt x="272135" y="276199"/>
                  </a:lnTo>
                  <a:lnTo>
                    <a:pt x="254165" y="276199"/>
                  </a:lnTo>
                  <a:lnTo>
                    <a:pt x="249669" y="280695"/>
                  </a:lnTo>
                  <a:close/>
                </a:path>
                <a:path w="274320" h="411479">
                  <a:moveTo>
                    <a:pt x="30669" y="287045"/>
                  </a:moveTo>
                  <a:lnTo>
                    <a:pt x="15328" y="287045"/>
                  </a:lnTo>
                  <a:lnTo>
                    <a:pt x="19824" y="276199"/>
                  </a:lnTo>
                  <a:lnTo>
                    <a:pt x="30669" y="287045"/>
                  </a:lnTo>
                  <a:close/>
                </a:path>
                <a:path w="274320" h="411479">
                  <a:moveTo>
                    <a:pt x="82511" y="287045"/>
                  </a:moveTo>
                  <a:lnTo>
                    <a:pt x="30669" y="287045"/>
                  </a:lnTo>
                  <a:lnTo>
                    <a:pt x="19824" y="276199"/>
                  </a:lnTo>
                  <a:lnTo>
                    <a:pt x="69811" y="276199"/>
                  </a:lnTo>
                  <a:lnTo>
                    <a:pt x="69811" y="280695"/>
                  </a:lnTo>
                  <a:lnTo>
                    <a:pt x="82511" y="280695"/>
                  </a:lnTo>
                  <a:lnTo>
                    <a:pt x="82511" y="287045"/>
                  </a:lnTo>
                  <a:close/>
                </a:path>
                <a:path w="274320" h="411479">
                  <a:moveTo>
                    <a:pt x="150458" y="397865"/>
                  </a:moveTo>
                  <a:lnTo>
                    <a:pt x="141477" y="397865"/>
                  </a:lnTo>
                  <a:lnTo>
                    <a:pt x="136988" y="393375"/>
                  </a:lnTo>
                  <a:lnTo>
                    <a:pt x="254165" y="276199"/>
                  </a:lnTo>
                  <a:lnTo>
                    <a:pt x="258660" y="287045"/>
                  </a:lnTo>
                  <a:lnTo>
                    <a:pt x="261288" y="287045"/>
                  </a:lnTo>
                  <a:lnTo>
                    <a:pt x="150458" y="397865"/>
                  </a:lnTo>
                  <a:close/>
                </a:path>
                <a:path w="274320" h="411479">
                  <a:moveTo>
                    <a:pt x="261288" y="287045"/>
                  </a:moveTo>
                  <a:lnTo>
                    <a:pt x="258660" y="287045"/>
                  </a:lnTo>
                  <a:lnTo>
                    <a:pt x="254165" y="276199"/>
                  </a:lnTo>
                  <a:lnTo>
                    <a:pt x="272135" y="276199"/>
                  </a:lnTo>
                  <a:lnTo>
                    <a:pt x="261288" y="287045"/>
                  </a:lnTo>
                  <a:close/>
                </a:path>
                <a:path w="274320" h="411479">
                  <a:moveTo>
                    <a:pt x="141477" y="397865"/>
                  </a:moveTo>
                  <a:lnTo>
                    <a:pt x="132499" y="397865"/>
                  </a:lnTo>
                  <a:lnTo>
                    <a:pt x="136988" y="393375"/>
                  </a:lnTo>
                  <a:lnTo>
                    <a:pt x="141477" y="397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3091" y="5209031"/>
              <a:ext cx="243840" cy="396240"/>
            </a:xfrm>
            <a:custGeom>
              <a:avLst/>
              <a:gdLst/>
              <a:ahLst/>
              <a:cxnLst/>
              <a:rect l="l" t="t" r="r" b="b"/>
              <a:pathLst>
                <a:path w="243839" h="396239">
                  <a:moveTo>
                    <a:pt x="121920" y="396239"/>
                  </a:moveTo>
                  <a:lnTo>
                    <a:pt x="0" y="274319"/>
                  </a:lnTo>
                  <a:lnTo>
                    <a:pt x="60960" y="274319"/>
                  </a:lnTo>
                  <a:lnTo>
                    <a:pt x="60960" y="0"/>
                  </a:lnTo>
                  <a:lnTo>
                    <a:pt x="182880" y="0"/>
                  </a:lnTo>
                  <a:lnTo>
                    <a:pt x="182880" y="274319"/>
                  </a:lnTo>
                  <a:lnTo>
                    <a:pt x="243840" y="274319"/>
                  </a:lnTo>
                  <a:lnTo>
                    <a:pt x="121920" y="396239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7559" y="5202212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69811" y="280682"/>
                  </a:moveTo>
                  <a:lnTo>
                    <a:pt x="69811" y="0"/>
                  </a:lnTo>
                  <a:lnTo>
                    <a:pt x="204177" y="0"/>
                  </a:lnTo>
                  <a:lnTo>
                    <a:pt x="204177" y="6350"/>
                  </a:lnTo>
                  <a:lnTo>
                    <a:pt x="82511" y="6350"/>
                  </a:lnTo>
                  <a:lnTo>
                    <a:pt x="76161" y="12700"/>
                  </a:lnTo>
                  <a:lnTo>
                    <a:pt x="82511" y="12700"/>
                  </a:lnTo>
                  <a:lnTo>
                    <a:pt x="82511" y="274332"/>
                  </a:lnTo>
                  <a:lnTo>
                    <a:pt x="76161" y="274332"/>
                  </a:lnTo>
                  <a:lnTo>
                    <a:pt x="69811" y="280682"/>
                  </a:lnTo>
                  <a:close/>
                </a:path>
                <a:path w="274320" h="411479">
                  <a:moveTo>
                    <a:pt x="82511" y="12700"/>
                  </a:moveTo>
                  <a:lnTo>
                    <a:pt x="76161" y="12700"/>
                  </a:lnTo>
                  <a:lnTo>
                    <a:pt x="82511" y="6350"/>
                  </a:lnTo>
                  <a:lnTo>
                    <a:pt x="82511" y="12700"/>
                  </a:lnTo>
                  <a:close/>
                </a:path>
                <a:path w="274320" h="411479">
                  <a:moveTo>
                    <a:pt x="191477" y="12700"/>
                  </a:moveTo>
                  <a:lnTo>
                    <a:pt x="82511" y="12700"/>
                  </a:lnTo>
                  <a:lnTo>
                    <a:pt x="82511" y="6350"/>
                  </a:lnTo>
                  <a:lnTo>
                    <a:pt x="191477" y="6350"/>
                  </a:lnTo>
                  <a:lnTo>
                    <a:pt x="191477" y="12700"/>
                  </a:lnTo>
                  <a:close/>
                </a:path>
                <a:path w="274320" h="411479">
                  <a:moveTo>
                    <a:pt x="243331" y="287032"/>
                  </a:moveTo>
                  <a:lnTo>
                    <a:pt x="191477" y="287032"/>
                  </a:lnTo>
                  <a:lnTo>
                    <a:pt x="191477" y="6350"/>
                  </a:lnTo>
                  <a:lnTo>
                    <a:pt x="197827" y="12700"/>
                  </a:lnTo>
                  <a:lnTo>
                    <a:pt x="204177" y="12700"/>
                  </a:lnTo>
                  <a:lnTo>
                    <a:pt x="204177" y="274332"/>
                  </a:lnTo>
                  <a:lnTo>
                    <a:pt x="197827" y="274332"/>
                  </a:lnTo>
                  <a:lnTo>
                    <a:pt x="204177" y="280682"/>
                  </a:lnTo>
                  <a:lnTo>
                    <a:pt x="249681" y="280682"/>
                  </a:lnTo>
                  <a:lnTo>
                    <a:pt x="243331" y="287032"/>
                  </a:lnTo>
                  <a:close/>
                </a:path>
                <a:path w="274320" h="411479">
                  <a:moveTo>
                    <a:pt x="204177" y="12700"/>
                  </a:moveTo>
                  <a:lnTo>
                    <a:pt x="197827" y="12700"/>
                  </a:lnTo>
                  <a:lnTo>
                    <a:pt x="191477" y="6350"/>
                  </a:lnTo>
                  <a:lnTo>
                    <a:pt x="204177" y="6350"/>
                  </a:lnTo>
                  <a:lnTo>
                    <a:pt x="204177" y="12700"/>
                  </a:lnTo>
                  <a:close/>
                </a:path>
                <a:path w="274320" h="411479">
                  <a:moveTo>
                    <a:pt x="136994" y="411327"/>
                  </a:moveTo>
                  <a:lnTo>
                    <a:pt x="0" y="274332"/>
                  </a:lnTo>
                  <a:lnTo>
                    <a:pt x="69811" y="274332"/>
                  </a:lnTo>
                  <a:lnTo>
                    <a:pt x="69811" y="276186"/>
                  </a:lnTo>
                  <a:lnTo>
                    <a:pt x="19824" y="276186"/>
                  </a:lnTo>
                  <a:lnTo>
                    <a:pt x="15328" y="287032"/>
                  </a:lnTo>
                  <a:lnTo>
                    <a:pt x="30670" y="287032"/>
                  </a:lnTo>
                  <a:lnTo>
                    <a:pt x="137001" y="393363"/>
                  </a:lnTo>
                  <a:lnTo>
                    <a:pt x="132511" y="397852"/>
                  </a:lnTo>
                  <a:lnTo>
                    <a:pt x="150469" y="397852"/>
                  </a:lnTo>
                  <a:lnTo>
                    <a:pt x="136994" y="411327"/>
                  </a:lnTo>
                  <a:close/>
                </a:path>
                <a:path w="274320" h="411479">
                  <a:moveTo>
                    <a:pt x="82511" y="280682"/>
                  </a:moveTo>
                  <a:lnTo>
                    <a:pt x="69811" y="280682"/>
                  </a:lnTo>
                  <a:lnTo>
                    <a:pt x="76161" y="274332"/>
                  </a:lnTo>
                  <a:lnTo>
                    <a:pt x="82511" y="274332"/>
                  </a:lnTo>
                  <a:lnTo>
                    <a:pt x="82511" y="280682"/>
                  </a:lnTo>
                  <a:close/>
                </a:path>
                <a:path w="274320" h="411479">
                  <a:moveTo>
                    <a:pt x="204177" y="280682"/>
                  </a:moveTo>
                  <a:lnTo>
                    <a:pt x="197827" y="274332"/>
                  </a:lnTo>
                  <a:lnTo>
                    <a:pt x="204177" y="274332"/>
                  </a:lnTo>
                  <a:lnTo>
                    <a:pt x="204177" y="280682"/>
                  </a:lnTo>
                  <a:close/>
                </a:path>
                <a:path w="274320" h="411479">
                  <a:moveTo>
                    <a:pt x="249681" y="280682"/>
                  </a:moveTo>
                  <a:lnTo>
                    <a:pt x="204177" y="280682"/>
                  </a:lnTo>
                  <a:lnTo>
                    <a:pt x="204177" y="274332"/>
                  </a:lnTo>
                  <a:lnTo>
                    <a:pt x="273989" y="274332"/>
                  </a:lnTo>
                  <a:lnTo>
                    <a:pt x="272135" y="276186"/>
                  </a:lnTo>
                  <a:lnTo>
                    <a:pt x="254177" y="276186"/>
                  </a:lnTo>
                  <a:lnTo>
                    <a:pt x="249681" y="280682"/>
                  </a:lnTo>
                  <a:close/>
                </a:path>
                <a:path w="274320" h="411479">
                  <a:moveTo>
                    <a:pt x="30670" y="287032"/>
                  </a:moveTo>
                  <a:lnTo>
                    <a:pt x="15328" y="287032"/>
                  </a:lnTo>
                  <a:lnTo>
                    <a:pt x="19824" y="276186"/>
                  </a:lnTo>
                  <a:lnTo>
                    <a:pt x="30670" y="287032"/>
                  </a:lnTo>
                  <a:close/>
                </a:path>
                <a:path w="274320" h="411479">
                  <a:moveTo>
                    <a:pt x="82511" y="287032"/>
                  </a:moveTo>
                  <a:lnTo>
                    <a:pt x="30670" y="287032"/>
                  </a:lnTo>
                  <a:lnTo>
                    <a:pt x="19824" y="276186"/>
                  </a:lnTo>
                  <a:lnTo>
                    <a:pt x="69811" y="276186"/>
                  </a:lnTo>
                  <a:lnTo>
                    <a:pt x="69811" y="280682"/>
                  </a:lnTo>
                  <a:lnTo>
                    <a:pt x="82511" y="280682"/>
                  </a:lnTo>
                  <a:lnTo>
                    <a:pt x="82511" y="287032"/>
                  </a:lnTo>
                  <a:close/>
                </a:path>
                <a:path w="274320" h="411479">
                  <a:moveTo>
                    <a:pt x="150469" y="397852"/>
                  </a:moveTo>
                  <a:lnTo>
                    <a:pt x="141490" y="397852"/>
                  </a:lnTo>
                  <a:lnTo>
                    <a:pt x="137001" y="393363"/>
                  </a:lnTo>
                  <a:lnTo>
                    <a:pt x="254177" y="276186"/>
                  </a:lnTo>
                  <a:lnTo>
                    <a:pt x="258660" y="287032"/>
                  </a:lnTo>
                  <a:lnTo>
                    <a:pt x="261289" y="287032"/>
                  </a:lnTo>
                  <a:lnTo>
                    <a:pt x="150469" y="397852"/>
                  </a:lnTo>
                  <a:close/>
                </a:path>
                <a:path w="274320" h="411479">
                  <a:moveTo>
                    <a:pt x="261289" y="287032"/>
                  </a:moveTo>
                  <a:lnTo>
                    <a:pt x="258660" y="287032"/>
                  </a:lnTo>
                  <a:lnTo>
                    <a:pt x="254177" y="276186"/>
                  </a:lnTo>
                  <a:lnTo>
                    <a:pt x="272135" y="276186"/>
                  </a:lnTo>
                  <a:lnTo>
                    <a:pt x="261289" y="287032"/>
                  </a:lnTo>
                  <a:close/>
                </a:path>
                <a:path w="274320" h="411479">
                  <a:moveTo>
                    <a:pt x="141490" y="397852"/>
                  </a:moveTo>
                  <a:lnTo>
                    <a:pt x="132511" y="397852"/>
                  </a:lnTo>
                  <a:lnTo>
                    <a:pt x="137001" y="393363"/>
                  </a:lnTo>
                  <a:lnTo>
                    <a:pt x="141490" y="397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251" y="4614189"/>
              <a:ext cx="4676254" cy="59910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86031" y="4677333"/>
            <a:ext cx="429323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Microsoft YaHei"/>
                <a:cs typeface="Microsoft YaHei"/>
              </a:rPr>
              <a:t>从</a:t>
            </a:r>
            <a:r>
              <a:rPr sz="2200" spc="-20" dirty="0">
                <a:latin typeface="Microsoft YaHei"/>
                <a:cs typeface="Microsoft YaHei"/>
              </a:rPr>
              <a:t>32</a:t>
            </a:r>
            <a:r>
              <a:rPr sz="2200" spc="-25" dirty="0">
                <a:latin typeface="Microsoft YaHei"/>
                <a:cs typeface="Microsoft YaHei"/>
              </a:rPr>
              <a:t>位二进制中按位提取</a:t>
            </a:r>
            <a:r>
              <a:rPr sz="2200" spc="-20" dirty="0">
                <a:latin typeface="Microsoft YaHei"/>
                <a:cs typeface="Microsoft YaHei"/>
              </a:rPr>
              <a:t>S</a:t>
            </a:r>
            <a:r>
              <a:rPr sz="2200" spc="-25" dirty="0">
                <a:latin typeface="Microsoft YaHei"/>
                <a:cs typeface="Microsoft YaHei"/>
              </a:rPr>
              <a:t>、</a:t>
            </a:r>
            <a:r>
              <a:rPr sz="2200" spc="-20" dirty="0">
                <a:latin typeface="Microsoft YaHei"/>
                <a:cs typeface="Microsoft YaHei"/>
              </a:rPr>
              <a:t>E</a:t>
            </a:r>
            <a:r>
              <a:rPr sz="2200" spc="-25" dirty="0">
                <a:latin typeface="Microsoft YaHei"/>
                <a:cs typeface="Microsoft YaHei"/>
              </a:rPr>
              <a:t>、</a:t>
            </a:r>
            <a:r>
              <a:rPr sz="2200" spc="-50" dirty="0">
                <a:latin typeface="Microsoft YaHei"/>
                <a:cs typeface="Microsoft YaHei"/>
              </a:rPr>
              <a:t>M</a:t>
            </a:r>
            <a:endParaRPr sz="2200">
              <a:latin typeface="Microsoft YaHei"/>
              <a:cs typeface="Microsoft YaHe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95251" y="3695928"/>
            <a:ext cx="4676775" cy="1885950"/>
            <a:chOff x="5695251" y="3695928"/>
            <a:chExt cx="4676775" cy="1885950"/>
          </a:xfrm>
        </p:grpSpPr>
        <p:sp>
          <p:nvSpPr>
            <p:cNvPr id="28" name="object 28"/>
            <p:cNvSpPr/>
            <p:nvPr/>
          </p:nvSpPr>
          <p:spPr>
            <a:xfrm>
              <a:off x="7883652" y="5180076"/>
              <a:ext cx="243840" cy="394970"/>
            </a:xfrm>
            <a:custGeom>
              <a:avLst/>
              <a:gdLst/>
              <a:ahLst/>
              <a:cxnLst/>
              <a:rect l="l" t="t" r="r" b="b"/>
              <a:pathLst>
                <a:path w="243840" h="394970">
                  <a:moveTo>
                    <a:pt x="182879" y="394715"/>
                  </a:moveTo>
                  <a:lnTo>
                    <a:pt x="60959" y="394715"/>
                  </a:lnTo>
                  <a:lnTo>
                    <a:pt x="60959" y="120396"/>
                  </a:lnTo>
                  <a:lnTo>
                    <a:pt x="0" y="120396"/>
                  </a:lnTo>
                  <a:lnTo>
                    <a:pt x="121920" y="0"/>
                  </a:lnTo>
                  <a:lnTo>
                    <a:pt x="243840" y="120396"/>
                  </a:lnTo>
                  <a:lnTo>
                    <a:pt x="182879" y="120396"/>
                  </a:lnTo>
                  <a:lnTo>
                    <a:pt x="182879" y="394715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68132" y="517033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69811" y="136994"/>
                  </a:moveTo>
                  <a:lnTo>
                    <a:pt x="0" y="136994"/>
                  </a:lnTo>
                  <a:lnTo>
                    <a:pt x="136994" y="0"/>
                  </a:lnTo>
                  <a:lnTo>
                    <a:pt x="150469" y="13474"/>
                  </a:lnTo>
                  <a:lnTo>
                    <a:pt x="132499" y="13474"/>
                  </a:lnTo>
                  <a:lnTo>
                    <a:pt x="136994" y="17970"/>
                  </a:lnTo>
                  <a:lnTo>
                    <a:pt x="30670" y="124294"/>
                  </a:lnTo>
                  <a:lnTo>
                    <a:pt x="15328" y="124294"/>
                  </a:lnTo>
                  <a:lnTo>
                    <a:pt x="19824" y="135140"/>
                  </a:lnTo>
                  <a:lnTo>
                    <a:pt x="69811" y="135140"/>
                  </a:lnTo>
                  <a:lnTo>
                    <a:pt x="69811" y="136994"/>
                  </a:lnTo>
                  <a:close/>
                </a:path>
                <a:path w="274320" h="411479">
                  <a:moveTo>
                    <a:pt x="136994" y="17970"/>
                  </a:moveTo>
                  <a:lnTo>
                    <a:pt x="132499" y="13474"/>
                  </a:lnTo>
                  <a:lnTo>
                    <a:pt x="141490" y="13474"/>
                  </a:lnTo>
                  <a:lnTo>
                    <a:pt x="136994" y="17970"/>
                  </a:lnTo>
                  <a:close/>
                </a:path>
                <a:path w="274320" h="411479">
                  <a:moveTo>
                    <a:pt x="254165" y="135140"/>
                  </a:moveTo>
                  <a:lnTo>
                    <a:pt x="136994" y="17970"/>
                  </a:lnTo>
                  <a:lnTo>
                    <a:pt x="141490" y="13474"/>
                  </a:lnTo>
                  <a:lnTo>
                    <a:pt x="150469" y="13474"/>
                  </a:lnTo>
                  <a:lnTo>
                    <a:pt x="261289" y="124294"/>
                  </a:lnTo>
                  <a:lnTo>
                    <a:pt x="258660" y="124294"/>
                  </a:lnTo>
                  <a:lnTo>
                    <a:pt x="254165" y="135140"/>
                  </a:lnTo>
                  <a:close/>
                </a:path>
                <a:path w="274320" h="411479">
                  <a:moveTo>
                    <a:pt x="19824" y="135140"/>
                  </a:moveTo>
                  <a:lnTo>
                    <a:pt x="15328" y="124294"/>
                  </a:lnTo>
                  <a:lnTo>
                    <a:pt x="30670" y="124294"/>
                  </a:lnTo>
                  <a:lnTo>
                    <a:pt x="19824" y="135140"/>
                  </a:lnTo>
                  <a:close/>
                </a:path>
                <a:path w="274320" h="411479">
                  <a:moveTo>
                    <a:pt x="69811" y="135140"/>
                  </a:moveTo>
                  <a:lnTo>
                    <a:pt x="19824" y="135140"/>
                  </a:lnTo>
                  <a:lnTo>
                    <a:pt x="30670" y="124294"/>
                  </a:lnTo>
                  <a:lnTo>
                    <a:pt x="82511" y="124294"/>
                  </a:lnTo>
                  <a:lnTo>
                    <a:pt x="82511" y="130644"/>
                  </a:lnTo>
                  <a:lnTo>
                    <a:pt x="69811" y="130644"/>
                  </a:lnTo>
                  <a:lnTo>
                    <a:pt x="69811" y="135140"/>
                  </a:lnTo>
                  <a:close/>
                </a:path>
                <a:path w="274320" h="411479">
                  <a:moveTo>
                    <a:pt x="191477" y="404990"/>
                  </a:moveTo>
                  <a:lnTo>
                    <a:pt x="191477" y="124294"/>
                  </a:lnTo>
                  <a:lnTo>
                    <a:pt x="243319" y="124294"/>
                  </a:lnTo>
                  <a:lnTo>
                    <a:pt x="249669" y="130644"/>
                  </a:lnTo>
                  <a:lnTo>
                    <a:pt x="204177" y="130644"/>
                  </a:lnTo>
                  <a:lnTo>
                    <a:pt x="197827" y="136994"/>
                  </a:lnTo>
                  <a:lnTo>
                    <a:pt x="204177" y="136994"/>
                  </a:lnTo>
                  <a:lnTo>
                    <a:pt x="204177" y="398640"/>
                  </a:lnTo>
                  <a:lnTo>
                    <a:pt x="197827" y="398640"/>
                  </a:lnTo>
                  <a:lnTo>
                    <a:pt x="191477" y="404990"/>
                  </a:lnTo>
                  <a:close/>
                </a:path>
                <a:path w="274320" h="411479">
                  <a:moveTo>
                    <a:pt x="272135" y="135140"/>
                  </a:moveTo>
                  <a:lnTo>
                    <a:pt x="254165" y="135140"/>
                  </a:lnTo>
                  <a:lnTo>
                    <a:pt x="258660" y="124294"/>
                  </a:lnTo>
                  <a:lnTo>
                    <a:pt x="261289" y="124294"/>
                  </a:lnTo>
                  <a:lnTo>
                    <a:pt x="272135" y="135140"/>
                  </a:lnTo>
                  <a:close/>
                </a:path>
                <a:path w="274320" h="411479">
                  <a:moveTo>
                    <a:pt x="204177" y="411340"/>
                  </a:moveTo>
                  <a:lnTo>
                    <a:pt x="69811" y="411340"/>
                  </a:lnTo>
                  <a:lnTo>
                    <a:pt x="69811" y="130644"/>
                  </a:lnTo>
                  <a:lnTo>
                    <a:pt x="76161" y="136994"/>
                  </a:lnTo>
                  <a:lnTo>
                    <a:pt x="82511" y="136994"/>
                  </a:lnTo>
                  <a:lnTo>
                    <a:pt x="82511" y="398640"/>
                  </a:lnTo>
                  <a:lnTo>
                    <a:pt x="76161" y="398640"/>
                  </a:lnTo>
                  <a:lnTo>
                    <a:pt x="82511" y="404990"/>
                  </a:lnTo>
                  <a:lnTo>
                    <a:pt x="204177" y="404990"/>
                  </a:lnTo>
                  <a:lnTo>
                    <a:pt x="204177" y="411340"/>
                  </a:lnTo>
                  <a:close/>
                </a:path>
                <a:path w="274320" h="411479">
                  <a:moveTo>
                    <a:pt x="82511" y="136994"/>
                  </a:moveTo>
                  <a:lnTo>
                    <a:pt x="76161" y="136994"/>
                  </a:lnTo>
                  <a:lnTo>
                    <a:pt x="69811" y="130644"/>
                  </a:lnTo>
                  <a:lnTo>
                    <a:pt x="82511" y="130644"/>
                  </a:lnTo>
                  <a:lnTo>
                    <a:pt x="82511" y="136994"/>
                  </a:lnTo>
                  <a:close/>
                </a:path>
                <a:path w="274320" h="411479">
                  <a:moveTo>
                    <a:pt x="204177" y="136994"/>
                  </a:moveTo>
                  <a:lnTo>
                    <a:pt x="197827" y="136994"/>
                  </a:lnTo>
                  <a:lnTo>
                    <a:pt x="204177" y="130644"/>
                  </a:lnTo>
                  <a:lnTo>
                    <a:pt x="204177" y="136994"/>
                  </a:lnTo>
                  <a:close/>
                </a:path>
                <a:path w="274320" h="411479">
                  <a:moveTo>
                    <a:pt x="273989" y="136994"/>
                  </a:moveTo>
                  <a:lnTo>
                    <a:pt x="204177" y="136994"/>
                  </a:lnTo>
                  <a:lnTo>
                    <a:pt x="204177" y="130644"/>
                  </a:lnTo>
                  <a:lnTo>
                    <a:pt x="249669" y="130644"/>
                  </a:lnTo>
                  <a:lnTo>
                    <a:pt x="254165" y="135140"/>
                  </a:lnTo>
                  <a:lnTo>
                    <a:pt x="272135" y="135140"/>
                  </a:lnTo>
                  <a:lnTo>
                    <a:pt x="273989" y="136994"/>
                  </a:lnTo>
                  <a:close/>
                </a:path>
                <a:path w="274320" h="411479">
                  <a:moveTo>
                    <a:pt x="82511" y="404990"/>
                  </a:moveTo>
                  <a:lnTo>
                    <a:pt x="76161" y="398640"/>
                  </a:lnTo>
                  <a:lnTo>
                    <a:pt x="82511" y="398640"/>
                  </a:lnTo>
                  <a:lnTo>
                    <a:pt x="82511" y="404990"/>
                  </a:lnTo>
                  <a:close/>
                </a:path>
                <a:path w="274320" h="411479">
                  <a:moveTo>
                    <a:pt x="191477" y="404990"/>
                  </a:moveTo>
                  <a:lnTo>
                    <a:pt x="82511" y="404990"/>
                  </a:lnTo>
                  <a:lnTo>
                    <a:pt x="82511" y="398640"/>
                  </a:lnTo>
                  <a:lnTo>
                    <a:pt x="191477" y="398640"/>
                  </a:lnTo>
                  <a:lnTo>
                    <a:pt x="191477" y="404990"/>
                  </a:lnTo>
                  <a:close/>
                </a:path>
                <a:path w="274320" h="411479">
                  <a:moveTo>
                    <a:pt x="204177" y="404990"/>
                  </a:moveTo>
                  <a:lnTo>
                    <a:pt x="191477" y="404990"/>
                  </a:lnTo>
                  <a:lnTo>
                    <a:pt x="197827" y="398640"/>
                  </a:lnTo>
                  <a:lnTo>
                    <a:pt x="204177" y="398640"/>
                  </a:lnTo>
                  <a:lnTo>
                    <a:pt x="204177" y="404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5251" y="3695928"/>
              <a:ext cx="4676254" cy="59910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289380" y="3759072"/>
            <a:ext cx="148717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"/>
                <a:cs typeface="Microsoft YaHei"/>
              </a:rPr>
              <a:t>-</a:t>
            </a:r>
            <a:r>
              <a:rPr sz="2200" spc="-2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Microsoft YaHei"/>
                <a:cs typeface="Microsoft YaHei"/>
              </a:rPr>
              <a:t>127</a:t>
            </a:r>
            <a:endParaRPr sz="2200">
              <a:latin typeface="Microsoft YaHei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95251" y="2707436"/>
            <a:ext cx="4676775" cy="1903730"/>
            <a:chOff x="5695251" y="2707436"/>
            <a:chExt cx="4676775" cy="1903730"/>
          </a:xfrm>
        </p:grpSpPr>
        <p:sp>
          <p:nvSpPr>
            <p:cNvPr id="33" name="object 33"/>
            <p:cNvSpPr/>
            <p:nvPr/>
          </p:nvSpPr>
          <p:spPr>
            <a:xfrm>
              <a:off x="7883652" y="4209288"/>
              <a:ext cx="243840" cy="396240"/>
            </a:xfrm>
            <a:custGeom>
              <a:avLst/>
              <a:gdLst/>
              <a:ahLst/>
              <a:cxnLst/>
              <a:rect l="l" t="t" r="r" b="b"/>
              <a:pathLst>
                <a:path w="243840" h="396239">
                  <a:moveTo>
                    <a:pt x="182879" y="396239"/>
                  </a:moveTo>
                  <a:lnTo>
                    <a:pt x="60959" y="396239"/>
                  </a:lnTo>
                  <a:lnTo>
                    <a:pt x="60959" y="121920"/>
                  </a:lnTo>
                  <a:lnTo>
                    <a:pt x="0" y="121920"/>
                  </a:lnTo>
                  <a:lnTo>
                    <a:pt x="121920" y="0"/>
                  </a:lnTo>
                  <a:lnTo>
                    <a:pt x="243840" y="121920"/>
                  </a:lnTo>
                  <a:lnTo>
                    <a:pt x="182879" y="121920"/>
                  </a:lnTo>
                  <a:lnTo>
                    <a:pt x="182879" y="396239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8132" y="419981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69811" y="136994"/>
                  </a:moveTo>
                  <a:lnTo>
                    <a:pt x="0" y="136994"/>
                  </a:lnTo>
                  <a:lnTo>
                    <a:pt x="136994" y="0"/>
                  </a:lnTo>
                  <a:lnTo>
                    <a:pt x="150469" y="13474"/>
                  </a:lnTo>
                  <a:lnTo>
                    <a:pt x="132499" y="13474"/>
                  </a:lnTo>
                  <a:lnTo>
                    <a:pt x="136994" y="17970"/>
                  </a:lnTo>
                  <a:lnTo>
                    <a:pt x="30670" y="124294"/>
                  </a:lnTo>
                  <a:lnTo>
                    <a:pt x="15328" y="124294"/>
                  </a:lnTo>
                  <a:lnTo>
                    <a:pt x="19824" y="135140"/>
                  </a:lnTo>
                  <a:lnTo>
                    <a:pt x="69811" y="135140"/>
                  </a:lnTo>
                  <a:lnTo>
                    <a:pt x="69811" y="136994"/>
                  </a:lnTo>
                  <a:close/>
                </a:path>
                <a:path w="274320" h="411479">
                  <a:moveTo>
                    <a:pt x="136994" y="17970"/>
                  </a:moveTo>
                  <a:lnTo>
                    <a:pt x="132499" y="13474"/>
                  </a:lnTo>
                  <a:lnTo>
                    <a:pt x="141490" y="13474"/>
                  </a:lnTo>
                  <a:lnTo>
                    <a:pt x="136994" y="17970"/>
                  </a:lnTo>
                  <a:close/>
                </a:path>
                <a:path w="274320" h="411479">
                  <a:moveTo>
                    <a:pt x="254165" y="135140"/>
                  </a:moveTo>
                  <a:lnTo>
                    <a:pt x="136994" y="17970"/>
                  </a:lnTo>
                  <a:lnTo>
                    <a:pt x="141490" y="13474"/>
                  </a:lnTo>
                  <a:lnTo>
                    <a:pt x="150469" y="13474"/>
                  </a:lnTo>
                  <a:lnTo>
                    <a:pt x="261289" y="124294"/>
                  </a:lnTo>
                  <a:lnTo>
                    <a:pt x="258660" y="124294"/>
                  </a:lnTo>
                  <a:lnTo>
                    <a:pt x="254165" y="135140"/>
                  </a:lnTo>
                  <a:close/>
                </a:path>
                <a:path w="274320" h="411479">
                  <a:moveTo>
                    <a:pt x="19824" y="135140"/>
                  </a:moveTo>
                  <a:lnTo>
                    <a:pt x="15328" y="124294"/>
                  </a:lnTo>
                  <a:lnTo>
                    <a:pt x="30670" y="124294"/>
                  </a:lnTo>
                  <a:lnTo>
                    <a:pt x="19824" y="135140"/>
                  </a:lnTo>
                  <a:close/>
                </a:path>
                <a:path w="274320" h="411479">
                  <a:moveTo>
                    <a:pt x="69811" y="135140"/>
                  </a:moveTo>
                  <a:lnTo>
                    <a:pt x="19824" y="135140"/>
                  </a:lnTo>
                  <a:lnTo>
                    <a:pt x="30670" y="124294"/>
                  </a:lnTo>
                  <a:lnTo>
                    <a:pt x="82511" y="124294"/>
                  </a:lnTo>
                  <a:lnTo>
                    <a:pt x="82511" y="130644"/>
                  </a:lnTo>
                  <a:lnTo>
                    <a:pt x="69811" y="130644"/>
                  </a:lnTo>
                  <a:lnTo>
                    <a:pt x="69811" y="135140"/>
                  </a:lnTo>
                  <a:close/>
                </a:path>
                <a:path w="274320" h="411479">
                  <a:moveTo>
                    <a:pt x="191477" y="404977"/>
                  </a:moveTo>
                  <a:lnTo>
                    <a:pt x="191477" y="124294"/>
                  </a:lnTo>
                  <a:lnTo>
                    <a:pt x="243319" y="124294"/>
                  </a:lnTo>
                  <a:lnTo>
                    <a:pt x="249669" y="130644"/>
                  </a:lnTo>
                  <a:lnTo>
                    <a:pt x="204177" y="130644"/>
                  </a:lnTo>
                  <a:lnTo>
                    <a:pt x="197827" y="136994"/>
                  </a:lnTo>
                  <a:lnTo>
                    <a:pt x="204177" y="136994"/>
                  </a:lnTo>
                  <a:lnTo>
                    <a:pt x="204177" y="398627"/>
                  </a:lnTo>
                  <a:lnTo>
                    <a:pt x="197827" y="398627"/>
                  </a:lnTo>
                  <a:lnTo>
                    <a:pt x="191477" y="404977"/>
                  </a:lnTo>
                  <a:close/>
                </a:path>
                <a:path w="274320" h="411479">
                  <a:moveTo>
                    <a:pt x="272135" y="135140"/>
                  </a:moveTo>
                  <a:lnTo>
                    <a:pt x="254165" y="135140"/>
                  </a:lnTo>
                  <a:lnTo>
                    <a:pt x="258660" y="124294"/>
                  </a:lnTo>
                  <a:lnTo>
                    <a:pt x="261289" y="124294"/>
                  </a:lnTo>
                  <a:lnTo>
                    <a:pt x="272135" y="135140"/>
                  </a:lnTo>
                  <a:close/>
                </a:path>
                <a:path w="274320" h="411479">
                  <a:moveTo>
                    <a:pt x="204177" y="411327"/>
                  </a:moveTo>
                  <a:lnTo>
                    <a:pt x="69811" y="411327"/>
                  </a:lnTo>
                  <a:lnTo>
                    <a:pt x="69811" y="130644"/>
                  </a:lnTo>
                  <a:lnTo>
                    <a:pt x="76161" y="136994"/>
                  </a:lnTo>
                  <a:lnTo>
                    <a:pt x="82511" y="136994"/>
                  </a:lnTo>
                  <a:lnTo>
                    <a:pt x="82511" y="398627"/>
                  </a:lnTo>
                  <a:lnTo>
                    <a:pt x="76161" y="398627"/>
                  </a:lnTo>
                  <a:lnTo>
                    <a:pt x="82511" y="404977"/>
                  </a:lnTo>
                  <a:lnTo>
                    <a:pt x="204177" y="404977"/>
                  </a:lnTo>
                  <a:lnTo>
                    <a:pt x="204177" y="411327"/>
                  </a:lnTo>
                  <a:close/>
                </a:path>
                <a:path w="274320" h="411479">
                  <a:moveTo>
                    <a:pt x="82511" y="136994"/>
                  </a:moveTo>
                  <a:lnTo>
                    <a:pt x="76161" y="136994"/>
                  </a:lnTo>
                  <a:lnTo>
                    <a:pt x="69811" y="130644"/>
                  </a:lnTo>
                  <a:lnTo>
                    <a:pt x="82511" y="130644"/>
                  </a:lnTo>
                  <a:lnTo>
                    <a:pt x="82511" y="136994"/>
                  </a:lnTo>
                  <a:close/>
                </a:path>
                <a:path w="274320" h="411479">
                  <a:moveTo>
                    <a:pt x="204177" y="136994"/>
                  </a:moveTo>
                  <a:lnTo>
                    <a:pt x="197827" y="136994"/>
                  </a:lnTo>
                  <a:lnTo>
                    <a:pt x="204177" y="130644"/>
                  </a:lnTo>
                  <a:lnTo>
                    <a:pt x="204177" y="136994"/>
                  </a:lnTo>
                  <a:close/>
                </a:path>
                <a:path w="274320" h="411479">
                  <a:moveTo>
                    <a:pt x="273989" y="136994"/>
                  </a:moveTo>
                  <a:lnTo>
                    <a:pt x="204177" y="136994"/>
                  </a:lnTo>
                  <a:lnTo>
                    <a:pt x="204177" y="130644"/>
                  </a:lnTo>
                  <a:lnTo>
                    <a:pt x="249669" y="130644"/>
                  </a:lnTo>
                  <a:lnTo>
                    <a:pt x="254165" y="135140"/>
                  </a:lnTo>
                  <a:lnTo>
                    <a:pt x="272135" y="135140"/>
                  </a:lnTo>
                  <a:lnTo>
                    <a:pt x="273989" y="136994"/>
                  </a:lnTo>
                  <a:close/>
                </a:path>
                <a:path w="274320" h="411479">
                  <a:moveTo>
                    <a:pt x="82511" y="404977"/>
                  </a:moveTo>
                  <a:lnTo>
                    <a:pt x="76161" y="398627"/>
                  </a:lnTo>
                  <a:lnTo>
                    <a:pt x="82511" y="398627"/>
                  </a:lnTo>
                  <a:lnTo>
                    <a:pt x="82511" y="404977"/>
                  </a:lnTo>
                  <a:close/>
                </a:path>
                <a:path w="274320" h="411479">
                  <a:moveTo>
                    <a:pt x="191477" y="404977"/>
                  </a:moveTo>
                  <a:lnTo>
                    <a:pt x="82511" y="404977"/>
                  </a:lnTo>
                  <a:lnTo>
                    <a:pt x="82511" y="398627"/>
                  </a:lnTo>
                  <a:lnTo>
                    <a:pt x="191477" y="398627"/>
                  </a:lnTo>
                  <a:lnTo>
                    <a:pt x="191477" y="404977"/>
                  </a:lnTo>
                  <a:close/>
                </a:path>
                <a:path w="274320" h="411479">
                  <a:moveTo>
                    <a:pt x="204177" y="404977"/>
                  </a:moveTo>
                  <a:lnTo>
                    <a:pt x="191477" y="404977"/>
                  </a:lnTo>
                  <a:lnTo>
                    <a:pt x="197827" y="398627"/>
                  </a:lnTo>
                  <a:lnTo>
                    <a:pt x="204177" y="398627"/>
                  </a:lnTo>
                  <a:lnTo>
                    <a:pt x="204177" y="404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5251" y="2707436"/>
              <a:ext cx="4676254" cy="60609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126695" y="2792806"/>
            <a:ext cx="38138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Microsoft YaHei"/>
                <a:cs typeface="Microsoft YaHei"/>
              </a:rPr>
              <a:t>计算(-</a:t>
            </a:r>
            <a:r>
              <a:rPr sz="2000" dirty="0">
                <a:latin typeface="Microsoft YaHei"/>
                <a:cs typeface="Microsoft YaHei"/>
              </a:rPr>
              <a:t>1)</a:t>
            </a:r>
            <a:r>
              <a:rPr sz="1950" baseline="21367" dirty="0">
                <a:latin typeface="Microsoft YaHei"/>
                <a:cs typeface="Microsoft YaHei"/>
              </a:rPr>
              <a:t>s</a:t>
            </a:r>
            <a:r>
              <a:rPr sz="1950" spc="307" baseline="21367" dirty="0">
                <a:latin typeface="Microsoft YaHei"/>
                <a:cs typeface="Microsoft YaHei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× </a:t>
            </a:r>
            <a:r>
              <a:rPr sz="2000" dirty="0">
                <a:latin typeface="Microsoft YaHei"/>
                <a:cs typeface="Microsoft YaHei"/>
              </a:rPr>
              <a:t>2</a:t>
            </a:r>
            <a:r>
              <a:rPr sz="2000" spc="-5" dirty="0">
                <a:latin typeface="Microsoft YaHei"/>
                <a:cs typeface="Microsoft YaHei"/>
              </a:rPr>
              <a:t> </a:t>
            </a:r>
            <a:r>
              <a:rPr sz="1950" baseline="21367" dirty="0">
                <a:latin typeface="Microsoft YaHei"/>
                <a:cs typeface="Microsoft YaHei"/>
              </a:rPr>
              <a:t>e</a:t>
            </a:r>
            <a:r>
              <a:rPr sz="1950" spc="315" baseline="21367" dirty="0">
                <a:latin typeface="Microsoft YaHei"/>
                <a:cs typeface="Microsoft YaHei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× </a:t>
            </a:r>
            <a:r>
              <a:rPr sz="2000" spc="-10" dirty="0">
                <a:latin typeface="Microsoft YaHei"/>
                <a:cs typeface="Microsoft YaHei"/>
              </a:rPr>
              <a:t>1.M</a:t>
            </a:r>
            <a:r>
              <a:rPr sz="2000" spc="-20" dirty="0">
                <a:latin typeface="Microsoft YaHei"/>
                <a:cs typeface="Microsoft YaHei"/>
              </a:rPr>
              <a:t>，按权展开</a:t>
            </a:r>
            <a:endParaRPr sz="2000">
              <a:latin typeface="Microsoft YaHei"/>
              <a:cs typeface="Microsoft YaHe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68132" y="2325065"/>
            <a:ext cx="274320" cy="1346200"/>
            <a:chOff x="7868132" y="2325065"/>
            <a:chExt cx="274320" cy="1346200"/>
          </a:xfrm>
        </p:grpSpPr>
        <p:sp>
          <p:nvSpPr>
            <p:cNvPr id="38" name="object 38"/>
            <p:cNvSpPr/>
            <p:nvPr/>
          </p:nvSpPr>
          <p:spPr>
            <a:xfrm>
              <a:off x="7883652" y="3268980"/>
              <a:ext cx="243840" cy="394970"/>
            </a:xfrm>
            <a:custGeom>
              <a:avLst/>
              <a:gdLst/>
              <a:ahLst/>
              <a:cxnLst/>
              <a:rect l="l" t="t" r="r" b="b"/>
              <a:pathLst>
                <a:path w="243840" h="394970">
                  <a:moveTo>
                    <a:pt x="182879" y="394716"/>
                  </a:moveTo>
                  <a:lnTo>
                    <a:pt x="60959" y="394716"/>
                  </a:lnTo>
                  <a:lnTo>
                    <a:pt x="60959" y="120396"/>
                  </a:lnTo>
                  <a:lnTo>
                    <a:pt x="0" y="120396"/>
                  </a:lnTo>
                  <a:lnTo>
                    <a:pt x="121920" y="0"/>
                  </a:lnTo>
                  <a:lnTo>
                    <a:pt x="243840" y="120396"/>
                  </a:lnTo>
                  <a:lnTo>
                    <a:pt x="182879" y="120396"/>
                  </a:lnTo>
                  <a:lnTo>
                    <a:pt x="182879" y="394716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8132" y="325948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69811" y="136994"/>
                  </a:moveTo>
                  <a:lnTo>
                    <a:pt x="0" y="136994"/>
                  </a:lnTo>
                  <a:lnTo>
                    <a:pt x="136994" y="0"/>
                  </a:lnTo>
                  <a:lnTo>
                    <a:pt x="150456" y="13462"/>
                  </a:lnTo>
                  <a:lnTo>
                    <a:pt x="132499" y="13462"/>
                  </a:lnTo>
                  <a:lnTo>
                    <a:pt x="136988" y="17951"/>
                  </a:lnTo>
                  <a:lnTo>
                    <a:pt x="30656" y="124294"/>
                  </a:lnTo>
                  <a:lnTo>
                    <a:pt x="15328" y="124294"/>
                  </a:lnTo>
                  <a:lnTo>
                    <a:pt x="19824" y="135127"/>
                  </a:lnTo>
                  <a:lnTo>
                    <a:pt x="69811" y="135127"/>
                  </a:lnTo>
                  <a:lnTo>
                    <a:pt x="69811" y="136994"/>
                  </a:lnTo>
                  <a:close/>
                </a:path>
                <a:path w="274320" h="411479">
                  <a:moveTo>
                    <a:pt x="136988" y="17951"/>
                  </a:moveTo>
                  <a:lnTo>
                    <a:pt x="132499" y="13462"/>
                  </a:lnTo>
                  <a:lnTo>
                    <a:pt x="141477" y="13462"/>
                  </a:lnTo>
                  <a:lnTo>
                    <a:pt x="136988" y="17951"/>
                  </a:lnTo>
                  <a:close/>
                </a:path>
                <a:path w="274320" h="411479">
                  <a:moveTo>
                    <a:pt x="254165" y="135127"/>
                  </a:moveTo>
                  <a:lnTo>
                    <a:pt x="136988" y="17951"/>
                  </a:lnTo>
                  <a:lnTo>
                    <a:pt x="141477" y="13462"/>
                  </a:lnTo>
                  <a:lnTo>
                    <a:pt x="150456" y="13462"/>
                  </a:lnTo>
                  <a:lnTo>
                    <a:pt x="261289" y="124294"/>
                  </a:lnTo>
                  <a:lnTo>
                    <a:pt x="258660" y="124294"/>
                  </a:lnTo>
                  <a:lnTo>
                    <a:pt x="254165" y="135127"/>
                  </a:lnTo>
                  <a:close/>
                </a:path>
                <a:path w="274320" h="411479">
                  <a:moveTo>
                    <a:pt x="19824" y="135127"/>
                  </a:moveTo>
                  <a:lnTo>
                    <a:pt x="15328" y="124294"/>
                  </a:lnTo>
                  <a:lnTo>
                    <a:pt x="30656" y="124294"/>
                  </a:lnTo>
                  <a:lnTo>
                    <a:pt x="19824" y="135127"/>
                  </a:lnTo>
                  <a:close/>
                </a:path>
                <a:path w="274320" h="411479">
                  <a:moveTo>
                    <a:pt x="69811" y="135127"/>
                  </a:moveTo>
                  <a:lnTo>
                    <a:pt x="19824" y="135127"/>
                  </a:lnTo>
                  <a:lnTo>
                    <a:pt x="30656" y="124294"/>
                  </a:lnTo>
                  <a:lnTo>
                    <a:pt x="82511" y="124294"/>
                  </a:lnTo>
                  <a:lnTo>
                    <a:pt x="82511" y="130644"/>
                  </a:lnTo>
                  <a:lnTo>
                    <a:pt x="69811" y="130644"/>
                  </a:lnTo>
                  <a:lnTo>
                    <a:pt x="69811" y="135127"/>
                  </a:lnTo>
                  <a:close/>
                </a:path>
                <a:path w="274320" h="411479">
                  <a:moveTo>
                    <a:pt x="191477" y="404977"/>
                  </a:moveTo>
                  <a:lnTo>
                    <a:pt x="191477" y="124294"/>
                  </a:lnTo>
                  <a:lnTo>
                    <a:pt x="243332" y="124294"/>
                  </a:lnTo>
                  <a:lnTo>
                    <a:pt x="249682" y="130644"/>
                  </a:lnTo>
                  <a:lnTo>
                    <a:pt x="204177" y="130644"/>
                  </a:lnTo>
                  <a:lnTo>
                    <a:pt x="197827" y="136994"/>
                  </a:lnTo>
                  <a:lnTo>
                    <a:pt x="204177" y="136994"/>
                  </a:lnTo>
                  <a:lnTo>
                    <a:pt x="204177" y="398627"/>
                  </a:lnTo>
                  <a:lnTo>
                    <a:pt x="197827" y="398627"/>
                  </a:lnTo>
                  <a:lnTo>
                    <a:pt x="191477" y="404977"/>
                  </a:lnTo>
                  <a:close/>
                </a:path>
                <a:path w="274320" h="411479">
                  <a:moveTo>
                    <a:pt x="272122" y="135127"/>
                  </a:moveTo>
                  <a:lnTo>
                    <a:pt x="254165" y="135127"/>
                  </a:lnTo>
                  <a:lnTo>
                    <a:pt x="258660" y="124294"/>
                  </a:lnTo>
                  <a:lnTo>
                    <a:pt x="261289" y="124294"/>
                  </a:lnTo>
                  <a:lnTo>
                    <a:pt x="272122" y="135127"/>
                  </a:lnTo>
                  <a:close/>
                </a:path>
                <a:path w="274320" h="411479">
                  <a:moveTo>
                    <a:pt x="204177" y="411327"/>
                  </a:moveTo>
                  <a:lnTo>
                    <a:pt x="69811" y="411327"/>
                  </a:lnTo>
                  <a:lnTo>
                    <a:pt x="69811" y="130644"/>
                  </a:lnTo>
                  <a:lnTo>
                    <a:pt x="76161" y="136994"/>
                  </a:lnTo>
                  <a:lnTo>
                    <a:pt x="82511" y="136994"/>
                  </a:lnTo>
                  <a:lnTo>
                    <a:pt x="82511" y="398627"/>
                  </a:lnTo>
                  <a:lnTo>
                    <a:pt x="76161" y="398627"/>
                  </a:lnTo>
                  <a:lnTo>
                    <a:pt x="82511" y="404977"/>
                  </a:lnTo>
                  <a:lnTo>
                    <a:pt x="204177" y="404977"/>
                  </a:lnTo>
                  <a:lnTo>
                    <a:pt x="204177" y="411327"/>
                  </a:lnTo>
                  <a:close/>
                </a:path>
                <a:path w="274320" h="411479">
                  <a:moveTo>
                    <a:pt x="82511" y="136994"/>
                  </a:moveTo>
                  <a:lnTo>
                    <a:pt x="76161" y="136994"/>
                  </a:lnTo>
                  <a:lnTo>
                    <a:pt x="69811" y="130644"/>
                  </a:lnTo>
                  <a:lnTo>
                    <a:pt x="82511" y="130644"/>
                  </a:lnTo>
                  <a:lnTo>
                    <a:pt x="82511" y="136994"/>
                  </a:lnTo>
                  <a:close/>
                </a:path>
                <a:path w="274320" h="411479">
                  <a:moveTo>
                    <a:pt x="204177" y="136994"/>
                  </a:moveTo>
                  <a:lnTo>
                    <a:pt x="197827" y="136994"/>
                  </a:lnTo>
                  <a:lnTo>
                    <a:pt x="204177" y="130644"/>
                  </a:lnTo>
                  <a:lnTo>
                    <a:pt x="204177" y="136994"/>
                  </a:lnTo>
                  <a:close/>
                </a:path>
                <a:path w="274320" h="411479">
                  <a:moveTo>
                    <a:pt x="273989" y="136994"/>
                  </a:moveTo>
                  <a:lnTo>
                    <a:pt x="204177" y="136994"/>
                  </a:lnTo>
                  <a:lnTo>
                    <a:pt x="204177" y="130644"/>
                  </a:lnTo>
                  <a:lnTo>
                    <a:pt x="249682" y="130644"/>
                  </a:lnTo>
                  <a:lnTo>
                    <a:pt x="254165" y="135127"/>
                  </a:lnTo>
                  <a:lnTo>
                    <a:pt x="272122" y="135127"/>
                  </a:lnTo>
                  <a:lnTo>
                    <a:pt x="273989" y="136994"/>
                  </a:lnTo>
                  <a:close/>
                </a:path>
                <a:path w="274320" h="411479">
                  <a:moveTo>
                    <a:pt x="82511" y="404977"/>
                  </a:moveTo>
                  <a:lnTo>
                    <a:pt x="76161" y="398627"/>
                  </a:lnTo>
                  <a:lnTo>
                    <a:pt x="82511" y="398627"/>
                  </a:lnTo>
                  <a:lnTo>
                    <a:pt x="82511" y="404977"/>
                  </a:lnTo>
                  <a:close/>
                </a:path>
                <a:path w="274320" h="411479">
                  <a:moveTo>
                    <a:pt x="191477" y="404977"/>
                  </a:moveTo>
                  <a:lnTo>
                    <a:pt x="82511" y="404977"/>
                  </a:lnTo>
                  <a:lnTo>
                    <a:pt x="82511" y="398627"/>
                  </a:lnTo>
                  <a:lnTo>
                    <a:pt x="191477" y="398627"/>
                  </a:lnTo>
                  <a:lnTo>
                    <a:pt x="191477" y="404977"/>
                  </a:lnTo>
                  <a:close/>
                </a:path>
                <a:path w="274320" h="411479">
                  <a:moveTo>
                    <a:pt x="204177" y="404977"/>
                  </a:moveTo>
                  <a:lnTo>
                    <a:pt x="191477" y="404977"/>
                  </a:lnTo>
                  <a:lnTo>
                    <a:pt x="197827" y="398627"/>
                  </a:lnTo>
                  <a:lnTo>
                    <a:pt x="204177" y="398627"/>
                  </a:lnTo>
                  <a:lnTo>
                    <a:pt x="204177" y="404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83652" y="2334768"/>
              <a:ext cx="243840" cy="394970"/>
            </a:xfrm>
            <a:custGeom>
              <a:avLst/>
              <a:gdLst/>
              <a:ahLst/>
              <a:cxnLst/>
              <a:rect l="l" t="t" r="r" b="b"/>
              <a:pathLst>
                <a:path w="243840" h="394969">
                  <a:moveTo>
                    <a:pt x="182879" y="394715"/>
                  </a:moveTo>
                  <a:lnTo>
                    <a:pt x="60959" y="394715"/>
                  </a:lnTo>
                  <a:lnTo>
                    <a:pt x="60959" y="120395"/>
                  </a:lnTo>
                  <a:lnTo>
                    <a:pt x="0" y="120395"/>
                  </a:lnTo>
                  <a:lnTo>
                    <a:pt x="121920" y="0"/>
                  </a:lnTo>
                  <a:lnTo>
                    <a:pt x="243840" y="120395"/>
                  </a:lnTo>
                  <a:lnTo>
                    <a:pt x="182879" y="120395"/>
                  </a:lnTo>
                  <a:lnTo>
                    <a:pt x="182879" y="394715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68132" y="232506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69811" y="136994"/>
                  </a:moveTo>
                  <a:lnTo>
                    <a:pt x="0" y="136994"/>
                  </a:lnTo>
                  <a:lnTo>
                    <a:pt x="136994" y="0"/>
                  </a:lnTo>
                  <a:lnTo>
                    <a:pt x="150469" y="13474"/>
                  </a:lnTo>
                  <a:lnTo>
                    <a:pt x="132499" y="13474"/>
                  </a:lnTo>
                  <a:lnTo>
                    <a:pt x="136988" y="17964"/>
                  </a:lnTo>
                  <a:lnTo>
                    <a:pt x="30669" y="124294"/>
                  </a:lnTo>
                  <a:lnTo>
                    <a:pt x="15328" y="124294"/>
                  </a:lnTo>
                  <a:lnTo>
                    <a:pt x="19824" y="135140"/>
                  </a:lnTo>
                  <a:lnTo>
                    <a:pt x="69811" y="135140"/>
                  </a:lnTo>
                  <a:lnTo>
                    <a:pt x="69811" y="136994"/>
                  </a:lnTo>
                  <a:close/>
                </a:path>
                <a:path w="274320" h="411480">
                  <a:moveTo>
                    <a:pt x="136988" y="17964"/>
                  </a:moveTo>
                  <a:lnTo>
                    <a:pt x="132499" y="13474"/>
                  </a:lnTo>
                  <a:lnTo>
                    <a:pt x="141477" y="13474"/>
                  </a:lnTo>
                  <a:lnTo>
                    <a:pt x="136988" y="17964"/>
                  </a:lnTo>
                  <a:close/>
                </a:path>
                <a:path w="274320" h="411480">
                  <a:moveTo>
                    <a:pt x="254165" y="135140"/>
                  </a:moveTo>
                  <a:lnTo>
                    <a:pt x="136988" y="17964"/>
                  </a:lnTo>
                  <a:lnTo>
                    <a:pt x="141477" y="13474"/>
                  </a:lnTo>
                  <a:lnTo>
                    <a:pt x="150469" y="13474"/>
                  </a:lnTo>
                  <a:lnTo>
                    <a:pt x="261289" y="124294"/>
                  </a:lnTo>
                  <a:lnTo>
                    <a:pt x="258660" y="124294"/>
                  </a:lnTo>
                  <a:lnTo>
                    <a:pt x="254165" y="135140"/>
                  </a:lnTo>
                  <a:close/>
                </a:path>
                <a:path w="274320" h="411480">
                  <a:moveTo>
                    <a:pt x="19824" y="135140"/>
                  </a:moveTo>
                  <a:lnTo>
                    <a:pt x="15328" y="124294"/>
                  </a:lnTo>
                  <a:lnTo>
                    <a:pt x="30669" y="124294"/>
                  </a:lnTo>
                  <a:lnTo>
                    <a:pt x="19824" y="135140"/>
                  </a:lnTo>
                  <a:close/>
                </a:path>
                <a:path w="274320" h="411480">
                  <a:moveTo>
                    <a:pt x="69811" y="135140"/>
                  </a:moveTo>
                  <a:lnTo>
                    <a:pt x="19824" y="135140"/>
                  </a:lnTo>
                  <a:lnTo>
                    <a:pt x="30669" y="124294"/>
                  </a:lnTo>
                  <a:lnTo>
                    <a:pt x="82511" y="124294"/>
                  </a:lnTo>
                  <a:lnTo>
                    <a:pt x="82511" y="130644"/>
                  </a:lnTo>
                  <a:lnTo>
                    <a:pt x="69811" y="130644"/>
                  </a:lnTo>
                  <a:lnTo>
                    <a:pt x="69811" y="135140"/>
                  </a:lnTo>
                  <a:close/>
                </a:path>
                <a:path w="274320" h="411480">
                  <a:moveTo>
                    <a:pt x="191477" y="404990"/>
                  </a:moveTo>
                  <a:lnTo>
                    <a:pt x="191477" y="124294"/>
                  </a:lnTo>
                  <a:lnTo>
                    <a:pt x="243319" y="124294"/>
                  </a:lnTo>
                  <a:lnTo>
                    <a:pt x="249669" y="130644"/>
                  </a:lnTo>
                  <a:lnTo>
                    <a:pt x="204177" y="130644"/>
                  </a:lnTo>
                  <a:lnTo>
                    <a:pt x="197827" y="136994"/>
                  </a:lnTo>
                  <a:lnTo>
                    <a:pt x="204177" y="136994"/>
                  </a:lnTo>
                  <a:lnTo>
                    <a:pt x="204177" y="398640"/>
                  </a:lnTo>
                  <a:lnTo>
                    <a:pt x="197827" y="398640"/>
                  </a:lnTo>
                  <a:lnTo>
                    <a:pt x="191477" y="404990"/>
                  </a:lnTo>
                  <a:close/>
                </a:path>
                <a:path w="274320" h="411480">
                  <a:moveTo>
                    <a:pt x="272135" y="135140"/>
                  </a:moveTo>
                  <a:lnTo>
                    <a:pt x="254165" y="135140"/>
                  </a:lnTo>
                  <a:lnTo>
                    <a:pt x="258660" y="124294"/>
                  </a:lnTo>
                  <a:lnTo>
                    <a:pt x="261289" y="124294"/>
                  </a:lnTo>
                  <a:lnTo>
                    <a:pt x="272135" y="135140"/>
                  </a:lnTo>
                  <a:close/>
                </a:path>
                <a:path w="274320" h="411480">
                  <a:moveTo>
                    <a:pt x="204177" y="411340"/>
                  </a:moveTo>
                  <a:lnTo>
                    <a:pt x="69811" y="411340"/>
                  </a:lnTo>
                  <a:lnTo>
                    <a:pt x="69811" y="130644"/>
                  </a:lnTo>
                  <a:lnTo>
                    <a:pt x="76161" y="136994"/>
                  </a:lnTo>
                  <a:lnTo>
                    <a:pt x="82511" y="136994"/>
                  </a:lnTo>
                  <a:lnTo>
                    <a:pt x="82511" y="398640"/>
                  </a:lnTo>
                  <a:lnTo>
                    <a:pt x="76161" y="398640"/>
                  </a:lnTo>
                  <a:lnTo>
                    <a:pt x="82511" y="404990"/>
                  </a:lnTo>
                  <a:lnTo>
                    <a:pt x="204177" y="404990"/>
                  </a:lnTo>
                  <a:lnTo>
                    <a:pt x="204177" y="411340"/>
                  </a:lnTo>
                  <a:close/>
                </a:path>
                <a:path w="274320" h="411480">
                  <a:moveTo>
                    <a:pt x="82511" y="136994"/>
                  </a:moveTo>
                  <a:lnTo>
                    <a:pt x="76161" y="136994"/>
                  </a:lnTo>
                  <a:lnTo>
                    <a:pt x="69811" y="130644"/>
                  </a:lnTo>
                  <a:lnTo>
                    <a:pt x="82511" y="130644"/>
                  </a:lnTo>
                  <a:lnTo>
                    <a:pt x="82511" y="136994"/>
                  </a:lnTo>
                  <a:close/>
                </a:path>
                <a:path w="274320" h="411480">
                  <a:moveTo>
                    <a:pt x="204177" y="136994"/>
                  </a:moveTo>
                  <a:lnTo>
                    <a:pt x="197827" y="136994"/>
                  </a:lnTo>
                  <a:lnTo>
                    <a:pt x="204177" y="130644"/>
                  </a:lnTo>
                  <a:lnTo>
                    <a:pt x="204177" y="136994"/>
                  </a:lnTo>
                  <a:close/>
                </a:path>
                <a:path w="274320" h="411480">
                  <a:moveTo>
                    <a:pt x="273989" y="136994"/>
                  </a:moveTo>
                  <a:lnTo>
                    <a:pt x="204177" y="136994"/>
                  </a:lnTo>
                  <a:lnTo>
                    <a:pt x="204177" y="130644"/>
                  </a:lnTo>
                  <a:lnTo>
                    <a:pt x="249669" y="130644"/>
                  </a:lnTo>
                  <a:lnTo>
                    <a:pt x="254165" y="135140"/>
                  </a:lnTo>
                  <a:lnTo>
                    <a:pt x="272135" y="135140"/>
                  </a:lnTo>
                  <a:lnTo>
                    <a:pt x="273989" y="136994"/>
                  </a:lnTo>
                  <a:close/>
                </a:path>
                <a:path w="274320" h="411480">
                  <a:moveTo>
                    <a:pt x="82511" y="404990"/>
                  </a:moveTo>
                  <a:lnTo>
                    <a:pt x="76161" y="398640"/>
                  </a:lnTo>
                  <a:lnTo>
                    <a:pt x="82511" y="398640"/>
                  </a:lnTo>
                  <a:lnTo>
                    <a:pt x="82511" y="404990"/>
                  </a:lnTo>
                  <a:close/>
                </a:path>
                <a:path w="274320" h="411480">
                  <a:moveTo>
                    <a:pt x="191477" y="404990"/>
                  </a:moveTo>
                  <a:lnTo>
                    <a:pt x="82511" y="404990"/>
                  </a:lnTo>
                  <a:lnTo>
                    <a:pt x="82511" y="398640"/>
                  </a:lnTo>
                  <a:lnTo>
                    <a:pt x="191477" y="398640"/>
                  </a:lnTo>
                  <a:lnTo>
                    <a:pt x="191477" y="404990"/>
                  </a:lnTo>
                  <a:close/>
                </a:path>
                <a:path w="274320" h="411480">
                  <a:moveTo>
                    <a:pt x="204177" y="404990"/>
                  </a:moveTo>
                  <a:lnTo>
                    <a:pt x="191477" y="404990"/>
                  </a:lnTo>
                  <a:lnTo>
                    <a:pt x="197827" y="398640"/>
                  </a:lnTo>
                  <a:lnTo>
                    <a:pt x="204177" y="398640"/>
                  </a:lnTo>
                  <a:lnTo>
                    <a:pt x="204177" y="404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592580"/>
            <a:ext cx="5242560" cy="30205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03567" y="1474787"/>
            <a:ext cx="368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9905" algn="l"/>
                <a:tab pos="1308735" algn="l"/>
                <a:tab pos="1775460" algn="l"/>
              </a:tabLst>
            </a:pPr>
            <a:r>
              <a:rPr sz="2400" b="1" spc="-50" dirty="0">
                <a:latin typeface="Microsoft JhengHei"/>
                <a:cs typeface="Microsoft JhengHei"/>
              </a:rPr>
              <a:t>例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10" dirty="0">
                <a:latin typeface="Microsoft JhengHei"/>
                <a:cs typeface="Microsoft JhengHei"/>
              </a:rPr>
              <a:t>3.3</a:t>
            </a:r>
            <a:r>
              <a:rPr sz="2325" b="1" spc="-15" baseline="-17921" dirty="0">
                <a:latin typeface="Microsoft JhengHei"/>
                <a:cs typeface="Microsoft JhengHei"/>
              </a:rPr>
              <a:t>10</a:t>
            </a:r>
            <a:r>
              <a:rPr sz="2325" b="1" baseline="-17921" dirty="0">
                <a:latin typeface="Microsoft JhengHei"/>
                <a:cs typeface="Microsoft JhengHei"/>
              </a:rPr>
              <a:t>	</a:t>
            </a:r>
            <a:r>
              <a:rPr sz="2400" spc="-5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60" dirty="0">
                <a:latin typeface="Microsoft JhengHei"/>
                <a:cs typeface="Microsoft JhengHei"/>
              </a:rPr>
              <a:t>IEEE</a:t>
            </a:r>
            <a:r>
              <a:rPr sz="2400" b="1" spc="-80" dirty="0">
                <a:latin typeface="Microsoft JhengHei"/>
                <a:cs typeface="Microsoft JhengHei"/>
              </a:rPr>
              <a:t> </a:t>
            </a:r>
            <a:r>
              <a:rPr sz="2400" b="1" spc="-60" dirty="0">
                <a:latin typeface="Microsoft JhengHei"/>
                <a:cs typeface="Microsoft JhengHei"/>
              </a:rPr>
              <a:t>754</a:t>
            </a:r>
            <a:r>
              <a:rPr sz="2400" b="1" spc="-75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float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088" y="3601339"/>
            <a:ext cx="794232" cy="283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2813" y="3603878"/>
            <a:ext cx="791692" cy="2811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9694" y="3936619"/>
            <a:ext cx="3677767" cy="2544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9694" y="4274439"/>
            <a:ext cx="431647" cy="2494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0073" y="4271898"/>
            <a:ext cx="3405987" cy="254482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52993" y="5543626"/>
          <a:ext cx="8762354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4E7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016379" y="5319369"/>
            <a:ext cx="8509000" cy="243840"/>
            <a:chOff x="2016379" y="5319369"/>
            <a:chExt cx="8509000" cy="243840"/>
          </a:xfrm>
        </p:grpSpPr>
        <p:sp>
          <p:nvSpPr>
            <p:cNvPr id="11" name="object 11"/>
            <p:cNvSpPr/>
            <p:nvPr/>
          </p:nvSpPr>
          <p:spPr>
            <a:xfrm>
              <a:off x="2016379" y="5324512"/>
              <a:ext cx="2198370" cy="236854"/>
            </a:xfrm>
            <a:custGeom>
              <a:avLst/>
              <a:gdLst/>
              <a:ahLst/>
              <a:cxnLst/>
              <a:rect l="l" t="t" r="r" b="b"/>
              <a:pathLst>
                <a:path w="2198370" h="236854">
                  <a:moveTo>
                    <a:pt x="1102678" y="30518"/>
                  </a:moveTo>
                  <a:lnTo>
                    <a:pt x="1095056" y="30518"/>
                  </a:lnTo>
                  <a:lnTo>
                    <a:pt x="1095311" y="0"/>
                  </a:lnTo>
                  <a:lnTo>
                    <a:pt x="1102423" y="0"/>
                  </a:lnTo>
                  <a:lnTo>
                    <a:pt x="1102678" y="30518"/>
                  </a:lnTo>
                  <a:close/>
                </a:path>
                <a:path w="2198370" h="236854">
                  <a:moveTo>
                    <a:pt x="1095145" y="40995"/>
                  </a:moveTo>
                  <a:lnTo>
                    <a:pt x="1094968" y="40995"/>
                  </a:lnTo>
                  <a:lnTo>
                    <a:pt x="1095056" y="30518"/>
                  </a:lnTo>
                  <a:lnTo>
                    <a:pt x="1095145" y="40995"/>
                  </a:lnTo>
                  <a:close/>
                </a:path>
                <a:path w="2198370" h="236854">
                  <a:moveTo>
                    <a:pt x="1098867" y="95400"/>
                  </a:moveTo>
                  <a:lnTo>
                    <a:pt x="1095405" y="51104"/>
                  </a:lnTo>
                  <a:lnTo>
                    <a:pt x="1095057" y="30518"/>
                  </a:lnTo>
                  <a:lnTo>
                    <a:pt x="1102677" y="30518"/>
                  </a:lnTo>
                  <a:lnTo>
                    <a:pt x="1101318" y="70904"/>
                  </a:lnTo>
                  <a:lnTo>
                    <a:pt x="1098867" y="95400"/>
                  </a:lnTo>
                  <a:close/>
                </a:path>
                <a:path w="2198370" h="236854">
                  <a:moveTo>
                    <a:pt x="2176412" y="137439"/>
                  </a:moveTo>
                  <a:lnTo>
                    <a:pt x="1115761" y="137437"/>
                  </a:lnTo>
                  <a:lnTo>
                    <a:pt x="1099019" y="96621"/>
                  </a:lnTo>
                  <a:lnTo>
                    <a:pt x="1098867" y="95400"/>
                  </a:lnTo>
                  <a:lnTo>
                    <a:pt x="1099718" y="88582"/>
                  </a:lnTo>
                  <a:lnTo>
                    <a:pt x="1100594" y="79997"/>
                  </a:lnTo>
                  <a:lnTo>
                    <a:pt x="1102588" y="41097"/>
                  </a:lnTo>
                  <a:lnTo>
                    <a:pt x="1102677" y="30518"/>
                  </a:lnTo>
                  <a:lnTo>
                    <a:pt x="1102770" y="41097"/>
                  </a:lnTo>
                  <a:lnTo>
                    <a:pt x="1103031" y="51104"/>
                  </a:lnTo>
                  <a:lnTo>
                    <a:pt x="1103478" y="61353"/>
                  </a:lnTo>
                  <a:lnTo>
                    <a:pt x="1104069" y="70904"/>
                  </a:lnTo>
                  <a:lnTo>
                    <a:pt x="1104741" y="79273"/>
                  </a:lnTo>
                  <a:lnTo>
                    <a:pt x="1105589" y="87680"/>
                  </a:lnTo>
                  <a:lnTo>
                    <a:pt x="1106579" y="95631"/>
                  </a:lnTo>
                  <a:lnTo>
                    <a:pt x="1107679" y="102857"/>
                  </a:lnTo>
                  <a:lnTo>
                    <a:pt x="1108883" y="109397"/>
                  </a:lnTo>
                  <a:lnTo>
                    <a:pt x="1110130" y="115011"/>
                  </a:lnTo>
                  <a:lnTo>
                    <a:pt x="1111475" y="119938"/>
                  </a:lnTo>
                  <a:lnTo>
                    <a:pt x="1112850" y="123951"/>
                  </a:lnTo>
                  <a:lnTo>
                    <a:pt x="1112964" y="124282"/>
                  </a:lnTo>
                  <a:lnTo>
                    <a:pt x="1114187" y="126923"/>
                  </a:lnTo>
                  <a:lnTo>
                    <a:pt x="1114412" y="127419"/>
                  </a:lnTo>
                  <a:lnTo>
                    <a:pt x="1115458" y="128943"/>
                  </a:lnTo>
                  <a:lnTo>
                    <a:pt x="1115813" y="129463"/>
                  </a:lnTo>
                  <a:lnTo>
                    <a:pt x="1115955" y="129594"/>
                  </a:lnTo>
                  <a:lnTo>
                    <a:pt x="1116050" y="129730"/>
                  </a:lnTo>
                  <a:lnTo>
                    <a:pt x="1115745" y="129730"/>
                  </a:lnTo>
                  <a:lnTo>
                    <a:pt x="1116342" y="129909"/>
                  </a:lnTo>
                  <a:lnTo>
                    <a:pt x="1116609" y="130073"/>
                  </a:lnTo>
                  <a:lnTo>
                    <a:pt x="2178723" y="130086"/>
                  </a:lnTo>
                  <a:lnTo>
                    <a:pt x="2180475" y="130873"/>
                  </a:lnTo>
                  <a:lnTo>
                    <a:pt x="2181936" y="131991"/>
                  </a:lnTo>
                  <a:lnTo>
                    <a:pt x="2183231" y="133375"/>
                  </a:lnTo>
                  <a:lnTo>
                    <a:pt x="2185212" y="136436"/>
                  </a:lnTo>
                  <a:lnTo>
                    <a:pt x="2185558" y="137198"/>
                  </a:lnTo>
                  <a:lnTo>
                    <a:pt x="2176195" y="137198"/>
                  </a:lnTo>
                  <a:lnTo>
                    <a:pt x="2176056" y="137236"/>
                  </a:lnTo>
                  <a:lnTo>
                    <a:pt x="2176418" y="137401"/>
                  </a:lnTo>
                  <a:lnTo>
                    <a:pt x="2176170" y="137401"/>
                  </a:lnTo>
                  <a:lnTo>
                    <a:pt x="2176412" y="137439"/>
                  </a:lnTo>
                  <a:close/>
                </a:path>
                <a:path w="2198370" h="236854">
                  <a:moveTo>
                    <a:pt x="1095407" y="51181"/>
                  </a:moveTo>
                  <a:lnTo>
                    <a:pt x="1094714" y="51181"/>
                  </a:lnTo>
                  <a:lnTo>
                    <a:pt x="1094968" y="40932"/>
                  </a:lnTo>
                  <a:lnTo>
                    <a:pt x="1095145" y="40995"/>
                  </a:lnTo>
                  <a:lnTo>
                    <a:pt x="1095407" y="51181"/>
                  </a:lnTo>
                  <a:close/>
                </a:path>
                <a:path w="2198370" h="236854">
                  <a:moveTo>
                    <a:pt x="1102768" y="40995"/>
                  </a:moveTo>
                  <a:close/>
                </a:path>
                <a:path w="2198370" h="236854">
                  <a:moveTo>
                    <a:pt x="1095829" y="60998"/>
                  </a:moveTo>
                  <a:lnTo>
                    <a:pt x="1094295" y="60998"/>
                  </a:lnTo>
                  <a:lnTo>
                    <a:pt x="1094714" y="51104"/>
                  </a:lnTo>
                  <a:lnTo>
                    <a:pt x="1095407" y="51181"/>
                  </a:lnTo>
                  <a:lnTo>
                    <a:pt x="1095829" y="60998"/>
                  </a:lnTo>
                  <a:close/>
                </a:path>
                <a:path w="2198370" h="236854">
                  <a:moveTo>
                    <a:pt x="1097100" y="79349"/>
                  </a:moveTo>
                  <a:lnTo>
                    <a:pt x="1093000" y="79349"/>
                  </a:lnTo>
                  <a:lnTo>
                    <a:pt x="1093723" y="70332"/>
                  </a:lnTo>
                  <a:lnTo>
                    <a:pt x="1094295" y="60921"/>
                  </a:lnTo>
                  <a:lnTo>
                    <a:pt x="1095829" y="60998"/>
                  </a:lnTo>
                  <a:lnTo>
                    <a:pt x="1096416" y="70904"/>
                  </a:lnTo>
                  <a:lnTo>
                    <a:pt x="1097100" y="79349"/>
                  </a:lnTo>
                  <a:close/>
                </a:path>
                <a:path w="2198370" h="236854">
                  <a:moveTo>
                    <a:pt x="1103456" y="60998"/>
                  </a:moveTo>
                  <a:close/>
                </a:path>
                <a:path w="2198370" h="236854">
                  <a:moveTo>
                    <a:pt x="1093711" y="70408"/>
                  </a:moveTo>
                  <a:close/>
                </a:path>
                <a:path w="2198370" h="236854">
                  <a:moveTo>
                    <a:pt x="1104029" y="70408"/>
                  </a:moveTo>
                  <a:close/>
                </a:path>
                <a:path w="2198370" h="236854">
                  <a:moveTo>
                    <a:pt x="1097934" y="87769"/>
                  </a:moveTo>
                  <a:lnTo>
                    <a:pt x="1092149" y="87769"/>
                  </a:lnTo>
                  <a:lnTo>
                    <a:pt x="1093000" y="79273"/>
                  </a:lnTo>
                  <a:lnTo>
                    <a:pt x="1097100" y="79349"/>
                  </a:lnTo>
                  <a:lnTo>
                    <a:pt x="1097934" y="87769"/>
                  </a:lnTo>
                  <a:close/>
                </a:path>
                <a:path w="2198370" h="236854">
                  <a:moveTo>
                    <a:pt x="1096616" y="109397"/>
                  </a:moveTo>
                  <a:lnTo>
                    <a:pt x="1088872" y="109397"/>
                  </a:lnTo>
                  <a:lnTo>
                    <a:pt x="1090091" y="102730"/>
                  </a:lnTo>
                  <a:lnTo>
                    <a:pt x="1091183" y="95529"/>
                  </a:lnTo>
                  <a:lnTo>
                    <a:pt x="1092149" y="87680"/>
                  </a:lnTo>
                  <a:lnTo>
                    <a:pt x="1097934" y="87769"/>
                  </a:lnTo>
                  <a:lnTo>
                    <a:pt x="1098016" y="88582"/>
                  </a:lnTo>
                  <a:lnTo>
                    <a:pt x="1098867" y="95400"/>
                  </a:lnTo>
                  <a:lnTo>
                    <a:pt x="1098715" y="96621"/>
                  </a:lnTo>
                  <a:lnTo>
                    <a:pt x="1097597" y="104051"/>
                  </a:lnTo>
                  <a:lnTo>
                    <a:pt x="1096616" y="109397"/>
                  </a:lnTo>
                  <a:close/>
                </a:path>
                <a:path w="2198370" h="236854">
                  <a:moveTo>
                    <a:pt x="1091158" y="95631"/>
                  </a:moveTo>
                  <a:close/>
                </a:path>
                <a:path w="2198370" h="236854">
                  <a:moveTo>
                    <a:pt x="1090066" y="102857"/>
                  </a:moveTo>
                  <a:close/>
                </a:path>
                <a:path w="2198370" h="236854">
                  <a:moveTo>
                    <a:pt x="1095383" y="115188"/>
                  </a:moveTo>
                  <a:lnTo>
                    <a:pt x="1087577" y="115188"/>
                  </a:lnTo>
                  <a:lnTo>
                    <a:pt x="1088897" y="109245"/>
                  </a:lnTo>
                  <a:lnTo>
                    <a:pt x="1088872" y="109397"/>
                  </a:lnTo>
                  <a:lnTo>
                    <a:pt x="1096616" y="109397"/>
                  </a:lnTo>
                  <a:lnTo>
                    <a:pt x="1096352" y="110832"/>
                  </a:lnTo>
                  <a:lnTo>
                    <a:pt x="1095383" y="115188"/>
                  </a:lnTo>
                  <a:close/>
                </a:path>
                <a:path w="2198370" h="236854">
                  <a:moveTo>
                    <a:pt x="1094105" y="120180"/>
                  </a:moveTo>
                  <a:lnTo>
                    <a:pt x="1086205" y="120180"/>
                  </a:lnTo>
                  <a:lnTo>
                    <a:pt x="1087615" y="115011"/>
                  </a:lnTo>
                  <a:lnTo>
                    <a:pt x="1087577" y="115188"/>
                  </a:lnTo>
                  <a:lnTo>
                    <a:pt x="1095383" y="115188"/>
                  </a:lnTo>
                  <a:lnTo>
                    <a:pt x="1094994" y="116941"/>
                  </a:lnTo>
                  <a:lnTo>
                    <a:pt x="1094105" y="120180"/>
                  </a:lnTo>
                  <a:close/>
                </a:path>
                <a:path w="2198370" h="236854">
                  <a:moveTo>
                    <a:pt x="1092835" y="124282"/>
                  </a:moveTo>
                  <a:lnTo>
                    <a:pt x="1084770" y="124282"/>
                  </a:lnTo>
                  <a:lnTo>
                    <a:pt x="1084910" y="123951"/>
                  </a:lnTo>
                  <a:lnTo>
                    <a:pt x="1086269" y="119938"/>
                  </a:lnTo>
                  <a:lnTo>
                    <a:pt x="1086205" y="120180"/>
                  </a:lnTo>
                  <a:lnTo>
                    <a:pt x="1094105" y="120180"/>
                  </a:lnTo>
                  <a:lnTo>
                    <a:pt x="1093520" y="122313"/>
                  </a:lnTo>
                  <a:lnTo>
                    <a:pt x="1092835" y="124282"/>
                  </a:lnTo>
                  <a:close/>
                </a:path>
                <a:path w="2198370" h="236854">
                  <a:moveTo>
                    <a:pt x="1084805" y="124180"/>
                  </a:moveTo>
                  <a:lnTo>
                    <a:pt x="1084884" y="123951"/>
                  </a:lnTo>
                  <a:lnTo>
                    <a:pt x="1084805" y="124180"/>
                  </a:lnTo>
                  <a:close/>
                </a:path>
                <a:path w="2198370" h="236854">
                  <a:moveTo>
                    <a:pt x="1112987" y="124282"/>
                  </a:moveTo>
                  <a:lnTo>
                    <a:pt x="1112891" y="124071"/>
                  </a:lnTo>
                  <a:lnTo>
                    <a:pt x="1112987" y="124282"/>
                  </a:lnTo>
                  <a:close/>
                </a:path>
                <a:path w="2198370" h="236854">
                  <a:moveTo>
                    <a:pt x="1091694" y="127419"/>
                  </a:moveTo>
                  <a:lnTo>
                    <a:pt x="1083322" y="127419"/>
                  </a:lnTo>
                  <a:lnTo>
                    <a:pt x="1083589" y="126923"/>
                  </a:lnTo>
                  <a:lnTo>
                    <a:pt x="1084805" y="124180"/>
                  </a:lnTo>
                  <a:lnTo>
                    <a:pt x="1092835" y="124282"/>
                  </a:lnTo>
                  <a:lnTo>
                    <a:pt x="1091916" y="126923"/>
                  </a:lnTo>
                  <a:lnTo>
                    <a:pt x="1091694" y="127419"/>
                  </a:lnTo>
                  <a:close/>
                </a:path>
                <a:path w="2198370" h="236854">
                  <a:moveTo>
                    <a:pt x="1083451" y="127137"/>
                  </a:moveTo>
                  <a:lnTo>
                    <a:pt x="1083549" y="126923"/>
                  </a:lnTo>
                  <a:lnTo>
                    <a:pt x="1083451" y="127137"/>
                  </a:lnTo>
                  <a:close/>
                </a:path>
                <a:path w="2198370" h="236854">
                  <a:moveTo>
                    <a:pt x="1083322" y="127419"/>
                  </a:moveTo>
                  <a:lnTo>
                    <a:pt x="1083451" y="127137"/>
                  </a:lnTo>
                  <a:lnTo>
                    <a:pt x="1083589" y="126923"/>
                  </a:lnTo>
                  <a:lnTo>
                    <a:pt x="1083322" y="127419"/>
                  </a:lnTo>
                  <a:close/>
                </a:path>
                <a:path w="2198370" h="236854">
                  <a:moveTo>
                    <a:pt x="1114412" y="127419"/>
                  </a:moveTo>
                  <a:lnTo>
                    <a:pt x="1114145" y="126923"/>
                  </a:lnTo>
                  <a:lnTo>
                    <a:pt x="1114284" y="127137"/>
                  </a:lnTo>
                  <a:lnTo>
                    <a:pt x="1114412" y="127419"/>
                  </a:lnTo>
                  <a:close/>
                </a:path>
                <a:path w="2198370" h="236854">
                  <a:moveTo>
                    <a:pt x="1114284" y="127136"/>
                  </a:moveTo>
                  <a:lnTo>
                    <a:pt x="1114145" y="126923"/>
                  </a:lnTo>
                  <a:lnTo>
                    <a:pt x="1114284" y="127136"/>
                  </a:lnTo>
                  <a:close/>
                </a:path>
                <a:path w="2198370" h="236854">
                  <a:moveTo>
                    <a:pt x="1114467" y="127419"/>
                  </a:moveTo>
                  <a:lnTo>
                    <a:pt x="1114284" y="127136"/>
                  </a:lnTo>
                  <a:lnTo>
                    <a:pt x="1114467" y="127419"/>
                  </a:lnTo>
                  <a:close/>
                </a:path>
                <a:path w="2198370" h="236854">
                  <a:moveTo>
                    <a:pt x="1090765" y="129463"/>
                  </a:moveTo>
                  <a:lnTo>
                    <a:pt x="1081951" y="129463"/>
                  </a:lnTo>
                  <a:lnTo>
                    <a:pt x="1082357" y="128943"/>
                  </a:lnTo>
                  <a:lnTo>
                    <a:pt x="1083451" y="127137"/>
                  </a:lnTo>
                  <a:lnTo>
                    <a:pt x="1083322" y="127419"/>
                  </a:lnTo>
                  <a:lnTo>
                    <a:pt x="1091694" y="127419"/>
                  </a:lnTo>
                  <a:lnTo>
                    <a:pt x="1090765" y="129463"/>
                  </a:lnTo>
                  <a:close/>
                </a:path>
                <a:path w="2198370" h="236854">
                  <a:moveTo>
                    <a:pt x="1082134" y="129179"/>
                  </a:moveTo>
                  <a:lnTo>
                    <a:pt x="1082286" y="128943"/>
                  </a:lnTo>
                  <a:lnTo>
                    <a:pt x="1082134" y="129179"/>
                  </a:lnTo>
                  <a:close/>
                </a:path>
                <a:path w="2198370" h="236854">
                  <a:moveTo>
                    <a:pt x="1081990" y="129412"/>
                  </a:moveTo>
                  <a:lnTo>
                    <a:pt x="1082134" y="129179"/>
                  </a:lnTo>
                  <a:lnTo>
                    <a:pt x="1082357" y="128943"/>
                  </a:lnTo>
                  <a:lnTo>
                    <a:pt x="1081990" y="129412"/>
                  </a:lnTo>
                  <a:close/>
                </a:path>
                <a:path w="2198370" h="236854">
                  <a:moveTo>
                    <a:pt x="1115763" y="129412"/>
                  </a:moveTo>
                  <a:lnTo>
                    <a:pt x="1115377" y="128943"/>
                  </a:lnTo>
                  <a:lnTo>
                    <a:pt x="1115636" y="129217"/>
                  </a:lnTo>
                  <a:lnTo>
                    <a:pt x="1115763" y="129412"/>
                  </a:lnTo>
                  <a:close/>
                </a:path>
                <a:path w="2198370" h="236854">
                  <a:moveTo>
                    <a:pt x="1115636" y="129217"/>
                  </a:moveTo>
                  <a:lnTo>
                    <a:pt x="1115377" y="128943"/>
                  </a:lnTo>
                  <a:lnTo>
                    <a:pt x="1115636" y="129217"/>
                  </a:lnTo>
                  <a:close/>
                </a:path>
                <a:path w="2198370" h="236854">
                  <a:moveTo>
                    <a:pt x="1081719" y="129619"/>
                  </a:moveTo>
                  <a:lnTo>
                    <a:pt x="1082134" y="129179"/>
                  </a:lnTo>
                  <a:lnTo>
                    <a:pt x="1081983" y="129412"/>
                  </a:lnTo>
                  <a:lnTo>
                    <a:pt x="1081719" y="129619"/>
                  </a:lnTo>
                  <a:close/>
                </a:path>
                <a:path w="2198370" h="236854">
                  <a:moveTo>
                    <a:pt x="1115991" y="129594"/>
                  </a:moveTo>
                  <a:lnTo>
                    <a:pt x="1115763" y="129412"/>
                  </a:lnTo>
                  <a:lnTo>
                    <a:pt x="1115636" y="129217"/>
                  </a:lnTo>
                  <a:lnTo>
                    <a:pt x="1115991" y="129594"/>
                  </a:lnTo>
                  <a:close/>
                </a:path>
                <a:path w="2198370" h="236854">
                  <a:moveTo>
                    <a:pt x="1081978" y="129421"/>
                  </a:moveTo>
                  <a:close/>
                </a:path>
                <a:path w="2198370" h="236854">
                  <a:moveTo>
                    <a:pt x="1081951" y="129463"/>
                  </a:moveTo>
                  <a:close/>
                </a:path>
                <a:path w="2198370" h="236854">
                  <a:moveTo>
                    <a:pt x="1116132" y="129743"/>
                  </a:moveTo>
                  <a:lnTo>
                    <a:pt x="1115768" y="129420"/>
                  </a:lnTo>
                  <a:lnTo>
                    <a:pt x="1116024" y="129628"/>
                  </a:lnTo>
                  <a:close/>
                </a:path>
                <a:path w="2198370" h="236854">
                  <a:moveTo>
                    <a:pt x="1081592" y="129754"/>
                  </a:moveTo>
                  <a:lnTo>
                    <a:pt x="1081752" y="129594"/>
                  </a:lnTo>
                  <a:lnTo>
                    <a:pt x="1081978" y="129421"/>
                  </a:lnTo>
                  <a:lnTo>
                    <a:pt x="1081592" y="129754"/>
                  </a:lnTo>
                  <a:close/>
                </a:path>
                <a:path w="2198370" h="236854">
                  <a:moveTo>
                    <a:pt x="1081587" y="129794"/>
                  </a:moveTo>
                  <a:lnTo>
                    <a:pt x="1081862" y="129628"/>
                  </a:lnTo>
                  <a:lnTo>
                    <a:pt x="1081976" y="129424"/>
                  </a:lnTo>
                  <a:lnTo>
                    <a:pt x="1090765" y="129463"/>
                  </a:lnTo>
                  <a:lnTo>
                    <a:pt x="1090644" y="129730"/>
                  </a:lnTo>
                  <a:lnTo>
                    <a:pt x="1081989" y="129730"/>
                  </a:lnTo>
                  <a:lnTo>
                    <a:pt x="1081587" y="129794"/>
                  </a:lnTo>
                  <a:close/>
                </a:path>
                <a:path w="2198370" h="236854">
                  <a:moveTo>
                    <a:pt x="1116261" y="129803"/>
                  </a:moveTo>
                  <a:lnTo>
                    <a:pt x="1116132" y="129743"/>
                  </a:lnTo>
                  <a:lnTo>
                    <a:pt x="1115991" y="129594"/>
                  </a:lnTo>
                  <a:lnTo>
                    <a:pt x="1116261" y="129803"/>
                  </a:lnTo>
                  <a:close/>
                </a:path>
                <a:path w="2198370" h="236854">
                  <a:moveTo>
                    <a:pt x="1081467" y="129811"/>
                  </a:moveTo>
                  <a:lnTo>
                    <a:pt x="1081719" y="129619"/>
                  </a:lnTo>
                  <a:lnTo>
                    <a:pt x="1081467" y="129811"/>
                  </a:lnTo>
                  <a:close/>
                </a:path>
                <a:path w="2198370" h="236854">
                  <a:moveTo>
                    <a:pt x="1081624" y="129738"/>
                  </a:moveTo>
                  <a:lnTo>
                    <a:pt x="1081862" y="129628"/>
                  </a:lnTo>
                  <a:lnTo>
                    <a:pt x="1081624" y="129738"/>
                  </a:lnTo>
                  <a:close/>
                </a:path>
                <a:path w="2198370" h="236854">
                  <a:moveTo>
                    <a:pt x="1081557" y="129799"/>
                  </a:moveTo>
                  <a:lnTo>
                    <a:pt x="1081862" y="129628"/>
                  </a:lnTo>
                  <a:lnTo>
                    <a:pt x="1081557" y="129799"/>
                  </a:lnTo>
                  <a:close/>
                </a:path>
                <a:path w="2198370" h="236854">
                  <a:moveTo>
                    <a:pt x="1116177" y="129798"/>
                  </a:moveTo>
                  <a:lnTo>
                    <a:pt x="1115885" y="129628"/>
                  </a:lnTo>
                  <a:lnTo>
                    <a:pt x="1116103" y="129729"/>
                  </a:lnTo>
                  <a:close/>
                </a:path>
                <a:path w="2198370" h="236854">
                  <a:moveTo>
                    <a:pt x="1116103" y="129729"/>
                  </a:moveTo>
                  <a:lnTo>
                    <a:pt x="1115885" y="129628"/>
                  </a:lnTo>
                  <a:lnTo>
                    <a:pt x="1116103" y="129729"/>
                  </a:lnTo>
                  <a:close/>
                </a:path>
                <a:path w="2198370" h="236854">
                  <a:moveTo>
                    <a:pt x="1081522" y="129833"/>
                  </a:moveTo>
                  <a:lnTo>
                    <a:pt x="1081989" y="129730"/>
                  </a:lnTo>
                  <a:lnTo>
                    <a:pt x="1081684" y="129819"/>
                  </a:lnTo>
                  <a:lnTo>
                    <a:pt x="1081522" y="129833"/>
                  </a:lnTo>
                  <a:close/>
                </a:path>
                <a:path w="2198370" h="236854">
                  <a:moveTo>
                    <a:pt x="1090488" y="130073"/>
                  </a:moveTo>
                  <a:lnTo>
                    <a:pt x="1081125" y="130073"/>
                  </a:lnTo>
                  <a:lnTo>
                    <a:pt x="1081399" y="129909"/>
                  </a:lnTo>
                  <a:lnTo>
                    <a:pt x="1081989" y="129730"/>
                  </a:lnTo>
                  <a:lnTo>
                    <a:pt x="1090644" y="129730"/>
                  </a:lnTo>
                  <a:lnTo>
                    <a:pt x="1090488" y="130073"/>
                  </a:lnTo>
                  <a:close/>
                </a:path>
                <a:path w="2198370" h="236854">
                  <a:moveTo>
                    <a:pt x="1116215" y="129832"/>
                  </a:moveTo>
                  <a:lnTo>
                    <a:pt x="1115959" y="129794"/>
                  </a:lnTo>
                  <a:lnTo>
                    <a:pt x="1115745" y="129730"/>
                  </a:lnTo>
                  <a:lnTo>
                    <a:pt x="1116153" y="129794"/>
                  </a:lnTo>
                  <a:close/>
                </a:path>
                <a:path w="2198370" h="236854">
                  <a:moveTo>
                    <a:pt x="1116155" y="129794"/>
                  </a:moveTo>
                  <a:lnTo>
                    <a:pt x="1115745" y="129730"/>
                  </a:lnTo>
                  <a:lnTo>
                    <a:pt x="1116050" y="129730"/>
                  </a:lnTo>
                  <a:close/>
                </a:path>
                <a:path w="2198370" h="236854">
                  <a:moveTo>
                    <a:pt x="1116274" y="129813"/>
                  </a:moveTo>
                  <a:lnTo>
                    <a:pt x="1116132" y="129743"/>
                  </a:lnTo>
                  <a:lnTo>
                    <a:pt x="1116274" y="129813"/>
                  </a:lnTo>
                  <a:close/>
                </a:path>
                <a:path w="2198370" h="236854">
                  <a:moveTo>
                    <a:pt x="1081112" y="129870"/>
                  </a:moveTo>
                  <a:lnTo>
                    <a:pt x="1081461" y="129814"/>
                  </a:lnTo>
                  <a:lnTo>
                    <a:pt x="1081112" y="129870"/>
                  </a:lnTo>
                  <a:close/>
                </a:path>
                <a:path w="2198370" h="236854">
                  <a:moveTo>
                    <a:pt x="1116634" y="129870"/>
                  </a:moveTo>
                  <a:lnTo>
                    <a:pt x="1116351" y="129845"/>
                  </a:lnTo>
                  <a:lnTo>
                    <a:pt x="1116634" y="129870"/>
                  </a:lnTo>
                  <a:close/>
                </a:path>
                <a:path w="2198370" h="236854">
                  <a:moveTo>
                    <a:pt x="7619" y="236816"/>
                  </a:moveTo>
                  <a:lnTo>
                    <a:pt x="0" y="236753"/>
                  </a:lnTo>
                  <a:lnTo>
                    <a:pt x="88" y="226174"/>
                  </a:lnTo>
                  <a:lnTo>
                    <a:pt x="342" y="215861"/>
                  </a:lnTo>
                  <a:lnTo>
                    <a:pt x="3949" y="170649"/>
                  </a:lnTo>
                  <a:lnTo>
                    <a:pt x="14516" y="133375"/>
                  </a:lnTo>
                  <a:lnTo>
                    <a:pt x="20700" y="129819"/>
                  </a:lnTo>
                  <a:lnTo>
                    <a:pt x="1081431" y="129819"/>
                  </a:lnTo>
                  <a:lnTo>
                    <a:pt x="1081112" y="129870"/>
                  </a:lnTo>
                  <a:lnTo>
                    <a:pt x="1081341" y="129870"/>
                  </a:lnTo>
                  <a:lnTo>
                    <a:pt x="1080985" y="130035"/>
                  </a:lnTo>
                  <a:lnTo>
                    <a:pt x="1081175" y="130035"/>
                  </a:lnTo>
                  <a:lnTo>
                    <a:pt x="1090488" y="130073"/>
                  </a:lnTo>
                  <a:lnTo>
                    <a:pt x="1090117" y="130873"/>
                  </a:lnTo>
                  <a:lnTo>
                    <a:pt x="1083580" y="137198"/>
                  </a:lnTo>
                  <a:lnTo>
                    <a:pt x="21551" y="137198"/>
                  </a:lnTo>
                  <a:lnTo>
                    <a:pt x="21271" y="137362"/>
                  </a:lnTo>
                  <a:lnTo>
                    <a:pt x="20675" y="137541"/>
                  </a:lnTo>
                  <a:lnTo>
                    <a:pt x="20966" y="137541"/>
                  </a:lnTo>
                  <a:lnTo>
                    <a:pt x="20686" y="137858"/>
                  </a:lnTo>
                  <a:lnTo>
                    <a:pt x="20509" y="138085"/>
                  </a:lnTo>
                  <a:lnTo>
                    <a:pt x="20387" y="138328"/>
                  </a:lnTo>
                  <a:lnTo>
                    <a:pt x="19397" y="139852"/>
                  </a:lnTo>
                  <a:lnTo>
                    <a:pt x="19195" y="140134"/>
                  </a:lnTo>
                  <a:lnTo>
                    <a:pt x="19128" y="140347"/>
                  </a:lnTo>
                  <a:lnTo>
                    <a:pt x="17817" y="143199"/>
                  </a:lnTo>
                  <a:lnTo>
                    <a:pt x="16406" y="147332"/>
                  </a:lnTo>
                  <a:lnTo>
                    <a:pt x="15060" y="152260"/>
                  </a:lnTo>
                  <a:lnTo>
                    <a:pt x="8948" y="196938"/>
                  </a:lnTo>
                  <a:lnTo>
                    <a:pt x="7696" y="226263"/>
                  </a:lnTo>
                  <a:lnTo>
                    <a:pt x="7619" y="236816"/>
                  </a:lnTo>
                  <a:close/>
                </a:path>
                <a:path w="2198370" h="236854">
                  <a:moveTo>
                    <a:pt x="1081612" y="129844"/>
                  </a:moveTo>
                  <a:close/>
                </a:path>
                <a:path w="2198370" h="236854">
                  <a:moveTo>
                    <a:pt x="1116228" y="129844"/>
                  </a:moveTo>
                  <a:lnTo>
                    <a:pt x="1116042" y="129819"/>
                  </a:lnTo>
                  <a:lnTo>
                    <a:pt x="1116228" y="129844"/>
                  </a:lnTo>
                  <a:close/>
                </a:path>
                <a:path w="2198370" h="236854">
                  <a:moveTo>
                    <a:pt x="2177355" y="129870"/>
                  </a:moveTo>
                  <a:lnTo>
                    <a:pt x="1116634" y="129870"/>
                  </a:lnTo>
                  <a:lnTo>
                    <a:pt x="1116311" y="129819"/>
                  </a:lnTo>
                  <a:lnTo>
                    <a:pt x="2177034" y="129819"/>
                  </a:lnTo>
                  <a:lnTo>
                    <a:pt x="2177355" y="129870"/>
                  </a:lnTo>
                  <a:close/>
                </a:path>
                <a:path w="2198370" h="236854">
                  <a:moveTo>
                    <a:pt x="1116433" y="129936"/>
                  </a:moveTo>
                  <a:lnTo>
                    <a:pt x="1116218" y="129833"/>
                  </a:lnTo>
                  <a:lnTo>
                    <a:pt x="1116433" y="129936"/>
                  </a:lnTo>
                  <a:close/>
                </a:path>
                <a:path w="2198370" h="236854">
                  <a:moveTo>
                    <a:pt x="1081300" y="129939"/>
                  </a:moveTo>
                  <a:lnTo>
                    <a:pt x="1081516" y="129834"/>
                  </a:lnTo>
                  <a:lnTo>
                    <a:pt x="1081300" y="129939"/>
                  </a:lnTo>
                  <a:close/>
                </a:path>
                <a:path w="2198370" h="236854">
                  <a:moveTo>
                    <a:pt x="1116761" y="130035"/>
                  </a:moveTo>
                  <a:lnTo>
                    <a:pt x="1116433" y="129936"/>
                  </a:lnTo>
                  <a:lnTo>
                    <a:pt x="1116761" y="130035"/>
                  </a:lnTo>
                  <a:close/>
                </a:path>
                <a:path w="2198370" h="236854">
                  <a:moveTo>
                    <a:pt x="1081506" y="129844"/>
                  </a:moveTo>
                  <a:close/>
                </a:path>
                <a:path w="2198370" h="236854">
                  <a:moveTo>
                    <a:pt x="1080985" y="130035"/>
                  </a:moveTo>
                  <a:lnTo>
                    <a:pt x="1081427" y="129842"/>
                  </a:lnTo>
                  <a:lnTo>
                    <a:pt x="1081300" y="129939"/>
                  </a:lnTo>
                  <a:lnTo>
                    <a:pt x="1080985" y="130035"/>
                  </a:lnTo>
                  <a:close/>
                </a:path>
                <a:path w="2198370" h="236854">
                  <a:moveTo>
                    <a:pt x="1081394" y="129911"/>
                  </a:moveTo>
                  <a:lnTo>
                    <a:pt x="1081612" y="129844"/>
                  </a:lnTo>
                  <a:lnTo>
                    <a:pt x="1081394" y="129911"/>
                  </a:lnTo>
                  <a:close/>
                </a:path>
                <a:path w="2198370" h="236854">
                  <a:moveTo>
                    <a:pt x="1116342" y="129909"/>
                  </a:moveTo>
                  <a:lnTo>
                    <a:pt x="1116126" y="129844"/>
                  </a:lnTo>
                  <a:lnTo>
                    <a:pt x="1116342" y="129909"/>
                  </a:lnTo>
                  <a:close/>
                </a:path>
                <a:path w="2198370" h="236854">
                  <a:moveTo>
                    <a:pt x="1081341" y="129870"/>
                  </a:moveTo>
                  <a:lnTo>
                    <a:pt x="1081112" y="129870"/>
                  </a:lnTo>
                  <a:lnTo>
                    <a:pt x="1081396" y="129845"/>
                  </a:lnTo>
                  <a:close/>
                </a:path>
                <a:path w="2198370" h="236854">
                  <a:moveTo>
                    <a:pt x="2178401" y="130035"/>
                  </a:moveTo>
                  <a:lnTo>
                    <a:pt x="1116761" y="130035"/>
                  </a:lnTo>
                  <a:lnTo>
                    <a:pt x="1116351" y="129845"/>
                  </a:lnTo>
                  <a:lnTo>
                    <a:pt x="1116634" y="129870"/>
                  </a:lnTo>
                  <a:lnTo>
                    <a:pt x="2177355" y="129870"/>
                  </a:lnTo>
                  <a:lnTo>
                    <a:pt x="2178401" y="130035"/>
                  </a:lnTo>
                  <a:close/>
                </a:path>
                <a:path w="2198370" h="236854">
                  <a:moveTo>
                    <a:pt x="1116609" y="130073"/>
                  </a:moveTo>
                  <a:lnTo>
                    <a:pt x="1116342" y="129909"/>
                  </a:lnTo>
                  <a:lnTo>
                    <a:pt x="1116609" y="130073"/>
                  </a:lnTo>
                  <a:close/>
                </a:path>
                <a:path w="2198370" h="236854">
                  <a:moveTo>
                    <a:pt x="1081125" y="130073"/>
                  </a:moveTo>
                  <a:lnTo>
                    <a:pt x="1081300" y="129939"/>
                  </a:lnTo>
                  <a:lnTo>
                    <a:pt x="1081125" y="130073"/>
                  </a:lnTo>
                  <a:close/>
                </a:path>
                <a:path w="2198370" h="236854">
                  <a:moveTo>
                    <a:pt x="2178642" y="130073"/>
                  </a:moveTo>
                  <a:lnTo>
                    <a:pt x="1116609" y="130073"/>
                  </a:lnTo>
                  <a:lnTo>
                    <a:pt x="1116433" y="129936"/>
                  </a:lnTo>
                  <a:lnTo>
                    <a:pt x="1116761" y="130035"/>
                  </a:lnTo>
                  <a:lnTo>
                    <a:pt x="2178401" y="130035"/>
                  </a:lnTo>
                  <a:lnTo>
                    <a:pt x="2178642" y="130073"/>
                  </a:lnTo>
                  <a:close/>
                </a:path>
                <a:path w="2198370" h="236854">
                  <a:moveTo>
                    <a:pt x="1081175" y="130035"/>
                  </a:moveTo>
                  <a:lnTo>
                    <a:pt x="1080985" y="130035"/>
                  </a:lnTo>
                  <a:lnTo>
                    <a:pt x="1081300" y="129939"/>
                  </a:lnTo>
                  <a:close/>
                </a:path>
                <a:path w="2198370" h="236854">
                  <a:moveTo>
                    <a:pt x="21272" y="137361"/>
                  </a:moveTo>
                  <a:lnTo>
                    <a:pt x="21551" y="137198"/>
                  </a:lnTo>
                  <a:lnTo>
                    <a:pt x="21379" y="137329"/>
                  </a:lnTo>
                  <a:close/>
                </a:path>
                <a:path w="2198370" h="236854">
                  <a:moveTo>
                    <a:pt x="1081963" y="137439"/>
                  </a:moveTo>
                  <a:lnTo>
                    <a:pt x="21322" y="137439"/>
                  </a:lnTo>
                  <a:lnTo>
                    <a:pt x="21564" y="137401"/>
                  </a:lnTo>
                  <a:lnTo>
                    <a:pt x="21324" y="137401"/>
                  </a:lnTo>
                  <a:lnTo>
                    <a:pt x="21691" y="137236"/>
                  </a:lnTo>
                  <a:lnTo>
                    <a:pt x="21502" y="137236"/>
                  </a:lnTo>
                  <a:lnTo>
                    <a:pt x="1083580" y="137198"/>
                  </a:lnTo>
                  <a:lnTo>
                    <a:pt x="1083325" y="137236"/>
                  </a:lnTo>
                  <a:lnTo>
                    <a:pt x="21691" y="137236"/>
                  </a:lnTo>
                  <a:lnTo>
                    <a:pt x="21379" y="137329"/>
                  </a:lnTo>
                  <a:lnTo>
                    <a:pt x="1082698" y="137329"/>
                  </a:lnTo>
                  <a:lnTo>
                    <a:pt x="1082219" y="137401"/>
                  </a:lnTo>
                  <a:lnTo>
                    <a:pt x="21564" y="137401"/>
                  </a:lnTo>
                  <a:lnTo>
                    <a:pt x="21282" y="137420"/>
                  </a:lnTo>
                  <a:lnTo>
                    <a:pt x="1082092" y="137420"/>
                  </a:lnTo>
                  <a:lnTo>
                    <a:pt x="1081963" y="137439"/>
                  </a:lnTo>
                  <a:close/>
                </a:path>
                <a:path w="2198370" h="236854">
                  <a:moveTo>
                    <a:pt x="2176470" y="137362"/>
                  </a:moveTo>
                  <a:lnTo>
                    <a:pt x="2176195" y="137198"/>
                  </a:lnTo>
                  <a:lnTo>
                    <a:pt x="2176470" y="137362"/>
                  </a:lnTo>
                  <a:close/>
                </a:path>
                <a:path w="2198370" h="236854">
                  <a:moveTo>
                    <a:pt x="2185668" y="137439"/>
                  </a:moveTo>
                  <a:lnTo>
                    <a:pt x="2176720" y="137437"/>
                  </a:lnTo>
                  <a:lnTo>
                    <a:pt x="2176416" y="137329"/>
                  </a:lnTo>
                  <a:lnTo>
                    <a:pt x="2176195" y="137198"/>
                  </a:lnTo>
                  <a:lnTo>
                    <a:pt x="2185558" y="137198"/>
                  </a:lnTo>
                  <a:lnTo>
                    <a:pt x="2185668" y="137439"/>
                  </a:lnTo>
                  <a:close/>
                </a:path>
                <a:path w="2198370" h="236854">
                  <a:moveTo>
                    <a:pt x="21259" y="137421"/>
                  </a:moveTo>
                  <a:lnTo>
                    <a:pt x="21691" y="137236"/>
                  </a:lnTo>
                  <a:lnTo>
                    <a:pt x="21259" y="137421"/>
                  </a:lnTo>
                  <a:close/>
                </a:path>
                <a:path w="2198370" h="236854">
                  <a:moveTo>
                    <a:pt x="2176489" y="137422"/>
                  </a:moveTo>
                  <a:lnTo>
                    <a:pt x="2176056" y="137236"/>
                  </a:lnTo>
                  <a:lnTo>
                    <a:pt x="2176364" y="137329"/>
                  </a:lnTo>
                  <a:close/>
                </a:path>
                <a:path w="2198370" h="236854">
                  <a:moveTo>
                    <a:pt x="2176370" y="137331"/>
                  </a:moveTo>
                  <a:lnTo>
                    <a:pt x="2176056" y="137236"/>
                  </a:lnTo>
                  <a:lnTo>
                    <a:pt x="2176245" y="137236"/>
                  </a:lnTo>
                  <a:close/>
                </a:path>
                <a:path w="2198370" h="236854">
                  <a:moveTo>
                    <a:pt x="21159" y="137428"/>
                  </a:moveTo>
                  <a:lnTo>
                    <a:pt x="21379" y="137329"/>
                  </a:lnTo>
                  <a:lnTo>
                    <a:pt x="21159" y="137428"/>
                  </a:lnTo>
                  <a:close/>
                </a:path>
                <a:path w="2198370" h="236854">
                  <a:moveTo>
                    <a:pt x="2176579" y="137426"/>
                  </a:moveTo>
                  <a:lnTo>
                    <a:pt x="2176370" y="137331"/>
                  </a:lnTo>
                  <a:lnTo>
                    <a:pt x="2176579" y="137426"/>
                  </a:lnTo>
                  <a:close/>
                </a:path>
                <a:path w="2198370" h="236854">
                  <a:moveTo>
                    <a:pt x="21161" y="137426"/>
                  </a:moveTo>
                  <a:close/>
                </a:path>
                <a:path w="2198370" h="236854">
                  <a:moveTo>
                    <a:pt x="2176720" y="137437"/>
                  </a:moveTo>
                  <a:lnTo>
                    <a:pt x="2176582" y="137428"/>
                  </a:lnTo>
                  <a:lnTo>
                    <a:pt x="2176720" y="137437"/>
                  </a:lnTo>
                  <a:close/>
                </a:path>
                <a:path w="2198370" h="236854">
                  <a:moveTo>
                    <a:pt x="21214" y="137456"/>
                  </a:moveTo>
                  <a:lnTo>
                    <a:pt x="21564" y="137401"/>
                  </a:lnTo>
                  <a:lnTo>
                    <a:pt x="21214" y="137456"/>
                  </a:lnTo>
                  <a:close/>
                </a:path>
                <a:path w="2198370" h="236854">
                  <a:moveTo>
                    <a:pt x="2176536" y="137458"/>
                  </a:moveTo>
                  <a:lnTo>
                    <a:pt x="2176170" y="137401"/>
                  </a:lnTo>
                  <a:lnTo>
                    <a:pt x="2176452" y="137420"/>
                  </a:lnTo>
                  <a:close/>
                </a:path>
                <a:path w="2198370" h="236854">
                  <a:moveTo>
                    <a:pt x="2176460" y="137420"/>
                  </a:moveTo>
                  <a:lnTo>
                    <a:pt x="2176170" y="137401"/>
                  </a:lnTo>
                  <a:lnTo>
                    <a:pt x="2176418" y="137401"/>
                  </a:lnTo>
                  <a:close/>
                </a:path>
                <a:path w="2198370" h="236854">
                  <a:moveTo>
                    <a:pt x="21116" y="137471"/>
                  </a:moveTo>
                  <a:lnTo>
                    <a:pt x="21259" y="137421"/>
                  </a:lnTo>
                  <a:lnTo>
                    <a:pt x="21116" y="137471"/>
                  </a:lnTo>
                  <a:close/>
                </a:path>
                <a:path w="2198370" h="236854">
                  <a:moveTo>
                    <a:pt x="21020" y="137437"/>
                  </a:moveTo>
                  <a:lnTo>
                    <a:pt x="21158" y="137426"/>
                  </a:lnTo>
                  <a:lnTo>
                    <a:pt x="21020" y="137437"/>
                  </a:lnTo>
                  <a:close/>
                </a:path>
                <a:path w="2198370" h="236854">
                  <a:moveTo>
                    <a:pt x="21156" y="137428"/>
                  </a:moveTo>
                  <a:close/>
                </a:path>
                <a:path w="2198370" h="236854">
                  <a:moveTo>
                    <a:pt x="2176619" y="137471"/>
                  </a:moveTo>
                  <a:close/>
                </a:path>
                <a:path w="2198370" h="236854">
                  <a:moveTo>
                    <a:pt x="2176578" y="137428"/>
                  </a:moveTo>
                  <a:close/>
                </a:path>
                <a:path w="2198370" h="236854">
                  <a:moveTo>
                    <a:pt x="20675" y="137541"/>
                  </a:moveTo>
                  <a:lnTo>
                    <a:pt x="21156" y="137428"/>
                  </a:lnTo>
                  <a:lnTo>
                    <a:pt x="20675" y="137541"/>
                  </a:lnTo>
                  <a:close/>
                </a:path>
                <a:path w="2198370" h="236854">
                  <a:moveTo>
                    <a:pt x="2176667" y="137479"/>
                  </a:moveTo>
                  <a:close/>
                </a:path>
                <a:path w="2198370" h="236854">
                  <a:moveTo>
                    <a:pt x="2177059" y="137541"/>
                  </a:moveTo>
                  <a:lnTo>
                    <a:pt x="2176667" y="137479"/>
                  </a:lnTo>
                  <a:lnTo>
                    <a:pt x="2177059" y="137541"/>
                  </a:lnTo>
                  <a:close/>
                </a:path>
                <a:path w="2198370" h="236854">
                  <a:moveTo>
                    <a:pt x="21014" y="137439"/>
                  </a:moveTo>
                  <a:close/>
                </a:path>
                <a:path w="2198370" h="236854">
                  <a:moveTo>
                    <a:pt x="2185714" y="137541"/>
                  </a:moveTo>
                  <a:lnTo>
                    <a:pt x="2177059" y="137541"/>
                  </a:lnTo>
                  <a:lnTo>
                    <a:pt x="2176720" y="137437"/>
                  </a:lnTo>
                  <a:lnTo>
                    <a:pt x="2185668" y="137439"/>
                  </a:lnTo>
                  <a:close/>
                </a:path>
                <a:path w="2198370" h="236854">
                  <a:moveTo>
                    <a:pt x="20925" y="137677"/>
                  </a:moveTo>
                  <a:lnTo>
                    <a:pt x="21051" y="137541"/>
                  </a:lnTo>
                  <a:lnTo>
                    <a:pt x="21214" y="137456"/>
                  </a:lnTo>
                  <a:lnTo>
                    <a:pt x="20925" y="137677"/>
                  </a:lnTo>
                  <a:close/>
                </a:path>
                <a:path w="2198370" h="236854">
                  <a:moveTo>
                    <a:pt x="2176789" y="137652"/>
                  </a:moveTo>
                  <a:lnTo>
                    <a:pt x="2176536" y="137458"/>
                  </a:lnTo>
                  <a:lnTo>
                    <a:pt x="2176789" y="137652"/>
                  </a:lnTo>
                  <a:close/>
                </a:path>
                <a:path w="2198370" h="236854">
                  <a:moveTo>
                    <a:pt x="20815" y="137629"/>
                  </a:moveTo>
                  <a:lnTo>
                    <a:pt x="21107" y="137473"/>
                  </a:lnTo>
                  <a:lnTo>
                    <a:pt x="20815" y="137629"/>
                  </a:lnTo>
                  <a:close/>
                </a:path>
                <a:path w="2198370" h="236854">
                  <a:moveTo>
                    <a:pt x="2176919" y="137629"/>
                  </a:moveTo>
                  <a:lnTo>
                    <a:pt x="2176724" y="137541"/>
                  </a:lnTo>
                  <a:lnTo>
                    <a:pt x="2176919" y="137629"/>
                  </a:lnTo>
                  <a:close/>
                </a:path>
                <a:path w="2198370" h="236854">
                  <a:moveTo>
                    <a:pt x="20966" y="137541"/>
                  </a:moveTo>
                  <a:lnTo>
                    <a:pt x="20675" y="137541"/>
                  </a:lnTo>
                  <a:lnTo>
                    <a:pt x="21073" y="137478"/>
                  </a:lnTo>
                  <a:close/>
                </a:path>
                <a:path w="2198370" h="236854">
                  <a:moveTo>
                    <a:pt x="2185755" y="137629"/>
                  </a:moveTo>
                  <a:lnTo>
                    <a:pt x="2176919" y="137629"/>
                  </a:lnTo>
                  <a:lnTo>
                    <a:pt x="2176667" y="137479"/>
                  </a:lnTo>
                  <a:lnTo>
                    <a:pt x="2177059" y="137541"/>
                  </a:lnTo>
                  <a:lnTo>
                    <a:pt x="2185714" y="137541"/>
                  </a:lnTo>
                  <a:close/>
                </a:path>
                <a:path w="2198370" h="236854">
                  <a:moveTo>
                    <a:pt x="2177024" y="137831"/>
                  </a:moveTo>
                  <a:lnTo>
                    <a:pt x="2176768" y="137629"/>
                  </a:lnTo>
                  <a:lnTo>
                    <a:pt x="2177024" y="137831"/>
                  </a:lnTo>
                  <a:close/>
                </a:path>
                <a:path w="2198370" h="236854">
                  <a:moveTo>
                    <a:pt x="20698" y="137850"/>
                  </a:moveTo>
                  <a:lnTo>
                    <a:pt x="21079" y="137511"/>
                  </a:lnTo>
                  <a:lnTo>
                    <a:pt x="20925" y="137677"/>
                  </a:lnTo>
                  <a:lnTo>
                    <a:pt x="20698" y="137850"/>
                  </a:lnTo>
                  <a:close/>
                </a:path>
                <a:path w="2198370" h="236854">
                  <a:moveTo>
                    <a:pt x="2185858" y="137858"/>
                  </a:moveTo>
                  <a:lnTo>
                    <a:pt x="2177059" y="137858"/>
                  </a:lnTo>
                  <a:lnTo>
                    <a:pt x="2176683" y="137522"/>
                  </a:lnTo>
                  <a:lnTo>
                    <a:pt x="2176919" y="137629"/>
                  </a:lnTo>
                  <a:lnTo>
                    <a:pt x="2185755" y="137629"/>
                  </a:lnTo>
                  <a:lnTo>
                    <a:pt x="2185858" y="137858"/>
                  </a:lnTo>
                  <a:close/>
                </a:path>
                <a:path w="2198370" h="236854">
                  <a:moveTo>
                    <a:pt x="20937" y="137629"/>
                  </a:moveTo>
                  <a:close/>
                </a:path>
                <a:path w="2198370" h="236854">
                  <a:moveTo>
                    <a:pt x="2177168" y="138053"/>
                  </a:moveTo>
                  <a:lnTo>
                    <a:pt x="2176789" y="137652"/>
                  </a:lnTo>
                  <a:lnTo>
                    <a:pt x="2177041" y="137858"/>
                  </a:lnTo>
                  <a:lnTo>
                    <a:pt x="2177168" y="138053"/>
                  </a:lnTo>
                  <a:close/>
                </a:path>
                <a:path w="2198370" h="236854">
                  <a:moveTo>
                    <a:pt x="20545" y="138085"/>
                  </a:moveTo>
                  <a:lnTo>
                    <a:pt x="20693" y="137858"/>
                  </a:lnTo>
                  <a:lnTo>
                    <a:pt x="20925" y="137677"/>
                  </a:lnTo>
                  <a:lnTo>
                    <a:pt x="20545" y="138085"/>
                  </a:lnTo>
                  <a:close/>
                </a:path>
                <a:path w="2198370" h="236854">
                  <a:moveTo>
                    <a:pt x="20688" y="137858"/>
                  </a:moveTo>
                  <a:close/>
                </a:path>
                <a:path w="2198370" h="236854">
                  <a:moveTo>
                    <a:pt x="20700" y="137846"/>
                  </a:moveTo>
                  <a:close/>
                </a:path>
                <a:path w="2198370" h="236854">
                  <a:moveTo>
                    <a:pt x="2177427" y="138328"/>
                  </a:moveTo>
                  <a:lnTo>
                    <a:pt x="2177168" y="138053"/>
                  </a:lnTo>
                  <a:lnTo>
                    <a:pt x="2177024" y="137831"/>
                  </a:lnTo>
                  <a:lnTo>
                    <a:pt x="2177427" y="138328"/>
                  </a:lnTo>
                  <a:close/>
                </a:path>
                <a:path w="2198370" h="236854">
                  <a:moveTo>
                    <a:pt x="2186072" y="138328"/>
                  </a:moveTo>
                  <a:lnTo>
                    <a:pt x="2177427" y="138328"/>
                  </a:lnTo>
                  <a:lnTo>
                    <a:pt x="2177033" y="137838"/>
                  </a:lnTo>
                  <a:lnTo>
                    <a:pt x="2185858" y="137858"/>
                  </a:lnTo>
                  <a:lnTo>
                    <a:pt x="2186072" y="138328"/>
                  </a:lnTo>
                  <a:close/>
                </a:path>
                <a:path w="2198370" h="236854">
                  <a:moveTo>
                    <a:pt x="20693" y="137858"/>
                  </a:moveTo>
                  <a:close/>
                </a:path>
                <a:path w="2198370" h="236854">
                  <a:moveTo>
                    <a:pt x="20319" y="138328"/>
                  </a:moveTo>
                  <a:lnTo>
                    <a:pt x="20686" y="137858"/>
                  </a:lnTo>
                  <a:lnTo>
                    <a:pt x="20545" y="138085"/>
                  </a:lnTo>
                  <a:lnTo>
                    <a:pt x="20319" y="138328"/>
                  </a:lnTo>
                  <a:close/>
                </a:path>
                <a:path w="2198370" h="236854">
                  <a:moveTo>
                    <a:pt x="2186986" y="140347"/>
                  </a:moveTo>
                  <a:lnTo>
                    <a:pt x="2178659" y="140347"/>
                  </a:lnTo>
                  <a:lnTo>
                    <a:pt x="2178392" y="139852"/>
                  </a:lnTo>
                  <a:lnTo>
                    <a:pt x="2177168" y="138053"/>
                  </a:lnTo>
                  <a:lnTo>
                    <a:pt x="2177427" y="138328"/>
                  </a:lnTo>
                  <a:lnTo>
                    <a:pt x="2186072" y="138328"/>
                  </a:lnTo>
                  <a:lnTo>
                    <a:pt x="2186986" y="140347"/>
                  </a:lnTo>
                  <a:close/>
                </a:path>
                <a:path w="2198370" h="236854">
                  <a:moveTo>
                    <a:pt x="20387" y="138328"/>
                  </a:moveTo>
                  <a:lnTo>
                    <a:pt x="20545" y="138085"/>
                  </a:lnTo>
                  <a:lnTo>
                    <a:pt x="20387" y="138328"/>
                  </a:lnTo>
                  <a:close/>
                </a:path>
                <a:path w="2198370" h="236854">
                  <a:moveTo>
                    <a:pt x="19075" y="140347"/>
                  </a:moveTo>
                  <a:lnTo>
                    <a:pt x="19354" y="139852"/>
                  </a:lnTo>
                  <a:lnTo>
                    <a:pt x="19213" y="140134"/>
                  </a:lnTo>
                  <a:lnTo>
                    <a:pt x="19075" y="140347"/>
                  </a:lnTo>
                  <a:close/>
                </a:path>
                <a:path w="2198370" h="236854">
                  <a:moveTo>
                    <a:pt x="19253" y="140073"/>
                  </a:moveTo>
                  <a:lnTo>
                    <a:pt x="19354" y="139852"/>
                  </a:lnTo>
                  <a:lnTo>
                    <a:pt x="19253" y="140073"/>
                  </a:lnTo>
                  <a:close/>
                </a:path>
                <a:path w="2198370" h="236854">
                  <a:moveTo>
                    <a:pt x="2178521" y="140134"/>
                  </a:moveTo>
                  <a:lnTo>
                    <a:pt x="2178337" y="139852"/>
                  </a:lnTo>
                  <a:lnTo>
                    <a:pt x="2178521" y="140134"/>
                  </a:lnTo>
                  <a:close/>
                </a:path>
                <a:path w="2198370" h="236854">
                  <a:moveTo>
                    <a:pt x="2178659" y="140347"/>
                  </a:moveTo>
                  <a:lnTo>
                    <a:pt x="2178493" y="140073"/>
                  </a:lnTo>
                  <a:lnTo>
                    <a:pt x="2178392" y="139852"/>
                  </a:lnTo>
                  <a:lnTo>
                    <a:pt x="2178659" y="140347"/>
                  </a:lnTo>
                  <a:close/>
                </a:path>
                <a:path w="2198370" h="236854">
                  <a:moveTo>
                    <a:pt x="19128" y="140347"/>
                  </a:moveTo>
                  <a:lnTo>
                    <a:pt x="19253" y="140073"/>
                  </a:lnTo>
                  <a:lnTo>
                    <a:pt x="19128" y="140347"/>
                  </a:lnTo>
                  <a:close/>
                </a:path>
                <a:path w="2198370" h="236854">
                  <a:moveTo>
                    <a:pt x="2188012" y="143319"/>
                  </a:moveTo>
                  <a:lnTo>
                    <a:pt x="2179967" y="143319"/>
                  </a:lnTo>
                  <a:lnTo>
                    <a:pt x="2179840" y="142989"/>
                  </a:lnTo>
                  <a:lnTo>
                    <a:pt x="2178521" y="140134"/>
                  </a:lnTo>
                  <a:lnTo>
                    <a:pt x="2178659" y="140347"/>
                  </a:lnTo>
                  <a:lnTo>
                    <a:pt x="2186986" y="140347"/>
                  </a:lnTo>
                  <a:lnTo>
                    <a:pt x="2188012" y="143319"/>
                  </a:lnTo>
                  <a:close/>
                </a:path>
                <a:path w="2198370" h="236854">
                  <a:moveTo>
                    <a:pt x="17870" y="143093"/>
                  </a:moveTo>
                  <a:close/>
                </a:path>
                <a:path w="2198370" h="236854">
                  <a:moveTo>
                    <a:pt x="2179913" y="143199"/>
                  </a:moveTo>
                  <a:lnTo>
                    <a:pt x="2179817" y="142989"/>
                  </a:lnTo>
                  <a:lnTo>
                    <a:pt x="2179913" y="143199"/>
                  </a:lnTo>
                  <a:close/>
                </a:path>
                <a:path w="2198370" h="236854">
                  <a:moveTo>
                    <a:pt x="17792" y="143319"/>
                  </a:moveTo>
                  <a:lnTo>
                    <a:pt x="17870" y="143093"/>
                  </a:lnTo>
                  <a:lnTo>
                    <a:pt x="17792" y="143319"/>
                  </a:lnTo>
                  <a:close/>
                </a:path>
                <a:path w="2198370" h="236854">
                  <a:moveTo>
                    <a:pt x="2189229" y="147332"/>
                  </a:moveTo>
                  <a:lnTo>
                    <a:pt x="2181339" y="147332"/>
                  </a:lnTo>
                  <a:lnTo>
                    <a:pt x="2179913" y="143199"/>
                  </a:lnTo>
                  <a:lnTo>
                    <a:pt x="2188012" y="143319"/>
                  </a:lnTo>
                  <a:lnTo>
                    <a:pt x="2188578" y="144957"/>
                  </a:lnTo>
                  <a:lnTo>
                    <a:pt x="2189229" y="147332"/>
                  </a:lnTo>
                  <a:close/>
                </a:path>
                <a:path w="2198370" h="236854">
                  <a:moveTo>
                    <a:pt x="16443" y="147194"/>
                  </a:moveTo>
                  <a:close/>
                </a:path>
                <a:path w="2198370" h="236854">
                  <a:moveTo>
                    <a:pt x="2190481" y="152260"/>
                  </a:moveTo>
                  <a:lnTo>
                    <a:pt x="2182685" y="152260"/>
                  </a:lnTo>
                  <a:lnTo>
                    <a:pt x="2181290" y="147192"/>
                  </a:lnTo>
                  <a:lnTo>
                    <a:pt x="2181339" y="147332"/>
                  </a:lnTo>
                  <a:lnTo>
                    <a:pt x="2189229" y="147332"/>
                  </a:lnTo>
                  <a:lnTo>
                    <a:pt x="2190051" y="150329"/>
                  </a:lnTo>
                  <a:lnTo>
                    <a:pt x="2190481" y="152260"/>
                  </a:lnTo>
                  <a:close/>
                </a:path>
                <a:path w="2198370" h="236854">
                  <a:moveTo>
                    <a:pt x="16406" y="147332"/>
                  </a:moveTo>
                  <a:lnTo>
                    <a:pt x="16443" y="147194"/>
                  </a:lnTo>
                  <a:lnTo>
                    <a:pt x="16406" y="147332"/>
                  </a:lnTo>
                  <a:close/>
                </a:path>
                <a:path w="2198370" h="236854">
                  <a:moveTo>
                    <a:pt x="15062" y="152260"/>
                  </a:moveTo>
                  <a:lnTo>
                    <a:pt x="15100" y="152082"/>
                  </a:lnTo>
                  <a:lnTo>
                    <a:pt x="15062" y="152260"/>
                  </a:lnTo>
                  <a:close/>
                </a:path>
                <a:path w="2198370" h="236854">
                  <a:moveTo>
                    <a:pt x="2191701" y="158013"/>
                  </a:moveTo>
                  <a:lnTo>
                    <a:pt x="2183968" y="158013"/>
                  </a:lnTo>
                  <a:lnTo>
                    <a:pt x="2182634" y="152082"/>
                  </a:lnTo>
                  <a:lnTo>
                    <a:pt x="2182685" y="152260"/>
                  </a:lnTo>
                  <a:lnTo>
                    <a:pt x="2190481" y="152260"/>
                  </a:lnTo>
                  <a:lnTo>
                    <a:pt x="2191410" y="156425"/>
                  </a:lnTo>
                  <a:lnTo>
                    <a:pt x="2191701" y="158013"/>
                  </a:lnTo>
                  <a:close/>
                </a:path>
                <a:path w="2198370" h="236854">
                  <a:moveTo>
                    <a:pt x="13779" y="158013"/>
                  </a:moveTo>
                  <a:lnTo>
                    <a:pt x="13804" y="157873"/>
                  </a:lnTo>
                  <a:lnTo>
                    <a:pt x="13779" y="158013"/>
                  </a:lnTo>
                  <a:close/>
                </a:path>
                <a:path w="2198370" h="236854">
                  <a:moveTo>
                    <a:pt x="2193921" y="171742"/>
                  </a:moveTo>
                  <a:lnTo>
                    <a:pt x="2186241" y="171742"/>
                  </a:lnTo>
                  <a:lnTo>
                    <a:pt x="2185136" y="164414"/>
                  </a:lnTo>
                  <a:lnTo>
                    <a:pt x="2183930" y="157873"/>
                  </a:lnTo>
                  <a:lnTo>
                    <a:pt x="2183968" y="158013"/>
                  </a:lnTo>
                  <a:lnTo>
                    <a:pt x="2191701" y="158013"/>
                  </a:lnTo>
                  <a:lnTo>
                    <a:pt x="2192655" y="163220"/>
                  </a:lnTo>
                  <a:lnTo>
                    <a:pt x="2193785" y="170649"/>
                  </a:lnTo>
                  <a:lnTo>
                    <a:pt x="2193921" y="171742"/>
                  </a:lnTo>
                  <a:close/>
                </a:path>
                <a:path w="2198370" h="236854">
                  <a:moveTo>
                    <a:pt x="12593" y="164528"/>
                  </a:moveTo>
                  <a:close/>
                </a:path>
                <a:path w="2198370" h="236854">
                  <a:moveTo>
                    <a:pt x="11493" y="171741"/>
                  </a:moveTo>
                  <a:close/>
                </a:path>
                <a:path w="2198370" h="236854">
                  <a:moveTo>
                    <a:pt x="11493" y="171742"/>
                  </a:moveTo>
                  <a:close/>
                </a:path>
                <a:path w="2198370" h="236854">
                  <a:moveTo>
                    <a:pt x="2194878" y="179577"/>
                  </a:moveTo>
                  <a:lnTo>
                    <a:pt x="2187219" y="179577"/>
                  </a:lnTo>
                  <a:lnTo>
                    <a:pt x="2186241" y="171741"/>
                  </a:lnTo>
                  <a:lnTo>
                    <a:pt x="2193921" y="171742"/>
                  </a:lnTo>
                  <a:lnTo>
                    <a:pt x="2194788" y="178688"/>
                  </a:lnTo>
                  <a:lnTo>
                    <a:pt x="2194878" y="179577"/>
                  </a:lnTo>
                  <a:close/>
                </a:path>
                <a:path w="2198370" h="236854">
                  <a:moveTo>
                    <a:pt x="10519" y="179577"/>
                  </a:moveTo>
                  <a:close/>
                </a:path>
                <a:path w="2198370" h="236854">
                  <a:moveTo>
                    <a:pt x="2196423" y="196938"/>
                  </a:moveTo>
                  <a:lnTo>
                    <a:pt x="2188794" y="196938"/>
                  </a:lnTo>
                  <a:lnTo>
                    <a:pt x="2188070" y="187921"/>
                  </a:lnTo>
                  <a:lnTo>
                    <a:pt x="2187206" y="179489"/>
                  </a:lnTo>
                  <a:lnTo>
                    <a:pt x="2194878" y="179577"/>
                  </a:lnTo>
                  <a:lnTo>
                    <a:pt x="2195652" y="187274"/>
                  </a:lnTo>
                  <a:lnTo>
                    <a:pt x="2196423" y="196938"/>
                  </a:lnTo>
                  <a:close/>
                </a:path>
                <a:path w="2198370" h="236854">
                  <a:moveTo>
                    <a:pt x="9671" y="187998"/>
                  </a:moveTo>
                  <a:close/>
                </a:path>
                <a:path w="2198370" h="236854">
                  <a:moveTo>
                    <a:pt x="2188070" y="187998"/>
                  </a:moveTo>
                  <a:close/>
                </a:path>
                <a:path w="2198370" h="236854">
                  <a:moveTo>
                    <a:pt x="2196991" y="206336"/>
                  </a:moveTo>
                  <a:lnTo>
                    <a:pt x="2189365" y="206336"/>
                  </a:lnTo>
                  <a:lnTo>
                    <a:pt x="2188781" y="196862"/>
                  </a:lnTo>
                  <a:lnTo>
                    <a:pt x="2196423" y="196938"/>
                  </a:lnTo>
                  <a:lnTo>
                    <a:pt x="2196991" y="206336"/>
                  </a:lnTo>
                  <a:close/>
                </a:path>
                <a:path w="2198370" h="236854">
                  <a:moveTo>
                    <a:pt x="2190127" y="236816"/>
                  </a:moveTo>
                  <a:lnTo>
                    <a:pt x="2190035" y="226174"/>
                  </a:lnTo>
                  <a:lnTo>
                    <a:pt x="2189772" y="215861"/>
                  </a:lnTo>
                  <a:lnTo>
                    <a:pt x="2189353" y="206273"/>
                  </a:lnTo>
                  <a:lnTo>
                    <a:pt x="2196991" y="206336"/>
                  </a:lnTo>
                  <a:lnTo>
                    <a:pt x="2197399" y="216154"/>
                  </a:lnTo>
                  <a:lnTo>
                    <a:pt x="2197658" y="226174"/>
                  </a:lnTo>
                  <a:lnTo>
                    <a:pt x="2197747" y="236753"/>
                  </a:lnTo>
                  <a:lnTo>
                    <a:pt x="2190127" y="236816"/>
                  </a:lnTo>
                  <a:close/>
                </a:path>
                <a:path w="2198370" h="236854">
                  <a:moveTo>
                    <a:pt x="2189784" y="216154"/>
                  </a:moveTo>
                  <a:close/>
                </a:path>
                <a:path w="2198370" h="236854">
                  <a:moveTo>
                    <a:pt x="2190038" y="226326"/>
                  </a:move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7271" y="5319369"/>
              <a:ext cx="6297930" cy="243840"/>
            </a:xfrm>
            <a:custGeom>
              <a:avLst/>
              <a:gdLst/>
              <a:ahLst/>
              <a:cxnLst/>
              <a:rect l="l" t="t" r="r" b="b"/>
              <a:pathLst>
                <a:path w="6297930" h="243839">
                  <a:moveTo>
                    <a:pt x="3148964" y="96470"/>
                  </a:moveTo>
                  <a:lnTo>
                    <a:pt x="3145515" y="51765"/>
                  </a:lnTo>
                  <a:lnTo>
                    <a:pt x="3145155" y="30518"/>
                  </a:lnTo>
                  <a:lnTo>
                    <a:pt x="3145408" y="0"/>
                  </a:lnTo>
                  <a:lnTo>
                    <a:pt x="3152521" y="0"/>
                  </a:lnTo>
                  <a:lnTo>
                    <a:pt x="3152774" y="30518"/>
                  </a:lnTo>
                  <a:lnTo>
                    <a:pt x="3151378" y="72174"/>
                  </a:lnTo>
                  <a:lnTo>
                    <a:pt x="3148964" y="96470"/>
                  </a:lnTo>
                  <a:close/>
                </a:path>
                <a:path w="6297930" h="243839">
                  <a:moveTo>
                    <a:pt x="3145243" y="41325"/>
                  </a:moveTo>
                  <a:lnTo>
                    <a:pt x="3145066" y="41325"/>
                  </a:lnTo>
                  <a:lnTo>
                    <a:pt x="3145155" y="30565"/>
                  </a:lnTo>
                  <a:lnTo>
                    <a:pt x="3145243" y="41325"/>
                  </a:lnTo>
                  <a:close/>
                </a:path>
                <a:path w="6297930" h="243839">
                  <a:moveTo>
                    <a:pt x="6276068" y="140703"/>
                  </a:moveTo>
                  <a:lnTo>
                    <a:pt x="3166414" y="140703"/>
                  </a:lnTo>
                  <a:lnTo>
                    <a:pt x="3164687" y="140449"/>
                  </a:lnTo>
                  <a:lnTo>
                    <a:pt x="3149244" y="98691"/>
                  </a:lnTo>
                  <a:lnTo>
                    <a:pt x="3148964" y="96470"/>
                  </a:lnTo>
                  <a:lnTo>
                    <a:pt x="3149727" y="90411"/>
                  </a:lnTo>
                  <a:lnTo>
                    <a:pt x="3150674" y="80822"/>
                  </a:lnTo>
                  <a:lnTo>
                    <a:pt x="3152686" y="41427"/>
                  </a:lnTo>
                  <a:lnTo>
                    <a:pt x="3152774" y="30565"/>
                  </a:lnTo>
                  <a:lnTo>
                    <a:pt x="3152868" y="41427"/>
                  </a:lnTo>
                  <a:lnTo>
                    <a:pt x="3153143" y="52057"/>
                  </a:lnTo>
                  <a:lnTo>
                    <a:pt x="3153572" y="61899"/>
                  </a:lnTo>
                  <a:lnTo>
                    <a:pt x="3154205" y="72174"/>
                  </a:lnTo>
                  <a:lnTo>
                    <a:pt x="3154902" y="80822"/>
                  </a:lnTo>
                  <a:lnTo>
                    <a:pt x="3155775" y="89509"/>
                  </a:lnTo>
                  <a:lnTo>
                    <a:pt x="3156803" y="97701"/>
                  </a:lnTo>
                  <a:lnTo>
                    <a:pt x="3157913" y="105041"/>
                  </a:lnTo>
                  <a:lnTo>
                    <a:pt x="3159169" y="111912"/>
                  </a:lnTo>
                  <a:lnTo>
                    <a:pt x="3160469" y="117716"/>
                  </a:lnTo>
                  <a:lnTo>
                    <a:pt x="3161856" y="122808"/>
                  </a:lnTo>
                  <a:lnTo>
                    <a:pt x="3163273" y="126949"/>
                  </a:lnTo>
                  <a:lnTo>
                    <a:pt x="3163392" y="127292"/>
                  </a:lnTo>
                  <a:lnTo>
                    <a:pt x="3164625" y="129946"/>
                  </a:lnTo>
                  <a:lnTo>
                    <a:pt x="3164890" y="130530"/>
                  </a:lnTo>
                  <a:lnTo>
                    <a:pt x="3165980" y="132130"/>
                  </a:lnTo>
                  <a:lnTo>
                    <a:pt x="3166340" y="132664"/>
                  </a:lnTo>
                  <a:lnTo>
                    <a:pt x="3166501" y="132812"/>
                  </a:lnTo>
                  <a:lnTo>
                    <a:pt x="3166660" y="132994"/>
                  </a:lnTo>
                  <a:lnTo>
                    <a:pt x="3166364" y="132994"/>
                  </a:lnTo>
                  <a:lnTo>
                    <a:pt x="3166998" y="133192"/>
                  </a:lnTo>
                  <a:lnTo>
                    <a:pt x="3167202" y="133311"/>
                  </a:lnTo>
                  <a:lnTo>
                    <a:pt x="6278150" y="133311"/>
                  </a:lnTo>
                  <a:lnTo>
                    <a:pt x="6278397" y="133350"/>
                  </a:lnTo>
                  <a:lnTo>
                    <a:pt x="6285302" y="140474"/>
                  </a:lnTo>
                  <a:lnTo>
                    <a:pt x="6275895" y="140474"/>
                  </a:lnTo>
                  <a:lnTo>
                    <a:pt x="6275717" y="140500"/>
                  </a:lnTo>
                  <a:lnTo>
                    <a:pt x="6276084" y="140665"/>
                  </a:lnTo>
                  <a:lnTo>
                    <a:pt x="6275819" y="140665"/>
                  </a:lnTo>
                  <a:lnTo>
                    <a:pt x="6276068" y="140703"/>
                  </a:lnTo>
                  <a:close/>
                </a:path>
                <a:path w="6297930" h="243839">
                  <a:moveTo>
                    <a:pt x="3145517" y="51828"/>
                  </a:moveTo>
                  <a:lnTo>
                    <a:pt x="3144799" y="51828"/>
                  </a:lnTo>
                  <a:lnTo>
                    <a:pt x="3145066" y="41262"/>
                  </a:lnTo>
                  <a:lnTo>
                    <a:pt x="3145243" y="41325"/>
                  </a:lnTo>
                  <a:lnTo>
                    <a:pt x="3145517" y="51828"/>
                  </a:lnTo>
                  <a:close/>
                </a:path>
                <a:path w="6297930" h="243839">
                  <a:moveTo>
                    <a:pt x="3152865" y="41325"/>
                  </a:moveTo>
                  <a:close/>
                </a:path>
                <a:path w="6297930" h="243839">
                  <a:moveTo>
                    <a:pt x="3145940" y="61963"/>
                  </a:moveTo>
                  <a:lnTo>
                    <a:pt x="3144367" y="61963"/>
                  </a:lnTo>
                  <a:lnTo>
                    <a:pt x="3144799" y="51765"/>
                  </a:lnTo>
                  <a:lnTo>
                    <a:pt x="3145517" y="51828"/>
                  </a:lnTo>
                  <a:lnTo>
                    <a:pt x="3145940" y="61963"/>
                  </a:lnTo>
                  <a:close/>
                </a:path>
                <a:path w="6297930" h="243839">
                  <a:moveTo>
                    <a:pt x="3153133" y="51828"/>
                  </a:moveTo>
                  <a:close/>
                </a:path>
                <a:path w="6297930" h="243839">
                  <a:moveTo>
                    <a:pt x="3146533" y="71666"/>
                  </a:moveTo>
                  <a:lnTo>
                    <a:pt x="3143770" y="71666"/>
                  </a:lnTo>
                  <a:lnTo>
                    <a:pt x="3144367" y="61899"/>
                  </a:lnTo>
                  <a:lnTo>
                    <a:pt x="3145940" y="61963"/>
                  </a:lnTo>
                  <a:lnTo>
                    <a:pt x="3146533" y="71666"/>
                  </a:lnTo>
                  <a:close/>
                </a:path>
                <a:path w="6297930" h="243839">
                  <a:moveTo>
                    <a:pt x="3148810" y="97701"/>
                  </a:moveTo>
                  <a:lnTo>
                    <a:pt x="3141129" y="97701"/>
                  </a:lnTo>
                  <a:lnTo>
                    <a:pt x="3142157" y="89509"/>
                  </a:lnTo>
                  <a:lnTo>
                    <a:pt x="3143034" y="80822"/>
                  </a:lnTo>
                  <a:lnTo>
                    <a:pt x="3143770" y="71602"/>
                  </a:lnTo>
                  <a:lnTo>
                    <a:pt x="3146533" y="71666"/>
                  </a:lnTo>
                  <a:lnTo>
                    <a:pt x="3147314" y="81546"/>
                  </a:lnTo>
                  <a:lnTo>
                    <a:pt x="3148203" y="90411"/>
                  </a:lnTo>
                  <a:lnTo>
                    <a:pt x="3148965" y="96470"/>
                  </a:lnTo>
                  <a:lnTo>
                    <a:pt x="3148810" y="97701"/>
                  </a:lnTo>
                  <a:close/>
                </a:path>
                <a:path w="6297930" h="243839">
                  <a:moveTo>
                    <a:pt x="3154164" y="71666"/>
                  </a:moveTo>
                  <a:close/>
                </a:path>
                <a:path w="6297930" h="243839">
                  <a:moveTo>
                    <a:pt x="3143021" y="80899"/>
                  </a:moveTo>
                  <a:close/>
                </a:path>
                <a:path w="6297930" h="243839">
                  <a:moveTo>
                    <a:pt x="3142145" y="89598"/>
                  </a:moveTo>
                  <a:close/>
                </a:path>
                <a:path w="6297930" h="243839">
                  <a:moveTo>
                    <a:pt x="3146512" y="111912"/>
                  </a:moveTo>
                  <a:lnTo>
                    <a:pt x="3138766" y="111912"/>
                  </a:lnTo>
                  <a:lnTo>
                    <a:pt x="3140024" y="105041"/>
                  </a:lnTo>
                  <a:lnTo>
                    <a:pt x="3141141" y="97599"/>
                  </a:lnTo>
                  <a:lnTo>
                    <a:pt x="3148810" y="97701"/>
                  </a:lnTo>
                  <a:lnTo>
                    <a:pt x="3148685" y="98691"/>
                  </a:lnTo>
                  <a:lnTo>
                    <a:pt x="3147529" y="106362"/>
                  </a:lnTo>
                  <a:lnTo>
                    <a:pt x="3146512" y="111912"/>
                  </a:lnTo>
                  <a:close/>
                </a:path>
                <a:path w="6297930" h="243839">
                  <a:moveTo>
                    <a:pt x="3139998" y="105155"/>
                  </a:moveTo>
                  <a:close/>
                </a:path>
                <a:path w="6297930" h="243839">
                  <a:moveTo>
                    <a:pt x="3145239" y="117894"/>
                  </a:moveTo>
                  <a:lnTo>
                    <a:pt x="3137433" y="117894"/>
                  </a:lnTo>
                  <a:lnTo>
                    <a:pt x="3138792" y="111772"/>
                  </a:lnTo>
                  <a:lnTo>
                    <a:pt x="3138766" y="111912"/>
                  </a:lnTo>
                  <a:lnTo>
                    <a:pt x="3146512" y="111912"/>
                  </a:lnTo>
                  <a:lnTo>
                    <a:pt x="3146247" y="113360"/>
                  </a:lnTo>
                  <a:lnTo>
                    <a:pt x="3145239" y="117894"/>
                  </a:lnTo>
                  <a:close/>
                </a:path>
                <a:path w="6297930" h="243839">
                  <a:moveTo>
                    <a:pt x="3143916" y="123037"/>
                  </a:moveTo>
                  <a:lnTo>
                    <a:pt x="3136010" y="123037"/>
                  </a:lnTo>
                  <a:lnTo>
                    <a:pt x="3136087" y="122808"/>
                  </a:lnTo>
                  <a:lnTo>
                    <a:pt x="3137471" y="117716"/>
                  </a:lnTo>
                  <a:lnTo>
                    <a:pt x="3137433" y="117894"/>
                  </a:lnTo>
                  <a:lnTo>
                    <a:pt x="3145239" y="117894"/>
                  </a:lnTo>
                  <a:lnTo>
                    <a:pt x="3144850" y="119646"/>
                  </a:lnTo>
                  <a:lnTo>
                    <a:pt x="3143916" y="123037"/>
                  </a:lnTo>
                  <a:close/>
                </a:path>
                <a:path w="6297930" h="243839">
                  <a:moveTo>
                    <a:pt x="3136021" y="122998"/>
                  </a:moveTo>
                  <a:lnTo>
                    <a:pt x="3136073" y="122808"/>
                  </a:lnTo>
                  <a:lnTo>
                    <a:pt x="3136021" y="122998"/>
                  </a:lnTo>
                  <a:close/>
                </a:path>
                <a:path w="6297930" h="243839">
                  <a:moveTo>
                    <a:pt x="3161908" y="122998"/>
                  </a:moveTo>
                  <a:lnTo>
                    <a:pt x="3161842" y="122808"/>
                  </a:lnTo>
                  <a:lnTo>
                    <a:pt x="3161908" y="122998"/>
                  </a:lnTo>
                  <a:close/>
                </a:path>
                <a:path w="6297930" h="243839">
                  <a:moveTo>
                    <a:pt x="3142595" y="127292"/>
                  </a:moveTo>
                  <a:lnTo>
                    <a:pt x="3134537" y="127292"/>
                  </a:lnTo>
                  <a:lnTo>
                    <a:pt x="3134664" y="126949"/>
                  </a:lnTo>
                  <a:lnTo>
                    <a:pt x="3136021" y="122998"/>
                  </a:lnTo>
                  <a:lnTo>
                    <a:pt x="3143916" y="123037"/>
                  </a:lnTo>
                  <a:lnTo>
                    <a:pt x="3143326" y="125183"/>
                  </a:lnTo>
                  <a:lnTo>
                    <a:pt x="3142595" y="127292"/>
                  </a:lnTo>
                  <a:close/>
                </a:path>
                <a:path w="6297930" h="243839">
                  <a:moveTo>
                    <a:pt x="3134629" y="127027"/>
                  </a:moveTo>
                  <a:close/>
                </a:path>
                <a:path w="6297930" h="243839">
                  <a:moveTo>
                    <a:pt x="3141409" y="130530"/>
                  </a:moveTo>
                  <a:lnTo>
                    <a:pt x="3133039" y="130530"/>
                  </a:lnTo>
                  <a:lnTo>
                    <a:pt x="3133305" y="130035"/>
                  </a:lnTo>
                  <a:lnTo>
                    <a:pt x="3134629" y="127027"/>
                  </a:lnTo>
                  <a:lnTo>
                    <a:pt x="3134537" y="127292"/>
                  </a:lnTo>
                  <a:lnTo>
                    <a:pt x="3142595" y="127292"/>
                  </a:lnTo>
                  <a:lnTo>
                    <a:pt x="3141634" y="130035"/>
                  </a:lnTo>
                  <a:lnTo>
                    <a:pt x="3141409" y="130530"/>
                  </a:lnTo>
                  <a:close/>
                </a:path>
                <a:path w="6297930" h="243839">
                  <a:moveTo>
                    <a:pt x="3163420" y="127292"/>
                  </a:moveTo>
                  <a:lnTo>
                    <a:pt x="3163300" y="127027"/>
                  </a:lnTo>
                  <a:lnTo>
                    <a:pt x="3163420" y="127292"/>
                  </a:lnTo>
                  <a:close/>
                </a:path>
                <a:path w="6297930" h="243839">
                  <a:moveTo>
                    <a:pt x="3133165" y="130251"/>
                  </a:moveTo>
                  <a:lnTo>
                    <a:pt x="3133264" y="130035"/>
                  </a:lnTo>
                  <a:lnTo>
                    <a:pt x="3133165" y="130251"/>
                  </a:lnTo>
                  <a:close/>
                </a:path>
                <a:path w="6297930" h="243839">
                  <a:moveTo>
                    <a:pt x="3133039" y="130530"/>
                  </a:moveTo>
                  <a:lnTo>
                    <a:pt x="3133165" y="130251"/>
                  </a:lnTo>
                  <a:lnTo>
                    <a:pt x="3133305" y="130035"/>
                  </a:lnTo>
                  <a:lnTo>
                    <a:pt x="3133039" y="130530"/>
                  </a:lnTo>
                  <a:close/>
                </a:path>
                <a:path w="6297930" h="243839">
                  <a:moveTo>
                    <a:pt x="3164890" y="130530"/>
                  </a:moveTo>
                  <a:lnTo>
                    <a:pt x="3164624" y="130035"/>
                  </a:lnTo>
                  <a:lnTo>
                    <a:pt x="3164764" y="130251"/>
                  </a:lnTo>
                  <a:lnTo>
                    <a:pt x="3164890" y="130530"/>
                  </a:lnTo>
                  <a:close/>
                </a:path>
                <a:path w="6297930" h="243839">
                  <a:moveTo>
                    <a:pt x="3164764" y="130251"/>
                  </a:moveTo>
                  <a:lnTo>
                    <a:pt x="3164624" y="130035"/>
                  </a:lnTo>
                  <a:lnTo>
                    <a:pt x="3164764" y="130251"/>
                  </a:lnTo>
                  <a:close/>
                </a:path>
                <a:path w="6297930" h="243839">
                  <a:moveTo>
                    <a:pt x="3140441" y="132664"/>
                  </a:moveTo>
                  <a:lnTo>
                    <a:pt x="3131604" y="132664"/>
                  </a:lnTo>
                  <a:lnTo>
                    <a:pt x="3132023" y="132130"/>
                  </a:lnTo>
                  <a:lnTo>
                    <a:pt x="3133165" y="130251"/>
                  </a:lnTo>
                  <a:lnTo>
                    <a:pt x="3133039" y="130530"/>
                  </a:lnTo>
                  <a:lnTo>
                    <a:pt x="3141409" y="130530"/>
                  </a:lnTo>
                  <a:lnTo>
                    <a:pt x="3140441" y="132664"/>
                  </a:lnTo>
                  <a:close/>
                </a:path>
                <a:path w="6297930" h="243839">
                  <a:moveTo>
                    <a:pt x="3164944" y="130530"/>
                  </a:moveTo>
                  <a:lnTo>
                    <a:pt x="3164764" y="130251"/>
                  </a:lnTo>
                  <a:lnTo>
                    <a:pt x="3164944" y="130530"/>
                  </a:lnTo>
                  <a:close/>
                </a:path>
                <a:path w="6297930" h="243839">
                  <a:moveTo>
                    <a:pt x="3131781" y="132389"/>
                  </a:moveTo>
                  <a:lnTo>
                    <a:pt x="3131949" y="132130"/>
                  </a:lnTo>
                  <a:lnTo>
                    <a:pt x="3131781" y="132389"/>
                  </a:lnTo>
                  <a:close/>
                </a:path>
                <a:path w="6297930" h="243839">
                  <a:moveTo>
                    <a:pt x="3131604" y="132664"/>
                  </a:moveTo>
                  <a:lnTo>
                    <a:pt x="3131781" y="132389"/>
                  </a:lnTo>
                  <a:lnTo>
                    <a:pt x="3132023" y="132130"/>
                  </a:lnTo>
                  <a:lnTo>
                    <a:pt x="3131604" y="132664"/>
                  </a:lnTo>
                  <a:close/>
                </a:path>
                <a:path w="6297930" h="243839">
                  <a:moveTo>
                    <a:pt x="3166325" y="132664"/>
                  </a:moveTo>
                  <a:lnTo>
                    <a:pt x="3165906" y="132130"/>
                  </a:lnTo>
                  <a:lnTo>
                    <a:pt x="3166148" y="132389"/>
                  </a:lnTo>
                  <a:lnTo>
                    <a:pt x="3166325" y="132664"/>
                  </a:lnTo>
                  <a:close/>
                </a:path>
                <a:path w="6297930" h="243839">
                  <a:moveTo>
                    <a:pt x="3166148" y="132389"/>
                  </a:moveTo>
                  <a:lnTo>
                    <a:pt x="3165906" y="132130"/>
                  </a:lnTo>
                  <a:lnTo>
                    <a:pt x="3166148" y="132389"/>
                  </a:lnTo>
                  <a:close/>
                </a:path>
                <a:path w="6297930" h="243839">
                  <a:moveTo>
                    <a:pt x="3131620" y="132638"/>
                  </a:moveTo>
                  <a:lnTo>
                    <a:pt x="3131781" y="132389"/>
                  </a:lnTo>
                  <a:lnTo>
                    <a:pt x="3131620" y="132638"/>
                  </a:lnTo>
                  <a:close/>
                </a:path>
                <a:path w="6297930" h="243839">
                  <a:moveTo>
                    <a:pt x="3166380" y="132638"/>
                  </a:moveTo>
                  <a:lnTo>
                    <a:pt x="3166148" y="132389"/>
                  </a:lnTo>
                  <a:lnTo>
                    <a:pt x="3166380" y="132638"/>
                  </a:lnTo>
                  <a:close/>
                </a:path>
                <a:path w="6297930" h="243839">
                  <a:moveTo>
                    <a:pt x="3131387" y="132812"/>
                  </a:moveTo>
                  <a:lnTo>
                    <a:pt x="3131549" y="132638"/>
                  </a:lnTo>
                  <a:lnTo>
                    <a:pt x="3131387" y="132812"/>
                  </a:lnTo>
                  <a:close/>
                </a:path>
                <a:path w="6297930" h="243839">
                  <a:moveTo>
                    <a:pt x="3131223" y="132988"/>
                  </a:moveTo>
                  <a:lnTo>
                    <a:pt x="3131387" y="132812"/>
                  </a:lnTo>
                  <a:lnTo>
                    <a:pt x="3131616" y="132638"/>
                  </a:lnTo>
                  <a:lnTo>
                    <a:pt x="3131223" y="132988"/>
                  </a:lnTo>
                  <a:close/>
                </a:path>
                <a:path w="6297930" h="243839">
                  <a:moveTo>
                    <a:pt x="3140147" y="133311"/>
                  </a:moveTo>
                  <a:lnTo>
                    <a:pt x="3130727" y="133311"/>
                  </a:lnTo>
                  <a:lnTo>
                    <a:pt x="3130976" y="133165"/>
                  </a:lnTo>
                  <a:lnTo>
                    <a:pt x="3131566" y="132994"/>
                  </a:lnTo>
                  <a:lnTo>
                    <a:pt x="3131269" y="132994"/>
                  </a:lnTo>
                  <a:lnTo>
                    <a:pt x="3131464" y="132880"/>
                  </a:lnTo>
                  <a:lnTo>
                    <a:pt x="3131616" y="132638"/>
                  </a:lnTo>
                  <a:lnTo>
                    <a:pt x="3140441" y="132664"/>
                  </a:lnTo>
                  <a:lnTo>
                    <a:pt x="3140291" y="132994"/>
                  </a:lnTo>
                  <a:lnTo>
                    <a:pt x="3131566" y="132994"/>
                  </a:lnTo>
                  <a:lnTo>
                    <a:pt x="3131162" y="133056"/>
                  </a:lnTo>
                  <a:lnTo>
                    <a:pt x="3140263" y="133056"/>
                  </a:lnTo>
                  <a:lnTo>
                    <a:pt x="3140147" y="133311"/>
                  </a:lnTo>
                  <a:close/>
                </a:path>
                <a:path w="6297930" h="243839">
                  <a:moveTo>
                    <a:pt x="3166706" y="132988"/>
                  </a:moveTo>
                  <a:lnTo>
                    <a:pt x="3166313" y="132638"/>
                  </a:lnTo>
                  <a:lnTo>
                    <a:pt x="3166605" y="132880"/>
                  </a:lnTo>
                  <a:close/>
                </a:path>
                <a:path w="6297930" h="243839">
                  <a:moveTo>
                    <a:pt x="3166542" y="132812"/>
                  </a:moveTo>
                  <a:lnTo>
                    <a:pt x="3166313" y="132638"/>
                  </a:lnTo>
                  <a:lnTo>
                    <a:pt x="3166542" y="132812"/>
                  </a:lnTo>
                  <a:close/>
                </a:path>
                <a:path w="6297930" h="243839">
                  <a:moveTo>
                    <a:pt x="3131053" y="133065"/>
                  </a:moveTo>
                  <a:lnTo>
                    <a:pt x="3131387" y="132812"/>
                  </a:lnTo>
                  <a:lnTo>
                    <a:pt x="3131210" y="132994"/>
                  </a:lnTo>
                  <a:lnTo>
                    <a:pt x="3131053" y="133065"/>
                  </a:lnTo>
                  <a:close/>
                </a:path>
                <a:path w="6297930" h="243839">
                  <a:moveTo>
                    <a:pt x="3166876" y="133065"/>
                  </a:moveTo>
                  <a:lnTo>
                    <a:pt x="3166719" y="132994"/>
                  </a:lnTo>
                  <a:lnTo>
                    <a:pt x="3166542" y="132812"/>
                  </a:lnTo>
                  <a:lnTo>
                    <a:pt x="3166876" y="133065"/>
                  </a:lnTo>
                  <a:close/>
                </a:path>
                <a:path w="6297930" h="243839">
                  <a:moveTo>
                    <a:pt x="3131248" y="132977"/>
                  </a:moveTo>
                  <a:lnTo>
                    <a:pt x="3131464" y="132880"/>
                  </a:lnTo>
                  <a:lnTo>
                    <a:pt x="3131248" y="132977"/>
                  </a:lnTo>
                  <a:close/>
                </a:path>
                <a:path w="6297930" h="243839">
                  <a:moveTo>
                    <a:pt x="3131161" y="133057"/>
                  </a:moveTo>
                  <a:lnTo>
                    <a:pt x="3131464" y="132880"/>
                  </a:lnTo>
                  <a:lnTo>
                    <a:pt x="3131161" y="133057"/>
                  </a:lnTo>
                  <a:close/>
                </a:path>
                <a:path w="6297930" h="243839">
                  <a:moveTo>
                    <a:pt x="3166768" y="133057"/>
                  </a:moveTo>
                  <a:lnTo>
                    <a:pt x="3166465" y="132880"/>
                  </a:lnTo>
                  <a:lnTo>
                    <a:pt x="3166681" y="132977"/>
                  </a:lnTo>
                  <a:close/>
                </a:path>
                <a:path w="6297930" h="243839">
                  <a:moveTo>
                    <a:pt x="3166681" y="132977"/>
                  </a:moveTo>
                  <a:lnTo>
                    <a:pt x="3166465" y="132880"/>
                  </a:lnTo>
                  <a:lnTo>
                    <a:pt x="3166681" y="132977"/>
                  </a:lnTo>
                  <a:close/>
                </a:path>
                <a:path w="6297930" h="243839">
                  <a:moveTo>
                    <a:pt x="3131039" y="133075"/>
                  </a:moveTo>
                  <a:lnTo>
                    <a:pt x="3131223" y="132988"/>
                  </a:lnTo>
                  <a:lnTo>
                    <a:pt x="3131039" y="133075"/>
                  </a:lnTo>
                  <a:close/>
                </a:path>
                <a:path w="6297930" h="243839">
                  <a:moveTo>
                    <a:pt x="3166890" y="133075"/>
                  </a:moveTo>
                  <a:lnTo>
                    <a:pt x="3166706" y="132988"/>
                  </a:lnTo>
                  <a:lnTo>
                    <a:pt x="3166890" y="133075"/>
                  </a:lnTo>
                  <a:close/>
                </a:path>
                <a:path w="6297930" h="243839">
                  <a:moveTo>
                    <a:pt x="3131304" y="133070"/>
                  </a:moveTo>
                  <a:lnTo>
                    <a:pt x="3131146" y="133070"/>
                  </a:lnTo>
                  <a:lnTo>
                    <a:pt x="3131566" y="132994"/>
                  </a:lnTo>
                  <a:lnTo>
                    <a:pt x="3131304" y="133070"/>
                  </a:lnTo>
                  <a:close/>
                </a:path>
                <a:path w="6297930" h="243839">
                  <a:moveTo>
                    <a:pt x="3166812" y="133083"/>
                  </a:moveTo>
                  <a:lnTo>
                    <a:pt x="3166669" y="133083"/>
                  </a:lnTo>
                  <a:lnTo>
                    <a:pt x="3166364" y="132994"/>
                  </a:lnTo>
                  <a:lnTo>
                    <a:pt x="3166812" y="133083"/>
                  </a:lnTo>
                  <a:close/>
                </a:path>
                <a:path w="6297930" h="243839">
                  <a:moveTo>
                    <a:pt x="3166767" y="133056"/>
                  </a:moveTo>
                  <a:lnTo>
                    <a:pt x="3166364" y="132994"/>
                  </a:lnTo>
                  <a:lnTo>
                    <a:pt x="3166660" y="132994"/>
                  </a:lnTo>
                  <a:close/>
                </a:path>
                <a:path w="6297930" h="243839">
                  <a:moveTo>
                    <a:pt x="3131002" y="133104"/>
                  </a:moveTo>
                  <a:lnTo>
                    <a:pt x="3131159" y="133057"/>
                  </a:lnTo>
                  <a:lnTo>
                    <a:pt x="3131002" y="133104"/>
                  </a:lnTo>
                  <a:close/>
                </a:path>
                <a:path w="6297930" h="243839">
                  <a:moveTo>
                    <a:pt x="3166927" y="133104"/>
                  </a:moveTo>
                  <a:lnTo>
                    <a:pt x="3166770" y="133057"/>
                  </a:lnTo>
                  <a:lnTo>
                    <a:pt x="3166927" y="133104"/>
                  </a:lnTo>
                  <a:close/>
                </a:path>
                <a:path w="6297930" h="243839">
                  <a:moveTo>
                    <a:pt x="3131260" y="133083"/>
                  </a:moveTo>
                  <a:lnTo>
                    <a:pt x="3131117" y="133083"/>
                  </a:lnTo>
                  <a:lnTo>
                    <a:pt x="3131304" y="133070"/>
                  </a:lnTo>
                  <a:close/>
                </a:path>
                <a:path w="6297930" h="243839">
                  <a:moveTo>
                    <a:pt x="3130664" y="133134"/>
                  </a:moveTo>
                  <a:lnTo>
                    <a:pt x="3131024" y="133078"/>
                  </a:lnTo>
                  <a:lnTo>
                    <a:pt x="3130664" y="133134"/>
                  </a:lnTo>
                  <a:close/>
                </a:path>
                <a:path w="6297930" h="243839">
                  <a:moveTo>
                    <a:pt x="3167265" y="133134"/>
                  </a:moveTo>
                  <a:lnTo>
                    <a:pt x="3166971" y="133107"/>
                  </a:lnTo>
                  <a:lnTo>
                    <a:pt x="3167265" y="133134"/>
                  </a:lnTo>
                  <a:close/>
                </a:path>
                <a:path w="6297930" h="243839">
                  <a:moveTo>
                    <a:pt x="7620" y="243344"/>
                  </a:moveTo>
                  <a:lnTo>
                    <a:pt x="0" y="243281"/>
                  </a:lnTo>
                  <a:lnTo>
                    <a:pt x="88" y="232359"/>
                  </a:lnTo>
                  <a:lnTo>
                    <a:pt x="355" y="221729"/>
                  </a:lnTo>
                  <a:lnTo>
                    <a:pt x="3048" y="183387"/>
                  </a:lnTo>
                  <a:lnTo>
                    <a:pt x="11140" y="143751"/>
                  </a:lnTo>
                  <a:lnTo>
                    <a:pt x="21259" y="133083"/>
                  </a:lnTo>
                  <a:lnTo>
                    <a:pt x="3130992" y="133083"/>
                  </a:lnTo>
                  <a:lnTo>
                    <a:pt x="3130664" y="133134"/>
                  </a:lnTo>
                  <a:lnTo>
                    <a:pt x="3130900" y="133134"/>
                  </a:lnTo>
                  <a:lnTo>
                    <a:pt x="3130562" y="133286"/>
                  </a:lnTo>
                  <a:lnTo>
                    <a:pt x="3130761" y="133286"/>
                  </a:lnTo>
                  <a:lnTo>
                    <a:pt x="3140147" y="133311"/>
                  </a:lnTo>
                  <a:lnTo>
                    <a:pt x="3139859" y="133946"/>
                  </a:lnTo>
                  <a:lnTo>
                    <a:pt x="3133069" y="140474"/>
                  </a:lnTo>
                  <a:lnTo>
                    <a:pt x="22034" y="140474"/>
                  </a:lnTo>
                  <a:lnTo>
                    <a:pt x="21763" y="140636"/>
                  </a:lnTo>
                  <a:lnTo>
                    <a:pt x="21209" y="140804"/>
                  </a:lnTo>
                  <a:lnTo>
                    <a:pt x="21480" y="140804"/>
                  </a:lnTo>
                  <a:lnTo>
                    <a:pt x="21160" y="141147"/>
                  </a:lnTo>
                  <a:lnTo>
                    <a:pt x="20751" y="141655"/>
                  </a:lnTo>
                  <a:lnTo>
                    <a:pt x="19791" y="143255"/>
                  </a:lnTo>
                  <a:lnTo>
                    <a:pt x="19583" y="143538"/>
                  </a:lnTo>
                  <a:lnTo>
                    <a:pt x="19470" y="143840"/>
                  </a:lnTo>
                  <a:lnTo>
                    <a:pt x="18260" y="146507"/>
                  </a:lnTo>
                  <a:lnTo>
                    <a:pt x="16697" y="150990"/>
                  </a:lnTo>
                  <a:lnTo>
                    <a:pt x="15355" y="155892"/>
                  </a:lnTo>
                  <a:lnTo>
                    <a:pt x="8999" y="202196"/>
                  </a:lnTo>
                  <a:lnTo>
                    <a:pt x="7708" y="232460"/>
                  </a:lnTo>
                  <a:lnTo>
                    <a:pt x="7620" y="243344"/>
                  </a:lnTo>
                  <a:close/>
                </a:path>
                <a:path w="6297930" h="243839">
                  <a:moveTo>
                    <a:pt x="3131096" y="133095"/>
                  </a:moveTo>
                  <a:lnTo>
                    <a:pt x="3131235" y="133083"/>
                  </a:lnTo>
                  <a:lnTo>
                    <a:pt x="3131096" y="133095"/>
                  </a:lnTo>
                  <a:close/>
                </a:path>
                <a:path w="6297930" h="243839">
                  <a:moveTo>
                    <a:pt x="3130976" y="133165"/>
                  </a:moveTo>
                  <a:lnTo>
                    <a:pt x="3131235" y="133083"/>
                  </a:lnTo>
                  <a:lnTo>
                    <a:pt x="3130976" y="133165"/>
                  </a:lnTo>
                  <a:close/>
                </a:path>
                <a:path w="6297930" h="243839">
                  <a:moveTo>
                    <a:pt x="3166953" y="133165"/>
                  </a:moveTo>
                  <a:lnTo>
                    <a:pt x="3166669" y="133083"/>
                  </a:lnTo>
                  <a:lnTo>
                    <a:pt x="3166833" y="133095"/>
                  </a:lnTo>
                  <a:close/>
                </a:path>
                <a:path w="6297930" h="243839">
                  <a:moveTo>
                    <a:pt x="6276999" y="133134"/>
                  </a:moveTo>
                  <a:lnTo>
                    <a:pt x="3167265" y="133134"/>
                  </a:lnTo>
                  <a:lnTo>
                    <a:pt x="3166937" y="133083"/>
                  </a:lnTo>
                  <a:lnTo>
                    <a:pt x="6276829" y="133107"/>
                  </a:lnTo>
                  <a:lnTo>
                    <a:pt x="6276999" y="133134"/>
                  </a:lnTo>
                  <a:close/>
                </a:path>
                <a:path w="6297930" h="243839">
                  <a:moveTo>
                    <a:pt x="3130885" y="133192"/>
                  </a:moveTo>
                  <a:lnTo>
                    <a:pt x="3131096" y="133095"/>
                  </a:lnTo>
                  <a:lnTo>
                    <a:pt x="3130885" y="133192"/>
                  </a:lnTo>
                  <a:close/>
                </a:path>
                <a:path w="6297930" h="243839">
                  <a:moveTo>
                    <a:pt x="3167044" y="133192"/>
                  </a:moveTo>
                  <a:lnTo>
                    <a:pt x="3166833" y="133095"/>
                  </a:lnTo>
                  <a:lnTo>
                    <a:pt x="3167044" y="133192"/>
                  </a:lnTo>
                  <a:close/>
                </a:path>
                <a:path w="6297930" h="243839">
                  <a:moveTo>
                    <a:pt x="3130562" y="133286"/>
                  </a:moveTo>
                  <a:lnTo>
                    <a:pt x="3131002" y="133104"/>
                  </a:lnTo>
                  <a:lnTo>
                    <a:pt x="3130562" y="133286"/>
                  </a:lnTo>
                  <a:close/>
                </a:path>
                <a:path w="6297930" h="243839">
                  <a:moveTo>
                    <a:pt x="3167367" y="133286"/>
                  </a:moveTo>
                  <a:lnTo>
                    <a:pt x="3167044" y="133192"/>
                  </a:lnTo>
                  <a:lnTo>
                    <a:pt x="3167367" y="133286"/>
                  </a:lnTo>
                  <a:close/>
                </a:path>
                <a:path w="6297930" h="243839">
                  <a:moveTo>
                    <a:pt x="3130900" y="133134"/>
                  </a:moveTo>
                  <a:lnTo>
                    <a:pt x="3130664" y="133134"/>
                  </a:lnTo>
                  <a:lnTo>
                    <a:pt x="3130958" y="133107"/>
                  </a:lnTo>
                  <a:close/>
                </a:path>
                <a:path w="6297930" h="243839">
                  <a:moveTo>
                    <a:pt x="6277986" y="133286"/>
                  </a:moveTo>
                  <a:lnTo>
                    <a:pt x="3167367" y="133286"/>
                  </a:lnTo>
                  <a:lnTo>
                    <a:pt x="3166971" y="133107"/>
                  </a:lnTo>
                  <a:lnTo>
                    <a:pt x="3167265" y="133134"/>
                  </a:lnTo>
                  <a:lnTo>
                    <a:pt x="6276999" y="133134"/>
                  </a:lnTo>
                  <a:lnTo>
                    <a:pt x="6277986" y="133286"/>
                  </a:lnTo>
                  <a:close/>
                </a:path>
                <a:path w="6297930" h="243839">
                  <a:moveTo>
                    <a:pt x="3130727" y="133311"/>
                  </a:moveTo>
                  <a:lnTo>
                    <a:pt x="3130885" y="133192"/>
                  </a:lnTo>
                  <a:lnTo>
                    <a:pt x="3130727" y="133311"/>
                  </a:lnTo>
                  <a:close/>
                </a:path>
                <a:path w="6297930" h="243839">
                  <a:moveTo>
                    <a:pt x="3167202" y="133311"/>
                  </a:moveTo>
                  <a:lnTo>
                    <a:pt x="3166953" y="133165"/>
                  </a:lnTo>
                  <a:lnTo>
                    <a:pt x="3167202" y="133311"/>
                  </a:lnTo>
                  <a:close/>
                </a:path>
                <a:path w="6297930" h="243839">
                  <a:moveTo>
                    <a:pt x="3130761" y="133286"/>
                  </a:moveTo>
                  <a:lnTo>
                    <a:pt x="3130562" y="133286"/>
                  </a:lnTo>
                  <a:lnTo>
                    <a:pt x="3130885" y="133192"/>
                  </a:lnTo>
                  <a:close/>
                </a:path>
                <a:path w="6297930" h="243839">
                  <a:moveTo>
                    <a:pt x="6278150" y="133311"/>
                  </a:moveTo>
                  <a:lnTo>
                    <a:pt x="3167202" y="133311"/>
                  </a:lnTo>
                  <a:lnTo>
                    <a:pt x="3167044" y="133192"/>
                  </a:lnTo>
                  <a:lnTo>
                    <a:pt x="3167367" y="133286"/>
                  </a:lnTo>
                  <a:lnTo>
                    <a:pt x="6277986" y="133286"/>
                  </a:lnTo>
                  <a:lnTo>
                    <a:pt x="6278150" y="133311"/>
                  </a:lnTo>
                  <a:close/>
                </a:path>
                <a:path w="6297930" h="243839">
                  <a:moveTo>
                    <a:pt x="21763" y="140636"/>
                  </a:moveTo>
                  <a:lnTo>
                    <a:pt x="22034" y="140474"/>
                  </a:lnTo>
                  <a:lnTo>
                    <a:pt x="21866" y="140603"/>
                  </a:lnTo>
                  <a:close/>
                </a:path>
                <a:path w="6297930" h="243839">
                  <a:moveTo>
                    <a:pt x="21863" y="140606"/>
                  </a:moveTo>
                  <a:lnTo>
                    <a:pt x="22034" y="140474"/>
                  </a:lnTo>
                  <a:lnTo>
                    <a:pt x="3133069" y="140474"/>
                  </a:lnTo>
                  <a:lnTo>
                    <a:pt x="3132896" y="140500"/>
                  </a:lnTo>
                  <a:lnTo>
                    <a:pt x="22212" y="140500"/>
                  </a:lnTo>
                  <a:lnTo>
                    <a:pt x="21863" y="140606"/>
                  </a:lnTo>
                  <a:close/>
                </a:path>
                <a:path w="6297930" h="243839">
                  <a:moveTo>
                    <a:pt x="6276161" y="140633"/>
                  </a:moveTo>
                  <a:lnTo>
                    <a:pt x="6275895" y="140474"/>
                  </a:lnTo>
                  <a:lnTo>
                    <a:pt x="6276161" y="140633"/>
                  </a:lnTo>
                  <a:close/>
                </a:path>
                <a:path w="6297930" h="243839">
                  <a:moveTo>
                    <a:pt x="6285452" y="140804"/>
                  </a:moveTo>
                  <a:lnTo>
                    <a:pt x="6276709" y="140797"/>
                  </a:lnTo>
                  <a:lnTo>
                    <a:pt x="6276112" y="140603"/>
                  </a:lnTo>
                  <a:lnTo>
                    <a:pt x="6275895" y="140474"/>
                  </a:lnTo>
                  <a:lnTo>
                    <a:pt x="6285302" y="140474"/>
                  </a:lnTo>
                  <a:lnTo>
                    <a:pt x="6285452" y="140804"/>
                  </a:lnTo>
                  <a:close/>
                </a:path>
                <a:path w="6297930" h="243839">
                  <a:moveTo>
                    <a:pt x="21755" y="140688"/>
                  </a:moveTo>
                  <a:lnTo>
                    <a:pt x="22212" y="140500"/>
                  </a:lnTo>
                  <a:lnTo>
                    <a:pt x="21800" y="140685"/>
                  </a:lnTo>
                  <a:close/>
                </a:path>
                <a:path w="6297930" h="243839">
                  <a:moveTo>
                    <a:pt x="21800" y="140685"/>
                  </a:moveTo>
                  <a:lnTo>
                    <a:pt x="22212" y="140500"/>
                  </a:lnTo>
                  <a:lnTo>
                    <a:pt x="3132896" y="140500"/>
                  </a:lnTo>
                  <a:lnTo>
                    <a:pt x="3131774" y="140665"/>
                  </a:lnTo>
                  <a:lnTo>
                    <a:pt x="22110" y="140665"/>
                  </a:lnTo>
                  <a:lnTo>
                    <a:pt x="21800" y="140685"/>
                  </a:lnTo>
                  <a:close/>
                </a:path>
                <a:path w="6297930" h="243839">
                  <a:moveTo>
                    <a:pt x="6276174" y="140688"/>
                  </a:moveTo>
                  <a:lnTo>
                    <a:pt x="6275717" y="140500"/>
                  </a:lnTo>
                  <a:lnTo>
                    <a:pt x="6276063" y="140603"/>
                  </a:lnTo>
                  <a:close/>
                </a:path>
                <a:path w="6297930" h="243839">
                  <a:moveTo>
                    <a:pt x="6276063" y="140603"/>
                  </a:moveTo>
                  <a:lnTo>
                    <a:pt x="6275717" y="140500"/>
                  </a:lnTo>
                  <a:lnTo>
                    <a:pt x="6275928" y="140500"/>
                  </a:lnTo>
                  <a:lnTo>
                    <a:pt x="6276063" y="140603"/>
                  </a:lnTo>
                  <a:close/>
                </a:path>
                <a:path w="6297930" h="243839">
                  <a:moveTo>
                    <a:pt x="6276264" y="140694"/>
                  </a:moveTo>
                  <a:lnTo>
                    <a:pt x="6276063" y="140603"/>
                  </a:lnTo>
                  <a:lnTo>
                    <a:pt x="6276264" y="140694"/>
                  </a:lnTo>
                  <a:close/>
                </a:path>
                <a:path w="6297930" h="243839">
                  <a:moveTo>
                    <a:pt x="21665" y="140694"/>
                  </a:moveTo>
                  <a:lnTo>
                    <a:pt x="21863" y="140606"/>
                  </a:lnTo>
                  <a:lnTo>
                    <a:pt x="21665" y="140694"/>
                  </a:lnTo>
                  <a:close/>
                </a:path>
                <a:path w="6297930" h="243839">
                  <a:moveTo>
                    <a:pt x="6276395" y="140703"/>
                  </a:moveTo>
                  <a:lnTo>
                    <a:pt x="6276264" y="140694"/>
                  </a:lnTo>
                  <a:lnTo>
                    <a:pt x="6276395" y="140703"/>
                  </a:lnTo>
                  <a:close/>
                </a:path>
                <a:path w="6297930" h="243839">
                  <a:moveTo>
                    <a:pt x="21544" y="140702"/>
                  </a:moveTo>
                  <a:lnTo>
                    <a:pt x="21763" y="140636"/>
                  </a:lnTo>
                  <a:lnTo>
                    <a:pt x="21544" y="140702"/>
                  </a:lnTo>
                  <a:close/>
                </a:path>
                <a:path w="6297930" h="243839">
                  <a:moveTo>
                    <a:pt x="21707" y="140727"/>
                  </a:moveTo>
                  <a:lnTo>
                    <a:pt x="22110" y="140665"/>
                  </a:lnTo>
                  <a:lnTo>
                    <a:pt x="21707" y="140727"/>
                  </a:lnTo>
                  <a:close/>
                </a:path>
                <a:path w="6297930" h="243839">
                  <a:moveTo>
                    <a:pt x="3131515" y="140703"/>
                  </a:moveTo>
                  <a:lnTo>
                    <a:pt x="21864" y="140703"/>
                  </a:lnTo>
                  <a:lnTo>
                    <a:pt x="22110" y="140665"/>
                  </a:lnTo>
                  <a:lnTo>
                    <a:pt x="3131774" y="140665"/>
                  </a:lnTo>
                  <a:lnTo>
                    <a:pt x="3131515" y="140703"/>
                  </a:lnTo>
                  <a:close/>
                </a:path>
                <a:path w="6297930" h="243839">
                  <a:moveTo>
                    <a:pt x="6276219" y="140726"/>
                  </a:moveTo>
                  <a:lnTo>
                    <a:pt x="6275819" y="140665"/>
                  </a:lnTo>
                  <a:lnTo>
                    <a:pt x="6276129" y="140685"/>
                  </a:lnTo>
                  <a:close/>
                </a:path>
                <a:path w="6297930" h="243839">
                  <a:moveTo>
                    <a:pt x="6276129" y="140685"/>
                  </a:moveTo>
                  <a:lnTo>
                    <a:pt x="6275819" y="140665"/>
                  </a:lnTo>
                  <a:lnTo>
                    <a:pt x="6276084" y="140665"/>
                  </a:lnTo>
                  <a:close/>
                </a:path>
                <a:path w="6297930" h="243839">
                  <a:moveTo>
                    <a:pt x="21601" y="140744"/>
                  </a:moveTo>
                  <a:lnTo>
                    <a:pt x="21755" y="140688"/>
                  </a:lnTo>
                  <a:lnTo>
                    <a:pt x="21601" y="140744"/>
                  </a:lnTo>
                  <a:close/>
                </a:path>
                <a:path w="6297930" h="243839">
                  <a:moveTo>
                    <a:pt x="6276326" y="140742"/>
                  </a:moveTo>
                  <a:lnTo>
                    <a:pt x="6276174" y="140688"/>
                  </a:lnTo>
                  <a:lnTo>
                    <a:pt x="6276326" y="140742"/>
                  </a:lnTo>
                  <a:close/>
                </a:path>
                <a:path w="6297930" h="243839">
                  <a:moveTo>
                    <a:pt x="21629" y="140715"/>
                  </a:moveTo>
                  <a:lnTo>
                    <a:pt x="21501" y="140715"/>
                  </a:lnTo>
                  <a:lnTo>
                    <a:pt x="21665" y="140694"/>
                  </a:lnTo>
                  <a:close/>
                </a:path>
                <a:path w="6297930" h="243839">
                  <a:moveTo>
                    <a:pt x="21543" y="140703"/>
                  </a:moveTo>
                  <a:close/>
                </a:path>
                <a:path w="6297930" h="243839">
                  <a:moveTo>
                    <a:pt x="6276733" y="140804"/>
                  </a:moveTo>
                  <a:lnTo>
                    <a:pt x="6276361" y="140747"/>
                  </a:lnTo>
                  <a:lnTo>
                    <a:pt x="6276733" y="140804"/>
                  </a:lnTo>
                  <a:close/>
                </a:path>
                <a:path w="6297930" h="243839">
                  <a:moveTo>
                    <a:pt x="21209" y="140804"/>
                  </a:moveTo>
                  <a:lnTo>
                    <a:pt x="21501" y="140715"/>
                  </a:lnTo>
                  <a:lnTo>
                    <a:pt x="21209" y="140804"/>
                  </a:lnTo>
                  <a:close/>
                </a:path>
                <a:path w="6297930" h="243839">
                  <a:moveTo>
                    <a:pt x="21625" y="140718"/>
                  </a:moveTo>
                  <a:close/>
                </a:path>
                <a:path w="6297930" h="243839">
                  <a:moveTo>
                    <a:pt x="6276378" y="140797"/>
                  </a:moveTo>
                  <a:lnTo>
                    <a:pt x="6276224" y="140727"/>
                  </a:lnTo>
                  <a:lnTo>
                    <a:pt x="6276378" y="140797"/>
                  </a:lnTo>
                  <a:close/>
                </a:path>
                <a:path w="6297930" h="243839">
                  <a:moveTo>
                    <a:pt x="21551" y="140797"/>
                  </a:moveTo>
                  <a:lnTo>
                    <a:pt x="21704" y="140728"/>
                  </a:lnTo>
                  <a:lnTo>
                    <a:pt x="21551" y="140797"/>
                  </a:lnTo>
                  <a:close/>
                </a:path>
                <a:path w="6297930" h="243839">
                  <a:moveTo>
                    <a:pt x="21395" y="140965"/>
                  </a:moveTo>
                  <a:lnTo>
                    <a:pt x="21541" y="140809"/>
                  </a:lnTo>
                  <a:lnTo>
                    <a:pt x="21702" y="140730"/>
                  </a:lnTo>
                  <a:lnTo>
                    <a:pt x="21395" y="140965"/>
                  </a:lnTo>
                  <a:close/>
                </a:path>
                <a:path w="6297930" h="243839">
                  <a:moveTo>
                    <a:pt x="6276534" y="140965"/>
                  </a:moveTo>
                  <a:lnTo>
                    <a:pt x="6276227" y="140730"/>
                  </a:lnTo>
                  <a:lnTo>
                    <a:pt x="6276388" y="140809"/>
                  </a:lnTo>
                  <a:lnTo>
                    <a:pt x="6276534" y="140965"/>
                  </a:lnTo>
                  <a:close/>
                </a:path>
                <a:path w="6297930" h="243839">
                  <a:moveTo>
                    <a:pt x="6276619" y="140906"/>
                  </a:moveTo>
                  <a:lnTo>
                    <a:pt x="6276403" y="140809"/>
                  </a:lnTo>
                  <a:lnTo>
                    <a:pt x="6276619" y="140906"/>
                  </a:lnTo>
                  <a:close/>
                </a:path>
                <a:path w="6297930" h="243839">
                  <a:moveTo>
                    <a:pt x="21310" y="140906"/>
                  </a:moveTo>
                  <a:lnTo>
                    <a:pt x="21596" y="140744"/>
                  </a:lnTo>
                  <a:lnTo>
                    <a:pt x="21310" y="140906"/>
                  </a:lnTo>
                  <a:close/>
                </a:path>
                <a:path w="6297930" h="243839">
                  <a:moveTo>
                    <a:pt x="6285498" y="140906"/>
                  </a:moveTo>
                  <a:lnTo>
                    <a:pt x="6276619" y="140906"/>
                  </a:lnTo>
                  <a:lnTo>
                    <a:pt x="6276351" y="140746"/>
                  </a:lnTo>
                  <a:lnTo>
                    <a:pt x="6276733" y="140804"/>
                  </a:lnTo>
                  <a:lnTo>
                    <a:pt x="6285452" y="140804"/>
                  </a:lnTo>
                  <a:close/>
                </a:path>
                <a:path w="6297930" h="243839">
                  <a:moveTo>
                    <a:pt x="21480" y="140804"/>
                  </a:moveTo>
                  <a:lnTo>
                    <a:pt x="21209" y="140804"/>
                  </a:lnTo>
                  <a:lnTo>
                    <a:pt x="21576" y="140747"/>
                  </a:lnTo>
                  <a:close/>
                </a:path>
                <a:path w="6297930" h="243839">
                  <a:moveTo>
                    <a:pt x="21167" y="141140"/>
                  </a:moveTo>
                  <a:lnTo>
                    <a:pt x="21551" y="140797"/>
                  </a:lnTo>
                  <a:lnTo>
                    <a:pt x="21395" y="140965"/>
                  </a:lnTo>
                  <a:lnTo>
                    <a:pt x="21167" y="141140"/>
                  </a:lnTo>
                  <a:close/>
                </a:path>
                <a:path w="6297930" h="243839">
                  <a:moveTo>
                    <a:pt x="6276762" y="141140"/>
                  </a:moveTo>
                  <a:lnTo>
                    <a:pt x="6276479" y="140906"/>
                  </a:lnTo>
                  <a:lnTo>
                    <a:pt x="6276762" y="141140"/>
                  </a:lnTo>
                  <a:close/>
                </a:path>
                <a:path w="6297930" h="243839">
                  <a:moveTo>
                    <a:pt x="21420" y="140906"/>
                  </a:moveTo>
                  <a:close/>
                </a:path>
                <a:path w="6297930" h="243839">
                  <a:moveTo>
                    <a:pt x="6285607" y="141147"/>
                  </a:moveTo>
                  <a:lnTo>
                    <a:pt x="6276759" y="141135"/>
                  </a:lnTo>
                  <a:lnTo>
                    <a:pt x="6276403" y="140809"/>
                  </a:lnTo>
                  <a:lnTo>
                    <a:pt x="6276619" y="140906"/>
                  </a:lnTo>
                  <a:lnTo>
                    <a:pt x="6285498" y="140906"/>
                  </a:lnTo>
                  <a:lnTo>
                    <a:pt x="6285607" y="141147"/>
                  </a:lnTo>
                  <a:close/>
                </a:path>
                <a:path w="6297930" h="243839">
                  <a:moveTo>
                    <a:pt x="21017" y="141370"/>
                  </a:moveTo>
                  <a:lnTo>
                    <a:pt x="21174" y="141135"/>
                  </a:lnTo>
                  <a:lnTo>
                    <a:pt x="21395" y="140965"/>
                  </a:lnTo>
                  <a:lnTo>
                    <a:pt x="21017" y="141370"/>
                  </a:lnTo>
                  <a:close/>
                </a:path>
                <a:path w="6297930" h="243839">
                  <a:moveTo>
                    <a:pt x="6276912" y="141370"/>
                  </a:moveTo>
                  <a:lnTo>
                    <a:pt x="6276534" y="140965"/>
                  </a:lnTo>
                  <a:lnTo>
                    <a:pt x="6276767" y="141147"/>
                  </a:lnTo>
                  <a:lnTo>
                    <a:pt x="6276912" y="141370"/>
                  </a:lnTo>
                  <a:close/>
                </a:path>
                <a:path w="6297930" h="243839">
                  <a:moveTo>
                    <a:pt x="21169" y="141137"/>
                  </a:moveTo>
                  <a:close/>
                </a:path>
                <a:path w="6297930" h="243839">
                  <a:moveTo>
                    <a:pt x="20751" y="141655"/>
                  </a:moveTo>
                  <a:lnTo>
                    <a:pt x="21167" y="141140"/>
                  </a:lnTo>
                  <a:lnTo>
                    <a:pt x="21017" y="141370"/>
                  </a:lnTo>
                  <a:lnTo>
                    <a:pt x="20751" y="141655"/>
                  </a:lnTo>
                  <a:close/>
                </a:path>
                <a:path w="6297930" h="243839">
                  <a:moveTo>
                    <a:pt x="6277178" y="141655"/>
                  </a:moveTo>
                  <a:lnTo>
                    <a:pt x="6276912" y="141370"/>
                  </a:lnTo>
                  <a:lnTo>
                    <a:pt x="6276762" y="141140"/>
                  </a:lnTo>
                  <a:lnTo>
                    <a:pt x="6277178" y="141655"/>
                  </a:lnTo>
                  <a:close/>
                </a:path>
                <a:path w="6297930" h="243839">
                  <a:moveTo>
                    <a:pt x="21160" y="141147"/>
                  </a:moveTo>
                  <a:close/>
                </a:path>
                <a:path w="6297930" h="243839">
                  <a:moveTo>
                    <a:pt x="6285838" y="141655"/>
                  </a:moveTo>
                  <a:lnTo>
                    <a:pt x="6277178" y="141655"/>
                  </a:lnTo>
                  <a:lnTo>
                    <a:pt x="6276765" y="141142"/>
                  </a:lnTo>
                  <a:lnTo>
                    <a:pt x="6285607" y="141147"/>
                  </a:lnTo>
                  <a:lnTo>
                    <a:pt x="6285838" y="141655"/>
                  </a:lnTo>
                  <a:close/>
                </a:path>
                <a:path w="6297930" h="243839">
                  <a:moveTo>
                    <a:pt x="20832" y="141655"/>
                  </a:moveTo>
                  <a:lnTo>
                    <a:pt x="21017" y="141370"/>
                  </a:lnTo>
                  <a:lnTo>
                    <a:pt x="20832" y="141655"/>
                  </a:lnTo>
                  <a:close/>
                </a:path>
                <a:path w="6297930" h="243839">
                  <a:moveTo>
                    <a:pt x="6286789" y="143751"/>
                  </a:moveTo>
                  <a:lnTo>
                    <a:pt x="6278460" y="143751"/>
                  </a:lnTo>
                  <a:lnTo>
                    <a:pt x="6278194" y="143255"/>
                  </a:lnTo>
                  <a:lnTo>
                    <a:pt x="6276912" y="141370"/>
                  </a:lnTo>
                  <a:lnTo>
                    <a:pt x="6277178" y="141655"/>
                  </a:lnTo>
                  <a:lnTo>
                    <a:pt x="6285838" y="141655"/>
                  </a:lnTo>
                  <a:lnTo>
                    <a:pt x="6286789" y="143751"/>
                  </a:lnTo>
                  <a:close/>
                </a:path>
                <a:path w="6297930" h="243839">
                  <a:moveTo>
                    <a:pt x="19469" y="143751"/>
                  </a:moveTo>
                  <a:lnTo>
                    <a:pt x="19735" y="143255"/>
                  </a:lnTo>
                  <a:lnTo>
                    <a:pt x="19607" y="143538"/>
                  </a:lnTo>
                  <a:lnTo>
                    <a:pt x="19469" y="143751"/>
                  </a:lnTo>
                  <a:close/>
                </a:path>
                <a:path w="6297930" h="243839">
                  <a:moveTo>
                    <a:pt x="19607" y="143538"/>
                  </a:moveTo>
                  <a:lnTo>
                    <a:pt x="19735" y="143255"/>
                  </a:lnTo>
                  <a:lnTo>
                    <a:pt x="19607" y="143538"/>
                  </a:lnTo>
                  <a:close/>
                </a:path>
                <a:path w="6297930" h="243839">
                  <a:moveTo>
                    <a:pt x="6278322" y="143538"/>
                  </a:moveTo>
                  <a:lnTo>
                    <a:pt x="6278138" y="143255"/>
                  </a:lnTo>
                  <a:lnTo>
                    <a:pt x="6278322" y="143538"/>
                  </a:lnTo>
                  <a:close/>
                </a:path>
                <a:path w="6297930" h="243839">
                  <a:moveTo>
                    <a:pt x="6278460" y="143751"/>
                  </a:moveTo>
                  <a:lnTo>
                    <a:pt x="6278322" y="143538"/>
                  </a:lnTo>
                  <a:lnTo>
                    <a:pt x="6278194" y="143255"/>
                  </a:lnTo>
                  <a:lnTo>
                    <a:pt x="6278460" y="143751"/>
                  </a:lnTo>
                  <a:close/>
                </a:path>
                <a:path w="6297930" h="243839">
                  <a:moveTo>
                    <a:pt x="19510" y="143751"/>
                  </a:moveTo>
                  <a:lnTo>
                    <a:pt x="19607" y="143538"/>
                  </a:lnTo>
                  <a:lnTo>
                    <a:pt x="19510" y="143751"/>
                  </a:lnTo>
                  <a:close/>
                </a:path>
                <a:path w="6297930" h="243839">
                  <a:moveTo>
                    <a:pt x="6287866" y="146837"/>
                  </a:moveTo>
                  <a:lnTo>
                    <a:pt x="6279819" y="146837"/>
                  </a:lnTo>
                  <a:lnTo>
                    <a:pt x="6279692" y="146507"/>
                  </a:lnTo>
                  <a:lnTo>
                    <a:pt x="6278322" y="143538"/>
                  </a:lnTo>
                  <a:lnTo>
                    <a:pt x="6278460" y="143751"/>
                  </a:lnTo>
                  <a:lnTo>
                    <a:pt x="6286789" y="143751"/>
                  </a:lnTo>
                  <a:lnTo>
                    <a:pt x="6287866" y="146837"/>
                  </a:lnTo>
                  <a:close/>
                </a:path>
                <a:path w="6297930" h="243839">
                  <a:moveTo>
                    <a:pt x="18164" y="146718"/>
                  </a:moveTo>
                  <a:lnTo>
                    <a:pt x="18237" y="146507"/>
                  </a:lnTo>
                  <a:lnTo>
                    <a:pt x="18164" y="146718"/>
                  </a:lnTo>
                  <a:close/>
                </a:path>
                <a:path w="6297930" h="243839">
                  <a:moveTo>
                    <a:pt x="6279765" y="146718"/>
                  </a:moveTo>
                  <a:lnTo>
                    <a:pt x="6279669" y="146507"/>
                  </a:lnTo>
                  <a:lnTo>
                    <a:pt x="6279765" y="146718"/>
                  </a:lnTo>
                  <a:close/>
                </a:path>
                <a:path w="6297930" h="243839">
                  <a:moveTo>
                    <a:pt x="18123" y="146837"/>
                  </a:moveTo>
                  <a:close/>
                </a:path>
                <a:path w="6297930" h="243839">
                  <a:moveTo>
                    <a:pt x="6289134" y="150990"/>
                  </a:moveTo>
                  <a:lnTo>
                    <a:pt x="6281242" y="150990"/>
                  </a:lnTo>
                  <a:lnTo>
                    <a:pt x="6279765" y="146718"/>
                  </a:lnTo>
                  <a:lnTo>
                    <a:pt x="6287866" y="146837"/>
                  </a:lnTo>
                  <a:lnTo>
                    <a:pt x="6288481" y="148615"/>
                  </a:lnTo>
                  <a:lnTo>
                    <a:pt x="6289134" y="150990"/>
                  </a:lnTo>
                  <a:close/>
                </a:path>
                <a:path w="6297930" h="243839">
                  <a:moveTo>
                    <a:pt x="16736" y="150849"/>
                  </a:moveTo>
                  <a:close/>
                </a:path>
                <a:path w="6297930" h="243839">
                  <a:moveTo>
                    <a:pt x="16697" y="150990"/>
                  </a:moveTo>
                  <a:lnTo>
                    <a:pt x="16736" y="150849"/>
                  </a:lnTo>
                  <a:lnTo>
                    <a:pt x="16697" y="150990"/>
                  </a:lnTo>
                  <a:close/>
                </a:path>
                <a:path w="6297930" h="243839">
                  <a:moveTo>
                    <a:pt x="6292882" y="168744"/>
                  </a:moveTo>
                  <a:lnTo>
                    <a:pt x="6285179" y="168744"/>
                  </a:lnTo>
                  <a:lnTo>
                    <a:pt x="6283921" y="161886"/>
                  </a:lnTo>
                  <a:lnTo>
                    <a:pt x="6282588" y="155892"/>
                  </a:lnTo>
                  <a:lnTo>
                    <a:pt x="6281193" y="150849"/>
                  </a:lnTo>
                  <a:lnTo>
                    <a:pt x="6281242" y="150990"/>
                  </a:lnTo>
                  <a:lnTo>
                    <a:pt x="6289134" y="150990"/>
                  </a:lnTo>
                  <a:lnTo>
                    <a:pt x="6290005" y="154152"/>
                  </a:lnTo>
                  <a:lnTo>
                    <a:pt x="6291402" y="160439"/>
                  </a:lnTo>
                  <a:lnTo>
                    <a:pt x="6292684" y="167436"/>
                  </a:lnTo>
                  <a:lnTo>
                    <a:pt x="6292882" y="168744"/>
                  </a:lnTo>
                  <a:close/>
                </a:path>
                <a:path w="6297930" h="243839">
                  <a:moveTo>
                    <a:pt x="15303" y="156082"/>
                  </a:moveTo>
                  <a:lnTo>
                    <a:pt x="15341" y="155892"/>
                  </a:lnTo>
                  <a:lnTo>
                    <a:pt x="15303" y="156082"/>
                  </a:lnTo>
                  <a:close/>
                </a:path>
                <a:path w="6297930" h="243839">
                  <a:moveTo>
                    <a:pt x="6282626" y="156082"/>
                  </a:moveTo>
                  <a:lnTo>
                    <a:pt x="6282574" y="155892"/>
                  </a:lnTo>
                  <a:lnTo>
                    <a:pt x="6282626" y="156082"/>
                  </a:lnTo>
                  <a:close/>
                </a:path>
                <a:path w="6297930" h="243839">
                  <a:moveTo>
                    <a:pt x="13982" y="162026"/>
                  </a:moveTo>
                  <a:lnTo>
                    <a:pt x="14008" y="161886"/>
                  </a:lnTo>
                  <a:lnTo>
                    <a:pt x="13982" y="162026"/>
                  </a:lnTo>
                  <a:close/>
                </a:path>
                <a:path w="6297930" h="243839">
                  <a:moveTo>
                    <a:pt x="12758" y="168744"/>
                  </a:moveTo>
                  <a:close/>
                </a:path>
                <a:path w="6297930" h="243839">
                  <a:moveTo>
                    <a:pt x="6293977" y="176187"/>
                  </a:moveTo>
                  <a:lnTo>
                    <a:pt x="6286309" y="176187"/>
                  </a:lnTo>
                  <a:lnTo>
                    <a:pt x="6285153" y="168630"/>
                  </a:lnTo>
                  <a:lnTo>
                    <a:pt x="6292882" y="168744"/>
                  </a:lnTo>
                  <a:lnTo>
                    <a:pt x="6293840" y="175094"/>
                  </a:lnTo>
                  <a:lnTo>
                    <a:pt x="6293977" y="176187"/>
                  </a:lnTo>
                  <a:close/>
                </a:path>
                <a:path w="6297930" h="243839">
                  <a:moveTo>
                    <a:pt x="11621" y="176183"/>
                  </a:moveTo>
                  <a:close/>
                </a:path>
                <a:path w="6297930" h="243839">
                  <a:moveTo>
                    <a:pt x="11620" y="176187"/>
                  </a:moveTo>
                  <a:close/>
                </a:path>
                <a:path w="6297930" h="243839">
                  <a:moveTo>
                    <a:pt x="6294972" y="184289"/>
                  </a:moveTo>
                  <a:lnTo>
                    <a:pt x="6287312" y="184289"/>
                  </a:lnTo>
                  <a:lnTo>
                    <a:pt x="6286308" y="176183"/>
                  </a:lnTo>
                  <a:lnTo>
                    <a:pt x="6293977" y="176187"/>
                  </a:lnTo>
                  <a:lnTo>
                    <a:pt x="6294882" y="183387"/>
                  </a:lnTo>
                  <a:lnTo>
                    <a:pt x="6294972" y="184289"/>
                  </a:lnTo>
                  <a:close/>
                </a:path>
                <a:path w="6297930" h="243839">
                  <a:moveTo>
                    <a:pt x="10620" y="184289"/>
                  </a:moveTo>
                  <a:close/>
                </a:path>
                <a:path w="6297930" h="243839">
                  <a:moveTo>
                    <a:pt x="6290309" y="243344"/>
                  </a:moveTo>
                  <a:lnTo>
                    <a:pt x="6288925" y="202120"/>
                  </a:lnTo>
                  <a:lnTo>
                    <a:pt x="6287300" y="184200"/>
                  </a:lnTo>
                  <a:lnTo>
                    <a:pt x="6294972" y="184289"/>
                  </a:lnTo>
                  <a:lnTo>
                    <a:pt x="6295771" y="192239"/>
                  </a:lnTo>
                  <a:lnTo>
                    <a:pt x="6297841" y="232359"/>
                  </a:lnTo>
                  <a:lnTo>
                    <a:pt x="6297930" y="243281"/>
                  </a:lnTo>
                  <a:lnTo>
                    <a:pt x="6290309" y="243344"/>
                  </a:lnTo>
                  <a:close/>
                </a:path>
                <a:path w="6297930" h="243839">
                  <a:moveTo>
                    <a:pt x="9747" y="192963"/>
                  </a:moveTo>
                  <a:close/>
                </a:path>
                <a:path w="6297930" h="243839">
                  <a:moveTo>
                    <a:pt x="6288189" y="192963"/>
                  </a:moveTo>
                  <a:close/>
                </a:path>
                <a:path w="6297930" h="243839">
                  <a:moveTo>
                    <a:pt x="6288925" y="202196"/>
                  </a:moveTo>
                  <a:close/>
                </a:path>
                <a:path w="6297930" h="243839">
                  <a:moveTo>
                    <a:pt x="6289522" y="211899"/>
                  </a:moveTo>
                  <a:close/>
                </a:path>
                <a:path w="6297930" h="243839">
                  <a:moveTo>
                    <a:pt x="6289954" y="222021"/>
                  </a:moveTo>
                  <a:close/>
                </a:path>
                <a:path w="6297930" h="243839">
                  <a:moveTo>
                    <a:pt x="6290221" y="232524"/>
                  </a:move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384988" y="1840941"/>
            <a:ext cx="5281295" cy="1457325"/>
            <a:chOff x="6384988" y="1840941"/>
            <a:chExt cx="5281295" cy="14573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4988" y="2294801"/>
              <a:ext cx="385927" cy="2544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2493" y="2417356"/>
              <a:ext cx="225907" cy="1833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8398" y="2294801"/>
              <a:ext cx="4382617" cy="2544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63388" y="2466251"/>
              <a:ext cx="198602" cy="804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34838" y="2417356"/>
              <a:ext cx="131292" cy="1814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5304" y="3043453"/>
              <a:ext cx="3793337" cy="2544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24984" y="3087382"/>
              <a:ext cx="173202" cy="1735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91354" y="3043453"/>
              <a:ext cx="173837" cy="2519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36134" y="2986303"/>
              <a:ext cx="135102" cy="1795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670011" y="1928824"/>
              <a:ext cx="80645" cy="1058545"/>
            </a:xfrm>
            <a:custGeom>
              <a:avLst/>
              <a:gdLst/>
              <a:ahLst/>
              <a:cxnLst/>
              <a:rect l="l" t="t" r="r" b="b"/>
              <a:pathLst>
                <a:path w="80645" h="1058545">
                  <a:moveTo>
                    <a:pt x="47625" y="821334"/>
                  </a:moveTo>
                  <a:lnTo>
                    <a:pt x="28575" y="821334"/>
                  </a:lnTo>
                  <a:lnTo>
                    <a:pt x="28575" y="897534"/>
                  </a:lnTo>
                  <a:lnTo>
                    <a:pt x="47625" y="897534"/>
                  </a:lnTo>
                  <a:lnTo>
                    <a:pt x="47625" y="821334"/>
                  </a:lnTo>
                  <a:close/>
                </a:path>
                <a:path w="80645" h="1058545">
                  <a:moveTo>
                    <a:pt x="47625" y="687984"/>
                  </a:moveTo>
                  <a:lnTo>
                    <a:pt x="28575" y="687984"/>
                  </a:lnTo>
                  <a:lnTo>
                    <a:pt x="28575" y="764184"/>
                  </a:lnTo>
                  <a:lnTo>
                    <a:pt x="47625" y="764184"/>
                  </a:lnTo>
                  <a:lnTo>
                    <a:pt x="47625" y="687984"/>
                  </a:lnTo>
                  <a:close/>
                </a:path>
                <a:path w="80645" h="1058545">
                  <a:moveTo>
                    <a:pt x="51981" y="133350"/>
                  </a:moveTo>
                  <a:lnTo>
                    <a:pt x="32931" y="133350"/>
                  </a:lnTo>
                  <a:lnTo>
                    <a:pt x="32931" y="209550"/>
                  </a:lnTo>
                  <a:lnTo>
                    <a:pt x="51981" y="209550"/>
                  </a:lnTo>
                  <a:lnTo>
                    <a:pt x="51981" y="133350"/>
                  </a:lnTo>
                  <a:close/>
                </a:path>
                <a:path w="80645" h="1058545">
                  <a:moveTo>
                    <a:pt x="51981" y="0"/>
                  </a:moveTo>
                  <a:lnTo>
                    <a:pt x="32931" y="0"/>
                  </a:lnTo>
                  <a:lnTo>
                    <a:pt x="32931" y="76200"/>
                  </a:lnTo>
                  <a:lnTo>
                    <a:pt x="51981" y="76200"/>
                  </a:lnTo>
                  <a:lnTo>
                    <a:pt x="51981" y="0"/>
                  </a:lnTo>
                  <a:close/>
                </a:path>
                <a:path w="80645" h="1058545">
                  <a:moveTo>
                    <a:pt x="76200" y="982014"/>
                  </a:moveTo>
                  <a:lnTo>
                    <a:pt x="47625" y="982014"/>
                  </a:lnTo>
                  <a:lnTo>
                    <a:pt x="47625" y="954684"/>
                  </a:lnTo>
                  <a:lnTo>
                    <a:pt x="28575" y="954684"/>
                  </a:lnTo>
                  <a:lnTo>
                    <a:pt x="28575" y="982014"/>
                  </a:lnTo>
                  <a:lnTo>
                    <a:pt x="0" y="982014"/>
                  </a:lnTo>
                  <a:lnTo>
                    <a:pt x="38100" y="1058214"/>
                  </a:lnTo>
                  <a:lnTo>
                    <a:pt x="66675" y="1001064"/>
                  </a:lnTo>
                  <a:lnTo>
                    <a:pt x="76200" y="982014"/>
                  </a:lnTo>
                  <a:close/>
                </a:path>
                <a:path w="80645" h="1058545">
                  <a:moveTo>
                    <a:pt x="80556" y="294043"/>
                  </a:moveTo>
                  <a:lnTo>
                    <a:pt x="51981" y="294043"/>
                  </a:lnTo>
                  <a:lnTo>
                    <a:pt x="51981" y="266700"/>
                  </a:lnTo>
                  <a:lnTo>
                    <a:pt x="32931" y="266700"/>
                  </a:lnTo>
                  <a:lnTo>
                    <a:pt x="32931" y="294043"/>
                  </a:lnTo>
                  <a:lnTo>
                    <a:pt x="4356" y="294043"/>
                  </a:lnTo>
                  <a:lnTo>
                    <a:pt x="42456" y="370243"/>
                  </a:lnTo>
                  <a:lnTo>
                    <a:pt x="71031" y="313093"/>
                  </a:lnTo>
                  <a:lnTo>
                    <a:pt x="80556" y="294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01860" y="1840940"/>
              <a:ext cx="114300" cy="1176020"/>
            </a:xfrm>
            <a:custGeom>
              <a:avLst/>
              <a:gdLst/>
              <a:ahLst/>
              <a:cxnLst/>
              <a:rect l="l" t="t" r="r" b="b"/>
              <a:pathLst>
                <a:path w="114300" h="1176020">
                  <a:moveTo>
                    <a:pt x="76200" y="1023010"/>
                  </a:moveTo>
                  <a:lnTo>
                    <a:pt x="38100" y="1023010"/>
                  </a:lnTo>
                  <a:lnTo>
                    <a:pt x="38100" y="1175410"/>
                  </a:lnTo>
                  <a:lnTo>
                    <a:pt x="76200" y="1175410"/>
                  </a:lnTo>
                  <a:lnTo>
                    <a:pt x="76200" y="1023010"/>
                  </a:lnTo>
                  <a:close/>
                </a:path>
                <a:path w="114300" h="1176020">
                  <a:moveTo>
                    <a:pt x="76200" y="279590"/>
                  </a:moveTo>
                  <a:lnTo>
                    <a:pt x="38100" y="279590"/>
                  </a:lnTo>
                  <a:lnTo>
                    <a:pt x="38100" y="431990"/>
                  </a:lnTo>
                  <a:lnTo>
                    <a:pt x="76200" y="431990"/>
                  </a:lnTo>
                  <a:lnTo>
                    <a:pt x="76200" y="279590"/>
                  </a:lnTo>
                  <a:close/>
                </a:path>
                <a:path w="114300" h="1176020">
                  <a:moveTo>
                    <a:pt x="114300" y="857719"/>
                  </a:moveTo>
                  <a:lnTo>
                    <a:pt x="100012" y="829144"/>
                  </a:lnTo>
                  <a:lnTo>
                    <a:pt x="57150" y="743419"/>
                  </a:lnTo>
                  <a:lnTo>
                    <a:pt x="0" y="857719"/>
                  </a:lnTo>
                  <a:lnTo>
                    <a:pt x="38100" y="857719"/>
                  </a:lnTo>
                  <a:lnTo>
                    <a:pt x="38100" y="908710"/>
                  </a:lnTo>
                  <a:lnTo>
                    <a:pt x="76200" y="908710"/>
                  </a:lnTo>
                  <a:lnTo>
                    <a:pt x="76200" y="857719"/>
                  </a:lnTo>
                  <a:lnTo>
                    <a:pt x="114300" y="857719"/>
                  </a:lnTo>
                  <a:close/>
                </a:path>
                <a:path w="114300" h="1176020">
                  <a:moveTo>
                    <a:pt x="114300" y="114300"/>
                  </a:moveTo>
                  <a:lnTo>
                    <a:pt x="100012" y="85725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165290"/>
                  </a:lnTo>
                  <a:lnTo>
                    <a:pt x="76200" y="16529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35990" y="4947259"/>
            <a:ext cx="53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C55A11"/>
                </a:solidFill>
                <a:latin typeface="Microsoft YaHei"/>
                <a:cs typeface="Microsoft YaHei"/>
              </a:rPr>
              <a:t>尾码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8152" y="4933086"/>
            <a:ext cx="53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385622"/>
                </a:solidFill>
                <a:latin typeface="Microsoft YaHei"/>
                <a:cs typeface="Microsoft YaHei"/>
              </a:rPr>
              <a:t>阶码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2262" y="4933086"/>
            <a:ext cx="53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2E5496"/>
                </a:solidFill>
                <a:latin typeface="Microsoft YaHei"/>
                <a:cs typeface="Microsoft YaHei"/>
              </a:rPr>
              <a:t>符号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9343" y="5307164"/>
            <a:ext cx="130810" cy="255904"/>
          </a:xfrm>
          <a:custGeom>
            <a:avLst/>
            <a:gdLst/>
            <a:ahLst/>
            <a:cxnLst/>
            <a:rect l="l" t="t" r="r" b="b"/>
            <a:pathLst>
              <a:path w="130810" h="255904">
                <a:moveTo>
                  <a:pt x="76" y="85191"/>
                </a:moveTo>
                <a:lnTo>
                  <a:pt x="0" y="0"/>
                </a:lnTo>
                <a:lnTo>
                  <a:pt x="65976" y="49390"/>
                </a:lnTo>
                <a:lnTo>
                  <a:pt x="29006" y="49390"/>
                </a:lnTo>
                <a:lnTo>
                  <a:pt x="22199" y="52806"/>
                </a:lnTo>
                <a:lnTo>
                  <a:pt x="30729" y="69830"/>
                </a:lnTo>
                <a:lnTo>
                  <a:pt x="76" y="85191"/>
                </a:lnTo>
                <a:close/>
              </a:path>
              <a:path w="130810" h="255904">
                <a:moveTo>
                  <a:pt x="30729" y="69830"/>
                </a:moveTo>
                <a:lnTo>
                  <a:pt x="22199" y="52806"/>
                </a:lnTo>
                <a:lnTo>
                  <a:pt x="29006" y="49390"/>
                </a:lnTo>
                <a:lnTo>
                  <a:pt x="37538" y="66418"/>
                </a:lnTo>
                <a:lnTo>
                  <a:pt x="30729" y="69830"/>
                </a:lnTo>
                <a:close/>
              </a:path>
              <a:path w="130810" h="255904">
                <a:moveTo>
                  <a:pt x="37538" y="66418"/>
                </a:moveTo>
                <a:lnTo>
                  <a:pt x="29006" y="49390"/>
                </a:lnTo>
                <a:lnTo>
                  <a:pt x="65976" y="49390"/>
                </a:lnTo>
                <a:lnTo>
                  <a:pt x="68199" y="51053"/>
                </a:lnTo>
                <a:lnTo>
                  <a:pt x="37538" y="66418"/>
                </a:lnTo>
                <a:close/>
              </a:path>
              <a:path w="130810" h="255904">
                <a:moveTo>
                  <a:pt x="123926" y="255841"/>
                </a:moveTo>
                <a:lnTo>
                  <a:pt x="30729" y="69830"/>
                </a:lnTo>
                <a:lnTo>
                  <a:pt x="37538" y="66418"/>
                </a:lnTo>
                <a:lnTo>
                  <a:pt x="130733" y="252425"/>
                </a:lnTo>
                <a:lnTo>
                  <a:pt x="123926" y="25584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740293" y="6128054"/>
          <a:ext cx="876236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4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5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3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3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3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3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latin typeface="Microsoft JhengHei"/>
                          <a:cs typeface="Microsoft JhengHei"/>
                        </a:rPr>
                        <a:t>3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8696134" y="3452838"/>
            <a:ext cx="76200" cy="370840"/>
          </a:xfrm>
          <a:custGeom>
            <a:avLst/>
            <a:gdLst/>
            <a:ahLst/>
            <a:cxnLst/>
            <a:rect l="l" t="t" r="r" b="b"/>
            <a:pathLst>
              <a:path w="76200" h="370839">
                <a:moveTo>
                  <a:pt x="47625" y="313080"/>
                </a:moveTo>
                <a:lnTo>
                  <a:pt x="28575" y="313080"/>
                </a:lnTo>
                <a:lnTo>
                  <a:pt x="28575" y="266700"/>
                </a:lnTo>
                <a:lnTo>
                  <a:pt x="47625" y="266700"/>
                </a:lnTo>
                <a:lnTo>
                  <a:pt x="47625" y="313080"/>
                </a:lnTo>
                <a:close/>
              </a:path>
              <a:path w="76200" h="370839">
                <a:moveTo>
                  <a:pt x="38100" y="370230"/>
                </a:moveTo>
                <a:lnTo>
                  <a:pt x="0" y="294030"/>
                </a:lnTo>
                <a:lnTo>
                  <a:pt x="28575" y="294030"/>
                </a:lnTo>
                <a:lnTo>
                  <a:pt x="28575" y="313080"/>
                </a:lnTo>
                <a:lnTo>
                  <a:pt x="66675" y="313080"/>
                </a:lnTo>
                <a:lnTo>
                  <a:pt x="38100" y="370230"/>
                </a:lnTo>
                <a:close/>
              </a:path>
              <a:path w="76200" h="370839">
                <a:moveTo>
                  <a:pt x="66675" y="313080"/>
                </a:moveTo>
                <a:lnTo>
                  <a:pt x="47625" y="313080"/>
                </a:lnTo>
                <a:lnTo>
                  <a:pt x="47625" y="294030"/>
                </a:lnTo>
                <a:lnTo>
                  <a:pt x="76200" y="294030"/>
                </a:lnTo>
                <a:lnTo>
                  <a:pt x="66675" y="313080"/>
                </a:lnTo>
                <a:close/>
              </a:path>
              <a:path w="76200" h="370839">
                <a:moveTo>
                  <a:pt x="47625" y="76200"/>
                </a:moveTo>
                <a:lnTo>
                  <a:pt x="28575" y="76200"/>
                </a:lnTo>
                <a:lnTo>
                  <a:pt x="28575" y="0"/>
                </a:lnTo>
                <a:lnTo>
                  <a:pt x="47625" y="0"/>
                </a:lnTo>
                <a:lnTo>
                  <a:pt x="47625" y="76200"/>
                </a:lnTo>
                <a:close/>
              </a:path>
              <a:path w="76200" h="370839">
                <a:moveTo>
                  <a:pt x="47625" y="209550"/>
                </a:moveTo>
                <a:lnTo>
                  <a:pt x="28575" y="209550"/>
                </a:lnTo>
                <a:lnTo>
                  <a:pt x="28575" y="133350"/>
                </a:lnTo>
                <a:lnTo>
                  <a:pt x="47625" y="133350"/>
                </a:lnTo>
                <a:lnTo>
                  <a:pt x="47625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05758" y="4651222"/>
            <a:ext cx="114300" cy="540385"/>
          </a:xfrm>
          <a:custGeom>
            <a:avLst/>
            <a:gdLst/>
            <a:ahLst/>
            <a:cxnLst/>
            <a:rect l="l" t="t" r="r" b="b"/>
            <a:pathLst>
              <a:path w="114300" h="540385">
                <a:moveTo>
                  <a:pt x="1143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14300" y="114300"/>
                </a:lnTo>
                <a:close/>
              </a:path>
              <a:path w="114300" h="540385">
                <a:moveTo>
                  <a:pt x="76200" y="540003"/>
                </a:moveTo>
                <a:lnTo>
                  <a:pt x="38100" y="540003"/>
                </a:lnTo>
                <a:lnTo>
                  <a:pt x="38100" y="387603"/>
                </a:lnTo>
                <a:lnTo>
                  <a:pt x="76200" y="387603"/>
                </a:lnTo>
                <a:lnTo>
                  <a:pt x="76200" y="540003"/>
                </a:lnTo>
                <a:close/>
              </a:path>
              <a:path w="114300" h="540385">
                <a:moveTo>
                  <a:pt x="76200" y="273303"/>
                </a:moveTo>
                <a:lnTo>
                  <a:pt x="38100" y="273303"/>
                </a:lnTo>
                <a:lnTo>
                  <a:pt x="38100" y="120903"/>
                </a:lnTo>
                <a:lnTo>
                  <a:pt x="76200" y="120903"/>
                </a:lnTo>
                <a:lnTo>
                  <a:pt x="76200" y="273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05758" y="3386937"/>
            <a:ext cx="114300" cy="467995"/>
          </a:xfrm>
          <a:custGeom>
            <a:avLst/>
            <a:gdLst/>
            <a:ahLst/>
            <a:cxnLst/>
            <a:rect l="l" t="t" r="r" b="b"/>
            <a:pathLst>
              <a:path w="114300" h="467995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467995">
                <a:moveTo>
                  <a:pt x="76200" y="201295"/>
                </a:moveTo>
                <a:lnTo>
                  <a:pt x="38100" y="201295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201295"/>
                </a:lnTo>
                <a:close/>
              </a:path>
              <a:path w="114300" h="467995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  <a:path w="114300" h="467995">
                <a:moveTo>
                  <a:pt x="76200" y="467995"/>
                </a:moveTo>
                <a:lnTo>
                  <a:pt x="38100" y="467995"/>
                </a:lnTo>
                <a:lnTo>
                  <a:pt x="38100" y="315595"/>
                </a:lnTo>
                <a:lnTo>
                  <a:pt x="76200" y="315595"/>
                </a:lnTo>
                <a:lnTo>
                  <a:pt x="76200" y="4679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493" y="918375"/>
            <a:ext cx="1791970" cy="12827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200" b="1" spc="-10" dirty="0">
                <a:latin typeface="Microsoft JhengHei"/>
                <a:cs typeface="Microsoft JhengHei"/>
              </a:rPr>
              <a:t>main</a:t>
            </a:r>
            <a:r>
              <a:rPr sz="2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()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{</a:t>
            </a:r>
            <a:endParaRPr sz="2200">
              <a:latin typeface="Microsoft JhengHei"/>
              <a:cs typeface="Microsoft JhengHei"/>
            </a:endParaRPr>
          </a:p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sz="2200" b="1" spc="-80" dirty="0">
                <a:solidFill>
                  <a:srgbClr val="00009F"/>
                </a:solidFill>
                <a:latin typeface="Microsoft JhengHei"/>
                <a:cs typeface="Microsoft JhengHei"/>
              </a:rPr>
              <a:t>double</a:t>
            </a:r>
            <a:r>
              <a:rPr sz="2200" b="1" spc="-35" dirty="0">
                <a:solidFill>
                  <a:srgbClr val="00009F"/>
                </a:solidFill>
                <a:latin typeface="Microsoft JhengHei"/>
                <a:cs typeface="Microsoft JhengHei"/>
              </a:rPr>
              <a:t> </a:t>
            </a:r>
            <a:r>
              <a:rPr sz="2200" b="1" spc="-50" dirty="0">
                <a:latin typeface="Microsoft JhengHei"/>
                <a:cs typeface="Microsoft JhengHei"/>
              </a:rPr>
              <a:t>a</a:t>
            </a:r>
            <a:r>
              <a:rPr sz="22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200" b="1" spc="-50" dirty="0">
                <a:latin typeface="Microsoft JhengHei"/>
                <a:cs typeface="Microsoft JhengHei"/>
              </a:rPr>
              <a:t>b</a:t>
            </a:r>
            <a:r>
              <a:rPr sz="22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200" b="1" spc="-50" dirty="0">
                <a:latin typeface="Microsoft JhengHei"/>
                <a:cs typeface="Microsoft JhengHei"/>
              </a:rPr>
              <a:t>c</a:t>
            </a:r>
            <a:r>
              <a:rPr sz="22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0568" y="1841157"/>
            <a:ext cx="67500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009F"/>
                </a:solidFill>
                <a:latin typeface="Microsoft JhengHei"/>
                <a:cs typeface="Microsoft JhengHei"/>
              </a:rPr>
              <a:t>int</a:t>
            </a:r>
            <a:r>
              <a:rPr sz="2200" b="1" spc="-135" dirty="0">
                <a:solidFill>
                  <a:srgbClr val="00009F"/>
                </a:solidFill>
                <a:latin typeface="Microsoft JhengHei"/>
                <a:cs typeface="Microsoft JhengHei"/>
              </a:rPr>
              <a:t> </a:t>
            </a:r>
            <a:r>
              <a:rPr sz="2200" b="1" spc="-40" dirty="0">
                <a:latin typeface="Microsoft JhengHei"/>
                <a:cs typeface="Microsoft JhengHei"/>
              </a:rPr>
              <a:t>d</a:t>
            </a:r>
            <a:r>
              <a:rPr sz="2200" b="1" spc="-4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753" y="2260257"/>
            <a:ext cx="79565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5" dirty="0">
                <a:latin typeface="Microsoft JhengHei"/>
                <a:cs typeface="Microsoft JhengHei"/>
              </a:rPr>
              <a:t>c</a:t>
            </a:r>
            <a:r>
              <a:rPr sz="2200"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200" b="1" spc="-75" dirty="0">
                <a:solidFill>
                  <a:srgbClr val="EF00EF"/>
                </a:solidFill>
                <a:latin typeface="Microsoft JhengHei"/>
                <a:cs typeface="Microsoft JhengHei"/>
              </a:rPr>
              <a:t>1.1</a:t>
            </a:r>
            <a:r>
              <a:rPr sz="2200"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7163" y="2175675"/>
            <a:ext cx="870585" cy="12827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200" b="1" spc="-20" dirty="0">
                <a:latin typeface="Microsoft JhengHei"/>
                <a:cs typeface="Microsoft JhengHei"/>
              </a:rPr>
              <a:t>b</a:t>
            </a:r>
            <a:r>
              <a:rPr sz="2200" b="1" spc="-20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200" b="1" spc="-20" dirty="0">
                <a:solidFill>
                  <a:srgbClr val="EF00EF"/>
                </a:solidFill>
                <a:latin typeface="Microsoft JhengHei"/>
                <a:cs typeface="Microsoft JhengHei"/>
              </a:rPr>
              <a:t>3.3</a:t>
            </a:r>
            <a:r>
              <a:rPr sz="2200" b="1" spc="-20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200">
              <a:latin typeface="Microsoft JhengHei"/>
              <a:cs typeface="Microsoft JhengHei"/>
            </a:endParaRPr>
          </a:p>
          <a:p>
            <a:pPr marL="12700" marR="5080">
              <a:lnSpc>
                <a:spcPct val="125000"/>
              </a:lnSpc>
            </a:pPr>
            <a:r>
              <a:rPr sz="2200" b="1" spc="-65" dirty="0">
                <a:latin typeface="Microsoft JhengHei"/>
                <a:cs typeface="Microsoft JhengHei"/>
              </a:rPr>
              <a:t>a</a:t>
            </a:r>
            <a:r>
              <a:rPr sz="2200" b="1" spc="-65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200" b="1" spc="-65" dirty="0">
                <a:latin typeface="Microsoft JhengHei"/>
                <a:cs typeface="Microsoft JhengHei"/>
              </a:rPr>
              <a:t>b</a:t>
            </a:r>
            <a:r>
              <a:rPr sz="2200" b="1" spc="-65" dirty="0">
                <a:solidFill>
                  <a:srgbClr val="FF0000"/>
                </a:solidFill>
                <a:latin typeface="Microsoft JhengHei"/>
                <a:cs typeface="Microsoft JhengHei"/>
              </a:rPr>
              <a:t>/</a:t>
            </a:r>
            <a:r>
              <a:rPr sz="2200" b="1" spc="-65" dirty="0">
                <a:latin typeface="Microsoft JhengHei"/>
                <a:cs typeface="Microsoft JhengHei"/>
              </a:rPr>
              <a:t>c</a:t>
            </a:r>
            <a:r>
              <a:rPr sz="2200" b="1" spc="-65" dirty="0">
                <a:solidFill>
                  <a:srgbClr val="FF0000"/>
                </a:solidFill>
                <a:latin typeface="Microsoft JhengHei"/>
                <a:cs typeface="Microsoft JhengHei"/>
              </a:rPr>
              <a:t>; </a:t>
            </a:r>
            <a:r>
              <a:rPr sz="2200" b="1" spc="-95" dirty="0">
                <a:latin typeface="Microsoft JhengHei"/>
                <a:cs typeface="Microsoft JhengHei"/>
              </a:rPr>
              <a:t>d</a:t>
            </a:r>
            <a:r>
              <a:rPr sz="2200" b="1" spc="-95" dirty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2200" b="1" spc="-95" dirty="0">
                <a:latin typeface="Microsoft JhengHei"/>
                <a:cs typeface="Microsoft JhengHei"/>
              </a:rPr>
              <a:t>b</a:t>
            </a:r>
            <a:r>
              <a:rPr sz="2200" b="1" spc="-95" dirty="0">
                <a:solidFill>
                  <a:srgbClr val="FF0000"/>
                </a:solidFill>
                <a:latin typeface="Microsoft JhengHei"/>
                <a:cs typeface="Microsoft JhengHei"/>
              </a:rPr>
              <a:t>/</a:t>
            </a:r>
            <a:r>
              <a:rPr sz="2200" b="1" spc="-95" dirty="0">
                <a:latin typeface="Microsoft JhengHei"/>
                <a:cs typeface="Microsoft JhengHei"/>
              </a:rPr>
              <a:t>c</a:t>
            </a:r>
            <a:r>
              <a:rPr sz="2200" b="1" spc="-95" dirty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493" y="3432975"/>
            <a:ext cx="341884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981710">
              <a:lnSpc>
                <a:spcPct val="125000"/>
              </a:lnSpc>
              <a:spcBef>
                <a:spcPts val="100"/>
              </a:spcBef>
            </a:pPr>
            <a:r>
              <a:rPr sz="2200" b="1" spc="-150" dirty="0">
                <a:latin typeface="Microsoft JhengHei"/>
                <a:cs typeface="Microsoft JhengHei"/>
              </a:rPr>
              <a:t>printf</a:t>
            </a:r>
            <a:r>
              <a:rPr sz="22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2200" b="1" spc="-150" dirty="0">
                <a:solidFill>
                  <a:srgbClr val="0000FF"/>
                </a:solidFill>
                <a:latin typeface="Microsoft JhengHei"/>
                <a:cs typeface="Microsoft JhengHei"/>
              </a:rPr>
              <a:t>"%f,%d"</a:t>
            </a:r>
            <a:r>
              <a:rPr sz="22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200" b="1" spc="-150" dirty="0">
                <a:latin typeface="Microsoft JhengHei"/>
                <a:cs typeface="Microsoft JhengHei"/>
              </a:rPr>
              <a:t>a</a:t>
            </a:r>
            <a:r>
              <a:rPr sz="22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,</a:t>
            </a:r>
            <a:r>
              <a:rPr sz="2200" b="1" spc="-150" dirty="0">
                <a:latin typeface="Microsoft JhengHei"/>
                <a:cs typeface="Microsoft JhengHei"/>
              </a:rPr>
              <a:t>d</a:t>
            </a:r>
            <a:r>
              <a:rPr sz="22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); </a:t>
            </a:r>
            <a:r>
              <a:rPr sz="2200" b="1" dirty="0">
                <a:solidFill>
                  <a:srgbClr val="00009F"/>
                </a:solidFill>
                <a:latin typeface="Microsoft JhengHei"/>
                <a:cs typeface="Microsoft JhengHei"/>
              </a:rPr>
              <a:t>if</a:t>
            </a:r>
            <a:r>
              <a:rPr sz="2200" b="1" spc="-25" dirty="0">
                <a:solidFill>
                  <a:srgbClr val="00009F"/>
                </a:solidFill>
                <a:latin typeface="Microsoft JhengHei"/>
                <a:cs typeface="Microsoft JhengHe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2200" b="1" spc="-10" dirty="0">
                <a:solidFill>
                  <a:srgbClr val="EF00EF"/>
                </a:solidFill>
                <a:latin typeface="Microsoft JhengHei"/>
                <a:cs typeface="Microsoft JhengHei"/>
              </a:rPr>
              <a:t>3.0</a:t>
            </a:r>
            <a:r>
              <a:rPr sz="2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!=</a:t>
            </a:r>
            <a:r>
              <a:rPr sz="2200" b="1" spc="-10" dirty="0">
                <a:latin typeface="Microsoft JhengHei"/>
                <a:cs typeface="Microsoft JhengHei"/>
              </a:rPr>
              <a:t>a</a:t>
            </a:r>
            <a:r>
              <a:rPr sz="2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)</a:t>
            </a:r>
            <a:endParaRPr sz="2200">
              <a:latin typeface="Microsoft JhengHei"/>
              <a:cs typeface="Microsoft JhengHei"/>
            </a:endParaRPr>
          </a:p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sz="2200" b="1" spc="-70" dirty="0">
                <a:latin typeface="Microsoft JhengHei"/>
                <a:cs typeface="Microsoft JhengHei"/>
              </a:rPr>
              <a:t>printf</a:t>
            </a:r>
            <a:r>
              <a:rPr sz="2200" b="1" spc="-7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2200" b="1" spc="-70" dirty="0">
                <a:solidFill>
                  <a:srgbClr val="0000FF"/>
                </a:solidFill>
                <a:latin typeface="Microsoft JhengHei"/>
                <a:cs typeface="Microsoft JhengHei"/>
              </a:rPr>
              <a:t>"\nReally?</a:t>
            </a:r>
            <a:r>
              <a:rPr sz="2200" b="1" spc="30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200" b="1" spc="-90" dirty="0">
                <a:solidFill>
                  <a:srgbClr val="0000FF"/>
                </a:solidFill>
                <a:latin typeface="Microsoft JhengHei"/>
                <a:cs typeface="Microsoft JhengHei"/>
              </a:rPr>
              <a:t>3.0!=a"</a:t>
            </a:r>
            <a:r>
              <a:rPr sz="2200" b="1" spc="-90" dirty="0">
                <a:solidFill>
                  <a:srgbClr val="FF0000"/>
                </a:solidFill>
                <a:latin typeface="Microsoft JhengHei"/>
                <a:cs typeface="Microsoft JhengHei"/>
              </a:rPr>
              <a:t>);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b="1" spc="-50" dirty="0">
                <a:solidFill>
                  <a:srgbClr val="FF0000"/>
                </a:solidFill>
                <a:latin typeface="Microsoft JhengHei"/>
                <a:cs typeface="Microsoft JhengHei"/>
              </a:rPr>
              <a:t>}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7296" y="2072639"/>
            <a:ext cx="3083560" cy="4591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4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"/>
              </a:spcBef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3.000000,2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9488" y="2779776"/>
            <a:ext cx="3095625" cy="4591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4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Really?</a:t>
            </a:r>
            <a:r>
              <a:rPr sz="2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3.0!=a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64417" y="4996688"/>
            <a:ext cx="1550670" cy="434975"/>
            <a:chOff x="4864417" y="4996688"/>
            <a:chExt cx="1550670" cy="4349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4417" y="5089410"/>
              <a:ext cx="125120" cy="3418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247" y="5119243"/>
              <a:ext cx="185597" cy="2713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9347" y="4996688"/>
              <a:ext cx="435787" cy="1938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0352" y="5119255"/>
              <a:ext cx="539927" cy="2738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4542" y="4996688"/>
              <a:ext cx="245287" cy="1938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9446" y="5089410"/>
              <a:ext cx="125120" cy="34180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00482" y="4996688"/>
            <a:ext cx="4615815" cy="452755"/>
            <a:chOff x="6600482" y="4996688"/>
            <a:chExt cx="4615815" cy="45275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0482" y="5119255"/>
              <a:ext cx="486587" cy="2738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1332" y="4996688"/>
              <a:ext cx="245287" cy="1938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3907" y="5119243"/>
              <a:ext cx="1174292" cy="2713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7702" y="4996688"/>
              <a:ext cx="435787" cy="1938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682" y="5115433"/>
              <a:ext cx="712012" cy="3335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8957" y="4996688"/>
              <a:ext cx="245287" cy="1938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24072" y="5119255"/>
              <a:ext cx="569772" cy="27386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8107" y="4996688"/>
              <a:ext cx="245287" cy="1938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3847" y="5115433"/>
              <a:ext cx="551992" cy="333552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73687" y="5812739"/>
            <a:ext cx="6101321" cy="351967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551" y="1088605"/>
            <a:ext cx="264515" cy="30753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96339" y="1042250"/>
            <a:ext cx="3411220" cy="391795"/>
            <a:chOff x="1496339" y="1042250"/>
            <a:chExt cx="3411220" cy="3917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339" y="1044155"/>
              <a:ext cx="1439735" cy="3894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4764" y="1059395"/>
              <a:ext cx="212915" cy="364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3758" y="1042250"/>
              <a:ext cx="1813394" cy="3913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3866" y="2955620"/>
            <a:ext cx="12985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Microsoft JhengHei"/>
                <a:cs typeface="Microsoft JhengHei"/>
              </a:rPr>
              <a:t>X</a:t>
            </a:r>
            <a:r>
              <a:rPr sz="2600" b="1" spc="-90" dirty="0">
                <a:latin typeface="Microsoft JhengHei"/>
                <a:cs typeface="Microsoft JhengHei"/>
              </a:rPr>
              <a:t> </a:t>
            </a:r>
            <a:r>
              <a:rPr sz="2600" b="1" dirty="0">
                <a:solidFill>
                  <a:srgbClr val="3333CC"/>
                </a:solidFill>
                <a:latin typeface="Microsoft JhengHei"/>
                <a:cs typeface="Microsoft JhengHei"/>
              </a:rPr>
              <a:t>±</a:t>
            </a:r>
            <a:r>
              <a:rPr sz="2600" b="1" spc="-85" dirty="0">
                <a:solidFill>
                  <a:srgbClr val="3333CC"/>
                </a:solidFill>
                <a:latin typeface="Microsoft JhengHei"/>
                <a:cs typeface="Microsoft JhengHei"/>
              </a:rPr>
              <a:t> </a:t>
            </a:r>
            <a:r>
              <a:rPr sz="2600" b="1" spc="-35" dirty="0">
                <a:latin typeface="Microsoft JhengHei"/>
                <a:cs typeface="Microsoft JhengHei"/>
              </a:rPr>
              <a:t>Y=</a:t>
            </a:r>
            <a:r>
              <a:rPr sz="2600" b="1" spc="-85" dirty="0">
                <a:latin typeface="Microsoft JhengHei"/>
                <a:cs typeface="Microsoft JhengHei"/>
              </a:rPr>
              <a:t> </a:t>
            </a:r>
            <a:r>
              <a:rPr sz="2600" b="1" spc="-50" dirty="0">
                <a:latin typeface="Microsoft JhengHei"/>
                <a:cs typeface="Microsoft JhengHei"/>
              </a:rPr>
              <a:t>?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271" y="3742385"/>
            <a:ext cx="15240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Microsoft JhengHei"/>
                <a:cs typeface="Microsoft JhengHei"/>
              </a:rPr>
              <a:t>如：</a:t>
            </a:r>
            <a:r>
              <a:rPr sz="2600" b="1" spc="-40" dirty="0">
                <a:latin typeface="Microsoft JhengHei"/>
                <a:cs typeface="Microsoft JhengHei"/>
              </a:rPr>
              <a:t>E</a:t>
            </a:r>
            <a:r>
              <a:rPr sz="2550" b="1" spc="-60" baseline="-16339" dirty="0">
                <a:latin typeface="Microsoft JhengHei"/>
                <a:cs typeface="Microsoft JhengHei"/>
              </a:rPr>
              <a:t>x</a:t>
            </a:r>
            <a:r>
              <a:rPr sz="2600" b="1" spc="-40" dirty="0">
                <a:latin typeface="Microsoft JhengHei"/>
                <a:cs typeface="Microsoft JhengHei"/>
              </a:rPr>
              <a:t>=E</a:t>
            </a:r>
            <a:r>
              <a:rPr sz="2550" b="1" spc="-60" baseline="-16339" dirty="0">
                <a:latin typeface="Microsoft JhengHei"/>
                <a:cs typeface="Microsoft JhengHei"/>
              </a:rPr>
              <a:t>y</a:t>
            </a:r>
            <a:endParaRPr sz="2550" baseline="-16339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1901" y="3742385"/>
            <a:ext cx="24580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b="1" spc="-55" dirty="0">
                <a:latin typeface="Microsoft JhengHei"/>
                <a:cs typeface="Microsoft JhengHei"/>
              </a:rPr>
              <a:t>S=2</a:t>
            </a:r>
            <a:r>
              <a:rPr sz="2550" b="1" spc="-82" baseline="37581" dirty="0">
                <a:latin typeface="Microsoft JhengHei"/>
                <a:cs typeface="Microsoft JhengHei"/>
              </a:rPr>
              <a:t>E</a:t>
            </a:r>
            <a:r>
              <a:rPr sz="2550" b="1" spc="-82" baseline="4901" dirty="0">
                <a:latin typeface="Microsoft JhengHei"/>
                <a:cs typeface="Microsoft JhengHei"/>
              </a:rPr>
              <a:t>x</a:t>
            </a:r>
            <a:r>
              <a:rPr sz="2550" b="1" spc="179" baseline="4901" dirty="0">
                <a:latin typeface="Microsoft JhengHei"/>
                <a:cs typeface="Microsoft JhengHei"/>
              </a:rPr>
              <a:t> </a:t>
            </a:r>
            <a:r>
              <a:rPr sz="2600" b="1" spc="-25" dirty="0">
                <a:latin typeface="Microsoft JhengHei"/>
                <a:cs typeface="Microsoft JhengHei"/>
              </a:rPr>
              <a:t>(M</a:t>
            </a:r>
            <a:r>
              <a:rPr sz="2550" b="1" spc="-37" baseline="-16339" dirty="0">
                <a:latin typeface="Microsoft JhengHei"/>
                <a:cs typeface="Microsoft JhengHei"/>
              </a:rPr>
              <a:t>x</a:t>
            </a:r>
            <a:r>
              <a:rPr sz="2550" b="1" spc="202" baseline="-16339" dirty="0">
                <a:latin typeface="Microsoft JhengHei"/>
                <a:cs typeface="Microsoft JhengHei"/>
              </a:rPr>
              <a:t> </a:t>
            </a:r>
            <a:r>
              <a:rPr sz="2600" b="1" dirty="0">
                <a:solidFill>
                  <a:srgbClr val="3333CC"/>
                </a:solidFill>
                <a:latin typeface="Microsoft YaHei"/>
                <a:cs typeface="Microsoft YaHei"/>
              </a:rPr>
              <a:t>±</a:t>
            </a:r>
            <a:r>
              <a:rPr sz="2600" b="1" spc="-19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600" b="1" spc="-25" dirty="0">
                <a:latin typeface="Microsoft JhengHei"/>
                <a:cs typeface="Microsoft JhengHei"/>
              </a:rPr>
              <a:t>M</a:t>
            </a:r>
            <a:r>
              <a:rPr sz="2550" b="1" spc="-37" baseline="-16339" dirty="0">
                <a:latin typeface="Microsoft JhengHei"/>
                <a:cs typeface="Microsoft JhengHei"/>
              </a:rPr>
              <a:t>y</a:t>
            </a:r>
            <a:r>
              <a:rPr sz="2600" b="1" spc="-25" dirty="0">
                <a:latin typeface="Microsoft JhengHei"/>
                <a:cs typeface="Microsoft JhengHei"/>
              </a:rPr>
              <a:t>)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6571" y="4460570"/>
            <a:ext cx="22294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043430" algn="l"/>
              </a:tabLst>
            </a:pPr>
            <a:r>
              <a:rPr sz="2600" b="1" spc="-10" dirty="0">
                <a:latin typeface="Microsoft JhengHei"/>
                <a:cs typeface="Microsoft JhengHei"/>
              </a:rPr>
              <a:t>如：E</a:t>
            </a:r>
            <a:r>
              <a:rPr sz="2550" b="1" spc="-15" baseline="-16339" dirty="0">
                <a:latin typeface="Microsoft JhengHei"/>
                <a:cs typeface="Microsoft JhengHei"/>
              </a:rPr>
              <a:t>x</a:t>
            </a:r>
            <a:r>
              <a:rPr sz="2600" b="1" spc="-10" dirty="0">
                <a:latin typeface="Microsoft JhengHei"/>
                <a:cs typeface="Microsoft JhengHei"/>
              </a:rPr>
              <a:t>≠E</a:t>
            </a:r>
            <a:r>
              <a:rPr sz="2550" b="1" spc="-15" baseline="-16339" dirty="0">
                <a:latin typeface="Microsoft JhengHei"/>
                <a:cs typeface="Microsoft JhengHei"/>
              </a:rPr>
              <a:t>y</a:t>
            </a:r>
            <a:r>
              <a:rPr sz="2550" b="1" baseline="-16339" dirty="0">
                <a:latin typeface="Microsoft JhengHei"/>
                <a:cs typeface="Microsoft JhengHei"/>
              </a:rPr>
              <a:t>	</a:t>
            </a:r>
            <a:r>
              <a:rPr sz="2600" b="1" spc="-60" dirty="0">
                <a:solidFill>
                  <a:srgbClr val="3333CC"/>
                </a:solidFill>
                <a:latin typeface="Microsoft JhengHei"/>
                <a:cs typeface="Microsoft JhengHei"/>
              </a:rPr>
              <a:t>?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5123" y="2088769"/>
            <a:ext cx="152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X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320" dirty="0">
                <a:latin typeface="Cambria Math"/>
                <a:cs typeface="Cambria Math"/>
              </a:rPr>
              <a:t>2</a:t>
            </a:r>
            <a:r>
              <a:rPr sz="2100" spc="345" baseline="19841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</a:t>
            </a:r>
            <a:r>
              <a:rPr sz="2325" spc="-37" baseline="-17921" dirty="0">
                <a:latin typeface="Cambria Math"/>
                <a:cs typeface="Cambria Math"/>
              </a:rPr>
              <a:t>X</a:t>
            </a:r>
            <a:endParaRPr sz="2325" baseline="-17921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0603" y="2088769"/>
            <a:ext cx="151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Y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365" dirty="0">
                <a:latin typeface="Cambria Math"/>
                <a:cs typeface="Cambria Math"/>
              </a:rPr>
              <a:t>2</a:t>
            </a:r>
            <a:r>
              <a:rPr sz="2100" spc="352" baseline="19841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</a:t>
            </a:r>
            <a:r>
              <a:rPr sz="2325" spc="-37" baseline="-17921" dirty="0">
                <a:latin typeface="Cambria Math"/>
                <a:cs typeface="Cambria Math"/>
              </a:rPr>
              <a:t>Y</a:t>
            </a:r>
            <a:endParaRPr sz="2325" baseline="-17921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8124" y="5285638"/>
            <a:ext cx="810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z="2400" dirty="0">
                <a:latin typeface="SimSun"/>
                <a:cs typeface="SimSun"/>
              </a:rPr>
              <a:t>浮点运算步骤</a:t>
            </a:r>
            <a:r>
              <a:rPr sz="2400" b="1" spc="-50" dirty="0">
                <a:latin typeface="Microsoft JhengHei"/>
                <a:cs typeface="Microsoft JhengHei"/>
              </a:rPr>
              <a:t>：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dirty="0" err="1">
                <a:latin typeface="Microsoft JhengHei"/>
                <a:cs typeface="Microsoft JhengHei"/>
              </a:rPr>
              <a:t>对阶、尾数运算、规格化、舍入、溢</a:t>
            </a:r>
            <a:r>
              <a:rPr lang="zh-CN" altLang="en-US" sz="2400" b="1" dirty="0">
                <a:latin typeface="Microsoft JhengHei"/>
                <a:cs typeface="Microsoft JhengHei"/>
              </a:rPr>
              <a:t>出</a:t>
            </a:r>
            <a:r>
              <a:rPr sz="2400" b="1" dirty="0" err="1">
                <a:latin typeface="Microsoft JhengHei"/>
                <a:cs typeface="Microsoft JhengHei"/>
              </a:rPr>
              <a:t>判</a:t>
            </a:r>
            <a:r>
              <a:rPr sz="2400" b="1" spc="-50" dirty="0" err="1">
                <a:latin typeface="Microsoft JhengHei"/>
                <a:cs typeface="Microsoft JhengHei"/>
              </a:rPr>
              <a:t>断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6299" y="4433938"/>
            <a:ext cx="466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140" algn="l"/>
              </a:tabLst>
            </a:pPr>
            <a:r>
              <a:rPr sz="2400" dirty="0">
                <a:solidFill>
                  <a:srgbClr val="3438F6"/>
                </a:solidFill>
                <a:latin typeface="SimSun"/>
                <a:cs typeface="SimSun"/>
              </a:rPr>
              <a:t>使两数的阶码变成相</a:t>
            </a:r>
            <a:r>
              <a:rPr sz="2400" spc="-50" dirty="0">
                <a:solidFill>
                  <a:srgbClr val="3438F6"/>
                </a:solidFill>
                <a:latin typeface="SimSun"/>
                <a:cs typeface="SimSun"/>
              </a:rPr>
              <a:t>等</a:t>
            </a:r>
            <a:r>
              <a:rPr sz="2400" dirty="0">
                <a:solidFill>
                  <a:srgbClr val="3438F6"/>
                </a:solidFill>
                <a:latin typeface="SimSun"/>
                <a:cs typeface="SimSun"/>
              </a:rPr>
              <a:t>	对</a:t>
            </a:r>
            <a:r>
              <a:rPr sz="2400" spc="-50" dirty="0">
                <a:solidFill>
                  <a:srgbClr val="3438F6"/>
                </a:solidFill>
                <a:latin typeface="SimSun"/>
                <a:cs typeface="SimSun"/>
              </a:rPr>
              <a:t>阶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28406" y="4581423"/>
            <a:ext cx="487680" cy="213360"/>
            <a:chOff x="8328406" y="4581423"/>
            <a:chExt cx="487680" cy="213360"/>
          </a:xfrm>
        </p:grpSpPr>
        <p:sp>
          <p:nvSpPr>
            <p:cNvPr id="17" name="object 17"/>
            <p:cNvSpPr/>
            <p:nvPr/>
          </p:nvSpPr>
          <p:spPr>
            <a:xfrm>
              <a:off x="8334756" y="4596384"/>
              <a:ext cx="472440" cy="182880"/>
            </a:xfrm>
            <a:custGeom>
              <a:avLst/>
              <a:gdLst/>
              <a:ahLst/>
              <a:cxnLst/>
              <a:rect l="l" t="t" r="r" b="b"/>
              <a:pathLst>
                <a:path w="472440" h="182879">
                  <a:moveTo>
                    <a:pt x="381000" y="182879"/>
                  </a:moveTo>
                  <a:lnTo>
                    <a:pt x="381000" y="137160"/>
                  </a:lnTo>
                  <a:lnTo>
                    <a:pt x="0" y="137160"/>
                  </a:lnTo>
                  <a:lnTo>
                    <a:pt x="0" y="45719"/>
                  </a:lnTo>
                  <a:lnTo>
                    <a:pt x="381000" y="45719"/>
                  </a:lnTo>
                  <a:lnTo>
                    <a:pt x="381000" y="0"/>
                  </a:lnTo>
                  <a:lnTo>
                    <a:pt x="472440" y="91439"/>
                  </a:lnTo>
                  <a:lnTo>
                    <a:pt x="381000" y="18287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28406" y="4581423"/>
              <a:ext cx="487680" cy="213360"/>
            </a:xfrm>
            <a:custGeom>
              <a:avLst/>
              <a:gdLst/>
              <a:ahLst/>
              <a:cxnLst/>
              <a:rect l="l" t="t" r="r" b="b"/>
              <a:pathLst>
                <a:path w="487679" h="213360">
                  <a:moveTo>
                    <a:pt x="380746" y="60845"/>
                  </a:moveTo>
                  <a:lnTo>
                    <a:pt x="380746" y="0"/>
                  </a:lnTo>
                  <a:lnTo>
                    <a:pt x="396076" y="15328"/>
                  </a:lnTo>
                  <a:lnTo>
                    <a:pt x="393446" y="15328"/>
                  </a:lnTo>
                  <a:lnTo>
                    <a:pt x="382612" y="19824"/>
                  </a:lnTo>
                  <a:lnTo>
                    <a:pt x="393446" y="30657"/>
                  </a:lnTo>
                  <a:lnTo>
                    <a:pt x="393446" y="54495"/>
                  </a:lnTo>
                  <a:lnTo>
                    <a:pt x="387096" y="54495"/>
                  </a:lnTo>
                  <a:lnTo>
                    <a:pt x="380746" y="60845"/>
                  </a:lnTo>
                  <a:close/>
                </a:path>
                <a:path w="487679" h="213360">
                  <a:moveTo>
                    <a:pt x="393446" y="30657"/>
                  </a:moveTo>
                  <a:lnTo>
                    <a:pt x="382612" y="19824"/>
                  </a:lnTo>
                  <a:lnTo>
                    <a:pt x="393446" y="15328"/>
                  </a:lnTo>
                  <a:lnTo>
                    <a:pt x="393446" y="30657"/>
                  </a:lnTo>
                  <a:close/>
                </a:path>
                <a:path w="487679" h="213360">
                  <a:moveTo>
                    <a:pt x="469157" y="106368"/>
                  </a:moveTo>
                  <a:lnTo>
                    <a:pt x="393446" y="30657"/>
                  </a:lnTo>
                  <a:lnTo>
                    <a:pt x="393446" y="15328"/>
                  </a:lnTo>
                  <a:lnTo>
                    <a:pt x="396076" y="15328"/>
                  </a:lnTo>
                  <a:lnTo>
                    <a:pt x="482637" y="101879"/>
                  </a:lnTo>
                  <a:lnTo>
                    <a:pt x="473646" y="101879"/>
                  </a:lnTo>
                  <a:lnTo>
                    <a:pt x="469157" y="106368"/>
                  </a:lnTo>
                  <a:close/>
                </a:path>
                <a:path w="487679" h="213360">
                  <a:moveTo>
                    <a:pt x="380746" y="158241"/>
                  </a:moveTo>
                  <a:lnTo>
                    <a:pt x="0" y="158241"/>
                  </a:lnTo>
                  <a:lnTo>
                    <a:pt x="0" y="54495"/>
                  </a:lnTo>
                  <a:lnTo>
                    <a:pt x="380746" y="54495"/>
                  </a:lnTo>
                  <a:lnTo>
                    <a:pt x="380746" y="60845"/>
                  </a:lnTo>
                  <a:lnTo>
                    <a:pt x="12700" y="60845"/>
                  </a:lnTo>
                  <a:lnTo>
                    <a:pt x="6350" y="67195"/>
                  </a:lnTo>
                  <a:lnTo>
                    <a:pt x="12700" y="67195"/>
                  </a:lnTo>
                  <a:lnTo>
                    <a:pt x="12700" y="145541"/>
                  </a:lnTo>
                  <a:lnTo>
                    <a:pt x="6350" y="145541"/>
                  </a:lnTo>
                  <a:lnTo>
                    <a:pt x="12700" y="151891"/>
                  </a:lnTo>
                  <a:lnTo>
                    <a:pt x="380746" y="151891"/>
                  </a:lnTo>
                  <a:lnTo>
                    <a:pt x="380746" y="158241"/>
                  </a:lnTo>
                  <a:close/>
                </a:path>
                <a:path w="487679" h="213360">
                  <a:moveTo>
                    <a:pt x="393446" y="67195"/>
                  </a:moveTo>
                  <a:lnTo>
                    <a:pt x="12700" y="67195"/>
                  </a:lnTo>
                  <a:lnTo>
                    <a:pt x="12700" y="60845"/>
                  </a:lnTo>
                  <a:lnTo>
                    <a:pt x="380746" y="60845"/>
                  </a:lnTo>
                  <a:lnTo>
                    <a:pt x="387096" y="54495"/>
                  </a:lnTo>
                  <a:lnTo>
                    <a:pt x="393446" y="54495"/>
                  </a:lnTo>
                  <a:lnTo>
                    <a:pt x="393446" y="67195"/>
                  </a:lnTo>
                  <a:close/>
                </a:path>
                <a:path w="487679" h="213360">
                  <a:moveTo>
                    <a:pt x="12700" y="67195"/>
                  </a:moveTo>
                  <a:lnTo>
                    <a:pt x="6350" y="67195"/>
                  </a:lnTo>
                  <a:lnTo>
                    <a:pt x="12700" y="60845"/>
                  </a:lnTo>
                  <a:lnTo>
                    <a:pt x="12700" y="67195"/>
                  </a:lnTo>
                  <a:close/>
                </a:path>
                <a:path w="487679" h="213360">
                  <a:moveTo>
                    <a:pt x="473646" y="110858"/>
                  </a:moveTo>
                  <a:lnTo>
                    <a:pt x="469163" y="106362"/>
                  </a:lnTo>
                  <a:lnTo>
                    <a:pt x="473646" y="101879"/>
                  </a:lnTo>
                  <a:lnTo>
                    <a:pt x="473646" y="110858"/>
                  </a:lnTo>
                  <a:close/>
                </a:path>
                <a:path w="487679" h="213360">
                  <a:moveTo>
                    <a:pt x="482625" y="110858"/>
                  </a:moveTo>
                  <a:lnTo>
                    <a:pt x="473646" y="110858"/>
                  </a:lnTo>
                  <a:lnTo>
                    <a:pt x="473646" y="101879"/>
                  </a:lnTo>
                  <a:lnTo>
                    <a:pt x="482637" y="101879"/>
                  </a:lnTo>
                  <a:lnTo>
                    <a:pt x="487114" y="106368"/>
                  </a:lnTo>
                  <a:lnTo>
                    <a:pt x="482625" y="110858"/>
                  </a:lnTo>
                  <a:close/>
                </a:path>
                <a:path w="487679" h="213360">
                  <a:moveTo>
                    <a:pt x="396074" y="197408"/>
                  </a:moveTo>
                  <a:lnTo>
                    <a:pt x="393446" y="197408"/>
                  </a:lnTo>
                  <a:lnTo>
                    <a:pt x="393446" y="182079"/>
                  </a:lnTo>
                  <a:lnTo>
                    <a:pt x="469157" y="106368"/>
                  </a:lnTo>
                  <a:lnTo>
                    <a:pt x="473646" y="110858"/>
                  </a:lnTo>
                  <a:lnTo>
                    <a:pt x="482625" y="110858"/>
                  </a:lnTo>
                  <a:lnTo>
                    <a:pt x="396074" y="197408"/>
                  </a:lnTo>
                  <a:close/>
                </a:path>
                <a:path w="487679" h="213360">
                  <a:moveTo>
                    <a:pt x="12700" y="151891"/>
                  </a:moveTo>
                  <a:lnTo>
                    <a:pt x="6350" y="145541"/>
                  </a:lnTo>
                  <a:lnTo>
                    <a:pt x="12700" y="145541"/>
                  </a:lnTo>
                  <a:lnTo>
                    <a:pt x="12700" y="151891"/>
                  </a:lnTo>
                  <a:close/>
                </a:path>
                <a:path w="487679" h="213360">
                  <a:moveTo>
                    <a:pt x="393446" y="158241"/>
                  </a:moveTo>
                  <a:lnTo>
                    <a:pt x="387096" y="158241"/>
                  </a:lnTo>
                  <a:lnTo>
                    <a:pt x="380746" y="151891"/>
                  </a:lnTo>
                  <a:lnTo>
                    <a:pt x="12700" y="151891"/>
                  </a:lnTo>
                  <a:lnTo>
                    <a:pt x="12700" y="145541"/>
                  </a:lnTo>
                  <a:lnTo>
                    <a:pt x="393446" y="145541"/>
                  </a:lnTo>
                  <a:lnTo>
                    <a:pt x="393446" y="158241"/>
                  </a:lnTo>
                  <a:close/>
                </a:path>
                <a:path w="487679" h="213360">
                  <a:moveTo>
                    <a:pt x="380746" y="212737"/>
                  </a:moveTo>
                  <a:lnTo>
                    <a:pt x="380746" y="151891"/>
                  </a:lnTo>
                  <a:lnTo>
                    <a:pt x="387096" y="158241"/>
                  </a:lnTo>
                  <a:lnTo>
                    <a:pt x="393446" y="158241"/>
                  </a:lnTo>
                  <a:lnTo>
                    <a:pt x="393446" y="182079"/>
                  </a:lnTo>
                  <a:lnTo>
                    <a:pt x="382612" y="192912"/>
                  </a:lnTo>
                  <a:lnTo>
                    <a:pt x="393446" y="197408"/>
                  </a:lnTo>
                  <a:lnTo>
                    <a:pt x="396074" y="197408"/>
                  </a:lnTo>
                  <a:lnTo>
                    <a:pt x="380746" y="212737"/>
                  </a:lnTo>
                  <a:close/>
                </a:path>
                <a:path w="487679" h="213360">
                  <a:moveTo>
                    <a:pt x="393446" y="197408"/>
                  </a:moveTo>
                  <a:lnTo>
                    <a:pt x="382612" y="192912"/>
                  </a:lnTo>
                  <a:lnTo>
                    <a:pt x="393446" y="182079"/>
                  </a:lnTo>
                  <a:lnTo>
                    <a:pt x="393446" y="19740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551" y="1088605"/>
            <a:ext cx="264515" cy="30753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96339" y="1042250"/>
            <a:ext cx="3411220" cy="391795"/>
            <a:chOff x="1496339" y="1042250"/>
            <a:chExt cx="3411220" cy="391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339" y="1044155"/>
              <a:ext cx="1439735" cy="3894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4764" y="1059395"/>
              <a:ext cx="212915" cy="364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3758" y="1042250"/>
              <a:ext cx="1813394" cy="3913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11565" y="1702828"/>
            <a:ext cx="410210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3000" algn="l"/>
              </a:tabLst>
            </a:pPr>
            <a:r>
              <a:rPr sz="2400" b="1" spc="-85" dirty="0">
                <a:latin typeface="Microsoft JhengHei"/>
                <a:cs typeface="Microsoft JhengHei"/>
              </a:rPr>
              <a:t>1)</a:t>
            </a:r>
            <a:r>
              <a:rPr sz="2400" b="1" dirty="0">
                <a:latin typeface="Microsoft JhengHei"/>
                <a:cs typeface="Microsoft JhengHei"/>
              </a:rPr>
              <a:t>对</a:t>
            </a:r>
            <a:r>
              <a:rPr sz="2400" b="1" spc="-50" dirty="0">
                <a:latin typeface="Microsoft JhengHei"/>
                <a:cs typeface="Microsoft JhengHei"/>
              </a:rPr>
              <a:t>阶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55" dirty="0">
                <a:latin typeface="Microsoft JhengHei"/>
                <a:cs typeface="Microsoft JhengHei"/>
              </a:rPr>
              <a:t>(</a:t>
            </a:r>
            <a:r>
              <a:rPr sz="2400" b="1" dirty="0">
                <a:latin typeface="Microsoft JhengHei"/>
                <a:cs typeface="Microsoft JhengHei"/>
              </a:rPr>
              <a:t>使得两者的阶码相等</a:t>
            </a:r>
            <a:r>
              <a:rPr sz="2400" b="1" spc="-50" dirty="0"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  <a:p>
            <a:pPr marL="146050">
              <a:lnSpc>
                <a:spcPct val="100000"/>
              </a:lnSpc>
              <a:spcBef>
                <a:spcPts val="1910"/>
              </a:spcBef>
              <a:tabLst>
                <a:tab pos="1311910" algn="l"/>
                <a:tab pos="1858645" algn="l"/>
                <a:tab pos="3024505" algn="l"/>
              </a:tabLst>
            </a:pPr>
            <a:r>
              <a:rPr sz="2400" b="1" dirty="0">
                <a:solidFill>
                  <a:srgbClr val="230BD2"/>
                </a:solidFill>
                <a:latin typeface="Microsoft JhengHei"/>
                <a:cs typeface="Microsoft JhengHei"/>
              </a:rPr>
              <a:t>大变</a:t>
            </a:r>
            <a:r>
              <a:rPr sz="2400" b="1" spc="-50" dirty="0">
                <a:solidFill>
                  <a:srgbClr val="230BD2"/>
                </a:solidFill>
                <a:latin typeface="Microsoft JhengHei"/>
                <a:cs typeface="Microsoft JhengHei"/>
              </a:rPr>
              <a:t>小</a:t>
            </a:r>
            <a:r>
              <a:rPr sz="2400" b="1" dirty="0">
                <a:solidFill>
                  <a:srgbClr val="230BD2"/>
                </a:solidFill>
                <a:latin typeface="Microsoft JhengHei"/>
                <a:cs typeface="Microsoft JhengHei"/>
              </a:rPr>
              <a:t>	</a:t>
            </a:r>
            <a:r>
              <a:rPr sz="2400" b="1" spc="-25" dirty="0">
                <a:solidFill>
                  <a:srgbClr val="230BD2"/>
                </a:solidFill>
                <a:latin typeface="Microsoft JhengHei"/>
                <a:cs typeface="Microsoft JhengHei"/>
              </a:rPr>
              <a:t>or</a:t>
            </a:r>
            <a:r>
              <a:rPr sz="2400" b="1" dirty="0">
                <a:solidFill>
                  <a:srgbClr val="230BD2"/>
                </a:solidFill>
                <a:latin typeface="Microsoft JhengHei"/>
                <a:cs typeface="Microsoft JhengHei"/>
              </a:rPr>
              <a:t>	小变</a:t>
            </a:r>
            <a:r>
              <a:rPr sz="2400" b="1" spc="-50" dirty="0">
                <a:solidFill>
                  <a:srgbClr val="230BD2"/>
                </a:solidFill>
                <a:latin typeface="Microsoft JhengHei"/>
                <a:cs typeface="Microsoft JhengHei"/>
              </a:rPr>
              <a:t>大</a:t>
            </a:r>
            <a:r>
              <a:rPr sz="2400" b="1" dirty="0">
                <a:solidFill>
                  <a:srgbClr val="230BD2"/>
                </a:solidFill>
                <a:latin typeface="Microsoft JhengHei"/>
                <a:cs typeface="Microsoft JhengHei"/>
              </a:rPr>
              <a:t>	</a:t>
            </a:r>
            <a:r>
              <a:rPr sz="2400" b="1" spc="-50" dirty="0">
                <a:solidFill>
                  <a:srgbClr val="230BD2"/>
                </a:solidFill>
                <a:latin typeface="Microsoft JhengHei"/>
                <a:cs typeface="Microsoft JhengHei"/>
              </a:rPr>
              <a:t>?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1997" y="2886341"/>
            <a:ext cx="7802245" cy="301180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60"/>
              </a:spcBef>
            </a:pPr>
            <a:r>
              <a:rPr sz="2600" spc="-114" dirty="0">
                <a:latin typeface="SimSun"/>
                <a:cs typeface="SimSun"/>
              </a:rPr>
              <a:t>2</a:t>
            </a:r>
            <a:r>
              <a:rPr sz="2550" spc="-172" baseline="37581" dirty="0">
                <a:latin typeface="SimSun"/>
                <a:cs typeface="SimSun"/>
              </a:rPr>
              <a:t>8</a:t>
            </a:r>
            <a:r>
              <a:rPr sz="2600" spc="-114" dirty="0">
                <a:latin typeface="SimSun"/>
                <a:cs typeface="SimSun"/>
              </a:rPr>
              <a:t>*(0.11000)</a:t>
            </a:r>
            <a:r>
              <a:rPr sz="2600" spc="-135" dirty="0">
                <a:latin typeface="SimSun"/>
                <a:cs typeface="SimSun"/>
              </a:rPr>
              <a:t> </a:t>
            </a:r>
            <a:r>
              <a:rPr sz="2600" spc="425" dirty="0">
                <a:latin typeface="SimSun"/>
                <a:cs typeface="SimSun"/>
              </a:rPr>
              <a:t>+</a:t>
            </a:r>
            <a:r>
              <a:rPr sz="2600" spc="-595" dirty="0">
                <a:latin typeface="SimSun"/>
                <a:cs typeface="SimSun"/>
              </a:rPr>
              <a:t> </a:t>
            </a:r>
            <a:r>
              <a:rPr sz="2600" spc="-50" dirty="0">
                <a:latin typeface="SimSun"/>
                <a:cs typeface="SimSun"/>
              </a:rPr>
              <a:t>2</a:t>
            </a:r>
            <a:r>
              <a:rPr sz="2550" spc="-75" baseline="37581" dirty="0">
                <a:latin typeface="SimSun"/>
                <a:cs typeface="SimSun"/>
              </a:rPr>
              <a:t>6</a:t>
            </a:r>
            <a:r>
              <a:rPr sz="2600" spc="-50" dirty="0">
                <a:latin typeface="SimSun"/>
                <a:cs typeface="SimSun"/>
              </a:rPr>
              <a:t>*(0.00111)</a:t>
            </a:r>
            <a:endParaRPr sz="2600">
              <a:latin typeface="SimSun"/>
              <a:cs typeface="SimSun"/>
            </a:endParaRPr>
          </a:p>
          <a:p>
            <a:pPr marL="245745" indent="-210820">
              <a:lnSpc>
                <a:spcPct val="100000"/>
              </a:lnSpc>
              <a:spcBef>
                <a:spcPts val="1560"/>
              </a:spcBef>
              <a:buClr>
                <a:srgbClr val="170BB9"/>
              </a:buClr>
              <a:buSzPct val="80769"/>
              <a:buFont typeface="Wingdings"/>
              <a:buChar char=""/>
              <a:tabLst>
                <a:tab pos="245745" algn="l"/>
              </a:tabLst>
            </a:pPr>
            <a:r>
              <a:rPr sz="2600" spc="-20" dirty="0">
                <a:latin typeface="SimSun"/>
                <a:cs typeface="SimSun"/>
              </a:rPr>
              <a:t>大阶变小阶：</a:t>
            </a:r>
            <a:endParaRPr sz="2600">
              <a:latin typeface="SimSun"/>
              <a:cs typeface="SimSun"/>
            </a:endParaRPr>
          </a:p>
          <a:p>
            <a:pPr marL="488950">
              <a:lnSpc>
                <a:spcPct val="100000"/>
              </a:lnSpc>
              <a:spcBef>
                <a:spcPts val="1675"/>
              </a:spcBef>
            </a:pPr>
            <a:r>
              <a:rPr sz="2600" spc="-145" dirty="0">
                <a:latin typeface="SimSun"/>
                <a:cs typeface="SimSun"/>
              </a:rPr>
              <a:t>2</a:t>
            </a:r>
            <a:r>
              <a:rPr sz="2550" spc="-217" baseline="37581" dirty="0">
                <a:latin typeface="SimSun"/>
                <a:cs typeface="SimSun"/>
              </a:rPr>
              <a:t>8</a:t>
            </a:r>
            <a:r>
              <a:rPr sz="2600" spc="-145" dirty="0">
                <a:latin typeface="SimSun"/>
                <a:cs typeface="SimSun"/>
              </a:rPr>
              <a:t>*(0.11000)</a:t>
            </a:r>
            <a:r>
              <a:rPr sz="2600" spc="-555" dirty="0">
                <a:latin typeface="SimSun"/>
                <a:cs typeface="SimSun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SimSun"/>
                <a:cs typeface="SimSun"/>
              </a:rPr>
              <a:t>2</a:t>
            </a:r>
            <a:r>
              <a:rPr sz="2550" spc="-240" baseline="37581" dirty="0">
                <a:latin typeface="SimSun"/>
                <a:cs typeface="SimSun"/>
              </a:rPr>
              <a:t>6</a:t>
            </a:r>
            <a:r>
              <a:rPr sz="2600" spc="-160" dirty="0">
                <a:latin typeface="SimSun"/>
                <a:cs typeface="SimSun"/>
              </a:rPr>
              <a:t>*(</a:t>
            </a:r>
            <a:r>
              <a:rPr sz="2600" spc="-160" dirty="0">
                <a:solidFill>
                  <a:srgbClr val="FF0000"/>
                </a:solidFill>
                <a:latin typeface="SimSun"/>
                <a:cs typeface="SimSun"/>
              </a:rPr>
              <a:t>1</a:t>
            </a:r>
            <a:r>
              <a:rPr sz="2600" spc="-160" dirty="0">
                <a:latin typeface="SimSun"/>
                <a:cs typeface="SimSun"/>
              </a:rPr>
              <a:t>1.000)</a:t>
            </a:r>
            <a:r>
              <a:rPr sz="2600" spc="-550" dirty="0">
                <a:latin typeface="SimSun"/>
                <a:cs typeface="SimSun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SimSun"/>
                <a:cs typeface="SimSun"/>
              </a:rPr>
              <a:t>2</a:t>
            </a:r>
            <a:r>
              <a:rPr sz="2550" spc="-67" baseline="37581" dirty="0">
                <a:latin typeface="SimSun"/>
                <a:cs typeface="SimSun"/>
              </a:rPr>
              <a:t>5</a:t>
            </a:r>
            <a:r>
              <a:rPr sz="2600" spc="-45" dirty="0">
                <a:latin typeface="SimSun"/>
                <a:cs typeface="SimSun"/>
              </a:rPr>
              <a:t>*(</a:t>
            </a:r>
            <a:r>
              <a:rPr sz="2600" spc="-45" dirty="0">
                <a:solidFill>
                  <a:srgbClr val="FF0000"/>
                </a:solidFill>
                <a:latin typeface="SimSun"/>
                <a:cs typeface="SimSun"/>
              </a:rPr>
              <a:t>11</a:t>
            </a:r>
            <a:r>
              <a:rPr sz="2600" spc="-45" dirty="0">
                <a:latin typeface="SimSun"/>
                <a:cs typeface="SimSun"/>
              </a:rPr>
              <a:t>0.000)</a:t>
            </a:r>
            <a:endParaRPr sz="2600">
              <a:latin typeface="SimSun"/>
              <a:cs typeface="SimSun"/>
            </a:endParaRPr>
          </a:p>
          <a:p>
            <a:pPr marL="245745" indent="-210820">
              <a:lnSpc>
                <a:spcPct val="100000"/>
              </a:lnSpc>
              <a:spcBef>
                <a:spcPts val="1445"/>
              </a:spcBef>
              <a:buClr>
                <a:srgbClr val="170BB9"/>
              </a:buClr>
              <a:buSzPct val="80769"/>
              <a:buFont typeface="Wingdings"/>
              <a:buChar char=""/>
              <a:tabLst>
                <a:tab pos="245745" algn="l"/>
              </a:tabLst>
            </a:pPr>
            <a:r>
              <a:rPr sz="2600" spc="-20" dirty="0">
                <a:latin typeface="SimSun"/>
                <a:cs typeface="SimSun"/>
              </a:rPr>
              <a:t>小阶变大阶：</a:t>
            </a:r>
            <a:endParaRPr sz="2600">
              <a:latin typeface="SimSun"/>
              <a:cs typeface="SimSun"/>
            </a:endParaRPr>
          </a:p>
          <a:p>
            <a:pPr marL="488950">
              <a:lnSpc>
                <a:spcPct val="100000"/>
              </a:lnSpc>
              <a:spcBef>
                <a:spcPts val="1675"/>
              </a:spcBef>
            </a:pPr>
            <a:r>
              <a:rPr sz="2600" spc="-145" dirty="0">
                <a:latin typeface="SimSun"/>
                <a:cs typeface="SimSun"/>
              </a:rPr>
              <a:t>2</a:t>
            </a:r>
            <a:r>
              <a:rPr sz="2550" spc="-217" baseline="37581" dirty="0">
                <a:latin typeface="SimSun"/>
                <a:cs typeface="SimSun"/>
              </a:rPr>
              <a:t>6</a:t>
            </a:r>
            <a:r>
              <a:rPr sz="2600" spc="-145" dirty="0">
                <a:latin typeface="SimSun"/>
                <a:cs typeface="SimSun"/>
              </a:rPr>
              <a:t>*(0.00111)</a:t>
            </a:r>
            <a:r>
              <a:rPr sz="2600" spc="-595" dirty="0">
                <a:latin typeface="SimSun"/>
                <a:cs typeface="SimSun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SimSun"/>
                <a:cs typeface="SimSun"/>
              </a:rPr>
              <a:t>2</a:t>
            </a:r>
            <a:r>
              <a:rPr sz="2550" spc="-120" baseline="37581" dirty="0">
                <a:latin typeface="SimSun"/>
                <a:cs typeface="SimSun"/>
              </a:rPr>
              <a:t>7</a:t>
            </a:r>
            <a:r>
              <a:rPr sz="2600" spc="-80" dirty="0">
                <a:latin typeface="SimSun"/>
                <a:cs typeface="SimSun"/>
              </a:rPr>
              <a:t>*(0.000011</a:t>
            </a:r>
            <a:r>
              <a:rPr sz="2600" b="1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1</a:t>
            </a:r>
            <a:r>
              <a:rPr sz="2600" b="1" spc="45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2600" spc="-550" dirty="0">
                <a:latin typeface="SimSun"/>
                <a:cs typeface="SimSun"/>
              </a:rPr>
              <a:t>)</a:t>
            </a:r>
            <a:r>
              <a:rPr sz="2600" spc="-595" dirty="0">
                <a:latin typeface="SimSun"/>
                <a:cs typeface="SimSun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SimSun"/>
                <a:cs typeface="SimSun"/>
              </a:rPr>
              <a:t>2</a:t>
            </a:r>
            <a:r>
              <a:rPr sz="2550" spc="-104" baseline="37581" dirty="0">
                <a:latin typeface="SimSun"/>
                <a:cs typeface="SimSun"/>
              </a:rPr>
              <a:t>8</a:t>
            </a:r>
            <a:r>
              <a:rPr sz="2600" spc="-70" dirty="0">
                <a:latin typeface="SimSun"/>
                <a:cs typeface="SimSun"/>
              </a:rPr>
              <a:t>*(0.000001</a:t>
            </a:r>
            <a:r>
              <a:rPr sz="2600" spc="-70" dirty="0">
                <a:solidFill>
                  <a:srgbClr val="FF0000"/>
                </a:solidFill>
                <a:latin typeface="SimSun"/>
                <a:cs typeface="SimSun"/>
              </a:rPr>
              <a:t>1</a:t>
            </a:r>
            <a:r>
              <a:rPr sz="2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1</a:t>
            </a:r>
            <a:r>
              <a:rPr sz="2600" b="1" spc="50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2600" spc="-600" dirty="0">
                <a:latin typeface="SimSun"/>
                <a:cs typeface="SimSun"/>
              </a:rPr>
              <a:t>)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0301" y="2433954"/>
            <a:ext cx="690245" cy="248920"/>
          </a:xfrm>
          <a:custGeom>
            <a:avLst/>
            <a:gdLst/>
            <a:ahLst/>
            <a:cxnLst/>
            <a:rect l="l" t="t" r="r" b="b"/>
            <a:pathLst>
              <a:path w="690245" h="248919">
                <a:moveTo>
                  <a:pt x="566064" y="69761"/>
                </a:moveTo>
                <a:lnTo>
                  <a:pt x="566064" y="0"/>
                </a:lnTo>
                <a:lnTo>
                  <a:pt x="581391" y="15328"/>
                </a:lnTo>
                <a:lnTo>
                  <a:pt x="578764" y="15328"/>
                </a:lnTo>
                <a:lnTo>
                  <a:pt x="567918" y="19824"/>
                </a:lnTo>
                <a:lnTo>
                  <a:pt x="578764" y="30669"/>
                </a:lnTo>
                <a:lnTo>
                  <a:pt x="578764" y="63411"/>
                </a:lnTo>
                <a:lnTo>
                  <a:pt x="572414" y="63411"/>
                </a:lnTo>
                <a:lnTo>
                  <a:pt x="566064" y="69761"/>
                </a:lnTo>
                <a:close/>
              </a:path>
              <a:path w="690245" h="248919">
                <a:moveTo>
                  <a:pt x="578764" y="30669"/>
                </a:moveTo>
                <a:lnTo>
                  <a:pt x="567918" y="19824"/>
                </a:lnTo>
                <a:lnTo>
                  <a:pt x="578764" y="15328"/>
                </a:lnTo>
                <a:lnTo>
                  <a:pt x="578764" y="30669"/>
                </a:lnTo>
                <a:close/>
              </a:path>
              <a:path w="690245" h="248919">
                <a:moveTo>
                  <a:pt x="672293" y="124186"/>
                </a:moveTo>
                <a:lnTo>
                  <a:pt x="578764" y="30669"/>
                </a:lnTo>
                <a:lnTo>
                  <a:pt x="578764" y="15328"/>
                </a:lnTo>
                <a:lnTo>
                  <a:pt x="581391" y="15328"/>
                </a:lnTo>
                <a:lnTo>
                  <a:pt x="685749" y="119697"/>
                </a:lnTo>
                <a:lnTo>
                  <a:pt x="676782" y="119697"/>
                </a:lnTo>
                <a:lnTo>
                  <a:pt x="672293" y="124186"/>
                </a:lnTo>
                <a:close/>
              </a:path>
              <a:path w="690245" h="248919">
                <a:moveTo>
                  <a:pt x="566064" y="184962"/>
                </a:moveTo>
                <a:lnTo>
                  <a:pt x="0" y="184962"/>
                </a:lnTo>
                <a:lnTo>
                  <a:pt x="0" y="63411"/>
                </a:lnTo>
                <a:lnTo>
                  <a:pt x="566064" y="63411"/>
                </a:lnTo>
                <a:lnTo>
                  <a:pt x="566064" y="69761"/>
                </a:lnTo>
                <a:lnTo>
                  <a:pt x="12700" y="69761"/>
                </a:lnTo>
                <a:lnTo>
                  <a:pt x="6350" y="76111"/>
                </a:lnTo>
                <a:lnTo>
                  <a:pt x="12700" y="76111"/>
                </a:lnTo>
                <a:lnTo>
                  <a:pt x="12700" y="172262"/>
                </a:lnTo>
                <a:lnTo>
                  <a:pt x="6350" y="172262"/>
                </a:lnTo>
                <a:lnTo>
                  <a:pt x="12700" y="178612"/>
                </a:lnTo>
                <a:lnTo>
                  <a:pt x="566064" y="178612"/>
                </a:lnTo>
                <a:lnTo>
                  <a:pt x="566064" y="184962"/>
                </a:lnTo>
                <a:close/>
              </a:path>
              <a:path w="690245" h="248919">
                <a:moveTo>
                  <a:pt x="578764" y="76111"/>
                </a:moveTo>
                <a:lnTo>
                  <a:pt x="12700" y="76111"/>
                </a:lnTo>
                <a:lnTo>
                  <a:pt x="12700" y="69761"/>
                </a:lnTo>
                <a:lnTo>
                  <a:pt x="566064" y="69761"/>
                </a:lnTo>
                <a:lnTo>
                  <a:pt x="572414" y="63411"/>
                </a:lnTo>
                <a:lnTo>
                  <a:pt x="578764" y="63411"/>
                </a:lnTo>
                <a:lnTo>
                  <a:pt x="578764" y="76111"/>
                </a:lnTo>
                <a:close/>
              </a:path>
              <a:path w="690245" h="248919">
                <a:moveTo>
                  <a:pt x="12700" y="76111"/>
                </a:moveTo>
                <a:lnTo>
                  <a:pt x="6350" y="76111"/>
                </a:lnTo>
                <a:lnTo>
                  <a:pt x="12700" y="69761"/>
                </a:lnTo>
                <a:lnTo>
                  <a:pt x="12700" y="76111"/>
                </a:lnTo>
                <a:close/>
              </a:path>
              <a:path w="690245" h="248919">
                <a:moveTo>
                  <a:pt x="676782" y="128676"/>
                </a:moveTo>
                <a:lnTo>
                  <a:pt x="672293" y="124186"/>
                </a:lnTo>
                <a:lnTo>
                  <a:pt x="676782" y="119697"/>
                </a:lnTo>
                <a:lnTo>
                  <a:pt x="676782" y="128676"/>
                </a:lnTo>
                <a:close/>
              </a:path>
              <a:path w="690245" h="248919">
                <a:moveTo>
                  <a:pt x="685761" y="128676"/>
                </a:moveTo>
                <a:lnTo>
                  <a:pt x="676782" y="128676"/>
                </a:lnTo>
                <a:lnTo>
                  <a:pt x="676782" y="119697"/>
                </a:lnTo>
                <a:lnTo>
                  <a:pt x="685749" y="119697"/>
                </a:lnTo>
                <a:lnTo>
                  <a:pt x="690244" y="124193"/>
                </a:lnTo>
                <a:lnTo>
                  <a:pt x="685761" y="128676"/>
                </a:lnTo>
                <a:close/>
              </a:path>
              <a:path w="690245" h="248919">
                <a:moveTo>
                  <a:pt x="581393" y="233045"/>
                </a:moveTo>
                <a:lnTo>
                  <a:pt x="578764" y="233045"/>
                </a:lnTo>
                <a:lnTo>
                  <a:pt x="578764" y="217704"/>
                </a:lnTo>
                <a:lnTo>
                  <a:pt x="672299" y="124193"/>
                </a:lnTo>
                <a:lnTo>
                  <a:pt x="676782" y="128676"/>
                </a:lnTo>
                <a:lnTo>
                  <a:pt x="685761" y="128676"/>
                </a:lnTo>
                <a:lnTo>
                  <a:pt x="581393" y="233045"/>
                </a:lnTo>
                <a:close/>
              </a:path>
              <a:path w="690245" h="248919">
                <a:moveTo>
                  <a:pt x="12700" y="178612"/>
                </a:moveTo>
                <a:lnTo>
                  <a:pt x="6350" y="172262"/>
                </a:lnTo>
                <a:lnTo>
                  <a:pt x="12700" y="172262"/>
                </a:lnTo>
                <a:lnTo>
                  <a:pt x="12700" y="178612"/>
                </a:lnTo>
                <a:close/>
              </a:path>
              <a:path w="690245" h="248919">
                <a:moveTo>
                  <a:pt x="578764" y="184962"/>
                </a:moveTo>
                <a:lnTo>
                  <a:pt x="572414" y="184962"/>
                </a:lnTo>
                <a:lnTo>
                  <a:pt x="566064" y="178612"/>
                </a:lnTo>
                <a:lnTo>
                  <a:pt x="12700" y="178612"/>
                </a:lnTo>
                <a:lnTo>
                  <a:pt x="12700" y="172262"/>
                </a:lnTo>
                <a:lnTo>
                  <a:pt x="578764" y="172262"/>
                </a:lnTo>
                <a:lnTo>
                  <a:pt x="578764" y="184962"/>
                </a:lnTo>
                <a:close/>
              </a:path>
              <a:path w="690245" h="248919">
                <a:moveTo>
                  <a:pt x="566064" y="248373"/>
                </a:moveTo>
                <a:lnTo>
                  <a:pt x="566064" y="178612"/>
                </a:lnTo>
                <a:lnTo>
                  <a:pt x="572414" y="184962"/>
                </a:lnTo>
                <a:lnTo>
                  <a:pt x="578764" y="184962"/>
                </a:lnTo>
                <a:lnTo>
                  <a:pt x="578764" y="217704"/>
                </a:lnTo>
                <a:lnTo>
                  <a:pt x="567918" y="228549"/>
                </a:lnTo>
                <a:lnTo>
                  <a:pt x="578764" y="233045"/>
                </a:lnTo>
                <a:lnTo>
                  <a:pt x="581393" y="233045"/>
                </a:lnTo>
                <a:lnTo>
                  <a:pt x="566064" y="248373"/>
                </a:lnTo>
                <a:close/>
              </a:path>
              <a:path w="690245" h="248919">
                <a:moveTo>
                  <a:pt x="578764" y="233045"/>
                </a:moveTo>
                <a:lnTo>
                  <a:pt x="567918" y="228549"/>
                </a:lnTo>
                <a:lnTo>
                  <a:pt x="578764" y="217704"/>
                </a:lnTo>
                <a:lnTo>
                  <a:pt x="578764" y="2330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45619" y="2325052"/>
            <a:ext cx="536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小变大！, 对阶的同时，尾数要同步右移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1651965"/>
            <a:ext cx="702945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-30" dirty="0">
                <a:latin typeface="Microsoft JhengHei"/>
                <a:cs typeface="Microsoft JhengHei"/>
              </a:rPr>
              <a:t>) 运算结果规格化</a:t>
            </a:r>
            <a:endParaRPr sz="2400">
              <a:latin typeface="Microsoft JhengHei"/>
              <a:cs typeface="Microsoft JhengHei"/>
            </a:endParaRPr>
          </a:p>
          <a:p>
            <a:pPr marL="262890">
              <a:lnSpc>
                <a:spcPct val="100000"/>
              </a:lnSpc>
              <a:spcBef>
                <a:spcPts val="2025"/>
              </a:spcBef>
            </a:pPr>
            <a:r>
              <a:rPr sz="2400" spc="-320" dirty="0">
                <a:latin typeface="SimSun"/>
                <a:cs typeface="SimSun"/>
              </a:rPr>
              <a:t>(1</a:t>
            </a:r>
            <a:r>
              <a:rPr sz="2400" spc="-90" dirty="0">
                <a:latin typeface="SimSun"/>
                <a:cs typeface="SimSun"/>
              </a:rPr>
              <a:t>) 为什么需要进行规格化 -浮点数可表达的多样性</a:t>
            </a:r>
            <a:endParaRPr sz="2400">
              <a:latin typeface="SimSun"/>
              <a:cs typeface="SimSun"/>
            </a:endParaRPr>
          </a:p>
          <a:p>
            <a:pPr marL="1513840">
              <a:lnSpc>
                <a:spcPts val="1285"/>
              </a:lnSpc>
              <a:spcBef>
                <a:spcPts val="1610"/>
              </a:spcBef>
              <a:tabLst>
                <a:tab pos="4097020" algn="l"/>
              </a:tabLst>
            </a:pPr>
            <a:r>
              <a:rPr sz="1550" b="1" spc="-50" dirty="0">
                <a:latin typeface="Microsoft JhengHei"/>
                <a:cs typeface="Microsoft JhengHei"/>
              </a:rPr>
              <a:t>7</a:t>
            </a:r>
            <a:r>
              <a:rPr sz="1550" b="1" dirty="0">
                <a:latin typeface="Microsoft JhengHei"/>
                <a:cs typeface="Microsoft JhengHei"/>
              </a:rPr>
              <a:t>	</a:t>
            </a:r>
            <a:r>
              <a:rPr sz="1550" b="1" spc="-50" dirty="0">
                <a:latin typeface="Microsoft JhengHei"/>
                <a:cs typeface="Microsoft JhengHei"/>
              </a:rPr>
              <a:t>8</a:t>
            </a:r>
            <a:endParaRPr sz="1550">
              <a:latin typeface="Microsoft JhengHei"/>
              <a:cs typeface="Microsoft JhengHei"/>
            </a:endParaRPr>
          </a:p>
          <a:p>
            <a:pPr marL="1344930">
              <a:lnSpc>
                <a:spcPts val="2305"/>
              </a:lnSpc>
              <a:tabLst>
                <a:tab pos="3465195" algn="l"/>
                <a:tab pos="392811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16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*(00.11000)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50" dirty="0">
                <a:latin typeface="Microsoft JhengHei"/>
                <a:cs typeface="Microsoft JhengHei"/>
              </a:rPr>
              <a:t>=</a:t>
            </a:r>
            <a:r>
              <a:rPr sz="2400" b="1" dirty="0">
                <a:latin typeface="Microsoft JhengHei"/>
                <a:cs typeface="Microsoft JhengHei"/>
              </a:rPr>
              <a:t>	2</a:t>
            </a:r>
            <a:r>
              <a:rPr sz="2400" b="1" spc="16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*(00.01100)</a:t>
            </a:r>
            <a:endParaRPr sz="2400">
              <a:latin typeface="Microsoft JhengHei"/>
              <a:cs typeface="Microsoft JhengHei"/>
            </a:endParaRPr>
          </a:p>
          <a:p>
            <a:pPr marL="1513840">
              <a:lnSpc>
                <a:spcPts val="1285"/>
              </a:lnSpc>
              <a:spcBef>
                <a:spcPts val="1395"/>
              </a:spcBef>
              <a:tabLst>
                <a:tab pos="3929379" algn="l"/>
              </a:tabLst>
            </a:pPr>
            <a:r>
              <a:rPr sz="1550" b="1" spc="-50" dirty="0">
                <a:latin typeface="Microsoft JhengHei"/>
                <a:cs typeface="Microsoft JhengHei"/>
              </a:rPr>
              <a:t>7</a:t>
            </a:r>
            <a:r>
              <a:rPr sz="1550" b="1" dirty="0">
                <a:latin typeface="Microsoft JhengHei"/>
                <a:cs typeface="Microsoft JhengHei"/>
              </a:rPr>
              <a:t>	</a:t>
            </a:r>
            <a:r>
              <a:rPr sz="1550" b="1" spc="-50" dirty="0">
                <a:latin typeface="Microsoft JhengHei"/>
                <a:cs typeface="Microsoft JhengHei"/>
              </a:rPr>
              <a:t>8</a:t>
            </a:r>
            <a:endParaRPr sz="1550">
              <a:latin typeface="Microsoft JhengHei"/>
              <a:cs typeface="Microsoft JhengHei"/>
            </a:endParaRPr>
          </a:p>
          <a:p>
            <a:pPr marL="1344930">
              <a:lnSpc>
                <a:spcPts val="2305"/>
              </a:lnSpc>
              <a:tabLst>
                <a:tab pos="376047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14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*</a:t>
            </a:r>
            <a:r>
              <a:rPr sz="2400" b="1" spc="-30" dirty="0">
                <a:latin typeface="Microsoft JhengHei"/>
                <a:cs typeface="Microsoft JhengHei"/>
              </a:rPr>
              <a:t> </a:t>
            </a:r>
            <a:r>
              <a:rPr sz="2400" b="1" spc="-75" dirty="0">
                <a:latin typeface="Microsoft JhengHei"/>
                <a:cs typeface="Microsoft JhengHei"/>
              </a:rPr>
              <a:t>(10.11000)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50" dirty="0">
                <a:latin typeface="Microsoft JhengHei"/>
                <a:cs typeface="Microsoft JhengHei"/>
              </a:rPr>
              <a:t>=</a:t>
            </a:r>
            <a:r>
              <a:rPr sz="2400" b="1" dirty="0">
                <a:latin typeface="Microsoft JhengHei"/>
                <a:cs typeface="Microsoft JhengHei"/>
              </a:rPr>
              <a:t>	2</a:t>
            </a:r>
            <a:r>
              <a:rPr sz="2400" b="1" spc="15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*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(11.01100)</a:t>
            </a:r>
            <a:endParaRPr sz="2400">
              <a:latin typeface="Microsoft JhengHei"/>
              <a:cs typeface="Microsoft JhengHei"/>
            </a:endParaRPr>
          </a:p>
          <a:p>
            <a:pPr marL="1513840">
              <a:lnSpc>
                <a:spcPts val="1285"/>
              </a:lnSpc>
              <a:spcBef>
                <a:spcPts val="1240"/>
              </a:spcBef>
              <a:tabLst>
                <a:tab pos="3845560" algn="l"/>
              </a:tabLst>
            </a:pPr>
            <a:r>
              <a:rPr sz="1550" b="1" spc="-50" dirty="0">
                <a:latin typeface="Microsoft JhengHei"/>
                <a:cs typeface="Microsoft JhengHei"/>
              </a:rPr>
              <a:t>7</a:t>
            </a:r>
            <a:r>
              <a:rPr sz="1550" b="1" dirty="0">
                <a:latin typeface="Microsoft JhengHei"/>
                <a:cs typeface="Microsoft JhengHei"/>
              </a:rPr>
              <a:t>	</a:t>
            </a:r>
            <a:r>
              <a:rPr sz="1550" b="1" spc="-50" dirty="0">
                <a:latin typeface="Microsoft JhengHei"/>
                <a:cs typeface="Microsoft JhengHei"/>
              </a:rPr>
              <a:t>8</a:t>
            </a:r>
            <a:endParaRPr sz="1550">
              <a:latin typeface="Microsoft JhengHei"/>
              <a:cs typeface="Microsoft JhengHei"/>
            </a:endParaRPr>
          </a:p>
          <a:p>
            <a:pPr marL="1344930">
              <a:lnSpc>
                <a:spcPts val="2305"/>
              </a:lnSpc>
            </a:pP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13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*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75" dirty="0">
                <a:latin typeface="Microsoft JhengHei"/>
                <a:cs typeface="Microsoft JhengHei"/>
              </a:rPr>
              <a:t>(01.11000)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=</a:t>
            </a:r>
            <a:r>
              <a:rPr sz="2400" b="1" spc="-4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14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*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(00.11100)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68665" y="3244895"/>
          <a:ext cx="5509895" cy="257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220979" indent="-192405">
                        <a:lnSpc>
                          <a:spcPts val="2425"/>
                        </a:lnSpc>
                        <a:buClr>
                          <a:srgbClr val="3438F6"/>
                        </a:buClr>
                        <a:buSzPct val="79166"/>
                        <a:buFont typeface="Wingdings"/>
                        <a:buChar char=""/>
                        <a:tabLst>
                          <a:tab pos="220979" algn="l"/>
                        </a:tabLst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真值规格化数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2425"/>
                        </a:lnSpc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0.1XXXX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425"/>
                        </a:lnSpc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-</a:t>
                      </a:r>
                      <a:r>
                        <a:rPr sz="2400" spc="-10" dirty="0">
                          <a:latin typeface="SimSun"/>
                          <a:cs typeface="SimSun"/>
                        </a:rPr>
                        <a:t>0.1XXXX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220979" indent="-192405">
                        <a:lnSpc>
                          <a:spcPct val="100000"/>
                        </a:lnSpc>
                        <a:spcBef>
                          <a:spcPts val="520"/>
                        </a:spcBef>
                        <a:buClr>
                          <a:srgbClr val="3438F6"/>
                        </a:buClr>
                        <a:buSzPct val="79166"/>
                        <a:buFont typeface="Wingdings"/>
                        <a:buChar char=""/>
                        <a:tabLst>
                          <a:tab pos="220979" algn="l"/>
                        </a:tabLst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原码规格化数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0.1XXXX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1.1XXXX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220979" indent="-192405">
                        <a:lnSpc>
                          <a:spcPct val="100000"/>
                        </a:lnSpc>
                        <a:spcBef>
                          <a:spcPts val="520"/>
                        </a:spcBef>
                        <a:buClr>
                          <a:srgbClr val="3438F6"/>
                        </a:buClr>
                        <a:buSzPct val="79166"/>
                        <a:buFont typeface="Wingdings"/>
                        <a:buChar char=""/>
                        <a:tabLst>
                          <a:tab pos="220979" algn="l"/>
                        </a:tabLst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补码规格化数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00.1XXXX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11.0XXXX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20979" indent="-192405">
                        <a:lnSpc>
                          <a:spcPct val="100000"/>
                        </a:lnSpc>
                        <a:spcBef>
                          <a:spcPts val="520"/>
                        </a:spcBef>
                        <a:buClr>
                          <a:srgbClr val="3438F6"/>
                        </a:buClr>
                        <a:buSzPct val="79166"/>
                        <a:buFont typeface="Wingdings"/>
                        <a:buChar char=""/>
                        <a:tabLst>
                          <a:tab pos="220979" algn="l"/>
                        </a:tabLst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补码非规格化数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00.0XXXX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11.1XXXX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2855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01.XXXXX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55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10.XXXXX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53134" y="1088351"/>
            <a:ext cx="5175250" cy="174434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-30" dirty="0">
                <a:latin typeface="Microsoft JhengHei"/>
                <a:cs typeface="Microsoft JhengHei"/>
              </a:rPr>
              <a:t>) 运算结果规格化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spc="-320" dirty="0">
                <a:latin typeface="SimSun"/>
                <a:cs typeface="SimSun"/>
              </a:rPr>
              <a:t>(2</a:t>
            </a:r>
            <a:r>
              <a:rPr sz="2400" spc="-50" dirty="0">
                <a:latin typeface="SimSun"/>
                <a:cs typeface="SimSun"/>
              </a:rPr>
              <a:t>)规格化的标准是什么？</a:t>
            </a:r>
            <a:endParaRPr sz="2400">
              <a:latin typeface="SimSun"/>
              <a:cs typeface="SimSun"/>
            </a:endParaRPr>
          </a:p>
          <a:p>
            <a:pPr marL="15367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latin typeface="SimSun"/>
                <a:cs typeface="SimSun"/>
              </a:rPr>
              <a:t>尾数不为零时，其绝对值大于等于</a:t>
            </a:r>
            <a:r>
              <a:rPr sz="2400" spc="-45" dirty="0">
                <a:latin typeface="SimSun"/>
                <a:cs typeface="SimSun"/>
              </a:rPr>
              <a:t>1/2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0953" y="3445662"/>
            <a:ext cx="1380490" cy="117729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755"/>
              </a:spcBef>
            </a:pPr>
            <a:r>
              <a:rPr sz="2400" b="1" spc="-85" dirty="0">
                <a:solidFill>
                  <a:srgbClr val="FF0000"/>
                </a:solidFill>
                <a:latin typeface="Microsoft JhengHei"/>
                <a:cs typeface="Microsoft JhengHei"/>
              </a:rPr>
              <a:t>00.0XXXX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b="1" spc="-95" dirty="0">
                <a:solidFill>
                  <a:srgbClr val="FF0000"/>
                </a:solidFill>
                <a:latin typeface="Microsoft JhengHei"/>
                <a:cs typeface="Microsoft JhengHei"/>
              </a:rPr>
              <a:t>01.XXXXX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1900" y="3445662"/>
            <a:ext cx="1389380" cy="117729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b="1" spc="-65" dirty="0">
                <a:solidFill>
                  <a:srgbClr val="FF0000"/>
                </a:solidFill>
                <a:latin typeface="Microsoft JhengHei"/>
                <a:cs typeface="Microsoft JhengHei"/>
              </a:rPr>
              <a:t>11.1XXXX</a:t>
            </a:r>
            <a:endParaRPr sz="2400">
              <a:latin typeface="Microsoft JhengHei"/>
              <a:cs typeface="Microsoft JhengHei"/>
            </a:endParaRPr>
          </a:p>
          <a:p>
            <a:pPr marL="20955">
              <a:lnSpc>
                <a:spcPct val="100000"/>
              </a:lnSpc>
              <a:spcBef>
                <a:spcPts val="1655"/>
              </a:spcBef>
            </a:pPr>
            <a:r>
              <a:rPr sz="2400" b="1" spc="-90" dirty="0">
                <a:solidFill>
                  <a:srgbClr val="FF0000"/>
                </a:solidFill>
                <a:latin typeface="Microsoft JhengHei"/>
                <a:cs typeface="Microsoft JhengHei"/>
              </a:rPr>
              <a:t>10.XXXXX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8533" y="3762832"/>
            <a:ext cx="564515" cy="237490"/>
            <a:chOff x="5338533" y="3762832"/>
            <a:chExt cx="564515" cy="237490"/>
          </a:xfrm>
        </p:grpSpPr>
        <p:sp>
          <p:nvSpPr>
            <p:cNvPr id="5" name="object 5"/>
            <p:cNvSpPr/>
            <p:nvPr/>
          </p:nvSpPr>
          <p:spPr>
            <a:xfrm>
              <a:off x="5344667" y="3777996"/>
              <a:ext cx="548640" cy="207645"/>
            </a:xfrm>
            <a:custGeom>
              <a:avLst/>
              <a:gdLst/>
              <a:ahLst/>
              <a:cxnLst/>
              <a:rect l="l" t="t" r="r" b="b"/>
              <a:pathLst>
                <a:path w="548639" h="207645">
                  <a:moveTo>
                    <a:pt x="445008" y="207263"/>
                  </a:moveTo>
                  <a:lnTo>
                    <a:pt x="445008" y="155448"/>
                  </a:lnTo>
                  <a:lnTo>
                    <a:pt x="0" y="155448"/>
                  </a:lnTo>
                  <a:lnTo>
                    <a:pt x="0" y="51815"/>
                  </a:lnTo>
                  <a:lnTo>
                    <a:pt x="445008" y="51815"/>
                  </a:lnTo>
                  <a:lnTo>
                    <a:pt x="445008" y="0"/>
                  </a:lnTo>
                  <a:lnTo>
                    <a:pt x="548640" y="103631"/>
                  </a:lnTo>
                  <a:lnTo>
                    <a:pt x="445008" y="207263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8533" y="3762832"/>
              <a:ext cx="564515" cy="237490"/>
            </a:xfrm>
            <a:custGeom>
              <a:avLst/>
              <a:gdLst/>
              <a:ahLst/>
              <a:cxnLst/>
              <a:rect l="l" t="t" r="r" b="b"/>
              <a:pathLst>
                <a:path w="564514" h="237489">
                  <a:moveTo>
                    <a:pt x="445528" y="67043"/>
                  </a:moveTo>
                  <a:lnTo>
                    <a:pt x="445528" y="0"/>
                  </a:lnTo>
                  <a:lnTo>
                    <a:pt x="460857" y="15328"/>
                  </a:lnTo>
                  <a:lnTo>
                    <a:pt x="458228" y="15328"/>
                  </a:lnTo>
                  <a:lnTo>
                    <a:pt x="447395" y="19824"/>
                  </a:lnTo>
                  <a:lnTo>
                    <a:pt x="458228" y="30657"/>
                  </a:lnTo>
                  <a:lnTo>
                    <a:pt x="458228" y="60693"/>
                  </a:lnTo>
                  <a:lnTo>
                    <a:pt x="451878" y="60693"/>
                  </a:lnTo>
                  <a:lnTo>
                    <a:pt x="445528" y="67043"/>
                  </a:lnTo>
                  <a:close/>
                </a:path>
                <a:path w="564514" h="237489">
                  <a:moveTo>
                    <a:pt x="458228" y="30657"/>
                  </a:moveTo>
                  <a:lnTo>
                    <a:pt x="447395" y="19824"/>
                  </a:lnTo>
                  <a:lnTo>
                    <a:pt x="458228" y="15328"/>
                  </a:lnTo>
                  <a:lnTo>
                    <a:pt x="458228" y="30657"/>
                  </a:lnTo>
                  <a:close/>
                </a:path>
                <a:path w="564514" h="237489">
                  <a:moveTo>
                    <a:pt x="546321" y="118751"/>
                  </a:moveTo>
                  <a:lnTo>
                    <a:pt x="458228" y="30657"/>
                  </a:lnTo>
                  <a:lnTo>
                    <a:pt x="458228" y="15328"/>
                  </a:lnTo>
                  <a:lnTo>
                    <a:pt x="460857" y="15328"/>
                  </a:lnTo>
                  <a:lnTo>
                    <a:pt x="559790" y="114261"/>
                  </a:lnTo>
                  <a:lnTo>
                    <a:pt x="550811" y="114261"/>
                  </a:lnTo>
                  <a:lnTo>
                    <a:pt x="546321" y="118751"/>
                  </a:lnTo>
                  <a:close/>
                </a:path>
                <a:path w="564514" h="237489">
                  <a:moveTo>
                    <a:pt x="445528" y="176809"/>
                  </a:moveTo>
                  <a:lnTo>
                    <a:pt x="0" y="176809"/>
                  </a:lnTo>
                  <a:lnTo>
                    <a:pt x="0" y="60693"/>
                  </a:lnTo>
                  <a:lnTo>
                    <a:pt x="445528" y="60693"/>
                  </a:lnTo>
                  <a:lnTo>
                    <a:pt x="445528" y="67043"/>
                  </a:lnTo>
                  <a:lnTo>
                    <a:pt x="12700" y="67043"/>
                  </a:lnTo>
                  <a:lnTo>
                    <a:pt x="6350" y="73393"/>
                  </a:lnTo>
                  <a:lnTo>
                    <a:pt x="12700" y="73393"/>
                  </a:lnTo>
                  <a:lnTo>
                    <a:pt x="12700" y="164109"/>
                  </a:lnTo>
                  <a:lnTo>
                    <a:pt x="6350" y="164109"/>
                  </a:lnTo>
                  <a:lnTo>
                    <a:pt x="12700" y="170459"/>
                  </a:lnTo>
                  <a:lnTo>
                    <a:pt x="445528" y="170459"/>
                  </a:lnTo>
                  <a:lnTo>
                    <a:pt x="445528" y="176809"/>
                  </a:lnTo>
                  <a:close/>
                </a:path>
                <a:path w="564514" h="237489">
                  <a:moveTo>
                    <a:pt x="458228" y="73393"/>
                  </a:moveTo>
                  <a:lnTo>
                    <a:pt x="12700" y="73393"/>
                  </a:lnTo>
                  <a:lnTo>
                    <a:pt x="12700" y="67043"/>
                  </a:lnTo>
                  <a:lnTo>
                    <a:pt x="445528" y="67043"/>
                  </a:lnTo>
                  <a:lnTo>
                    <a:pt x="451878" y="60693"/>
                  </a:lnTo>
                  <a:lnTo>
                    <a:pt x="458228" y="60693"/>
                  </a:lnTo>
                  <a:lnTo>
                    <a:pt x="458228" y="73393"/>
                  </a:lnTo>
                  <a:close/>
                </a:path>
                <a:path w="564514" h="237489">
                  <a:moveTo>
                    <a:pt x="12700" y="73393"/>
                  </a:moveTo>
                  <a:lnTo>
                    <a:pt x="6350" y="73393"/>
                  </a:lnTo>
                  <a:lnTo>
                    <a:pt x="12700" y="67043"/>
                  </a:lnTo>
                  <a:lnTo>
                    <a:pt x="12700" y="73393"/>
                  </a:lnTo>
                  <a:close/>
                </a:path>
                <a:path w="564514" h="237489">
                  <a:moveTo>
                    <a:pt x="550811" y="123240"/>
                  </a:moveTo>
                  <a:lnTo>
                    <a:pt x="546328" y="118745"/>
                  </a:lnTo>
                  <a:lnTo>
                    <a:pt x="550811" y="114261"/>
                  </a:lnTo>
                  <a:lnTo>
                    <a:pt x="550811" y="123240"/>
                  </a:lnTo>
                  <a:close/>
                </a:path>
                <a:path w="564514" h="237489">
                  <a:moveTo>
                    <a:pt x="559777" y="123240"/>
                  </a:moveTo>
                  <a:lnTo>
                    <a:pt x="550811" y="123240"/>
                  </a:lnTo>
                  <a:lnTo>
                    <a:pt x="550811" y="114261"/>
                  </a:lnTo>
                  <a:lnTo>
                    <a:pt x="559790" y="114261"/>
                  </a:lnTo>
                  <a:lnTo>
                    <a:pt x="564267" y="118751"/>
                  </a:lnTo>
                  <a:lnTo>
                    <a:pt x="559777" y="123240"/>
                  </a:lnTo>
                  <a:close/>
                </a:path>
                <a:path w="564514" h="237489">
                  <a:moveTo>
                    <a:pt x="460857" y="222161"/>
                  </a:moveTo>
                  <a:lnTo>
                    <a:pt x="458228" y="222161"/>
                  </a:lnTo>
                  <a:lnTo>
                    <a:pt x="458228" y="206833"/>
                  </a:lnTo>
                  <a:lnTo>
                    <a:pt x="546321" y="118751"/>
                  </a:lnTo>
                  <a:lnTo>
                    <a:pt x="550811" y="123240"/>
                  </a:lnTo>
                  <a:lnTo>
                    <a:pt x="559777" y="123240"/>
                  </a:lnTo>
                  <a:lnTo>
                    <a:pt x="460857" y="222161"/>
                  </a:lnTo>
                  <a:close/>
                </a:path>
                <a:path w="564514" h="237489">
                  <a:moveTo>
                    <a:pt x="12700" y="170459"/>
                  </a:moveTo>
                  <a:lnTo>
                    <a:pt x="6350" y="164109"/>
                  </a:lnTo>
                  <a:lnTo>
                    <a:pt x="12700" y="164109"/>
                  </a:lnTo>
                  <a:lnTo>
                    <a:pt x="12700" y="170459"/>
                  </a:lnTo>
                  <a:close/>
                </a:path>
                <a:path w="564514" h="237489">
                  <a:moveTo>
                    <a:pt x="458228" y="176809"/>
                  </a:moveTo>
                  <a:lnTo>
                    <a:pt x="451878" y="176809"/>
                  </a:lnTo>
                  <a:lnTo>
                    <a:pt x="445528" y="170459"/>
                  </a:lnTo>
                  <a:lnTo>
                    <a:pt x="12700" y="170459"/>
                  </a:lnTo>
                  <a:lnTo>
                    <a:pt x="12700" y="164109"/>
                  </a:lnTo>
                  <a:lnTo>
                    <a:pt x="458228" y="164109"/>
                  </a:lnTo>
                  <a:lnTo>
                    <a:pt x="458228" y="176809"/>
                  </a:lnTo>
                  <a:close/>
                </a:path>
                <a:path w="564514" h="237489">
                  <a:moveTo>
                    <a:pt x="445528" y="237489"/>
                  </a:moveTo>
                  <a:lnTo>
                    <a:pt x="445528" y="170459"/>
                  </a:lnTo>
                  <a:lnTo>
                    <a:pt x="451878" y="176809"/>
                  </a:lnTo>
                  <a:lnTo>
                    <a:pt x="458228" y="176809"/>
                  </a:lnTo>
                  <a:lnTo>
                    <a:pt x="458228" y="206833"/>
                  </a:lnTo>
                  <a:lnTo>
                    <a:pt x="447395" y="217665"/>
                  </a:lnTo>
                  <a:lnTo>
                    <a:pt x="458228" y="222161"/>
                  </a:lnTo>
                  <a:lnTo>
                    <a:pt x="460857" y="222161"/>
                  </a:lnTo>
                  <a:lnTo>
                    <a:pt x="445528" y="237489"/>
                  </a:lnTo>
                  <a:close/>
                </a:path>
                <a:path w="564514" h="237489">
                  <a:moveTo>
                    <a:pt x="458228" y="222161"/>
                  </a:moveTo>
                  <a:lnTo>
                    <a:pt x="447395" y="217665"/>
                  </a:lnTo>
                  <a:lnTo>
                    <a:pt x="458228" y="206833"/>
                  </a:lnTo>
                  <a:lnTo>
                    <a:pt x="458228" y="2221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53133" y="3745458"/>
            <a:ext cx="564515" cy="237490"/>
            <a:chOff x="7853133" y="3745458"/>
            <a:chExt cx="564515" cy="237490"/>
          </a:xfrm>
        </p:grpSpPr>
        <p:sp>
          <p:nvSpPr>
            <p:cNvPr id="8" name="object 8"/>
            <p:cNvSpPr/>
            <p:nvPr/>
          </p:nvSpPr>
          <p:spPr>
            <a:xfrm>
              <a:off x="7859267" y="3761231"/>
              <a:ext cx="548640" cy="205740"/>
            </a:xfrm>
            <a:custGeom>
              <a:avLst/>
              <a:gdLst/>
              <a:ahLst/>
              <a:cxnLst/>
              <a:rect l="l" t="t" r="r" b="b"/>
              <a:pathLst>
                <a:path w="548640" h="205739">
                  <a:moveTo>
                    <a:pt x="445007" y="205739"/>
                  </a:moveTo>
                  <a:lnTo>
                    <a:pt x="445007" y="153923"/>
                  </a:lnTo>
                  <a:lnTo>
                    <a:pt x="0" y="153923"/>
                  </a:lnTo>
                  <a:lnTo>
                    <a:pt x="0" y="51815"/>
                  </a:lnTo>
                  <a:lnTo>
                    <a:pt x="445007" y="51815"/>
                  </a:lnTo>
                  <a:lnTo>
                    <a:pt x="445007" y="0"/>
                  </a:lnTo>
                  <a:lnTo>
                    <a:pt x="548639" y="103631"/>
                  </a:lnTo>
                  <a:lnTo>
                    <a:pt x="445007" y="205739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53133" y="3745458"/>
              <a:ext cx="564515" cy="237490"/>
            </a:xfrm>
            <a:custGeom>
              <a:avLst/>
              <a:gdLst/>
              <a:ahLst/>
              <a:cxnLst/>
              <a:rect l="l" t="t" r="r" b="b"/>
              <a:pathLst>
                <a:path w="564515" h="237489">
                  <a:moveTo>
                    <a:pt x="445528" y="67043"/>
                  </a:moveTo>
                  <a:lnTo>
                    <a:pt x="445528" y="0"/>
                  </a:lnTo>
                  <a:lnTo>
                    <a:pt x="460870" y="15341"/>
                  </a:lnTo>
                  <a:lnTo>
                    <a:pt x="458228" y="15341"/>
                  </a:lnTo>
                  <a:lnTo>
                    <a:pt x="447382" y="19824"/>
                  </a:lnTo>
                  <a:lnTo>
                    <a:pt x="458228" y="30670"/>
                  </a:lnTo>
                  <a:lnTo>
                    <a:pt x="458228" y="60693"/>
                  </a:lnTo>
                  <a:lnTo>
                    <a:pt x="451878" y="60693"/>
                  </a:lnTo>
                  <a:lnTo>
                    <a:pt x="445528" y="67043"/>
                  </a:lnTo>
                  <a:close/>
                </a:path>
                <a:path w="564515" h="237489">
                  <a:moveTo>
                    <a:pt x="458228" y="30670"/>
                  </a:moveTo>
                  <a:lnTo>
                    <a:pt x="447382" y="19824"/>
                  </a:lnTo>
                  <a:lnTo>
                    <a:pt x="458228" y="15341"/>
                  </a:lnTo>
                  <a:lnTo>
                    <a:pt x="458228" y="30670"/>
                  </a:lnTo>
                  <a:close/>
                </a:path>
                <a:path w="564515" h="237489">
                  <a:moveTo>
                    <a:pt x="546309" y="118751"/>
                  </a:moveTo>
                  <a:lnTo>
                    <a:pt x="458228" y="30670"/>
                  </a:lnTo>
                  <a:lnTo>
                    <a:pt x="458228" y="15341"/>
                  </a:lnTo>
                  <a:lnTo>
                    <a:pt x="460870" y="15341"/>
                  </a:lnTo>
                  <a:lnTo>
                    <a:pt x="559790" y="114261"/>
                  </a:lnTo>
                  <a:lnTo>
                    <a:pt x="550799" y="114261"/>
                  </a:lnTo>
                  <a:lnTo>
                    <a:pt x="546309" y="118751"/>
                  </a:lnTo>
                  <a:close/>
                </a:path>
                <a:path w="564515" h="237489">
                  <a:moveTo>
                    <a:pt x="445528" y="176809"/>
                  </a:moveTo>
                  <a:lnTo>
                    <a:pt x="0" y="176809"/>
                  </a:lnTo>
                  <a:lnTo>
                    <a:pt x="0" y="60693"/>
                  </a:lnTo>
                  <a:lnTo>
                    <a:pt x="445528" y="60693"/>
                  </a:lnTo>
                  <a:lnTo>
                    <a:pt x="445528" y="67043"/>
                  </a:lnTo>
                  <a:lnTo>
                    <a:pt x="12700" y="67043"/>
                  </a:lnTo>
                  <a:lnTo>
                    <a:pt x="6350" y="73393"/>
                  </a:lnTo>
                  <a:lnTo>
                    <a:pt x="12700" y="73393"/>
                  </a:lnTo>
                  <a:lnTo>
                    <a:pt x="12700" y="164109"/>
                  </a:lnTo>
                  <a:lnTo>
                    <a:pt x="6350" y="164109"/>
                  </a:lnTo>
                  <a:lnTo>
                    <a:pt x="12700" y="170459"/>
                  </a:lnTo>
                  <a:lnTo>
                    <a:pt x="445528" y="170459"/>
                  </a:lnTo>
                  <a:lnTo>
                    <a:pt x="445528" y="176809"/>
                  </a:lnTo>
                  <a:close/>
                </a:path>
                <a:path w="564515" h="237489">
                  <a:moveTo>
                    <a:pt x="458228" y="73393"/>
                  </a:moveTo>
                  <a:lnTo>
                    <a:pt x="12700" y="73393"/>
                  </a:lnTo>
                  <a:lnTo>
                    <a:pt x="12700" y="67043"/>
                  </a:lnTo>
                  <a:lnTo>
                    <a:pt x="445528" y="67043"/>
                  </a:lnTo>
                  <a:lnTo>
                    <a:pt x="451878" y="60693"/>
                  </a:lnTo>
                  <a:lnTo>
                    <a:pt x="458228" y="60693"/>
                  </a:lnTo>
                  <a:lnTo>
                    <a:pt x="458228" y="73393"/>
                  </a:lnTo>
                  <a:close/>
                </a:path>
                <a:path w="564515" h="237489">
                  <a:moveTo>
                    <a:pt x="12700" y="73393"/>
                  </a:moveTo>
                  <a:lnTo>
                    <a:pt x="6350" y="73393"/>
                  </a:lnTo>
                  <a:lnTo>
                    <a:pt x="12700" y="67043"/>
                  </a:lnTo>
                  <a:lnTo>
                    <a:pt x="12700" y="73393"/>
                  </a:lnTo>
                  <a:close/>
                </a:path>
                <a:path w="564515" h="237489">
                  <a:moveTo>
                    <a:pt x="550799" y="123240"/>
                  </a:moveTo>
                  <a:lnTo>
                    <a:pt x="546315" y="118744"/>
                  </a:lnTo>
                  <a:lnTo>
                    <a:pt x="550799" y="114261"/>
                  </a:lnTo>
                  <a:lnTo>
                    <a:pt x="550799" y="123240"/>
                  </a:lnTo>
                  <a:close/>
                </a:path>
                <a:path w="564515" h="237489">
                  <a:moveTo>
                    <a:pt x="559777" y="123240"/>
                  </a:moveTo>
                  <a:lnTo>
                    <a:pt x="550799" y="123240"/>
                  </a:lnTo>
                  <a:lnTo>
                    <a:pt x="550799" y="114261"/>
                  </a:lnTo>
                  <a:lnTo>
                    <a:pt x="559790" y="114261"/>
                  </a:lnTo>
                  <a:lnTo>
                    <a:pt x="564267" y="118751"/>
                  </a:lnTo>
                  <a:lnTo>
                    <a:pt x="559777" y="123240"/>
                  </a:lnTo>
                  <a:close/>
                </a:path>
                <a:path w="564515" h="237489">
                  <a:moveTo>
                    <a:pt x="460857" y="222161"/>
                  </a:moveTo>
                  <a:lnTo>
                    <a:pt x="458228" y="222161"/>
                  </a:lnTo>
                  <a:lnTo>
                    <a:pt x="458228" y="206832"/>
                  </a:lnTo>
                  <a:lnTo>
                    <a:pt x="546309" y="118751"/>
                  </a:lnTo>
                  <a:lnTo>
                    <a:pt x="550799" y="123240"/>
                  </a:lnTo>
                  <a:lnTo>
                    <a:pt x="559777" y="123240"/>
                  </a:lnTo>
                  <a:lnTo>
                    <a:pt x="460857" y="222161"/>
                  </a:lnTo>
                  <a:close/>
                </a:path>
                <a:path w="564515" h="237489">
                  <a:moveTo>
                    <a:pt x="12700" y="170459"/>
                  </a:moveTo>
                  <a:lnTo>
                    <a:pt x="6350" y="164109"/>
                  </a:lnTo>
                  <a:lnTo>
                    <a:pt x="12700" y="164109"/>
                  </a:lnTo>
                  <a:lnTo>
                    <a:pt x="12700" y="170459"/>
                  </a:lnTo>
                  <a:close/>
                </a:path>
                <a:path w="564515" h="237489">
                  <a:moveTo>
                    <a:pt x="458228" y="176809"/>
                  </a:moveTo>
                  <a:lnTo>
                    <a:pt x="451878" y="176809"/>
                  </a:lnTo>
                  <a:lnTo>
                    <a:pt x="445528" y="170459"/>
                  </a:lnTo>
                  <a:lnTo>
                    <a:pt x="12700" y="170459"/>
                  </a:lnTo>
                  <a:lnTo>
                    <a:pt x="12700" y="164109"/>
                  </a:lnTo>
                  <a:lnTo>
                    <a:pt x="458228" y="164109"/>
                  </a:lnTo>
                  <a:lnTo>
                    <a:pt x="458228" y="176809"/>
                  </a:lnTo>
                  <a:close/>
                </a:path>
                <a:path w="564515" h="237489">
                  <a:moveTo>
                    <a:pt x="445528" y="237489"/>
                  </a:moveTo>
                  <a:lnTo>
                    <a:pt x="445528" y="170459"/>
                  </a:lnTo>
                  <a:lnTo>
                    <a:pt x="451878" y="176809"/>
                  </a:lnTo>
                  <a:lnTo>
                    <a:pt x="458228" y="176809"/>
                  </a:lnTo>
                  <a:lnTo>
                    <a:pt x="458228" y="206832"/>
                  </a:lnTo>
                  <a:lnTo>
                    <a:pt x="447382" y="217677"/>
                  </a:lnTo>
                  <a:lnTo>
                    <a:pt x="458228" y="222161"/>
                  </a:lnTo>
                  <a:lnTo>
                    <a:pt x="460857" y="222161"/>
                  </a:lnTo>
                  <a:lnTo>
                    <a:pt x="445528" y="237489"/>
                  </a:lnTo>
                  <a:close/>
                </a:path>
                <a:path w="564515" h="237489">
                  <a:moveTo>
                    <a:pt x="458228" y="222161"/>
                  </a:moveTo>
                  <a:lnTo>
                    <a:pt x="447382" y="217677"/>
                  </a:lnTo>
                  <a:lnTo>
                    <a:pt x="458228" y="206832"/>
                  </a:lnTo>
                  <a:lnTo>
                    <a:pt x="458228" y="2221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28671" y="3625367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30BD2"/>
                </a:solidFill>
                <a:latin typeface="SimSun"/>
                <a:cs typeface="SimSun"/>
              </a:rPr>
              <a:t>左移几位</a:t>
            </a:r>
            <a:r>
              <a:rPr sz="2400" spc="-50" dirty="0">
                <a:solidFill>
                  <a:srgbClr val="FF0000"/>
                </a:solidFill>
                <a:latin typeface="SimSun"/>
                <a:cs typeface="SimSun"/>
              </a:rPr>
              <a:t>？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71198" y="4318012"/>
            <a:ext cx="564515" cy="237490"/>
            <a:chOff x="5371198" y="4318012"/>
            <a:chExt cx="564515" cy="237490"/>
          </a:xfrm>
        </p:grpSpPr>
        <p:sp>
          <p:nvSpPr>
            <p:cNvPr id="12" name="object 12"/>
            <p:cNvSpPr/>
            <p:nvPr/>
          </p:nvSpPr>
          <p:spPr>
            <a:xfrm>
              <a:off x="5378195" y="4332732"/>
              <a:ext cx="548640" cy="207645"/>
            </a:xfrm>
            <a:custGeom>
              <a:avLst/>
              <a:gdLst/>
              <a:ahLst/>
              <a:cxnLst/>
              <a:rect l="l" t="t" r="r" b="b"/>
              <a:pathLst>
                <a:path w="548639" h="207645">
                  <a:moveTo>
                    <a:pt x="445007" y="207263"/>
                  </a:moveTo>
                  <a:lnTo>
                    <a:pt x="445007" y="155447"/>
                  </a:lnTo>
                  <a:lnTo>
                    <a:pt x="0" y="155447"/>
                  </a:lnTo>
                  <a:lnTo>
                    <a:pt x="0" y="51815"/>
                  </a:lnTo>
                  <a:lnTo>
                    <a:pt x="445007" y="51815"/>
                  </a:lnTo>
                  <a:lnTo>
                    <a:pt x="445007" y="0"/>
                  </a:lnTo>
                  <a:lnTo>
                    <a:pt x="548639" y="103631"/>
                  </a:lnTo>
                  <a:lnTo>
                    <a:pt x="445007" y="207263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1198" y="4318012"/>
              <a:ext cx="564515" cy="237490"/>
            </a:xfrm>
            <a:custGeom>
              <a:avLst/>
              <a:gdLst/>
              <a:ahLst/>
              <a:cxnLst/>
              <a:rect l="l" t="t" r="r" b="b"/>
              <a:pathLst>
                <a:path w="564514" h="237489">
                  <a:moveTo>
                    <a:pt x="445528" y="67030"/>
                  </a:moveTo>
                  <a:lnTo>
                    <a:pt x="445528" y="0"/>
                  </a:lnTo>
                  <a:lnTo>
                    <a:pt x="460857" y="15328"/>
                  </a:lnTo>
                  <a:lnTo>
                    <a:pt x="458228" y="15328"/>
                  </a:lnTo>
                  <a:lnTo>
                    <a:pt x="447382" y="19812"/>
                  </a:lnTo>
                  <a:lnTo>
                    <a:pt x="458228" y="30657"/>
                  </a:lnTo>
                  <a:lnTo>
                    <a:pt x="458228" y="60680"/>
                  </a:lnTo>
                  <a:lnTo>
                    <a:pt x="451878" y="60680"/>
                  </a:lnTo>
                  <a:lnTo>
                    <a:pt x="445528" y="67030"/>
                  </a:lnTo>
                  <a:close/>
                </a:path>
                <a:path w="564514" h="237489">
                  <a:moveTo>
                    <a:pt x="458228" y="30657"/>
                  </a:moveTo>
                  <a:lnTo>
                    <a:pt x="447382" y="19812"/>
                  </a:lnTo>
                  <a:lnTo>
                    <a:pt x="458228" y="15328"/>
                  </a:lnTo>
                  <a:lnTo>
                    <a:pt x="458228" y="30657"/>
                  </a:lnTo>
                  <a:close/>
                </a:path>
                <a:path w="564514" h="237489">
                  <a:moveTo>
                    <a:pt x="546309" y="118738"/>
                  </a:moveTo>
                  <a:lnTo>
                    <a:pt x="458228" y="30657"/>
                  </a:lnTo>
                  <a:lnTo>
                    <a:pt x="458228" y="15328"/>
                  </a:lnTo>
                  <a:lnTo>
                    <a:pt x="460857" y="15328"/>
                  </a:lnTo>
                  <a:lnTo>
                    <a:pt x="559777" y="114249"/>
                  </a:lnTo>
                  <a:lnTo>
                    <a:pt x="550799" y="114249"/>
                  </a:lnTo>
                  <a:lnTo>
                    <a:pt x="546309" y="118738"/>
                  </a:lnTo>
                  <a:close/>
                </a:path>
                <a:path w="564514" h="237489">
                  <a:moveTo>
                    <a:pt x="445528" y="176796"/>
                  </a:moveTo>
                  <a:lnTo>
                    <a:pt x="0" y="176796"/>
                  </a:lnTo>
                  <a:lnTo>
                    <a:pt x="0" y="60680"/>
                  </a:lnTo>
                  <a:lnTo>
                    <a:pt x="445528" y="60680"/>
                  </a:lnTo>
                  <a:lnTo>
                    <a:pt x="445528" y="67030"/>
                  </a:lnTo>
                  <a:lnTo>
                    <a:pt x="12700" y="67030"/>
                  </a:lnTo>
                  <a:lnTo>
                    <a:pt x="6350" y="73380"/>
                  </a:lnTo>
                  <a:lnTo>
                    <a:pt x="12700" y="73380"/>
                  </a:lnTo>
                  <a:lnTo>
                    <a:pt x="12700" y="164096"/>
                  </a:lnTo>
                  <a:lnTo>
                    <a:pt x="6350" y="164096"/>
                  </a:lnTo>
                  <a:lnTo>
                    <a:pt x="12700" y="170446"/>
                  </a:lnTo>
                  <a:lnTo>
                    <a:pt x="445528" y="170446"/>
                  </a:lnTo>
                  <a:lnTo>
                    <a:pt x="445528" y="176796"/>
                  </a:lnTo>
                  <a:close/>
                </a:path>
                <a:path w="564514" h="237489">
                  <a:moveTo>
                    <a:pt x="458228" y="73380"/>
                  </a:moveTo>
                  <a:lnTo>
                    <a:pt x="12700" y="73380"/>
                  </a:lnTo>
                  <a:lnTo>
                    <a:pt x="12700" y="67030"/>
                  </a:lnTo>
                  <a:lnTo>
                    <a:pt x="445528" y="67030"/>
                  </a:lnTo>
                  <a:lnTo>
                    <a:pt x="451878" y="60680"/>
                  </a:lnTo>
                  <a:lnTo>
                    <a:pt x="458228" y="60680"/>
                  </a:lnTo>
                  <a:lnTo>
                    <a:pt x="458228" y="73380"/>
                  </a:lnTo>
                  <a:close/>
                </a:path>
                <a:path w="564514" h="237489">
                  <a:moveTo>
                    <a:pt x="12700" y="73380"/>
                  </a:moveTo>
                  <a:lnTo>
                    <a:pt x="6350" y="73380"/>
                  </a:lnTo>
                  <a:lnTo>
                    <a:pt x="12700" y="67030"/>
                  </a:lnTo>
                  <a:lnTo>
                    <a:pt x="12700" y="73380"/>
                  </a:lnTo>
                  <a:close/>
                </a:path>
                <a:path w="564514" h="237489">
                  <a:moveTo>
                    <a:pt x="550799" y="123228"/>
                  </a:moveTo>
                  <a:lnTo>
                    <a:pt x="546309" y="118738"/>
                  </a:lnTo>
                  <a:lnTo>
                    <a:pt x="550799" y="114249"/>
                  </a:lnTo>
                  <a:lnTo>
                    <a:pt x="550799" y="123228"/>
                  </a:lnTo>
                  <a:close/>
                </a:path>
                <a:path w="564514" h="237489">
                  <a:moveTo>
                    <a:pt x="559790" y="123228"/>
                  </a:moveTo>
                  <a:lnTo>
                    <a:pt x="550799" y="123228"/>
                  </a:lnTo>
                  <a:lnTo>
                    <a:pt x="550799" y="114249"/>
                  </a:lnTo>
                  <a:lnTo>
                    <a:pt x="559777" y="114249"/>
                  </a:lnTo>
                  <a:lnTo>
                    <a:pt x="564273" y="118745"/>
                  </a:lnTo>
                  <a:lnTo>
                    <a:pt x="559790" y="123228"/>
                  </a:lnTo>
                  <a:close/>
                </a:path>
                <a:path w="564514" h="237489">
                  <a:moveTo>
                    <a:pt x="460870" y="222148"/>
                  </a:moveTo>
                  <a:lnTo>
                    <a:pt x="458228" y="222148"/>
                  </a:lnTo>
                  <a:lnTo>
                    <a:pt x="458228" y="206819"/>
                  </a:lnTo>
                  <a:lnTo>
                    <a:pt x="546315" y="118745"/>
                  </a:lnTo>
                  <a:lnTo>
                    <a:pt x="550799" y="123228"/>
                  </a:lnTo>
                  <a:lnTo>
                    <a:pt x="559790" y="123228"/>
                  </a:lnTo>
                  <a:lnTo>
                    <a:pt x="460870" y="222148"/>
                  </a:lnTo>
                  <a:close/>
                </a:path>
                <a:path w="564514" h="237489">
                  <a:moveTo>
                    <a:pt x="12700" y="170446"/>
                  </a:moveTo>
                  <a:lnTo>
                    <a:pt x="6350" y="164096"/>
                  </a:lnTo>
                  <a:lnTo>
                    <a:pt x="12700" y="164096"/>
                  </a:lnTo>
                  <a:lnTo>
                    <a:pt x="12700" y="170446"/>
                  </a:lnTo>
                  <a:close/>
                </a:path>
                <a:path w="564514" h="237489">
                  <a:moveTo>
                    <a:pt x="458228" y="176796"/>
                  </a:moveTo>
                  <a:lnTo>
                    <a:pt x="451878" y="176796"/>
                  </a:lnTo>
                  <a:lnTo>
                    <a:pt x="445528" y="170446"/>
                  </a:lnTo>
                  <a:lnTo>
                    <a:pt x="12700" y="170446"/>
                  </a:lnTo>
                  <a:lnTo>
                    <a:pt x="12700" y="164096"/>
                  </a:lnTo>
                  <a:lnTo>
                    <a:pt x="458228" y="164096"/>
                  </a:lnTo>
                  <a:lnTo>
                    <a:pt x="458228" y="176796"/>
                  </a:lnTo>
                  <a:close/>
                </a:path>
                <a:path w="564514" h="237489">
                  <a:moveTo>
                    <a:pt x="445528" y="237490"/>
                  </a:moveTo>
                  <a:lnTo>
                    <a:pt x="445528" y="170446"/>
                  </a:lnTo>
                  <a:lnTo>
                    <a:pt x="451878" y="176796"/>
                  </a:lnTo>
                  <a:lnTo>
                    <a:pt x="458228" y="176796"/>
                  </a:lnTo>
                  <a:lnTo>
                    <a:pt x="458228" y="206819"/>
                  </a:lnTo>
                  <a:lnTo>
                    <a:pt x="447382" y="217665"/>
                  </a:lnTo>
                  <a:lnTo>
                    <a:pt x="458228" y="222148"/>
                  </a:lnTo>
                  <a:lnTo>
                    <a:pt x="460870" y="222148"/>
                  </a:lnTo>
                  <a:lnTo>
                    <a:pt x="445528" y="237490"/>
                  </a:lnTo>
                  <a:close/>
                </a:path>
                <a:path w="564514" h="237489">
                  <a:moveTo>
                    <a:pt x="458228" y="222148"/>
                  </a:moveTo>
                  <a:lnTo>
                    <a:pt x="447382" y="217665"/>
                  </a:lnTo>
                  <a:lnTo>
                    <a:pt x="458228" y="206819"/>
                  </a:lnTo>
                  <a:lnTo>
                    <a:pt x="458228" y="2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14072" y="3453333"/>
            <a:ext cx="158242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51800"/>
              </a:lnSpc>
              <a:spcBef>
                <a:spcPts val="100"/>
              </a:spcBef>
            </a:pPr>
            <a:r>
              <a:rPr sz="2400" spc="-10" dirty="0">
                <a:solidFill>
                  <a:srgbClr val="230BD2"/>
                </a:solidFill>
                <a:latin typeface="SimSun"/>
                <a:cs typeface="SimSun"/>
              </a:rPr>
              <a:t>左移规格化右移规格化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85785" y="4300639"/>
            <a:ext cx="564515" cy="237490"/>
            <a:chOff x="7885785" y="4300639"/>
            <a:chExt cx="564515" cy="237490"/>
          </a:xfrm>
        </p:grpSpPr>
        <p:sp>
          <p:nvSpPr>
            <p:cNvPr id="16" name="object 16"/>
            <p:cNvSpPr/>
            <p:nvPr/>
          </p:nvSpPr>
          <p:spPr>
            <a:xfrm>
              <a:off x="7892795" y="4315967"/>
              <a:ext cx="548640" cy="207645"/>
            </a:xfrm>
            <a:custGeom>
              <a:avLst/>
              <a:gdLst/>
              <a:ahLst/>
              <a:cxnLst/>
              <a:rect l="l" t="t" r="r" b="b"/>
              <a:pathLst>
                <a:path w="548640" h="207645">
                  <a:moveTo>
                    <a:pt x="445007" y="207264"/>
                  </a:moveTo>
                  <a:lnTo>
                    <a:pt x="445007" y="155448"/>
                  </a:lnTo>
                  <a:lnTo>
                    <a:pt x="0" y="155448"/>
                  </a:lnTo>
                  <a:lnTo>
                    <a:pt x="0" y="51816"/>
                  </a:lnTo>
                  <a:lnTo>
                    <a:pt x="445007" y="51816"/>
                  </a:lnTo>
                  <a:lnTo>
                    <a:pt x="445007" y="0"/>
                  </a:lnTo>
                  <a:lnTo>
                    <a:pt x="548639" y="103632"/>
                  </a:lnTo>
                  <a:lnTo>
                    <a:pt x="445007" y="207264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5785" y="4300639"/>
              <a:ext cx="564515" cy="237490"/>
            </a:xfrm>
            <a:custGeom>
              <a:avLst/>
              <a:gdLst/>
              <a:ahLst/>
              <a:cxnLst/>
              <a:rect l="l" t="t" r="r" b="b"/>
              <a:pathLst>
                <a:path w="564515" h="237489">
                  <a:moveTo>
                    <a:pt x="445528" y="67030"/>
                  </a:moveTo>
                  <a:lnTo>
                    <a:pt x="445528" y="0"/>
                  </a:lnTo>
                  <a:lnTo>
                    <a:pt x="460857" y="15328"/>
                  </a:lnTo>
                  <a:lnTo>
                    <a:pt x="458228" y="15328"/>
                  </a:lnTo>
                  <a:lnTo>
                    <a:pt x="447395" y="19824"/>
                  </a:lnTo>
                  <a:lnTo>
                    <a:pt x="458228" y="30656"/>
                  </a:lnTo>
                  <a:lnTo>
                    <a:pt x="458228" y="60680"/>
                  </a:lnTo>
                  <a:lnTo>
                    <a:pt x="451878" y="60680"/>
                  </a:lnTo>
                  <a:lnTo>
                    <a:pt x="445528" y="67030"/>
                  </a:lnTo>
                  <a:close/>
                </a:path>
                <a:path w="564515" h="237489">
                  <a:moveTo>
                    <a:pt x="458228" y="30656"/>
                  </a:moveTo>
                  <a:lnTo>
                    <a:pt x="447395" y="19824"/>
                  </a:lnTo>
                  <a:lnTo>
                    <a:pt x="458228" y="15328"/>
                  </a:lnTo>
                  <a:lnTo>
                    <a:pt x="458228" y="30656"/>
                  </a:lnTo>
                  <a:close/>
                </a:path>
                <a:path w="564515" h="237489">
                  <a:moveTo>
                    <a:pt x="546321" y="118738"/>
                  </a:moveTo>
                  <a:lnTo>
                    <a:pt x="458228" y="30656"/>
                  </a:lnTo>
                  <a:lnTo>
                    <a:pt x="458228" y="15328"/>
                  </a:lnTo>
                  <a:lnTo>
                    <a:pt x="460857" y="15328"/>
                  </a:lnTo>
                  <a:lnTo>
                    <a:pt x="559777" y="114249"/>
                  </a:lnTo>
                  <a:lnTo>
                    <a:pt x="550811" y="114249"/>
                  </a:lnTo>
                  <a:lnTo>
                    <a:pt x="546321" y="118738"/>
                  </a:lnTo>
                  <a:close/>
                </a:path>
                <a:path w="564515" h="237489">
                  <a:moveTo>
                    <a:pt x="445528" y="176796"/>
                  </a:moveTo>
                  <a:lnTo>
                    <a:pt x="0" y="176796"/>
                  </a:lnTo>
                  <a:lnTo>
                    <a:pt x="0" y="60680"/>
                  </a:lnTo>
                  <a:lnTo>
                    <a:pt x="445528" y="60680"/>
                  </a:lnTo>
                  <a:lnTo>
                    <a:pt x="445528" y="67030"/>
                  </a:lnTo>
                  <a:lnTo>
                    <a:pt x="12700" y="67030"/>
                  </a:lnTo>
                  <a:lnTo>
                    <a:pt x="6350" y="73380"/>
                  </a:lnTo>
                  <a:lnTo>
                    <a:pt x="12700" y="73380"/>
                  </a:lnTo>
                  <a:lnTo>
                    <a:pt x="12700" y="164096"/>
                  </a:lnTo>
                  <a:lnTo>
                    <a:pt x="6350" y="164096"/>
                  </a:lnTo>
                  <a:lnTo>
                    <a:pt x="12700" y="170446"/>
                  </a:lnTo>
                  <a:lnTo>
                    <a:pt x="445528" y="170446"/>
                  </a:lnTo>
                  <a:lnTo>
                    <a:pt x="445528" y="176796"/>
                  </a:lnTo>
                  <a:close/>
                </a:path>
                <a:path w="564515" h="237489">
                  <a:moveTo>
                    <a:pt x="458228" y="73380"/>
                  </a:moveTo>
                  <a:lnTo>
                    <a:pt x="12700" y="73380"/>
                  </a:lnTo>
                  <a:lnTo>
                    <a:pt x="12700" y="67030"/>
                  </a:lnTo>
                  <a:lnTo>
                    <a:pt x="445528" y="67030"/>
                  </a:lnTo>
                  <a:lnTo>
                    <a:pt x="451878" y="60680"/>
                  </a:lnTo>
                  <a:lnTo>
                    <a:pt x="458228" y="60680"/>
                  </a:lnTo>
                  <a:lnTo>
                    <a:pt x="458228" y="73380"/>
                  </a:lnTo>
                  <a:close/>
                </a:path>
                <a:path w="564515" h="237489">
                  <a:moveTo>
                    <a:pt x="12700" y="73380"/>
                  </a:moveTo>
                  <a:lnTo>
                    <a:pt x="6350" y="73380"/>
                  </a:lnTo>
                  <a:lnTo>
                    <a:pt x="12700" y="67030"/>
                  </a:lnTo>
                  <a:lnTo>
                    <a:pt x="12700" y="73380"/>
                  </a:lnTo>
                  <a:close/>
                </a:path>
                <a:path w="564515" h="237489">
                  <a:moveTo>
                    <a:pt x="550811" y="123228"/>
                  </a:moveTo>
                  <a:lnTo>
                    <a:pt x="546321" y="118738"/>
                  </a:lnTo>
                  <a:lnTo>
                    <a:pt x="550811" y="114249"/>
                  </a:lnTo>
                  <a:lnTo>
                    <a:pt x="550811" y="123228"/>
                  </a:lnTo>
                  <a:close/>
                </a:path>
                <a:path w="564515" h="237489">
                  <a:moveTo>
                    <a:pt x="559790" y="123228"/>
                  </a:moveTo>
                  <a:lnTo>
                    <a:pt x="550811" y="123228"/>
                  </a:lnTo>
                  <a:lnTo>
                    <a:pt x="550811" y="114249"/>
                  </a:lnTo>
                  <a:lnTo>
                    <a:pt x="559777" y="114249"/>
                  </a:lnTo>
                  <a:lnTo>
                    <a:pt x="564273" y="118745"/>
                  </a:lnTo>
                  <a:lnTo>
                    <a:pt x="559790" y="123228"/>
                  </a:lnTo>
                  <a:close/>
                </a:path>
                <a:path w="564515" h="237489">
                  <a:moveTo>
                    <a:pt x="460857" y="222161"/>
                  </a:moveTo>
                  <a:lnTo>
                    <a:pt x="458228" y="222161"/>
                  </a:lnTo>
                  <a:lnTo>
                    <a:pt x="458228" y="206832"/>
                  </a:lnTo>
                  <a:lnTo>
                    <a:pt x="546328" y="118745"/>
                  </a:lnTo>
                  <a:lnTo>
                    <a:pt x="550811" y="123228"/>
                  </a:lnTo>
                  <a:lnTo>
                    <a:pt x="559790" y="123228"/>
                  </a:lnTo>
                  <a:lnTo>
                    <a:pt x="460857" y="222161"/>
                  </a:lnTo>
                  <a:close/>
                </a:path>
                <a:path w="564515" h="237489">
                  <a:moveTo>
                    <a:pt x="12700" y="170446"/>
                  </a:moveTo>
                  <a:lnTo>
                    <a:pt x="6350" y="164096"/>
                  </a:lnTo>
                  <a:lnTo>
                    <a:pt x="12700" y="164096"/>
                  </a:lnTo>
                  <a:lnTo>
                    <a:pt x="12700" y="170446"/>
                  </a:lnTo>
                  <a:close/>
                </a:path>
                <a:path w="564515" h="237489">
                  <a:moveTo>
                    <a:pt x="458228" y="176796"/>
                  </a:moveTo>
                  <a:lnTo>
                    <a:pt x="451878" y="176796"/>
                  </a:lnTo>
                  <a:lnTo>
                    <a:pt x="445528" y="170446"/>
                  </a:lnTo>
                  <a:lnTo>
                    <a:pt x="12700" y="170446"/>
                  </a:lnTo>
                  <a:lnTo>
                    <a:pt x="12700" y="164096"/>
                  </a:lnTo>
                  <a:lnTo>
                    <a:pt x="458228" y="164096"/>
                  </a:lnTo>
                  <a:lnTo>
                    <a:pt x="458228" y="176796"/>
                  </a:lnTo>
                  <a:close/>
                </a:path>
                <a:path w="564515" h="237489">
                  <a:moveTo>
                    <a:pt x="445528" y="237490"/>
                  </a:moveTo>
                  <a:lnTo>
                    <a:pt x="445528" y="170446"/>
                  </a:lnTo>
                  <a:lnTo>
                    <a:pt x="451878" y="176796"/>
                  </a:lnTo>
                  <a:lnTo>
                    <a:pt x="458228" y="176796"/>
                  </a:lnTo>
                  <a:lnTo>
                    <a:pt x="458228" y="206832"/>
                  </a:lnTo>
                  <a:lnTo>
                    <a:pt x="447395" y="217665"/>
                  </a:lnTo>
                  <a:lnTo>
                    <a:pt x="458228" y="222161"/>
                  </a:lnTo>
                  <a:lnTo>
                    <a:pt x="460857" y="222161"/>
                  </a:lnTo>
                  <a:lnTo>
                    <a:pt x="445528" y="237490"/>
                  </a:lnTo>
                  <a:close/>
                </a:path>
                <a:path w="564515" h="237489">
                  <a:moveTo>
                    <a:pt x="458228" y="222161"/>
                  </a:moveTo>
                  <a:lnTo>
                    <a:pt x="447395" y="217665"/>
                  </a:lnTo>
                  <a:lnTo>
                    <a:pt x="458228" y="206832"/>
                  </a:lnTo>
                  <a:lnTo>
                    <a:pt x="458228" y="2221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95804" y="4267080"/>
            <a:ext cx="15240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sz="2400" dirty="0">
                <a:solidFill>
                  <a:srgbClr val="230BD2"/>
                </a:solidFill>
                <a:latin typeface="SimSun"/>
                <a:cs typeface="SimSun"/>
              </a:rPr>
              <a:t>右移几位</a:t>
            </a:r>
            <a:r>
              <a:rPr sz="2400" spc="-50" dirty="0">
                <a:solidFill>
                  <a:srgbClr val="FF0000"/>
                </a:solidFill>
                <a:latin typeface="SimSun"/>
                <a:cs typeface="SimSun"/>
              </a:rPr>
              <a:t>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902" y="1429715"/>
            <a:ext cx="9293225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2</a:t>
            </a:r>
            <a:r>
              <a:rPr sz="2400" b="1" spc="-30" dirty="0">
                <a:latin typeface="Microsoft JhengHei"/>
                <a:cs typeface="Microsoft JhengHei"/>
              </a:rPr>
              <a:t>) 运算结果规格化</a:t>
            </a:r>
            <a:endParaRPr sz="2400">
              <a:latin typeface="Microsoft JhengHei"/>
              <a:cs typeface="Microsoft JhengHei"/>
            </a:endParaRPr>
          </a:p>
          <a:p>
            <a:pPr marL="393065">
              <a:lnSpc>
                <a:spcPct val="100000"/>
              </a:lnSpc>
              <a:spcBef>
                <a:spcPts val="2025"/>
              </a:spcBef>
            </a:pPr>
            <a:r>
              <a:rPr sz="2400" spc="-320" dirty="0">
                <a:latin typeface="SimSun"/>
                <a:cs typeface="SimSun"/>
              </a:rPr>
              <a:t>(3</a:t>
            </a:r>
            <a:r>
              <a:rPr sz="2400" spc="-90" dirty="0">
                <a:latin typeface="SimSun"/>
                <a:cs typeface="SimSun"/>
              </a:rPr>
              <a:t>) 如何规格化？- 使非规格化尾数变成规格化尾数，同步变化阶码</a:t>
            </a:r>
            <a:endParaRPr sz="2400">
              <a:latin typeface="SimSun"/>
              <a:cs typeface="SimSun"/>
            </a:endParaRPr>
          </a:p>
          <a:p>
            <a:pPr marL="1240790">
              <a:lnSpc>
                <a:spcPct val="100000"/>
              </a:lnSpc>
              <a:spcBef>
                <a:spcPts val="2815"/>
              </a:spcBef>
              <a:tabLst>
                <a:tab pos="3572510" algn="l"/>
                <a:tab pos="524256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补码规格化</a:t>
            </a:r>
            <a:r>
              <a:rPr sz="2400" b="1" spc="-50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10" dirty="0">
                <a:latin typeface="Microsoft JhengHei"/>
                <a:cs typeface="Microsoft JhengHei"/>
              </a:rPr>
              <a:t>00.1XXXX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10" dirty="0">
                <a:latin typeface="Microsoft JhengHei"/>
                <a:cs typeface="Microsoft JhengHei"/>
              </a:rPr>
              <a:t>11.0XXXX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28304" y="4187952"/>
            <a:ext cx="1803400" cy="462280"/>
          </a:xfrm>
          <a:custGeom>
            <a:avLst/>
            <a:gdLst/>
            <a:ahLst/>
            <a:cxnLst/>
            <a:rect l="l" t="t" r="r" b="b"/>
            <a:pathLst>
              <a:path w="1803400" h="462279">
                <a:moveTo>
                  <a:pt x="1802892" y="461772"/>
                </a:moveTo>
                <a:lnTo>
                  <a:pt x="0" y="461772"/>
                </a:lnTo>
                <a:lnTo>
                  <a:pt x="0" y="0"/>
                </a:lnTo>
                <a:lnTo>
                  <a:pt x="1802892" y="0"/>
                </a:lnTo>
                <a:lnTo>
                  <a:pt x="1802892" y="4617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73274" y="4182833"/>
            <a:ext cx="110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70BB9"/>
                </a:solidFill>
                <a:latin typeface="SimSun"/>
                <a:cs typeface="SimSun"/>
              </a:rPr>
              <a:t>右移</a:t>
            </a:r>
            <a:r>
              <a:rPr sz="2400" spc="60" dirty="0">
                <a:solidFill>
                  <a:srgbClr val="FF0000"/>
                </a:solidFill>
                <a:latin typeface="SimSun"/>
                <a:cs typeface="SimSun"/>
              </a:rPr>
              <a:t>1</a:t>
            </a:r>
            <a:r>
              <a:rPr sz="2400" spc="-50" dirty="0">
                <a:solidFill>
                  <a:srgbClr val="170BB9"/>
                </a:solidFill>
                <a:latin typeface="SimSun"/>
                <a:cs typeface="SimSun"/>
              </a:rPr>
              <a:t>位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" y="335102"/>
            <a:ext cx="2426335" cy="457834"/>
            <a:chOff x="326567" y="335102"/>
            <a:chExt cx="2426335" cy="457834"/>
          </a:xfrm>
        </p:grpSpPr>
        <p:sp>
          <p:nvSpPr>
            <p:cNvPr id="3" name="object 3"/>
            <p:cNvSpPr/>
            <p:nvPr/>
          </p:nvSpPr>
          <p:spPr>
            <a:xfrm>
              <a:off x="326567" y="359409"/>
              <a:ext cx="1386840" cy="433070"/>
            </a:xfrm>
            <a:custGeom>
              <a:avLst/>
              <a:gdLst/>
              <a:ahLst/>
              <a:cxnLst/>
              <a:rect l="l" t="t" r="r" b="b"/>
              <a:pathLst>
                <a:path w="1386839" h="433070">
                  <a:moveTo>
                    <a:pt x="1386789" y="420370"/>
                  </a:moveTo>
                  <a:lnTo>
                    <a:pt x="168846" y="420370"/>
                  </a:lnTo>
                  <a:lnTo>
                    <a:pt x="168846" y="412750"/>
                  </a:lnTo>
                  <a:lnTo>
                    <a:pt x="168846" y="15240"/>
                  </a:lnTo>
                  <a:lnTo>
                    <a:pt x="168846" y="0"/>
                  </a:lnTo>
                  <a:lnTo>
                    <a:pt x="79552" y="0"/>
                  </a:lnTo>
                  <a:lnTo>
                    <a:pt x="79552" y="15240"/>
                  </a:lnTo>
                  <a:lnTo>
                    <a:pt x="79552" y="412750"/>
                  </a:lnTo>
                  <a:lnTo>
                    <a:pt x="33832" y="412750"/>
                  </a:lnTo>
                  <a:lnTo>
                    <a:pt x="33832" y="15240"/>
                  </a:lnTo>
                  <a:lnTo>
                    <a:pt x="33832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412750"/>
                  </a:lnTo>
                  <a:lnTo>
                    <a:pt x="0" y="420370"/>
                  </a:lnTo>
                  <a:lnTo>
                    <a:pt x="0" y="433070"/>
                  </a:lnTo>
                  <a:lnTo>
                    <a:pt x="107276" y="433070"/>
                  </a:lnTo>
                  <a:lnTo>
                    <a:pt x="107276" y="420370"/>
                  </a:lnTo>
                  <a:lnTo>
                    <a:pt x="107276" y="412750"/>
                  </a:lnTo>
                  <a:lnTo>
                    <a:pt x="107276" y="15240"/>
                  </a:lnTo>
                  <a:lnTo>
                    <a:pt x="152996" y="15240"/>
                  </a:lnTo>
                  <a:lnTo>
                    <a:pt x="152996" y="412750"/>
                  </a:lnTo>
                  <a:lnTo>
                    <a:pt x="152996" y="420370"/>
                  </a:lnTo>
                  <a:lnTo>
                    <a:pt x="152996" y="433070"/>
                  </a:lnTo>
                  <a:lnTo>
                    <a:pt x="1386789" y="433070"/>
                  </a:lnTo>
                  <a:lnTo>
                    <a:pt x="1386789" y="420370"/>
                  </a:lnTo>
                  <a:close/>
                </a:path>
              </a:pathLst>
            </a:custGeom>
            <a:solidFill>
              <a:srgbClr val="28A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670" y="338277"/>
              <a:ext cx="409054" cy="4027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039" y="335102"/>
              <a:ext cx="1828330" cy="40913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7780" y="4558284"/>
            <a:ext cx="2831592" cy="18943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13454" y="2276474"/>
            <a:ext cx="2745105" cy="10121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95" dirty="0">
                <a:latin typeface="SimSun"/>
                <a:cs typeface="SimSun"/>
              </a:rPr>
              <a:t>5.2</a:t>
            </a:r>
            <a:r>
              <a:rPr sz="2400" spc="-90" dirty="0">
                <a:latin typeface="SimSun"/>
                <a:cs typeface="SimSun"/>
              </a:rPr>
              <a:t> 浮点数据表示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195" dirty="0">
                <a:latin typeface="SimSun"/>
                <a:cs typeface="SimSun"/>
              </a:rPr>
              <a:t>5.3</a:t>
            </a:r>
            <a:r>
              <a:rPr sz="2400" spc="-105" dirty="0">
                <a:latin typeface="SimSun"/>
                <a:cs typeface="SimSun"/>
              </a:rPr>
              <a:t> 浮点数加/减运算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1024" y="1346644"/>
            <a:ext cx="838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SimSun"/>
                <a:cs typeface="SimSun"/>
              </a:rPr>
              <a:t>(</a:t>
            </a:r>
            <a:r>
              <a:rPr sz="3200" spc="-10" dirty="0">
                <a:solidFill>
                  <a:srgbClr val="FF0000"/>
                </a:solidFill>
                <a:latin typeface="SimSun"/>
                <a:cs typeface="SimSun"/>
              </a:rPr>
              <a:t>简</a:t>
            </a:r>
            <a:r>
              <a:rPr sz="3200" spc="-50" dirty="0">
                <a:latin typeface="SimSun"/>
                <a:cs typeface="SimSun"/>
              </a:rPr>
              <a:t>)</a:t>
            </a:r>
            <a:endParaRPr sz="3200">
              <a:latin typeface="SimSun"/>
              <a:cs typeface="SimSu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3578" y="1412443"/>
            <a:ext cx="8159648" cy="44344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4754" y="3716769"/>
            <a:ext cx="7530465" cy="17227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01930" indent="-192405">
              <a:lnSpc>
                <a:spcPct val="100000"/>
              </a:lnSpc>
              <a:spcBef>
                <a:spcPts val="1675"/>
              </a:spcBef>
              <a:buClr>
                <a:srgbClr val="3438F6"/>
              </a:buClr>
              <a:buSzPct val="79166"/>
              <a:buFont typeface="Wingdings"/>
              <a:buChar char=""/>
              <a:tabLst>
                <a:tab pos="201930" algn="l"/>
              </a:tabLst>
            </a:pPr>
            <a:r>
              <a:rPr sz="2400" spc="-5" dirty="0">
                <a:latin typeface="Microsoft YaHei"/>
                <a:cs typeface="Microsoft YaHei"/>
              </a:rPr>
              <a:t>右移动规格化后低位部分丢失了数据位，从而产生误差</a:t>
            </a:r>
            <a:endParaRPr sz="2400">
              <a:latin typeface="Microsoft YaHei"/>
              <a:cs typeface="Microsoft YaHei"/>
            </a:endParaRPr>
          </a:p>
          <a:p>
            <a:pPr marL="201930" indent="-192405">
              <a:lnSpc>
                <a:spcPct val="100000"/>
              </a:lnSpc>
              <a:spcBef>
                <a:spcPts val="1575"/>
              </a:spcBef>
              <a:buClr>
                <a:srgbClr val="3438F6"/>
              </a:buClr>
              <a:buSzPct val="79166"/>
              <a:buFont typeface="Wingdings"/>
              <a:buChar char=""/>
              <a:tabLst>
                <a:tab pos="201930" algn="l"/>
              </a:tabLst>
            </a:pPr>
            <a:r>
              <a:rPr sz="2400" spc="-5" dirty="0">
                <a:latin typeface="Microsoft YaHei"/>
                <a:cs typeface="Microsoft YaHei"/>
              </a:rPr>
              <a:t>有多种处理方法：</a:t>
            </a:r>
            <a:r>
              <a:rPr sz="2400" spc="-10" dirty="0">
                <a:latin typeface="Microsoft YaHei"/>
                <a:cs typeface="Microsoft YaHei"/>
              </a:rPr>
              <a:t>0</a:t>
            </a:r>
            <a:r>
              <a:rPr sz="2400" dirty="0">
                <a:latin typeface="Microsoft YaHei"/>
                <a:cs typeface="Microsoft YaHei"/>
              </a:rPr>
              <a:t>舍</a:t>
            </a:r>
            <a:r>
              <a:rPr sz="2400" spc="-25" dirty="0">
                <a:latin typeface="Microsoft YaHei"/>
                <a:cs typeface="Microsoft YaHei"/>
              </a:rPr>
              <a:t>1</a:t>
            </a:r>
            <a:r>
              <a:rPr sz="2400" spc="-10" dirty="0">
                <a:latin typeface="Microsoft YaHei"/>
                <a:cs typeface="Microsoft YaHei"/>
              </a:rPr>
              <a:t>入，截去法</a:t>
            </a:r>
            <a:endParaRPr sz="2400">
              <a:latin typeface="Microsoft YaHei"/>
              <a:cs typeface="Microsoft YaHei"/>
            </a:endParaRPr>
          </a:p>
          <a:p>
            <a:pPr marL="201930" indent="-192405">
              <a:lnSpc>
                <a:spcPct val="100000"/>
              </a:lnSpc>
              <a:spcBef>
                <a:spcPts val="1575"/>
              </a:spcBef>
              <a:buClr>
                <a:srgbClr val="3438F6"/>
              </a:buClr>
              <a:buSzPct val="79166"/>
              <a:buFont typeface="Wingdings"/>
              <a:buChar char=""/>
              <a:tabLst>
                <a:tab pos="201930" algn="l"/>
              </a:tabLst>
            </a:pPr>
            <a:r>
              <a:rPr sz="2400" spc="-5" dirty="0">
                <a:latin typeface="Microsoft YaHei"/>
                <a:cs typeface="Microsoft YaHei"/>
              </a:rPr>
              <a:t>不同舍入方式对精度产生不同的影响！如果减少影响？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1558" y="2351811"/>
          <a:ext cx="3592192" cy="48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46158" y="3024682"/>
          <a:ext cx="4057649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endParaRPr sz="260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5785" y="1482826"/>
            <a:ext cx="159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3</a:t>
            </a:r>
            <a:r>
              <a:rPr sz="2400" b="1" spc="-30" dirty="0">
                <a:latin typeface="Microsoft JhengHei"/>
                <a:cs typeface="Microsoft JhengHei"/>
              </a:rPr>
              <a:t>) 舍入处理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785" y="1393926"/>
            <a:ext cx="3658235" cy="102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3</a:t>
            </a:r>
            <a:r>
              <a:rPr sz="2400" b="1" spc="-30" dirty="0">
                <a:latin typeface="Microsoft JhengHei"/>
                <a:cs typeface="Microsoft JhengHei"/>
              </a:rPr>
              <a:t>) 舍入处理</a:t>
            </a:r>
            <a:endParaRPr sz="2400">
              <a:latin typeface="Microsoft JhengHei"/>
              <a:cs typeface="Microsoft JhengHei"/>
            </a:endParaRPr>
          </a:p>
          <a:p>
            <a:pPr marL="901700">
              <a:lnSpc>
                <a:spcPct val="100000"/>
              </a:lnSpc>
              <a:spcBef>
                <a:spcPts val="2075"/>
              </a:spcBef>
            </a:pPr>
            <a:r>
              <a:rPr sz="2400" b="1" spc="-10" dirty="0">
                <a:latin typeface="Microsoft JhengHei"/>
                <a:cs typeface="Microsoft JhengHei"/>
              </a:rPr>
              <a:t>增加浮点运算附加位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0042" y="2959290"/>
          <a:ext cx="3592192" cy="489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solidFill>
                            <a:srgbClr val="230BD2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931243" y="2959290"/>
            <a:ext cx="1439545" cy="1811020"/>
            <a:chOff x="5931243" y="2959290"/>
            <a:chExt cx="1439545" cy="1811020"/>
          </a:xfrm>
        </p:grpSpPr>
        <p:sp>
          <p:nvSpPr>
            <p:cNvPr id="5" name="object 5"/>
            <p:cNvSpPr/>
            <p:nvPr/>
          </p:nvSpPr>
          <p:spPr>
            <a:xfrm>
              <a:off x="6467856" y="2973323"/>
              <a:ext cx="896619" cy="489584"/>
            </a:xfrm>
            <a:custGeom>
              <a:avLst/>
              <a:gdLst/>
              <a:ahLst/>
              <a:cxnLst/>
              <a:rect l="l" t="t" r="r" b="b"/>
              <a:pathLst>
                <a:path w="896620" h="489585">
                  <a:moveTo>
                    <a:pt x="446519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446519" y="489204"/>
                  </a:lnTo>
                  <a:lnTo>
                    <a:pt x="446519" y="0"/>
                  </a:lnTo>
                  <a:close/>
                </a:path>
                <a:path w="896620" h="489585">
                  <a:moveTo>
                    <a:pt x="896112" y="0"/>
                  </a:moveTo>
                  <a:lnTo>
                    <a:pt x="446532" y="0"/>
                  </a:lnTo>
                  <a:lnTo>
                    <a:pt x="446532" y="489204"/>
                  </a:lnTo>
                  <a:lnTo>
                    <a:pt x="896112" y="489204"/>
                  </a:lnTo>
                  <a:lnTo>
                    <a:pt x="896112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2959" y="2959290"/>
              <a:ext cx="917575" cy="518159"/>
            </a:xfrm>
            <a:custGeom>
              <a:avLst/>
              <a:gdLst/>
              <a:ahLst/>
              <a:cxnLst/>
              <a:rect l="l" t="t" r="r" b="b"/>
              <a:pathLst>
                <a:path w="917575" h="518160">
                  <a:moveTo>
                    <a:pt x="917257" y="14287"/>
                  </a:moveTo>
                  <a:lnTo>
                    <a:pt x="910907" y="14287"/>
                  </a:lnTo>
                  <a:lnTo>
                    <a:pt x="910907" y="0"/>
                  </a:lnTo>
                  <a:lnTo>
                    <a:pt x="904557" y="0"/>
                  </a:lnTo>
                  <a:lnTo>
                    <a:pt x="904557" y="28575"/>
                  </a:lnTo>
                  <a:lnTo>
                    <a:pt x="904557" y="489585"/>
                  </a:lnTo>
                  <a:lnTo>
                    <a:pt x="468312" y="489585"/>
                  </a:lnTo>
                  <a:lnTo>
                    <a:pt x="468312" y="28575"/>
                  </a:lnTo>
                  <a:lnTo>
                    <a:pt x="904557" y="28575"/>
                  </a:lnTo>
                  <a:lnTo>
                    <a:pt x="904557" y="0"/>
                  </a:lnTo>
                  <a:lnTo>
                    <a:pt x="455612" y="0"/>
                  </a:lnTo>
                  <a:lnTo>
                    <a:pt x="455612" y="28575"/>
                  </a:lnTo>
                  <a:lnTo>
                    <a:pt x="455612" y="489585"/>
                  </a:lnTo>
                  <a:lnTo>
                    <a:pt x="28575" y="489585"/>
                  </a:lnTo>
                  <a:lnTo>
                    <a:pt x="28575" y="28575"/>
                  </a:lnTo>
                  <a:lnTo>
                    <a:pt x="455612" y="28575"/>
                  </a:lnTo>
                  <a:lnTo>
                    <a:pt x="455612" y="0"/>
                  </a:lnTo>
                  <a:lnTo>
                    <a:pt x="14287" y="0"/>
                  </a:lnTo>
                  <a:lnTo>
                    <a:pt x="14287" y="14287"/>
                  </a:lnTo>
                  <a:lnTo>
                    <a:pt x="0" y="14287"/>
                  </a:lnTo>
                  <a:lnTo>
                    <a:pt x="0" y="503872"/>
                  </a:lnTo>
                  <a:lnTo>
                    <a:pt x="14287" y="503872"/>
                  </a:lnTo>
                  <a:lnTo>
                    <a:pt x="14287" y="518160"/>
                  </a:lnTo>
                  <a:lnTo>
                    <a:pt x="910907" y="518160"/>
                  </a:lnTo>
                  <a:lnTo>
                    <a:pt x="910907" y="503872"/>
                  </a:lnTo>
                  <a:lnTo>
                    <a:pt x="917257" y="503872"/>
                  </a:lnTo>
                  <a:lnTo>
                    <a:pt x="917257" y="1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1243" y="4114050"/>
              <a:ext cx="1021715" cy="655955"/>
            </a:xfrm>
            <a:custGeom>
              <a:avLst/>
              <a:gdLst/>
              <a:ahLst/>
              <a:cxnLst/>
              <a:rect l="l" t="t" r="r" b="b"/>
              <a:pathLst>
                <a:path w="1021715" h="655954">
                  <a:moveTo>
                    <a:pt x="1016571" y="655853"/>
                  </a:moveTo>
                  <a:lnTo>
                    <a:pt x="4762" y="655853"/>
                  </a:lnTo>
                  <a:lnTo>
                    <a:pt x="3289" y="655624"/>
                  </a:lnTo>
                  <a:lnTo>
                    <a:pt x="1955" y="654939"/>
                  </a:lnTo>
                  <a:lnTo>
                    <a:pt x="901" y="653884"/>
                  </a:lnTo>
                  <a:lnTo>
                    <a:pt x="228" y="652564"/>
                  </a:lnTo>
                  <a:lnTo>
                    <a:pt x="0" y="65109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1016571" y="0"/>
                  </a:lnTo>
                  <a:lnTo>
                    <a:pt x="1021334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46328"/>
                  </a:lnTo>
                  <a:lnTo>
                    <a:pt x="4762" y="646328"/>
                  </a:lnTo>
                  <a:lnTo>
                    <a:pt x="9525" y="651090"/>
                  </a:lnTo>
                  <a:lnTo>
                    <a:pt x="1021334" y="651090"/>
                  </a:lnTo>
                  <a:lnTo>
                    <a:pt x="1021105" y="652564"/>
                  </a:lnTo>
                  <a:lnTo>
                    <a:pt x="1020419" y="653884"/>
                  </a:lnTo>
                  <a:lnTo>
                    <a:pt x="1019378" y="654939"/>
                  </a:lnTo>
                  <a:lnTo>
                    <a:pt x="1018044" y="655624"/>
                  </a:lnTo>
                  <a:lnTo>
                    <a:pt x="1016571" y="655853"/>
                  </a:lnTo>
                  <a:close/>
                </a:path>
                <a:path w="1021715" h="65595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021715" h="655954">
                  <a:moveTo>
                    <a:pt x="1011809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011809" y="4762"/>
                  </a:lnTo>
                  <a:lnTo>
                    <a:pt x="1011809" y="9525"/>
                  </a:lnTo>
                  <a:close/>
                </a:path>
                <a:path w="1021715" h="655954">
                  <a:moveTo>
                    <a:pt x="1011809" y="651090"/>
                  </a:moveTo>
                  <a:lnTo>
                    <a:pt x="1011809" y="4762"/>
                  </a:lnTo>
                  <a:lnTo>
                    <a:pt x="1016571" y="9525"/>
                  </a:lnTo>
                  <a:lnTo>
                    <a:pt x="1021334" y="9525"/>
                  </a:lnTo>
                  <a:lnTo>
                    <a:pt x="1021334" y="646328"/>
                  </a:lnTo>
                  <a:lnTo>
                    <a:pt x="1016571" y="646328"/>
                  </a:lnTo>
                  <a:lnTo>
                    <a:pt x="1011809" y="651090"/>
                  </a:lnTo>
                  <a:close/>
                </a:path>
                <a:path w="1021715" h="655954">
                  <a:moveTo>
                    <a:pt x="1021334" y="9525"/>
                  </a:moveTo>
                  <a:lnTo>
                    <a:pt x="1016571" y="9525"/>
                  </a:lnTo>
                  <a:lnTo>
                    <a:pt x="1011809" y="4762"/>
                  </a:lnTo>
                  <a:lnTo>
                    <a:pt x="1021334" y="4762"/>
                  </a:lnTo>
                  <a:lnTo>
                    <a:pt x="1021334" y="9525"/>
                  </a:lnTo>
                  <a:close/>
                </a:path>
                <a:path w="1021715" h="655954">
                  <a:moveTo>
                    <a:pt x="9525" y="651090"/>
                  </a:moveTo>
                  <a:lnTo>
                    <a:pt x="4762" y="646328"/>
                  </a:lnTo>
                  <a:lnTo>
                    <a:pt x="9525" y="646328"/>
                  </a:lnTo>
                  <a:lnTo>
                    <a:pt x="9525" y="651090"/>
                  </a:lnTo>
                  <a:close/>
                </a:path>
                <a:path w="1021715" h="655954">
                  <a:moveTo>
                    <a:pt x="1011809" y="651090"/>
                  </a:moveTo>
                  <a:lnTo>
                    <a:pt x="9525" y="651090"/>
                  </a:lnTo>
                  <a:lnTo>
                    <a:pt x="9525" y="646328"/>
                  </a:lnTo>
                  <a:lnTo>
                    <a:pt x="1011809" y="646328"/>
                  </a:lnTo>
                  <a:lnTo>
                    <a:pt x="1011809" y="651090"/>
                  </a:lnTo>
                  <a:close/>
                </a:path>
                <a:path w="1021715" h="655954">
                  <a:moveTo>
                    <a:pt x="1021334" y="651090"/>
                  </a:moveTo>
                  <a:lnTo>
                    <a:pt x="1011809" y="651090"/>
                  </a:lnTo>
                  <a:lnTo>
                    <a:pt x="1016571" y="646328"/>
                  </a:lnTo>
                  <a:lnTo>
                    <a:pt x="1021334" y="646328"/>
                  </a:lnTo>
                  <a:lnTo>
                    <a:pt x="1021334" y="651090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14745" y="4123258"/>
            <a:ext cx="84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imSun"/>
                <a:cs typeface="SimSun"/>
              </a:rPr>
              <a:t>Guard</a:t>
            </a:r>
            <a:endParaRPr sz="1800">
              <a:latin typeface="SimSun"/>
              <a:cs typeface="SimSun"/>
            </a:endParaRPr>
          </a:p>
          <a:p>
            <a:pPr marL="17145">
              <a:lnSpc>
                <a:spcPct val="100000"/>
              </a:lnSpc>
            </a:pPr>
            <a:r>
              <a:rPr sz="1800" spc="-170" dirty="0">
                <a:latin typeface="SimSun"/>
                <a:cs typeface="SimSun"/>
              </a:rPr>
              <a:t>(保护位)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43750" y="4114050"/>
            <a:ext cx="1083945" cy="655955"/>
          </a:xfrm>
          <a:custGeom>
            <a:avLst/>
            <a:gdLst/>
            <a:ahLst/>
            <a:cxnLst/>
            <a:rect l="l" t="t" r="r" b="b"/>
            <a:pathLst>
              <a:path w="1083945" h="655954">
                <a:moveTo>
                  <a:pt x="1079093" y="655853"/>
                </a:moveTo>
                <a:lnTo>
                  <a:pt x="4762" y="655853"/>
                </a:lnTo>
                <a:lnTo>
                  <a:pt x="3289" y="655624"/>
                </a:lnTo>
                <a:lnTo>
                  <a:pt x="1955" y="654939"/>
                </a:lnTo>
                <a:lnTo>
                  <a:pt x="901" y="653884"/>
                </a:lnTo>
                <a:lnTo>
                  <a:pt x="228" y="652564"/>
                </a:lnTo>
                <a:lnTo>
                  <a:pt x="0" y="651090"/>
                </a:lnTo>
                <a:lnTo>
                  <a:pt x="0" y="4762"/>
                </a:lnTo>
                <a:lnTo>
                  <a:pt x="4762" y="0"/>
                </a:lnTo>
                <a:lnTo>
                  <a:pt x="1079093" y="0"/>
                </a:lnTo>
                <a:lnTo>
                  <a:pt x="108385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6328"/>
                </a:lnTo>
                <a:lnTo>
                  <a:pt x="4762" y="646328"/>
                </a:lnTo>
                <a:lnTo>
                  <a:pt x="9525" y="651090"/>
                </a:lnTo>
                <a:lnTo>
                  <a:pt x="1083856" y="651090"/>
                </a:lnTo>
                <a:lnTo>
                  <a:pt x="1083614" y="652564"/>
                </a:lnTo>
                <a:lnTo>
                  <a:pt x="1082941" y="653884"/>
                </a:lnTo>
                <a:lnTo>
                  <a:pt x="1081887" y="654939"/>
                </a:lnTo>
                <a:lnTo>
                  <a:pt x="1080566" y="655624"/>
                </a:lnTo>
                <a:lnTo>
                  <a:pt x="1079093" y="655853"/>
                </a:lnTo>
                <a:close/>
              </a:path>
              <a:path w="1083945" h="6559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83945" h="655954">
                <a:moveTo>
                  <a:pt x="107433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74331" y="4762"/>
                </a:lnTo>
                <a:lnTo>
                  <a:pt x="1074331" y="9525"/>
                </a:lnTo>
                <a:close/>
              </a:path>
              <a:path w="1083945" h="655954">
                <a:moveTo>
                  <a:pt x="1074331" y="651090"/>
                </a:moveTo>
                <a:lnTo>
                  <a:pt x="1074331" y="4762"/>
                </a:lnTo>
                <a:lnTo>
                  <a:pt x="1079093" y="9525"/>
                </a:lnTo>
                <a:lnTo>
                  <a:pt x="1083856" y="9525"/>
                </a:lnTo>
                <a:lnTo>
                  <a:pt x="1083856" y="646328"/>
                </a:lnTo>
                <a:lnTo>
                  <a:pt x="1079093" y="646328"/>
                </a:lnTo>
                <a:lnTo>
                  <a:pt x="1074331" y="651090"/>
                </a:lnTo>
                <a:close/>
              </a:path>
              <a:path w="1083945" h="655954">
                <a:moveTo>
                  <a:pt x="1083856" y="9525"/>
                </a:moveTo>
                <a:lnTo>
                  <a:pt x="1079093" y="9525"/>
                </a:lnTo>
                <a:lnTo>
                  <a:pt x="1074331" y="4762"/>
                </a:lnTo>
                <a:lnTo>
                  <a:pt x="1083856" y="4762"/>
                </a:lnTo>
                <a:lnTo>
                  <a:pt x="1083856" y="9525"/>
                </a:lnTo>
                <a:close/>
              </a:path>
              <a:path w="1083945" h="655954">
                <a:moveTo>
                  <a:pt x="9525" y="651090"/>
                </a:moveTo>
                <a:lnTo>
                  <a:pt x="4762" y="646328"/>
                </a:lnTo>
                <a:lnTo>
                  <a:pt x="9525" y="646328"/>
                </a:lnTo>
                <a:lnTo>
                  <a:pt x="9525" y="651090"/>
                </a:lnTo>
                <a:close/>
              </a:path>
              <a:path w="1083945" h="655954">
                <a:moveTo>
                  <a:pt x="1074331" y="651090"/>
                </a:moveTo>
                <a:lnTo>
                  <a:pt x="9525" y="651090"/>
                </a:lnTo>
                <a:lnTo>
                  <a:pt x="9525" y="646328"/>
                </a:lnTo>
                <a:lnTo>
                  <a:pt x="1074331" y="646328"/>
                </a:lnTo>
                <a:lnTo>
                  <a:pt x="1074331" y="651090"/>
                </a:lnTo>
                <a:close/>
              </a:path>
              <a:path w="1083945" h="655954">
                <a:moveTo>
                  <a:pt x="1083856" y="651090"/>
                </a:moveTo>
                <a:lnTo>
                  <a:pt x="1074331" y="651090"/>
                </a:lnTo>
                <a:lnTo>
                  <a:pt x="1079093" y="646328"/>
                </a:lnTo>
                <a:lnTo>
                  <a:pt x="1083856" y="646328"/>
                </a:lnTo>
                <a:lnTo>
                  <a:pt x="1083856" y="65109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90117" y="4123258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69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SimSun"/>
                <a:cs typeface="SimSun"/>
              </a:rPr>
              <a:t>Round </a:t>
            </a:r>
            <a:r>
              <a:rPr sz="1800" spc="-170" dirty="0">
                <a:latin typeface="SimSun"/>
                <a:cs typeface="SimSun"/>
              </a:rPr>
              <a:t>(舍入位)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57696" y="3463429"/>
            <a:ext cx="1231265" cy="657860"/>
          </a:xfrm>
          <a:custGeom>
            <a:avLst/>
            <a:gdLst/>
            <a:ahLst/>
            <a:cxnLst/>
            <a:rect l="l" t="t" r="r" b="b"/>
            <a:pathLst>
              <a:path w="1231265" h="657860">
                <a:moveTo>
                  <a:pt x="18288" y="628434"/>
                </a:moveTo>
                <a:lnTo>
                  <a:pt x="11201" y="625640"/>
                </a:lnTo>
                <a:lnTo>
                  <a:pt x="0" y="653986"/>
                </a:lnTo>
                <a:lnTo>
                  <a:pt x="7086" y="656780"/>
                </a:lnTo>
                <a:lnTo>
                  <a:pt x="18288" y="628434"/>
                </a:lnTo>
                <a:close/>
              </a:path>
              <a:path w="1231265" h="657860">
                <a:moveTo>
                  <a:pt x="37896" y="578827"/>
                </a:moveTo>
                <a:lnTo>
                  <a:pt x="30810" y="576021"/>
                </a:lnTo>
                <a:lnTo>
                  <a:pt x="19608" y="604380"/>
                </a:lnTo>
                <a:lnTo>
                  <a:pt x="26695" y="607174"/>
                </a:lnTo>
                <a:lnTo>
                  <a:pt x="37896" y="578827"/>
                </a:lnTo>
                <a:close/>
              </a:path>
              <a:path w="1231265" h="657860">
                <a:moveTo>
                  <a:pt x="57480" y="529221"/>
                </a:moveTo>
                <a:lnTo>
                  <a:pt x="50393" y="526415"/>
                </a:lnTo>
                <a:lnTo>
                  <a:pt x="39204" y="554761"/>
                </a:lnTo>
                <a:lnTo>
                  <a:pt x="46291" y="557568"/>
                </a:lnTo>
                <a:lnTo>
                  <a:pt x="57480" y="529221"/>
                </a:lnTo>
                <a:close/>
              </a:path>
              <a:path w="1231265" h="657860">
                <a:moveTo>
                  <a:pt x="77101" y="479615"/>
                </a:moveTo>
                <a:lnTo>
                  <a:pt x="70015" y="476808"/>
                </a:lnTo>
                <a:lnTo>
                  <a:pt x="58813" y="505155"/>
                </a:lnTo>
                <a:lnTo>
                  <a:pt x="65900" y="507961"/>
                </a:lnTo>
                <a:lnTo>
                  <a:pt x="77101" y="479615"/>
                </a:lnTo>
                <a:close/>
              </a:path>
              <a:path w="1231265" h="657860">
                <a:moveTo>
                  <a:pt x="96697" y="430009"/>
                </a:moveTo>
                <a:lnTo>
                  <a:pt x="89598" y="427202"/>
                </a:lnTo>
                <a:lnTo>
                  <a:pt x="78409" y="455549"/>
                </a:lnTo>
                <a:lnTo>
                  <a:pt x="85496" y="458355"/>
                </a:lnTo>
                <a:lnTo>
                  <a:pt x="96697" y="430009"/>
                </a:lnTo>
                <a:close/>
              </a:path>
              <a:path w="1231265" h="657860">
                <a:moveTo>
                  <a:pt x="116306" y="380403"/>
                </a:moveTo>
                <a:lnTo>
                  <a:pt x="109220" y="377596"/>
                </a:lnTo>
                <a:lnTo>
                  <a:pt x="98018" y="405942"/>
                </a:lnTo>
                <a:lnTo>
                  <a:pt x="105105" y="408749"/>
                </a:lnTo>
                <a:lnTo>
                  <a:pt x="116306" y="380403"/>
                </a:lnTo>
                <a:close/>
              </a:path>
              <a:path w="1231265" h="657860">
                <a:moveTo>
                  <a:pt x="135902" y="330784"/>
                </a:moveTo>
                <a:lnTo>
                  <a:pt x="128816" y="327990"/>
                </a:lnTo>
                <a:lnTo>
                  <a:pt x="117614" y="356336"/>
                </a:lnTo>
                <a:lnTo>
                  <a:pt x="124701" y="359130"/>
                </a:lnTo>
                <a:lnTo>
                  <a:pt x="135902" y="330784"/>
                </a:lnTo>
                <a:close/>
              </a:path>
              <a:path w="1231265" h="657860">
                <a:moveTo>
                  <a:pt x="155511" y="281178"/>
                </a:moveTo>
                <a:lnTo>
                  <a:pt x="148424" y="278384"/>
                </a:lnTo>
                <a:lnTo>
                  <a:pt x="137210" y="306730"/>
                </a:lnTo>
                <a:lnTo>
                  <a:pt x="144297" y="309524"/>
                </a:lnTo>
                <a:lnTo>
                  <a:pt x="155511" y="281178"/>
                </a:lnTo>
                <a:close/>
              </a:path>
              <a:path w="1231265" h="657860">
                <a:moveTo>
                  <a:pt x="175107" y="231571"/>
                </a:moveTo>
                <a:lnTo>
                  <a:pt x="168021" y="228777"/>
                </a:lnTo>
                <a:lnTo>
                  <a:pt x="156819" y="257124"/>
                </a:lnTo>
                <a:lnTo>
                  <a:pt x="163893" y="259918"/>
                </a:lnTo>
                <a:lnTo>
                  <a:pt x="175107" y="231571"/>
                </a:lnTo>
                <a:close/>
              </a:path>
              <a:path w="1231265" h="657860">
                <a:moveTo>
                  <a:pt x="194716" y="181965"/>
                </a:moveTo>
                <a:lnTo>
                  <a:pt x="187629" y="179171"/>
                </a:lnTo>
                <a:lnTo>
                  <a:pt x="176415" y="207518"/>
                </a:lnTo>
                <a:lnTo>
                  <a:pt x="183502" y="210312"/>
                </a:lnTo>
                <a:lnTo>
                  <a:pt x="194716" y="181965"/>
                </a:lnTo>
                <a:close/>
              </a:path>
              <a:path w="1231265" h="657860">
                <a:moveTo>
                  <a:pt x="214312" y="132359"/>
                </a:moveTo>
                <a:lnTo>
                  <a:pt x="207225" y="129552"/>
                </a:lnTo>
                <a:lnTo>
                  <a:pt x="196011" y="157911"/>
                </a:lnTo>
                <a:lnTo>
                  <a:pt x="203111" y="160705"/>
                </a:lnTo>
                <a:lnTo>
                  <a:pt x="214312" y="132359"/>
                </a:lnTo>
                <a:close/>
              </a:path>
              <a:path w="1231265" h="657860">
                <a:moveTo>
                  <a:pt x="233921" y="82753"/>
                </a:moveTo>
                <a:lnTo>
                  <a:pt x="226834" y="79946"/>
                </a:lnTo>
                <a:lnTo>
                  <a:pt x="215633" y="108292"/>
                </a:lnTo>
                <a:lnTo>
                  <a:pt x="222719" y="111099"/>
                </a:lnTo>
                <a:lnTo>
                  <a:pt x="233921" y="82753"/>
                </a:lnTo>
                <a:close/>
              </a:path>
              <a:path w="1231265" h="657860">
                <a:moveTo>
                  <a:pt x="269951" y="84874"/>
                </a:moveTo>
                <a:lnTo>
                  <a:pt x="267893" y="61493"/>
                </a:lnTo>
                <a:lnTo>
                  <a:pt x="267042" y="51752"/>
                </a:lnTo>
                <a:lnTo>
                  <a:pt x="262521" y="0"/>
                </a:lnTo>
                <a:lnTo>
                  <a:pt x="199072" y="56870"/>
                </a:lnTo>
                <a:lnTo>
                  <a:pt x="269951" y="84874"/>
                </a:lnTo>
                <a:close/>
              </a:path>
              <a:path w="1231265" h="657860">
                <a:moveTo>
                  <a:pt x="816330" y="38392"/>
                </a:moveTo>
                <a:lnTo>
                  <a:pt x="740270" y="0"/>
                </a:lnTo>
                <a:lnTo>
                  <a:pt x="755192" y="83883"/>
                </a:lnTo>
                <a:lnTo>
                  <a:pt x="789203" y="58572"/>
                </a:lnTo>
                <a:lnTo>
                  <a:pt x="809358" y="43573"/>
                </a:lnTo>
                <a:lnTo>
                  <a:pt x="816330" y="38392"/>
                </a:lnTo>
                <a:close/>
              </a:path>
              <a:path w="1231265" h="657860">
                <a:moveTo>
                  <a:pt x="817067" y="96812"/>
                </a:moveTo>
                <a:lnTo>
                  <a:pt x="798868" y="72364"/>
                </a:lnTo>
                <a:lnTo>
                  <a:pt x="792746" y="76911"/>
                </a:lnTo>
                <a:lnTo>
                  <a:pt x="810945" y="101371"/>
                </a:lnTo>
                <a:lnTo>
                  <a:pt x="817067" y="96812"/>
                </a:lnTo>
                <a:close/>
              </a:path>
              <a:path w="1231265" h="657860">
                <a:moveTo>
                  <a:pt x="848906" y="139611"/>
                </a:moveTo>
                <a:lnTo>
                  <a:pt x="830707" y="115163"/>
                </a:lnTo>
                <a:lnTo>
                  <a:pt x="824598" y="119710"/>
                </a:lnTo>
                <a:lnTo>
                  <a:pt x="842797" y="144157"/>
                </a:lnTo>
                <a:lnTo>
                  <a:pt x="848906" y="139611"/>
                </a:lnTo>
                <a:close/>
              </a:path>
              <a:path w="1231265" h="657860">
                <a:moveTo>
                  <a:pt x="880757" y="182397"/>
                </a:moveTo>
                <a:lnTo>
                  <a:pt x="862558" y="157949"/>
                </a:lnTo>
                <a:lnTo>
                  <a:pt x="856437" y="162496"/>
                </a:lnTo>
                <a:lnTo>
                  <a:pt x="874636" y="186944"/>
                </a:lnTo>
                <a:lnTo>
                  <a:pt x="880757" y="182397"/>
                </a:lnTo>
                <a:close/>
              </a:path>
              <a:path w="1231265" h="657860">
                <a:moveTo>
                  <a:pt x="912596" y="225196"/>
                </a:moveTo>
                <a:lnTo>
                  <a:pt x="894397" y="200736"/>
                </a:lnTo>
                <a:lnTo>
                  <a:pt x="888288" y="205282"/>
                </a:lnTo>
                <a:lnTo>
                  <a:pt x="906487" y="229743"/>
                </a:lnTo>
                <a:lnTo>
                  <a:pt x="912596" y="225196"/>
                </a:lnTo>
                <a:close/>
              </a:path>
              <a:path w="1231265" h="657860">
                <a:moveTo>
                  <a:pt x="944435" y="267982"/>
                </a:moveTo>
                <a:lnTo>
                  <a:pt x="926236" y="243535"/>
                </a:lnTo>
                <a:lnTo>
                  <a:pt x="920127" y="248081"/>
                </a:lnTo>
                <a:lnTo>
                  <a:pt x="938326" y="272529"/>
                </a:lnTo>
                <a:lnTo>
                  <a:pt x="944435" y="267982"/>
                </a:lnTo>
                <a:close/>
              </a:path>
              <a:path w="1231265" h="657860">
                <a:moveTo>
                  <a:pt x="976287" y="310769"/>
                </a:moveTo>
                <a:lnTo>
                  <a:pt x="958088" y="286321"/>
                </a:lnTo>
                <a:lnTo>
                  <a:pt x="951979" y="290868"/>
                </a:lnTo>
                <a:lnTo>
                  <a:pt x="970165" y="315328"/>
                </a:lnTo>
                <a:lnTo>
                  <a:pt x="976287" y="310769"/>
                </a:lnTo>
                <a:close/>
              </a:path>
              <a:path w="1231265" h="657860">
                <a:moveTo>
                  <a:pt x="1008126" y="353568"/>
                </a:moveTo>
                <a:lnTo>
                  <a:pt x="989926" y="329120"/>
                </a:lnTo>
                <a:lnTo>
                  <a:pt x="983818" y="333667"/>
                </a:lnTo>
                <a:lnTo>
                  <a:pt x="1002017" y="358114"/>
                </a:lnTo>
                <a:lnTo>
                  <a:pt x="1008126" y="353568"/>
                </a:lnTo>
                <a:close/>
              </a:path>
              <a:path w="1231265" h="657860">
                <a:moveTo>
                  <a:pt x="1039977" y="396354"/>
                </a:moveTo>
                <a:lnTo>
                  <a:pt x="1021778" y="371906"/>
                </a:lnTo>
                <a:lnTo>
                  <a:pt x="1015657" y="376453"/>
                </a:lnTo>
                <a:lnTo>
                  <a:pt x="1033856" y="400913"/>
                </a:lnTo>
                <a:lnTo>
                  <a:pt x="1039977" y="396354"/>
                </a:lnTo>
                <a:close/>
              </a:path>
              <a:path w="1231265" h="657860">
                <a:moveTo>
                  <a:pt x="1071816" y="439153"/>
                </a:moveTo>
                <a:lnTo>
                  <a:pt x="1053617" y="414693"/>
                </a:lnTo>
                <a:lnTo>
                  <a:pt x="1047508" y="419252"/>
                </a:lnTo>
                <a:lnTo>
                  <a:pt x="1065707" y="443699"/>
                </a:lnTo>
                <a:lnTo>
                  <a:pt x="1071816" y="439153"/>
                </a:lnTo>
                <a:close/>
              </a:path>
              <a:path w="1231265" h="657860">
                <a:moveTo>
                  <a:pt x="1103655" y="481939"/>
                </a:moveTo>
                <a:lnTo>
                  <a:pt x="1085469" y="457492"/>
                </a:lnTo>
                <a:lnTo>
                  <a:pt x="1079347" y="462038"/>
                </a:lnTo>
                <a:lnTo>
                  <a:pt x="1097546" y="486486"/>
                </a:lnTo>
                <a:lnTo>
                  <a:pt x="1103655" y="481939"/>
                </a:lnTo>
                <a:close/>
              </a:path>
              <a:path w="1231265" h="657860">
                <a:moveTo>
                  <a:pt x="1135507" y="524738"/>
                </a:moveTo>
                <a:lnTo>
                  <a:pt x="1117307" y="500278"/>
                </a:lnTo>
                <a:lnTo>
                  <a:pt x="1111199" y="504825"/>
                </a:lnTo>
                <a:lnTo>
                  <a:pt x="1129385" y="529285"/>
                </a:lnTo>
                <a:lnTo>
                  <a:pt x="1135507" y="524738"/>
                </a:lnTo>
                <a:close/>
              </a:path>
              <a:path w="1231265" h="657860">
                <a:moveTo>
                  <a:pt x="1167345" y="567524"/>
                </a:moveTo>
                <a:lnTo>
                  <a:pt x="1149146" y="543077"/>
                </a:lnTo>
                <a:lnTo>
                  <a:pt x="1143038" y="547624"/>
                </a:lnTo>
                <a:lnTo>
                  <a:pt x="1161237" y="572071"/>
                </a:lnTo>
                <a:lnTo>
                  <a:pt x="1167345" y="567524"/>
                </a:lnTo>
                <a:close/>
              </a:path>
              <a:path w="1231265" h="657860">
                <a:moveTo>
                  <a:pt x="1199197" y="610311"/>
                </a:moveTo>
                <a:lnTo>
                  <a:pt x="1180998" y="585863"/>
                </a:lnTo>
                <a:lnTo>
                  <a:pt x="1174877" y="590410"/>
                </a:lnTo>
                <a:lnTo>
                  <a:pt x="1193076" y="614870"/>
                </a:lnTo>
                <a:lnTo>
                  <a:pt x="1199197" y="610311"/>
                </a:lnTo>
                <a:close/>
              </a:path>
              <a:path w="1231265" h="657860">
                <a:moveTo>
                  <a:pt x="1231036" y="653110"/>
                </a:moveTo>
                <a:lnTo>
                  <a:pt x="1212837" y="628650"/>
                </a:lnTo>
                <a:lnTo>
                  <a:pt x="1206728" y="633209"/>
                </a:lnTo>
                <a:lnTo>
                  <a:pt x="1224927" y="657656"/>
                </a:lnTo>
                <a:lnTo>
                  <a:pt x="1231036" y="653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99296" y="4676693"/>
            <a:ext cx="5102225" cy="110236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45"/>
              </a:spcBef>
            </a:pPr>
            <a:r>
              <a:rPr sz="2400" spc="-165" dirty="0">
                <a:latin typeface="SimSun"/>
                <a:cs typeface="SimSun"/>
              </a:rPr>
              <a:t>IEEE</a:t>
            </a:r>
            <a:r>
              <a:rPr sz="2400" spc="-515" dirty="0">
                <a:latin typeface="SimSun"/>
                <a:cs typeface="SimSun"/>
              </a:rPr>
              <a:t> </a:t>
            </a:r>
            <a:r>
              <a:rPr sz="2400" spc="35" dirty="0">
                <a:latin typeface="SimSun"/>
                <a:cs typeface="SimSun"/>
              </a:rPr>
              <a:t>754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200" b="1" spc="-10" dirty="0">
                <a:latin typeface="Microsoft JhengHei"/>
                <a:cs typeface="Microsoft JhengHei"/>
              </a:rPr>
              <a:t>增加浮点运算附加位 </a:t>
            </a:r>
            <a:r>
              <a:rPr sz="2200" b="1" spc="-30" dirty="0">
                <a:solidFill>
                  <a:srgbClr val="170BB9"/>
                </a:solidFill>
                <a:latin typeface="Microsoft JhengHei"/>
                <a:cs typeface="Microsoft JhengHei"/>
              </a:rPr>
              <a:t>意义何在？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3551" y="4434700"/>
            <a:ext cx="11055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Microsoft YaHei"/>
                <a:cs typeface="Microsoft YaHei"/>
              </a:rPr>
              <a:t>规格化负数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365" y="4369384"/>
            <a:ext cx="11055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Microsoft YaHei"/>
                <a:cs typeface="Microsoft YaHei"/>
              </a:rPr>
              <a:t>规格化正数</a:t>
            </a:r>
            <a:endParaRPr sz="17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4719" y="4751044"/>
            <a:ext cx="7524000" cy="4823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20981" y="5233073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SimSun"/>
                <a:cs typeface="SimSun"/>
              </a:rPr>
              <a:t>0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385785" y="1718411"/>
            <a:ext cx="8290559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4</a:t>
            </a:r>
            <a:r>
              <a:rPr sz="2400" b="1" spc="-35" dirty="0">
                <a:latin typeface="Microsoft JhengHei"/>
                <a:cs typeface="Microsoft JhengHei"/>
              </a:rPr>
              <a:t>) 溢</a:t>
            </a:r>
            <a:r>
              <a:rPr lang="zh-CN" altLang="en-US" sz="2400" b="1" spc="-35" dirty="0">
                <a:latin typeface="Microsoft JhengHei"/>
                <a:cs typeface="Microsoft JhengHei"/>
              </a:rPr>
              <a:t>出</a:t>
            </a:r>
            <a:r>
              <a:rPr sz="2400" b="1" spc="-10" dirty="0" err="1">
                <a:latin typeface="Microsoft JhengHei"/>
                <a:cs typeface="Microsoft JhengHei"/>
              </a:rPr>
              <a:t>的标准及处理</a:t>
            </a:r>
            <a:endParaRPr sz="2400" dirty="0">
              <a:latin typeface="Microsoft JhengHei"/>
              <a:cs typeface="Microsoft JhengHei"/>
            </a:endParaRPr>
          </a:p>
          <a:p>
            <a:pPr marL="783590" indent="-259079">
              <a:lnSpc>
                <a:spcPct val="100000"/>
              </a:lnSpc>
              <a:spcBef>
                <a:spcPts val="2575"/>
              </a:spcBef>
              <a:buClr>
                <a:srgbClr val="3333CC"/>
              </a:buClr>
              <a:buSzPct val="83333"/>
              <a:buFont typeface="Wingdings"/>
              <a:buChar char=""/>
              <a:tabLst>
                <a:tab pos="783590" algn="l"/>
              </a:tabLst>
            </a:pPr>
            <a:r>
              <a:rPr sz="2400" dirty="0" err="1">
                <a:latin typeface="SimSun"/>
                <a:cs typeface="SimSun"/>
              </a:rPr>
              <a:t>通过阶码是否溢</a:t>
            </a:r>
            <a:r>
              <a:rPr lang="zh-CN" altLang="en-US" sz="2400" dirty="0">
                <a:latin typeface="SimSun"/>
                <a:cs typeface="SimSun"/>
              </a:rPr>
              <a:t>出</a:t>
            </a:r>
            <a:r>
              <a:rPr sz="2400" dirty="0" err="1">
                <a:latin typeface="SimSun"/>
                <a:cs typeface="SimSun"/>
              </a:rPr>
              <a:t>判断浮点数的溢</a:t>
            </a:r>
            <a:r>
              <a:rPr lang="zh-CN" altLang="en-US" sz="2400" dirty="0">
                <a:latin typeface="SimSun"/>
                <a:cs typeface="SimSun"/>
              </a:rPr>
              <a:t>出</a:t>
            </a:r>
            <a:r>
              <a:rPr sz="2400" spc="-114" dirty="0" err="1">
                <a:latin typeface="SimSun"/>
                <a:cs typeface="SimSun"/>
              </a:rPr>
              <a:t>情况</a:t>
            </a:r>
            <a:r>
              <a:rPr sz="2400" spc="-114" dirty="0">
                <a:latin typeface="SimSun"/>
                <a:cs typeface="SimSun"/>
              </a:rPr>
              <a:t>(双符号位检测)</a:t>
            </a:r>
            <a:endParaRPr sz="2400" dirty="0">
              <a:latin typeface="SimSun"/>
              <a:cs typeface="SimSu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8964" y="2975223"/>
          <a:ext cx="5811520" cy="81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marL="290830" indent="-259079">
                        <a:lnSpc>
                          <a:spcPts val="2425"/>
                        </a:lnSpc>
                        <a:buClr>
                          <a:srgbClr val="FF0000"/>
                        </a:buClr>
                        <a:buSzPct val="83333"/>
                        <a:buFont typeface="Wingdings"/>
                        <a:buChar char=""/>
                        <a:tabLst>
                          <a:tab pos="290830" algn="l"/>
                        </a:tabLst>
                      </a:pPr>
                      <a:r>
                        <a:rPr sz="2400" spc="-80" dirty="0">
                          <a:latin typeface="SimSun"/>
                          <a:cs typeface="SimSun"/>
                        </a:rPr>
                        <a:t>阶码符号位为 </a:t>
                      </a:r>
                      <a:r>
                        <a:rPr sz="2400" spc="60" dirty="0">
                          <a:latin typeface="SimSun"/>
                          <a:cs typeface="SimSun"/>
                        </a:rPr>
                        <a:t>01</a:t>
                      </a:r>
                      <a:r>
                        <a:rPr sz="2400" spc="-300" dirty="0">
                          <a:latin typeface="SimSun"/>
                          <a:cs typeface="SimSun"/>
                        </a:rPr>
                        <a:t> →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425"/>
                        </a:lnSpc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浮点数上溢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425"/>
                        </a:lnSpc>
                      </a:pPr>
                      <a:r>
                        <a:rPr sz="2400" spc="-185" dirty="0">
                          <a:latin typeface="SimSun"/>
                          <a:cs typeface="SimSun"/>
                        </a:rPr>
                        <a:t>|X|→∞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290830" indent="-259079">
                        <a:lnSpc>
                          <a:spcPts val="2855"/>
                        </a:lnSpc>
                        <a:spcBef>
                          <a:spcPts val="235"/>
                        </a:spcBef>
                        <a:buClr>
                          <a:srgbClr val="3333CC"/>
                        </a:buClr>
                        <a:buSzPct val="83333"/>
                        <a:buFont typeface="Wingdings"/>
                        <a:buChar char=""/>
                        <a:tabLst>
                          <a:tab pos="290830" algn="l"/>
                        </a:tabLst>
                      </a:pPr>
                      <a:r>
                        <a:rPr sz="2400" spc="-80" dirty="0">
                          <a:latin typeface="SimSun"/>
                          <a:cs typeface="SimSun"/>
                        </a:rPr>
                        <a:t>阶码符号位为 </a:t>
                      </a:r>
                      <a:r>
                        <a:rPr sz="2400" spc="60" dirty="0">
                          <a:latin typeface="SimSun"/>
                          <a:cs typeface="SimSun"/>
                        </a:rPr>
                        <a:t>10</a:t>
                      </a:r>
                      <a:r>
                        <a:rPr sz="2400" spc="-300" dirty="0">
                          <a:latin typeface="SimSun"/>
                          <a:cs typeface="SimSun"/>
                        </a:rPr>
                        <a:t> →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2855"/>
                        </a:lnSpc>
                        <a:spcBef>
                          <a:spcPts val="235"/>
                        </a:spcBef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浮点数下溢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855"/>
                        </a:lnSpc>
                        <a:spcBef>
                          <a:spcPts val="235"/>
                        </a:spcBef>
                      </a:pPr>
                      <a:r>
                        <a:rPr sz="2400" spc="-25" dirty="0">
                          <a:latin typeface="SimSun"/>
                          <a:cs typeface="SimSun"/>
                        </a:rPr>
                        <a:t>|X|→0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08325" y="4354842"/>
            <a:ext cx="6197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20" dirty="0">
                <a:solidFill>
                  <a:srgbClr val="FF0000"/>
                </a:solidFill>
                <a:latin typeface="Microsoft JhengHei"/>
                <a:cs typeface="Microsoft JhengHei"/>
              </a:rPr>
              <a:t>正上溢</a:t>
            </a:r>
            <a:endParaRPr sz="155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2250" y="4442180"/>
            <a:ext cx="6197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20" dirty="0">
                <a:solidFill>
                  <a:srgbClr val="FF0000"/>
                </a:solidFill>
                <a:latin typeface="Microsoft JhengHei"/>
                <a:cs typeface="Microsoft JhengHei"/>
              </a:rPr>
              <a:t>负上溢</a:t>
            </a:r>
            <a:endParaRPr sz="155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1179" y="4443158"/>
            <a:ext cx="4216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25" dirty="0">
                <a:solidFill>
                  <a:srgbClr val="3333CC"/>
                </a:solidFill>
                <a:latin typeface="Microsoft YaHei"/>
                <a:cs typeface="Microsoft YaHei"/>
              </a:rPr>
              <a:t>下溢</a:t>
            </a:r>
            <a:endParaRPr sz="155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592" y="1010678"/>
            <a:ext cx="287210" cy="3062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5075" y="963053"/>
            <a:ext cx="3394710" cy="393065"/>
            <a:chOff x="1235075" y="963053"/>
            <a:chExt cx="3394710" cy="393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075" y="964958"/>
              <a:ext cx="1439735" cy="3894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512" y="980198"/>
              <a:ext cx="212915" cy="364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2506" y="963053"/>
              <a:ext cx="1796732" cy="3926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5179" y="1478965"/>
            <a:ext cx="10765790" cy="4688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70175">
              <a:lnSpc>
                <a:spcPts val="1285"/>
              </a:lnSpc>
              <a:spcBef>
                <a:spcPts val="110"/>
              </a:spcBef>
              <a:tabLst>
                <a:tab pos="5812155" algn="l"/>
              </a:tabLst>
            </a:pPr>
            <a:r>
              <a:rPr sz="1550" b="1" spc="-25" dirty="0">
                <a:latin typeface="Microsoft JhengHei"/>
                <a:cs typeface="Microsoft JhengHei"/>
              </a:rPr>
              <a:t>101</a:t>
            </a:r>
            <a:r>
              <a:rPr sz="1550" b="1" dirty="0">
                <a:latin typeface="Microsoft JhengHei"/>
                <a:cs typeface="Microsoft JhengHei"/>
              </a:rPr>
              <a:t>	</a:t>
            </a:r>
            <a:r>
              <a:rPr sz="1550" b="1" spc="-25" dirty="0">
                <a:latin typeface="Microsoft JhengHei"/>
                <a:cs typeface="Microsoft JhengHei"/>
              </a:rPr>
              <a:t>111</a:t>
            </a:r>
            <a:endParaRPr sz="1550" dirty="0">
              <a:latin typeface="Microsoft JhengHei"/>
              <a:cs typeface="Microsoft JhengHei"/>
            </a:endParaRPr>
          </a:p>
          <a:p>
            <a:pPr marL="25400">
              <a:lnSpc>
                <a:spcPts val="2305"/>
              </a:lnSpc>
              <a:tabLst>
                <a:tab pos="666115" algn="l"/>
                <a:tab pos="2999105" algn="l"/>
                <a:tab pos="614172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例</a:t>
            </a:r>
            <a:r>
              <a:rPr sz="2400" b="1" spc="-50" dirty="0">
                <a:latin typeface="Microsoft JhengHei"/>
                <a:cs typeface="Microsoft JhengHei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	两浮点数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x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=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spc="-50" dirty="0">
                <a:latin typeface="Microsoft JhengHei"/>
                <a:cs typeface="Microsoft JhengHei"/>
              </a:rPr>
              <a:t>2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85" dirty="0">
                <a:latin typeface="Microsoft JhengHei"/>
                <a:cs typeface="Microsoft JhengHei"/>
              </a:rPr>
              <a:t>×0.11011011，y</a:t>
            </a:r>
            <a:r>
              <a:rPr sz="2400" b="1" spc="-6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=</a:t>
            </a:r>
            <a:r>
              <a:rPr sz="2400" b="1" spc="-80" dirty="0">
                <a:latin typeface="Microsoft JhengHei"/>
                <a:cs typeface="Microsoft JhengHei"/>
              </a:rPr>
              <a:t> </a:t>
            </a:r>
            <a:r>
              <a:rPr sz="2400" b="1" spc="-50" dirty="0">
                <a:latin typeface="Microsoft JhengHei"/>
                <a:cs typeface="Microsoft JhengHei"/>
              </a:rPr>
              <a:t>2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20" dirty="0">
                <a:latin typeface="Microsoft JhengHei"/>
                <a:cs typeface="Microsoft JhengHei"/>
              </a:rPr>
              <a:t>×(-</a:t>
            </a:r>
            <a:r>
              <a:rPr sz="2400" b="1" spc="-100" dirty="0">
                <a:latin typeface="Microsoft JhengHei"/>
                <a:cs typeface="Microsoft JhengHei"/>
              </a:rPr>
              <a:t>0.10101100)</a:t>
            </a:r>
            <a:r>
              <a:rPr sz="2400" b="1" dirty="0">
                <a:latin typeface="Microsoft JhengHei"/>
                <a:cs typeface="Microsoft JhengHei"/>
              </a:rPr>
              <a:t>。假设尾数在计</a:t>
            </a:r>
            <a:r>
              <a:rPr sz="2400" b="1" spc="-50" dirty="0">
                <a:latin typeface="Microsoft JhengHei"/>
                <a:cs typeface="Microsoft JhengHei"/>
              </a:rPr>
              <a:t>算</a:t>
            </a:r>
            <a:endParaRPr sz="2400" dirty="0">
              <a:latin typeface="Microsoft JhengHei"/>
              <a:cs typeface="Microsoft JhengHei"/>
            </a:endParaRPr>
          </a:p>
          <a:p>
            <a:pPr marL="25400" marR="167640">
              <a:lnSpc>
                <a:spcPct val="125000"/>
              </a:lnSpc>
            </a:pPr>
            <a:r>
              <a:rPr sz="2400" b="1" dirty="0">
                <a:latin typeface="Microsoft JhengHei"/>
                <a:cs typeface="Microsoft JhengHei"/>
              </a:rPr>
              <a:t>机中以补码表示，尾数位共</a:t>
            </a:r>
            <a:r>
              <a:rPr sz="2400" b="1" spc="-110" dirty="0">
                <a:latin typeface="Microsoft JhengHei"/>
                <a:cs typeface="Microsoft JhengHei"/>
              </a:rPr>
              <a:t>12</a:t>
            </a:r>
            <a:r>
              <a:rPr sz="2400" b="1" dirty="0">
                <a:latin typeface="Microsoft JhengHei"/>
                <a:cs typeface="Microsoft JhengHei"/>
              </a:rPr>
              <a:t>位，采用双符号位，阶码以补码表示，共</a:t>
            </a:r>
            <a:r>
              <a:rPr sz="2400" b="1" spc="-110" dirty="0">
                <a:latin typeface="Microsoft JhengHei"/>
                <a:cs typeface="Microsoft JhengHei"/>
              </a:rPr>
              <a:t>5</a:t>
            </a:r>
            <a:r>
              <a:rPr sz="2400" b="1" spc="-20" dirty="0">
                <a:latin typeface="Microsoft JhengHei"/>
                <a:cs typeface="Microsoft JhengHei"/>
              </a:rPr>
              <a:t>位，也</a:t>
            </a:r>
            <a:r>
              <a:rPr sz="2400" b="1" spc="-5" dirty="0">
                <a:latin typeface="Microsoft JhengHei"/>
                <a:cs typeface="Microsoft JhengHei"/>
              </a:rPr>
              <a:t>采用双符号位, 求 </a:t>
            </a:r>
            <a:r>
              <a:rPr sz="2400" b="1" dirty="0">
                <a:latin typeface="Microsoft JhengHei"/>
                <a:cs typeface="Microsoft JhengHei"/>
              </a:rPr>
              <a:t>x</a:t>
            </a:r>
            <a:r>
              <a:rPr sz="2400" b="1" spc="-5" dirty="0">
                <a:latin typeface="Microsoft JhengHei"/>
                <a:cs typeface="Microsoft JhengHei"/>
              </a:rPr>
              <a:t> + </a:t>
            </a:r>
            <a:r>
              <a:rPr sz="2400" b="1" spc="-100" dirty="0">
                <a:latin typeface="Microsoft JhengHei"/>
                <a:cs typeface="Microsoft JhengHei"/>
              </a:rPr>
              <a:t>y</a:t>
            </a:r>
            <a:r>
              <a:rPr sz="2400" b="1" spc="-50" dirty="0">
                <a:latin typeface="Microsoft JhengHei"/>
                <a:cs typeface="Microsoft JhengHei"/>
              </a:rPr>
              <a:t>。</a:t>
            </a:r>
            <a:endParaRPr sz="2400" dirty="0">
              <a:latin typeface="Microsoft JhengHei"/>
              <a:cs typeface="Microsoft JhengHei"/>
            </a:endParaRPr>
          </a:p>
          <a:p>
            <a:pPr marL="1282065" marR="5685155" indent="-415925" algn="r">
              <a:lnSpc>
                <a:spcPct val="139900"/>
              </a:lnSpc>
              <a:spcBef>
                <a:spcPts val="1145"/>
              </a:spcBef>
            </a:pPr>
            <a:r>
              <a:rPr sz="2400" b="1" dirty="0">
                <a:latin typeface="Microsoft JhengHei"/>
                <a:cs typeface="Microsoft JhengHei"/>
              </a:rPr>
              <a:t>解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r>
              <a:rPr sz="2400" b="1" dirty="0">
                <a:latin typeface="Microsoft JhengHei"/>
                <a:cs typeface="Microsoft JhengHei"/>
              </a:rPr>
              <a:t>将x , </a:t>
            </a:r>
            <a:r>
              <a:rPr sz="2400" b="1" spc="-100" dirty="0">
                <a:latin typeface="Microsoft JhengHei"/>
                <a:cs typeface="Microsoft JhengHei"/>
              </a:rPr>
              <a:t>y</a:t>
            </a:r>
            <a:r>
              <a:rPr sz="2400" b="1" spc="-10" dirty="0">
                <a:latin typeface="Microsoft JhengHei"/>
                <a:cs typeface="Microsoft JhengHei"/>
              </a:rPr>
              <a:t>转换成浮点数据格式</a:t>
            </a:r>
            <a:r>
              <a:rPr sz="2400" b="1" spc="-50" dirty="0">
                <a:latin typeface="Microsoft JhengHei"/>
                <a:cs typeface="Microsoft JhengHei"/>
              </a:rPr>
              <a:t> </a:t>
            </a:r>
            <a:r>
              <a:rPr sz="2400" b="1" spc="-65" dirty="0">
                <a:latin typeface="Microsoft JhengHei"/>
                <a:cs typeface="Microsoft JhengHei"/>
              </a:rPr>
              <a:t>[x]</a:t>
            </a:r>
            <a:r>
              <a:rPr sz="2325" b="1" spc="112" baseline="-17921" dirty="0">
                <a:latin typeface="Microsoft JhengHei"/>
                <a:cs typeface="Microsoft JhengHei"/>
              </a:rPr>
              <a:t>浮 </a:t>
            </a:r>
            <a:r>
              <a:rPr sz="2400" b="1" spc="-30" dirty="0">
                <a:latin typeface="Microsoft JhengHei"/>
                <a:cs typeface="Microsoft JhengHei"/>
              </a:rPr>
              <a:t>= </a:t>
            </a:r>
            <a:r>
              <a:rPr sz="2400" b="1" dirty="0">
                <a:latin typeface="Microsoft JhengHei"/>
                <a:cs typeface="Microsoft JhengHei"/>
              </a:rPr>
              <a:t>00</a:t>
            </a:r>
            <a:r>
              <a:rPr sz="2400" b="1" spc="-60" dirty="0">
                <a:latin typeface="Microsoft JhengHei"/>
                <a:cs typeface="Microsoft JhengHei"/>
              </a:rPr>
              <a:t> </a:t>
            </a:r>
            <a:r>
              <a:rPr sz="2400" b="1" spc="-55" dirty="0">
                <a:latin typeface="Microsoft JhengHei"/>
                <a:cs typeface="Microsoft JhengHei"/>
              </a:rPr>
              <a:t>101, </a:t>
            </a:r>
            <a:r>
              <a:rPr sz="2400" b="1" spc="-85" dirty="0">
                <a:latin typeface="Microsoft JhengHei"/>
                <a:cs typeface="Microsoft JhengHei"/>
              </a:rPr>
              <a:t>00.11011011</a:t>
            </a:r>
            <a:endParaRPr sz="2400" dirty="0">
              <a:latin typeface="Microsoft JhengHei"/>
              <a:cs typeface="Microsoft JhengHei"/>
            </a:endParaRPr>
          </a:p>
          <a:p>
            <a:pPr marR="5668645" algn="r">
              <a:lnSpc>
                <a:spcPct val="100000"/>
              </a:lnSpc>
              <a:spcBef>
                <a:spcPts val="1150"/>
              </a:spcBef>
            </a:pPr>
            <a:r>
              <a:rPr sz="2400" b="1" spc="-75" dirty="0">
                <a:latin typeface="Microsoft JhengHei"/>
                <a:cs typeface="Microsoft JhengHei"/>
              </a:rPr>
              <a:t>[Y]</a:t>
            </a:r>
            <a:r>
              <a:rPr sz="2325" b="1" spc="112" baseline="-17921" dirty="0">
                <a:latin typeface="Microsoft JhengHei"/>
                <a:cs typeface="Microsoft JhengHei"/>
              </a:rPr>
              <a:t>浮 </a:t>
            </a:r>
            <a:r>
              <a:rPr sz="2400" b="1" spc="-30" dirty="0">
                <a:latin typeface="Microsoft JhengHei"/>
                <a:cs typeface="Microsoft JhengHei"/>
              </a:rPr>
              <a:t>= </a:t>
            </a:r>
            <a:r>
              <a:rPr sz="2400" b="1" dirty="0">
                <a:latin typeface="Microsoft JhengHei"/>
                <a:cs typeface="Microsoft JhengHei"/>
              </a:rPr>
              <a:t>00</a:t>
            </a:r>
            <a:r>
              <a:rPr sz="2400" b="1" spc="-60" dirty="0">
                <a:latin typeface="Microsoft JhengHei"/>
                <a:cs typeface="Microsoft JhengHei"/>
              </a:rPr>
              <a:t> </a:t>
            </a:r>
            <a:r>
              <a:rPr sz="2400" b="1" spc="-55" dirty="0">
                <a:latin typeface="Microsoft JhengHei"/>
                <a:cs typeface="Microsoft JhengHei"/>
              </a:rPr>
              <a:t>111, </a:t>
            </a:r>
            <a:r>
              <a:rPr sz="2400" b="1" spc="-10" dirty="0">
                <a:latin typeface="Microsoft JhengHei"/>
                <a:cs typeface="Microsoft JhengHei"/>
              </a:rPr>
              <a:t>11.01010100</a:t>
            </a:r>
            <a:endParaRPr sz="2400" dirty="0">
              <a:latin typeface="Microsoft JhengHei"/>
              <a:cs typeface="Microsoft JhengHei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Microsoft JhengHei"/>
                <a:cs typeface="Microsoft JhengHei"/>
              </a:rPr>
              <a:t>1</a:t>
            </a:r>
            <a:r>
              <a:rPr sz="2400" b="1" spc="-40" dirty="0">
                <a:latin typeface="Microsoft JhengHei"/>
                <a:cs typeface="Microsoft JhengHei"/>
              </a:rPr>
              <a:t>) 对阶</a:t>
            </a:r>
            <a:endParaRPr sz="2400" dirty="0">
              <a:latin typeface="Microsoft JhengHei"/>
              <a:cs typeface="Microsoft JhengHei"/>
            </a:endParaRPr>
          </a:p>
          <a:p>
            <a:pPr marL="1282065">
              <a:lnSpc>
                <a:spcPct val="100000"/>
              </a:lnSpc>
              <a:spcBef>
                <a:spcPts val="1265"/>
              </a:spcBef>
            </a:pPr>
            <a:r>
              <a:rPr sz="2400" spc="-175" dirty="0">
                <a:latin typeface="SimSun"/>
                <a:cs typeface="SimSun"/>
              </a:rPr>
              <a:t>[E</a:t>
            </a:r>
            <a:r>
              <a:rPr sz="2325" spc="-262" baseline="-17921" dirty="0">
                <a:latin typeface="SimSun"/>
                <a:cs typeface="SimSun"/>
              </a:rPr>
              <a:t>x</a:t>
            </a:r>
            <a:r>
              <a:rPr sz="2400" spc="-175" dirty="0">
                <a:latin typeface="Microsoft Sans Serif"/>
                <a:cs typeface="Microsoft Sans Serif"/>
              </a:rPr>
              <a:t>−</a:t>
            </a:r>
            <a:r>
              <a:rPr sz="2400" spc="-175" dirty="0">
                <a:latin typeface="SimSun"/>
                <a:cs typeface="SimSun"/>
              </a:rPr>
              <a:t>E</a:t>
            </a:r>
            <a:r>
              <a:rPr sz="2325" spc="-262" baseline="-17921" dirty="0">
                <a:latin typeface="SimSun"/>
                <a:cs typeface="SimSun"/>
              </a:rPr>
              <a:t>y</a:t>
            </a:r>
            <a:r>
              <a:rPr sz="2400" spc="-175" dirty="0">
                <a:latin typeface="SimSun"/>
                <a:cs typeface="SimSun"/>
              </a:rPr>
              <a:t>]</a:t>
            </a:r>
            <a:r>
              <a:rPr sz="2325" baseline="-17921" dirty="0">
                <a:latin typeface="SimSun"/>
                <a:cs typeface="SimSun"/>
              </a:rPr>
              <a:t>补</a:t>
            </a:r>
            <a:r>
              <a:rPr sz="2400" dirty="0">
                <a:latin typeface="SimSun"/>
                <a:cs typeface="SimSun"/>
              </a:rPr>
              <a:t>＝</a:t>
            </a:r>
            <a:r>
              <a:rPr sz="2400" spc="-415" dirty="0">
                <a:latin typeface="SimSun"/>
                <a:cs typeface="SimSun"/>
              </a:rPr>
              <a:t> [</a:t>
            </a:r>
            <a:r>
              <a:rPr sz="2400" spc="-285" dirty="0">
                <a:latin typeface="SimSun"/>
                <a:cs typeface="SimSun"/>
              </a:rPr>
              <a:t>E</a:t>
            </a:r>
            <a:r>
              <a:rPr sz="2325" spc="-427" baseline="-17921" dirty="0">
                <a:latin typeface="SimSun"/>
                <a:cs typeface="SimSun"/>
              </a:rPr>
              <a:t>x</a:t>
            </a:r>
            <a:r>
              <a:rPr sz="2400" spc="-285" dirty="0">
                <a:latin typeface="SimSun"/>
                <a:cs typeface="SimSun"/>
              </a:rPr>
              <a:t>]</a:t>
            </a:r>
            <a:r>
              <a:rPr sz="2325" baseline="-17921" dirty="0">
                <a:latin typeface="SimSun"/>
                <a:cs typeface="SimSun"/>
              </a:rPr>
              <a:t>补</a:t>
            </a:r>
            <a:r>
              <a:rPr sz="2400" spc="-165" dirty="0">
                <a:latin typeface="SimSun"/>
                <a:cs typeface="SimSun"/>
              </a:rPr>
              <a:t>+ [-</a:t>
            </a:r>
            <a:r>
              <a:rPr sz="2400" spc="-195" dirty="0">
                <a:latin typeface="SimSun"/>
                <a:cs typeface="SimSun"/>
              </a:rPr>
              <a:t>E</a:t>
            </a:r>
            <a:r>
              <a:rPr sz="2325" spc="-292" baseline="-17921" dirty="0">
                <a:latin typeface="SimSun"/>
                <a:cs typeface="SimSun"/>
              </a:rPr>
              <a:t>y</a:t>
            </a:r>
            <a:r>
              <a:rPr sz="2400" spc="-195" dirty="0">
                <a:latin typeface="SimSun"/>
                <a:cs typeface="SimSun"/>
              </a:rPr>
              <a:t>]</a:t>
            </a:r>
            <a:r>
              <a:rPr sz="2325" baseline="-17921" dirty="0">
                <a:latin typeface="SimSun"/>
                <a:cs typeface="SimSun"/>
              </a:rPr>
              <a:t>补</a:t>
            </a:r>
            <a:r>
              <a:rPr sz="2400" spc="50" dirty="0">
                <a:latin typeface="SimSun"/>
                <a:cs typeface="SimSun"/>
              </a:rPr>
              <a:t>＝00101＋11001＝11110</a:t>
            </a:r>
            <a:r>
              <a:rPr sz="2400" spc="-175" dirty="0">
                <a:latin typeface="SimSun"/>
                <a:cs typeface="SimSun"/>
              </a:rPr>
              <a:t> = -</a:t>
            </a:r>
            <a:r>
              <a:rPr sz="2400" spc="60" dirty="0">
                <a:latin typeface="SimSun"/>
                <a:cs typeface="SimSun"/>
              </a:rPr>
              <a:t>2</a:t>
            </a:r>
            <a:r>
              <a:rPr sz="2400" spc="-5" dirty="0">
                <a:latin typeface="SimSun"/>
                <a:cs typeface="SimSun"/>
              </a:rPr>
              <a:t> &lt; </a:t>
            </a:r>
            <a:r>
              <a:rPr sz="2400" spc="10" dirty="0">
                <a:latin typeface="SimSun"/>
                <a:cs typeface="SimSun"/>
              </a:rPr>
              <a:t>0</a:t>
            </a:r>
            <a:endParaRPr sz="2400" dirty="0">
              <a:latin typeface="SimSun"/>
              <a:cs typeface="SimSun"/>
            </a:endParaRPr>
          </a:p>
          <a:p>
            <a:pPr marL="1282065">
              <a:lnSpc>
                <a:spcPct val="100000"/>
              </a:lnSpc>
              <a:spcBef>
                <a:spcPts val="1635"/>
              </a:spcBef>
            </a:pPr>
            <a:r>
              <a:rPr sz="2400" spc="-75" dirty="0">
                <a:latin typeface="SimSun"/>
                <a:cs typeface="SimSun"/>
              </a:rPr>
              <a:t>小阶对大阶， </a:t>
            </a:r>
            <a:r>
              <a:rPr sz="2400" spc="180" dirty="0">
                <a:latin typeface="SimSun"/>
                <a:cs typeface="SimSun"/>
              </a:rPr>
              <a:t>X</a:t>
            </a:r>
            <a:r>
              <a:rPr sz="2400" dirty="0">
                <a:latin typeface="SimSun"/>
                <a:cs typeface="SimSun"/>
              </a:rPr>
              <a:t>阶码加2</a:t>
            </a:r>
            <a:r>
              <a:rPr sz="2400" spc="-260" dirty="0">
                <a:latin typeface="SimSun"/>
                <a:cs typeface="SimSun"/>
              </a:rPr>
              <a:t>， </a:t>
            </a:r>
            <a:r>
              <a:rPr sz="2400" spc="180" dirty="0">
                <a:latin typeface="SimSun"/>
                <a:cs typeface="SimSun"/>
              </a:rPr>
              <a:t>X</a:t>
            </a:r>
            <a:r>
              <a:rPr sz="2400" dirty="0">
                <a:latin typeface="SimSun"/>
                <a:cs typeface="SimSun"/>
              </a:rPr>
              <a:t>尾数右移</a:t>
            </a:r>
            <a:r>
              <a:rPr sz="2400" spc="60" dirty="0">
                <a:latin typeface="SimSun"/>
                <a:cs typeface="SimSun"/>
              </a:rPr>
              <a:t>2</a:t>
            </a:r>
            <a:r>
              <a:rPr sz="2400" spc="-50" dirty="0">
                <a:latin typeface="SimSun"/>
                <a:cs typeface="SimSun"/>
              </a:rPr>
              <a:t>位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332661"/>
            <a:ext cx="5320665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4367530" algn="l"/>
              </a:tabLst>
            </a:pPr>
            <a:r>
              <a:rPr sz="2400" spc="-390" dirty="0">
                <a:latin typeface="SimSun"/>
                <a:cs typeface="SimSun"/>
              </a:rPr>
              <a:t>[x]</a:t>
            </a:r>
            <a:r>
              <a:rPr sz="2325" baseline="-17921" dirty="0">
                <a:latin typeface="SimSun"/>
                <a:cs typeface="SimSun"/>
              </a:rPr>
              <a:t>浮</a:t>
            </a:r>
            <a:r>
              <a:rPr sz="2325" spc="-292" baseline="-17921" dirty="0">
                <a:latin typeface="SimSun"/>
                <a:cs typeface="SimSun"/>
              </a:rPr>
              <a:t> </a:t>
            </a:r>
            <a:r>
              <a:rPr sz="2400" spc="395" dirty="0">
                <a:latin typeface="SimSun"/>
                <a:cs typeface="SimSun"/>
              </a:rPr>
              <a:t>=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00</a:t>
            </a:r>
            <a:r>
              <a:rPr sz="2400" b="1" spc="-120" dirty="0">
                <a:latin typeface="Microsoft JhengHei"/>
                <a:cs typeface="Microsoft JhengHei"/>
              </a:rPr>
              <a:t> </a:t>
            </a:r>
            <a:r>
              <a:rPr sz="2400" b="1" spc="-55" dirty="0">
                <a:latin typeface="Microsoft JhengHei"/>
                <a:cs typeface="Microsoft JhengHei"/>
              </a:rPr>
              <a:t>111,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00.00110110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11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	</a:t>
            </a:r>
            <a:r>
              <a:rPr sz="2400" dirty="0">
                <a:solidFill>
                  <a:srgbClr val="3A3838"/>
                </a:solidFill>
                <a:latin typeface="SimSun"/>
                <a:cs typeface="SimSun"/>
              </a:rPr>
              <a:t>保留</a:t>
            </a:r>
            <a:r>
              <a:rPr sz="2400" spc="-50" dirty="0">
                <a:solidFill>
                  <a:srgbClr val="3A3838"/>
                </a:solidFill>
                <a:latin typeface="SimSun"/>
                <a:cs typeface="SimSun"/>
              </a:rPr>
              <a:t>位</a:t>
            </a:r>
            <a:endParaRPr sz="24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400" spc="-305" dirty="0">
                <a:latin typeface="SimSun"/>
                <a:cs typeface="SimSun"/>
              </a:rPr>
              <a:t>[Y]</a:t>
            </a:r>
            <a:r>
              <a:rPr sz="2325" spc="-89" baseline="-17921" dirty="0">
                <a:latin typeface="SimSun"/>
                <a:cs typeface="SimSun"/>
              </a:rPr>
              <a:t>浮 </a:t>
            </a:r>
            <a:r>
              <a:rPr sz="2400" spc="-75" dirty="0">
                <a:latin typeface="SimSun"/>
                <a:cs typeface="SimSun"/>
              </a:rPr>
              <a:t>= </a:t>
            </a:r>
            <a:r>
              <a:rPr sz="2400" spc="60" dirty="0">
                <a:latin typeface="SimSun"/>
                <a:cs typeface="SimSun"/>
              </a:rPr>
              <a:t>00</a:t>
            </a:r>
            <a:r>
              <a:rPr sz="2400" spc="-535" dirty="0">
                <a:latin typeface="SimSun"/>
                <a:cs typeface="SimSun"/>
              </a:rPr>
              <a:t> </a:t>
            </a:r>
            <a:r>
              <a:rPr sz="2400" spc="-135" dirty="0">
                <a:latin typeface="SimSun"/>
                <a:cs typeface="SimSun"/>
              </a:rPr>
              <a:t>111</a:t>
            </a:r>
            <a:r>
              <a:rPr sz="2400" spc="-340" dirty="0">
                <a:latin typeface="SimSun"/>
                <a:cs typeface="SimSun"/>
              </a:rPr>
              <a:t>, </a:t>
            </a:r>
            <a:r>
              <a:rPr sz="2400" spc="-10" dirty="0">
                <a:latin typeface="SimSun"/>
                <a:cs typeface="SimSun"/>
              </a:rPr>
              <a:t>11.01010100</a:t>
            </a:r>
            <a:endParaRPr sz="24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400" b="1" spc="-85" dirty="0">
                <a:latin typeface="Microsoft JhengHei"/>
                <a:cs typeface="Microsoft JhengHei"/>
              </a:rPr>
              <a:t>2</a:t>
            </a:r>
            <a:r>
              <a:rPr sz="2400" b="1" spc="-30" dirty="0">
                <a:latin typeface="Microsoft JhengHei"/>
                <a:cs typeface="Microsoft JhengHei"/>
              </a:rPr>
              <a:t>)尾数求和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677025" y="2795701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A3838"/>
                </a:solidFill>
                <a:latin typeface="SimSun"/>
                <a:cs typeface="SimSun"/>
              </a:rPr>
              <a:t>保留位参与运算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6215" y="3710101"/>
            <a:ext cx="383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3A3838"/>
                </a:solidFill>
                <a:latin typeface="SimSun"/>
                <a:cs typeface="SimSun"/>
              </a:rPr>
              <a:t>非规数，左归一位, 阶码减一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039" y="2704261"/>
            <a:ext cx="4634230" cy="1854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20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262" baseline="-17921" dirty="0">
                <a:latin typeface="SimSun"/>
                <a:cs typeface="SimSun"/>
              </a:rPr>
              <a:t>浮 </a:t>
            </a:r>
            <a:r>
              <a:rPr sz="2400" spc="-80" dirty="0">
                <a:latin typeface="SimSun"/>
                <a:cs typeface="SimSun"/>
              </a:rPr>
              <a:t>= </a:t>
            </a:r>
            <a:r>
              <a:rPr sz="2400" b="1" spc="-10" dirty="0">
                <a:latin typeface="Microsoft JhengHei"/>
                <a:cs typeface="Microsoft JhengHei"/>
              </a:rPr>
              <a:t>00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spc="-135" dirty="0">
                <a:latin typeface="SimSun"/>
                <a:cs typeface="SimSun"/>
              </a:rPr>
              <a:t>111</a:t>
            </a:r>
            <a:r>
              <a:rPr sz="2400" spc="-345" dirty="0">
                <a:latin typeface="SimSun"/>
                <a:cs typeface="SimSun"/>
              </a:rPr>
              <a:t>, </a:t>
            </a:r>
            <a:r>
              <a:rPr sz="2400" b="1" spc="-45" dirty="0">
                <a:latin typeface="Microsoft JhengHei"/>
                <a:cs typeface="Microsoft JhengHei"/>
              </a:rPr>
              <a:t>11</a:t>
            </a:r>
            <a:r>
              <a:rPr sz="2400" spc="-45" dirty="0">
                <a:latin typeface="SimSun"/>
                <a:cs typeface="SimSun"/>
              </a:rPr>
              <a:t>.10001010</a:t>
            </a:r>
            <a:r>
              <a:rPr sz="2400" spc="-545" dirty="0">
                <a:latin typeface="SimSun"/>
                <a:cs typeface="SimSun"/>
              </a:rPr>
              <a:t> </a:t>
            </a:r>
            <a:r>
              <a:rPr sz="2400" spc="35" dirty="0">
                <a:solidFill>
                  <a:srgbClr val="FF0000"/>
                </a:solidFill>
                <a:latin typeface="SimSun"/>
                <a:cs typeface="SimSun"/>
              </a:rPr>
              <a:t>11</a:t>
            </a:r>
            <a:endParaRPr sz="2400">
              <a:latin typeface="SimSun"/>
              <a:cs typeface="SimSun"/>
            </a:endParaRPr>
          </a:p>
          <a:p>
            <a:pPr marL="306705" indent="-290195">
              <a:lnSpc>
                <a:spcPct val="100000"/>
              </a:lnSpc>
              <a:spcBef>
                <a:spcPts val="720"/>
              </a:spcBef>
              <a:buSzPct val="95833"/>
              <a:buAutoNum type="arabicParenR" startAt="3"/>
              <a:tabLst>
                <a:tab pos="306705" algn="l"/>
              </a:tabLst>
            </a:pPr>
            <a:r>
              <a:rPr sz="2400" b="1" spc="-10" dirty="0">
                <a:latin typeface="Microsoft JhengHei"/>
                <a:cs typeface="Microsoft JhengHei"/>
              </a:rPr>
              <a:t>结果规格化</a:t>
            </a:r>
            <a:endParaRPr sz="2400">
              <a:latin typeface="Microsoft JhengHei"/>
              <a:cs typeface="Microsoft JhengHei"/>
            </a:endParaRPr>
          </a:p>
          <a:p>
            <a:pPr marL="187325">
              <a:lnSpc>
                <a:spcPct val="100000"/>
              </a:lnSpc>
              <a:spcBef>
                <a:spcPts val="720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150" baseline="-17921" dirty="0">
                <a:latin typeface="SimSun"/>
                <a:cs typeface="SimSun"/>
              </a:rPr>
              <a:t>浮 </a:t>
            </a:r>
            <a:r>
              <a:rPr sz="2400" spc="-80" dirty="0">
                <a:latin typeface="SimSun"/>
                <a:cs typeface="SimSun"/>
              </a:rPr>
              <a:t>= </a:t>
            </a:r>
            <a:r>
              <a:rPr sz="2400" b="1" dirty="0">
                <a:latin typeface="Microsoft JhengHei"/>
                <a:cs typeface="Microsoft JhengHei"/>
              </a:rPr>
              <a:t>00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spc="-135" dirty="0">
                <a:latin typeface="SimSun"/>
                <a:cs typeface="SimSun"/>
              </a:rPr>
              <a:t>110</a:t>
            </a:r>
            <a:r>
              <a:rPr sz="2400" spc="-345" dirty="0">
                <a:latin typeface="SimSun"/>
                <a:cs typeface="SimSun"/>
              </a:rPr>
              <a:t>, </a:t>
            </a:r>
            <a:r>
              <a:rPr sz="2400" b="1" spc="-10" dirty="0">
                <a:latin typeface="Microsoft JhengHei"/>
                <a:cs typeface="Microsoft JhengHei"/>
              </a:rPr>
              <a:t>11</a:t>
            </a:r>
            <a:r>
              <a:rPr sz="2400" spc="-10" dirty="0">
                <a:latin typeface="SimSun"/>
                <a:cs typeface="SimSun"/>
              </a:rPr>
              <a:t>.00010101</a:t>
            </a:r>
            <a:r>
              <a:rPr sz="2400" spc="-10" dirty="0">
                <a:solidFill>
                  <a:srgbClr val="FF0000"/>
                </a:solidFill>
                <a:latin typeface="SimSun"/>
                <a:cs typeface="SimSun"/>
              </a:rPr>
              <a:t>1</a:t>
            </a:r>
            <a:endParaRPr sz="2400">
              <a:latin typeface="SimSun"/>
              <a:cs typeface="SimSun"/>
            </a:endParaRPr>
          </a:p>
          <a:p>
            <a:pPr marL="306705" indent="-290195">
              <a:lnSpc>
                <a:spcPct val="100000"/>
              </a:lnSpc>
              <a:spcBef>
                <a:spcPts val="720"/>
              </a:spcBef>
              <a:buSzPct val="95833"/>
              <a:buAutoNum type="arabicParenR" startAt="4"/>
              <a:tabLst>
                <a:tab pos="306705" algn="l"/>
              </a:tabLst>
            </a:pPr>
            <a:r>
              <a:rPr sz="2400" b="1" spc="-15" dirty="0">
                <a:latin typeface="Microsoft JhengHei"/>
                <a:cs typeface="Microsoft JhengHei"/>
              </a:rPr>
              <a:t>舍入处理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740" y="4533061"/>
            <a:ext cx="1439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229" dirty="0">
                <a:solidFill>
                  <a:srgbClr val="3A3838"/>
                </a:solidFill>
                <a:latin typeface="SimSun"/>
                <a:cs typeface="SimSun"/>
              </a:rPr>
              <a:t>(0</a:t>
            </a:r>
            <a:r>
              <a:rPr sz="2400" dirty="0">
                <a:solidFill>
                  <a:srgbClr val="3A3838"/>
                </a:solidFill>
                <a:latin typeface="SimSun"/>
                <a:cs typeface="SimSun"/>
              </a:rPr>
              <a:t>舍</a:t>
            </a:r>
            <a:r>
              <a:rPr sz="2400" spc="60" dirty="0">
                <a:solidFill>
                  <a:srgbClr val="3A3838"/>
                </a:solidFill>
                <a:latin typeface="SimSun"/>
                <a:cs typeface="SimSun"/>
              </a:rPr>
              <a:t>1</a:t>
            </a:r>
            <a:r>
              <a:rPr sz="2400" spc="-185" dirty="0">
                <a:solidFill>
                  <a:srgbClr val="3A3838"/>
                </a:solidFill>
                <a:latin typeface="SimSun"/>
                <a:cs typeface="SimSun"/>
              </a:rPr>
              <a:t>入法)</a:t>
            </a:r>
            <a:r>
              <a:rPr sz="2400" spc="-555" dirty="0">
                <a:solidFill>
                  <a:srgbClr val="3A3838"/>
                </a:solidFill>
                <a:latin typeface="SimSun"/>
                <a:cs typeface="SimSun"/>
              </a:rPr>
              <a:t> </a:t>
            </a:r>
            <a:r>
              <a:rPr sz="2400" spc="-215" dirty="0">
                <a:solidFill>
                  <a:srgbClr val="3A3838"/>
                </a:solidFill>
                <a:latin typeface="SimSun"/>
                <a:cs typeface="SimSun"/>
              </a:rPr>
              <a:t>(截去法)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039" y="4533061"/>
            <a:ext cx="4316730" cy="1854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20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150" baseline="-17921" dirty="0">
                <a:latin typeface="SimSun"/>
                <a:cs typeface="SimSun"/>
              </a:rPr>
              <a:t>浮 </a:t>
            </a:r>
            <a:r>
              <a:rPr sz="2400" spc="-80" dirty="0">
                <a:latin typeface="SimSun"/>
                <a:cs typeface="SimSun"/>
              </a:rPr>
              <a:t>= </a:t>
            </a:r>
            <a:r>
              <a:rPr sz="2400" b="1" spc="-10" dirty="0">
                <a:latin typeface="Microsoft JhengHei"/>
                <a:cs typeface="Microsoft JhengHei"/>
              </a:rPr>
              <a:t>00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spc="-135" dirty="0">
                <a:latin typeface="SimSun"/>
                <a:cs typeface="SimSun"/>
              </a:rPr>
              <a:t>110</a:t>
            </a:r>
            <a:r>
              <a:rPr sz="2400" spc="-345" dirty="0">
                <a:latin typeface="SimSun"/>
                <a:cs typeface="SimSun"/>
              </a:rPr>
              <a:t>, </a:t>
            </a:r>
            <a:r>
              <a:rPr sz="2400" b="1" spc="-10" dirty="0">
                <a:latin typeface="Microsoft JhengHei"/>
                <a:cs typeface="Microsoft JhengHei"/>
              </a:rPr>
              <a:t>11</a:t>
            </a:r>
            <a:r>
              <a:rPr sz="2400" spc="-10" dirty="0">
                <a:latin typeface="SimSun"/>
                <a:cs typeface="SimSun"/>
              </a:rPr>
              <a:t>.00010110</a:t>
            </a:r>
            <a:endParaRPr sz="2400" dirty="0">
              <a:latin typeface="SimSun"/>
              <a:cs typeface="SimSun"/>
            </a:endParaRPr>
          </a:p>
          <a:p>
            <a:pPr marL="187325">
              <a:lnSpc>
                <a:spcPct val="100000"/>
              </a:lnSpc>
              <a:spcBef>
                <a:spcPts val="720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150" baseline="-17921" dirty="0">
                <a:latin typeface="SimSun"/>
                <a:cs typeface="SimSun"/>
              </a:rPr>
              <a:t>浮 </a:t>
            </a:r>
            <a:r>
              <a:rPr sz="2400" spc="-80" dirty="0">
                <a:latin typeface="SimSun"/>
                <a:cs typeface="SimSun"/>
              </a:rPr>
              <a:t>= </a:t>
            </a:r>
            <a:r>
              <a:rPr sz="2400" b="1" spc="-10" dirty="0">
                <a:latin typeface="Microsoft JhengHei"/>
                <a:cs typeface="Microsoft JhengHei"/>
              </a:rPr>
              <a:t>00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spc="-135" dirty="0">
                <a:latin typeface="SimSun"/>
                <a:cs typeface="SimSun"/>
              </a:rPr>
              <a:t>110</a:t>
            </a:r>
            <a:r>
              <a:rPr sz="2400" spc="-345" dirty="0">
                <a:latin typeface="SimSun"/>
                <a:cs typeface="SimSun"/>
              </a:rPr>
              <a:t>, </a:t>
            </a:r>
            <a:r>
              <a:rPr sz="2400" b="1" spc="-10" dirty="0">
                <a:latin typeface="Microsoft JhengHei"/>
                <a:cs typeface="Microsoft JhengHei"/>
              </a:rPr>
              <a:t>11</a:t>
            </a:r>
            <a:r>
              <a:rPr sz="2400" spc="-10" dirty="0">
                <a:latin typeface="SimSun"/>
                <a:cs typeface="SimSun"/>
              </a:rPr>
              <a:t>.00010101</a:t>
            </a:r>
            <a:endParaRPr sz="2400" dirty="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b="1" spc="-85" dirty="0">
                <a:latin typeface="Microsoft JhengHei"/>
                <a:cs typeface="Microsoft JhengHei"/>
              </a:rPr>
              <a:t>5</a:t>
            </a:r>
            <a:r>
              <a:rPr sz="2400" b="1" spc="-45" dirty="0">
                <a:latin typeface="Microsoft JhengHei"/>
                <a:cs typeface="Microsoft JhengHei"/>
              </a:rPr>
              <a:t>)溢</a:t>
            </a:r>
            <a:r>
              <a:rPr lang="zh-CN" altLang="en-US" sz="2400" b="1" spc="-45" dirty="0">
                <a:latin typeface="Microsoft JhengHei"/>
                <a:cs typeface="Microsoft JhengHei"/>
              </a:rPr>
              <a:t>出</a:t>
            </a:r>
            <a:r>
              <a:rPr sz="2400" b="1" spc="-25" dirty="0" err="1">
                <a:latin typeface="Microsoft JhengHei"/>
                <a:cs typeface="Microsoft JhengHei"/>
              </a:rPr>
              <a:t>判断</a:t>
            </a:r>
            <a:endParaRPr sz="2400" dirty="0">
              <a:latin typeface="Microsoft JhengHei"/>
              <a:cs typeface="Microsoft JhengHei"/>
            </a:endParaRPr>
          </a:p>
          <a:p>
            <a:pPr marL="370840">
              <a:lnSpc>
                <a:spcPct val="100000"/>
              </a:lnSpc>
              <a:spcBef>
                <a:spcPts val="720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52" baseline="-17921" dirty="0">
                <a:latin typeface="SimSun"/>
                <a:cs typeface="SimSun"/>
              </a:rPr>
              <a:t>浮 </a:t>
            </a:r>
            <a:r>
              <a:rPr sz="2400" spc="-50" dirty="0">
                <a:latin typeface="SimSun"/>
                <a:cs typeface="SimSun"/>
              </a:rPr>
              <a:t>= </a:t>
            </a:r>
            <a:r>
              <a:rPr sz="2400" dirty="0">
                <a:latin typeface="SimSun"/>
                <a:cs typeface="SimSun"/>
              </a:rPr>
              <a:t>2</a:t>
            </a:r>
            <a:r>
              <a:rPr sz="2325" baseline="21505" dirty="0">
                <a:latin typeface="SimSun"/>
                <a:cs typeface="SimSun"/>
              </a:rPr>
              <a:t>110</a:t>
            </a:r>
            <a:r>
              <a:rPr sz="2325" spc="-97" baseline="21505" dirty="0">
                <a:latin typeface="SimSun"/>
                <a:cs typeface="SimSun"/>
              </a:rPr>
              <a:t> </a:t>
            </a:r>
            <a:r>
              <a:rPr sz="2400" spc="-150" dirty="0">
                <a:latin typeface="SimSun"/>
                <a:cs typeface="SimSun"/>
              </a:rPr>
              <a:t>x</a:t>
            </a:r>
            <a:r>
              <a:rPr sz="2400" spc="-335" dirty="0">
                <a:latin typeface="SimSun"/>
                <a:cs typeface="SimSun"/>
              </a:rPr>
              <a:t> (-</a:t>
            </a:r>
            <a:r>
              <a:rPr sz="2400" spc="-30" dirty="0">
                <a:latin typeface="SimSun"/>
                <a:cs typeface="SimSun"/>
              </a:rPr>
              <a:t>0.11101011)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8890" y="5996101"/>
            <a:ext cx="93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Microsoft JhengHei"/>
                <a:cs typeface="Microsoft JhengHei"/>
              </a:rPr>
              <a:t>无溢</a:t>
            </a:r>
            <a:r>
              <a:rPr lang="zh-CN" altLang="en-US" sz="2400" b="1" dirty="0">
                <a:latin typeface="Microsoft JhengHei"/>
                <a:cs typeface="Microsoft JhengHei"/>
              </a:rPr>
              <a:t>出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843" y="1321295"/>
            <a:ext cx="9131935" cy="25933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Microsoft YaHei"/>
                <a:cs typeface="Microsoft YaHei"/>
              </a:rPr>
              <a:t>例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45" dirty="0">
                <a:latin typeface="Microsoft YaHei"/>
                <a:cs typeface="Microsoft YaHei"/>
              </a:rPr>
              <a:t>， 已知 </a:t>
            </a:r>
            <a:r>
              <a:rPr sz="2400" dirty="0">
                <a:latin typeface="Arial MT"/>
                <a:cs typeface="Arial MT"/>
              </a:rPr>
              <a:t>X=2</a:t>
            </a:r>
            <a:r>
              <a:rPr sz="2325" baseline="39426" dirty="0">
                <a:latin typeface="Arial MT"/>
                <a:cs typeface="Arial MT"/>
              </a:rPr>
              <a:t>111</a:t>
            </a:r>
            <a:r>
              <a:rPr sz="2325" spc="284" baseline="39426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Arial MT"/>
                <a:cs typeface="Arial MT"/>
              </a:rPr>
              <a:t>0.11111111</a:t>
            </a:r>
            <a:r>
              <a:rPr sz="2400" spc="50" dirty="0">
                <a:latin typeface="Microsoft YaHei"/>
                <a:cs typeface="Microsoft YaHei"/>
              </a:rPr>
              <a:t>，</a:t>
            </a:r>
            <a:r>
              <a:rPr sz="2400" spc="50" dirty="0">
                <a:latin typeface="Arial MT"/>
                <a:cs typeface="Arial MT"/>
              </a:rPr>
              <a:t>Y=2</a:t>
            </a:r>
            <a:r>
              <a:rPr sz="2325" spc="75" baseline="39426" dirty="0">
                <a:latin typeface="Arial MT"/>
                <a:cs typeface="Arial MT"/>
              </a:rPr>
              <a:t>111</a:t>
            </a:r>
            <a:r>
              <a:rPr sz="2325" spc="277" baseline="39426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Arial MT"/>
                <a:cs typeface="Arial MT"/>
              </a:rPr>
              <a:t>0.10000001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Microsoft YaHei"/>
                <a:cs typeface="Microsoft YaHei"/>
              </a:rPr>
              <a:t>，求 </a:t>
            </a:r>
            <a:r>
              <a:rPr sz="2400" spc="-25" dirty="0">
                <a:latin typeface="Arial MT"/>
                <a:cs typeface="Arial MT"/>
              </a:rPr>
              <a:t>X+Y</a:t>
            </a:r>
            <a:endParaRPr sz="2400" dirty="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400"/>
              </a:spcBef>
            </a:pPr>
            <a:r>
              <a:rPr sz="2400" b="1" spc="-25" dirty="0">
                <a:latin typeface="Microsoft JhengHei"/>
                <a:cs typeface="Microsoft JhengHei"/>
              </a:rPr>
              <a:t>解： [</a:t>
            </a:r>
            <a:r>
              <a:rPr sz="2400" b="1" spc="-70" dirty="0">
                <a:latin typeface="Microsoft JhengHei"/>
                <a:cs typeface="Microsoft JhengHei"/>
              </a:rPr>
              <a:t>X]</a:t>
            </a:r>
            <a:r>
              <a:rPr sz="2325" b="1" baseline="-17921" dirty="0">
                <a:latin typeface="Microsoft JhengHei"/>
                <a:cs typeface="Microsoft JhengHei"/>
              </a:rPr>
              <a:t>浮</a:t>
            </a:r>
            <a:r>
              <a:rPr sz="2400" b="1" spc="-90" dirty="0">
                <a:latin typeface="Microsoft JhengHei"/>
                <a:cs typeface="Microsoft JhengHei"/>
              </a:rPr>
              <a:t>=00111</a:t>
            </a:r>
            <a:r>
              <a:rPr sz="2400" b="1" spc="-50" dirty="0">
                <a:latin typeface="Microsoft JhengHei"/>
                <a:cs typeface="Microsoft JhengHei"/>
              </a:rPr>
              <a:t>, </a:t>
            </a:r>
            <a:r>
              <a:rPr sz="2400" b="1" spc="-85" dirty="0">
                <a:latin typeface="Microsoft JhengHei"/>
                <a:cs typeface="Microsoft JhengHei"/>
              </a:rPr>
              <a:t>00.1111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spc="-70" dirty="0">
                <a:latin typeface="Microsoft JhengHei"/>
                <a:cs typeface="Microsoft JhengHei"/>
              </a:rPr>
              <a:t>1111</a:t>
            </a:r>
            <a:r>
              <a:rPr sz="2400" b="1" spc="-45" dirty="0">
                <a:latin typeface="Microsoft JhengHei"/>
                <a:cs typeface="Microsoft JhengHei"/>
              </a:rPr>
              <a:t> ，[</a:t>
            </a:r>
            <a:r>
              <a:rPr sz="2400" b="1" spc="-60" dirty="0">
                <a:latin typeface="Microsoft JhengHei"/>
                <a:cs typeface="Microsoft JhengHei"/>
              </a:rPr>
              <a:t>Y]</a:t>
            </a:r>
            <a:r>
              <a:rPr sz="2325" b="1" baseline="-17921" dirty="0">
                <a:latin typeface="Microsoft JhengHei"/>
                <a:cs typeface="Microsoft JhengHei"/>
              </a:rPr>
              <a:t>浮</a:t>
            </a:r>
            <a:r>
              <a:rPr sz="2400" b="1" spc="-90" dirty="0">
                <a:latin typeface="Microsoft JhengHei"/>
                <a:cs typeface="Microsoft JhengHei"/>
              </a:rPr>
              <a:t>=00111</a:t>
            </a:r>
            <a:r>
              <a:rPr sz="2400" b="1" spc="-50" dirty="0">
                <a:latin typeface="Microsoft JhengHei"/>
                <a:cs typeface="Microsoft JhengHei"/>
              </a:rPr>
              <a:t>, </a:t>
            </a:r>
            <a:r>
              <a:rPr sz="2400" b="1" spc="-85" dirty="0">
                <a:latin typeface="Microsoft JhengHei"/>
                <a:cs typeface="Microsoft JhengHei"/>
              </a:rPr>
              <a:t>00.1000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spc="-20" dirty="0">
                <a:latin typeface="Microsoft JhengHei"/>
                <a:cs typeface="Microsoft JhengHei"/>
              </a:rPr>
              <a:t>0001</a:t>
            </a:r>
            <a:endParaRPr sz="2400" dirty="0">
              <a:latin typeface="Microsoft JhengHei"/>
              <a:cs typeface="Microsoft JhengHei"/>
            </a:endParaRPr>
          </a:p>
          <a:p>
            <a:pPr marL="837565" indent="-290195">
              <a:lnSpc>
                <a:spcPct val="100000"/>
              </a:lnSpc>
              <a:spcBef>
                <a:spcPts val="1005"/>
              </a:spcBef>
              <a:buSzPct val="95833"/>
              <a:buAutoNum type="arabicParenR"/>
              <a:tabLst>
                <a:tab pos="837565" algn="l"/>
              </a:tabLst>
            </a:pPr>
            <a:r>
              <a:rPr sz="2400" b="1" spc="-15" dirty="0">
                <a:latin typeface="Microsoft JhengHei"/>
                <a:cs typeface="Microsoft JhengHei"/>
              </a:rPr>
              <a:t>尾数求和</a:t>
            </a:r>
            <a:endParaRPr sz="2400" dirty="0">
              <a:latin typeface="Microsoft JhengHei"/>
              <a:cs typeface="Microsoft JhengHei"/>
            </a:endParaRPr>
          </a:p>
          <a:p>
            <a:pPr marL="718185">
              <a:lnSpc>
                <a:spcPct val="100000"/>
              </a:lnSpc>
              <a:spcBef>
                <a:spcPts val="1005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247" baseline="-17921" dirty="0">
                <a:latin typeface="SimSun"/>
                <a:cs typeface="SimSun"/>
              </a:rPr>
              <a:t>浮 </a:t>
            </a:r>
            <a:r>
              <a:rPr sz="2400" spc="-65" dirty="0">
                <a:latin typeface="SimSun"/>
                <a:cs typeface="SimSun"/>
              </a:rPr>
              <a:t>= </a:t>
            </a:r>
            <a:r>
              <a:rPr sz="2400" spc="-70" dirty="0">
                <a:latin typeface="SimSun"/>
                <a:cs typeface="SimSun"/>
              </a:rPr>
              <a:t>00111</a:t>
            </a:r>
            <a:r>
              <a:rPr sz="2400" spc="-295" dirty="0">
                <a:latin typeface="SimSun"/>
                <a:cs typeface="SimSun"/>
              </a:rPr>
              <a:t>, </a:t>
            </a:r>
            <a:r>
              <a:rPr sz="2400" spc="-55" dirty="0">
                <a:latin typeface="SimSun"/>
                <a:cs typeface="SimSun"/>
              </a:rPr>
              <a:t>01.1000</a:t>
            </a:r>
            <a:r>
              <a:rPr sz="2400" spc="-509" dirty="0">
                <a:latin typeface="SimSun"/>
                <a:cs typeface="SimSun"/>
              </a:rPr>
              <a:t> </a:t>
            </a:r>
            <a:r>
              <a:rPr sz="2400" spc="40" dirty="0">
                <a:latin typeface="SimSun"/>
                <a:cs typeface="SimSun"/>
              </a:rPr>
              <a:t>0000</a:t>
            </a:r>
            <a:endParaRPr sz="2400" dirty="0">
              <a:latin typeface="SimSun"/>
              <a:cs typeface="SimSun"/>
            </a:endParaRPr>
          </a:p>
          <a:p>
            <a:pPr marL="822325" indent="-290195">
              <a:lnSpc>
                <a:spcPct val="100000"/>
              </a:lnSpc>
              <a:spcBef>
                <a:spcPts val="1005"/>
              </a:spcBef>
              <a:buSzPct val="95833"/>
              <a:buAutoNum type="arabicParenR" startAt="2"/>
              <a:tabLst>
                <a:tab pos="822325" algn="l"/>
              </a:tabLst>
            </a:pPr>
            <a:r>
              <a:rPr sz="2400" b="1" spc="-10" dirty="0">
                <a:latin typeface="Microsoft JhengHei"/>
                <a:cs typeface="Microsoft JhengHei"/>
              </a:rPr>
              <a:t>结果规格化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89776" y="4016717"/>
            <a:ext cx="336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3A3838"/>
                </a:solidFill>
                <a:latin typeface="SimSun"/>
                <a:cs typeface="SimSun"/>
              </a:rPr>
              <a:t>右移一位规格化, 阶码 +</a:t>
            </a:r>
            <a:r>
              <a:rPr sz="2400" spc="200" dirty="0">
                <a:solidFill>
                  <a:srgbClr val="3A3838"/>
                </a:solidFill>
                <a:latin typeface="SimSun"/>
                <a:cs typeface="SimSun"/>
              </a:rPr>
              <a:t>1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071" y="3889082"/>
            <a:ext cx="4342765" cy="24923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105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150" baseline="-17921" dirty="0">
                <a:latin typeface="SimSun"/>
                <a:cs typeface="SimSun"/>
              </a:rPr>
              <a:t>浮 </a:t>
            </a:r>
            <a:r>
              <a:rPr sz="2400" spc="-80" dirty="0">
                <a:latin typeface="SimSun"/>
                <a:cs typeface="SimSun"/>
              </a:rPr>
              <a:t>= </a:t>
            </a:r>
            <a:r>
              <a:rPr sz="2400" b="1" dirty="0">
                <a:latin typeface="Microsoft JhengHei"/>
                <a:cs typeface="Microsoft JhengHei"/>
              </a:rPr>
              <a:t>01</a:t>
            </a:r>
            <a:r>
              <a:rPr sz="2400" b="1" spc="35" dirty="0">
                <a:latin typeface="Microsoft JhengHei"/>
                <a:cs typeface="Microsoft JhengHei"/>
              </a:rPr>
              <a:t> </a:t>
            </a:r>
            <a:r>
              <a:rPr sz="2400" spc="-135" dirty="0">
                <a:latin typeface="SimSun"/>
                <a:cs typeface="SimSun"/>
              </a:rPr>
              <a:t>000</a:t>
            </a:r>
            <a:r>
              <a:rPr sz="2400" spc="-345" dirty="0">
                <a:latin typeface="SimSun"/>
                <a:cs typeface="SimSun"/>
              </a:rPr>
              <a:t>, </a:t>
            </a:r>
            <a:r>
              <a:rPr sz="2400" b="1" spc="-100" dirty="0">
                <a:latin typeface="Microsoft JhengHei"/>
                <a:cs typeface="Microsoft JhengHei"/>
              </a:rPr>
              <a:t>00</a:t>
            </a:r>
            <a:r>
              <a:rPr sz="2400" spc="-100" dirty="0">
                <a:latin typeface="SimSun"/>
                <a:cs typeface="SimSun"/>
              </a:rPr>
              <a:t>.1100</a:t>
            </a:r>
            <a:r>
              <a:rPr sz="2400" spc="-545" dirty="0">
                <a:latin typeface="SimSun"/>
                <a:cs typeface="SimSun"/>
              </a:rPr>
              <a:t> </a:t>
            </a:r>
            <a:r>
              <a:rPr sz="2400" spc="40" dirty="0">
                <a:latin typeface="SimSun"/>
                <a:cs typeface="SimSun"/>
              </a:rPr>
              <a:t>0000</a:t>
            </a:r>
            <a:endParaRPr sz="2400" dirty="0">
              <a:latin typeface="SimSun"/>
              <a:cs typeface="SimSun"/>
            </a:endParaRPr>
          </a:p>
          <a:p>
            <a:pPr marL="306705" indent="-290195">
              <a:lnSpc>
                <a:spcPct val="100000"/>
              </a:lnSpc>
              <a:spcBef>
                <a:spcPts val="1005"/>
              </a:spcBef>
              <a:buSzPct val="95833"/>
              <a:buAutoNum type="arabicParenR" startAt="3"/>
              <a:tabLst>
                <a:tab pos="306705" algn="l"/>
              </a:tabLst>
            </a:pPr>
            <a:r>
              <a:rPr sz="2400" b="1" spc="-15" dirty="0">
                <a:latin typeface="Microsoft JhengHei"/>
                <a:cs typeface="Microsoft JhengHei"/>
              </a:rPr>
              <a:t>舍入处理</a:t>
            </a:r>
            <a:endParaRPr sz="2400" dirty="0">
              <a:latin typeface="Microsoft JhengHei"/>
              <a:cs typeface="Microsoft JhengHei"/>
            </a:endParaRPr>
          </a:p>
          <a:p>
            <a:pPr marL="187325">
              <a:lnSpc>
                <a:spcPct val="100000"/>
              </a:lnSpc>
              <a:spcBef>
                <a:spcPts val="1005"/>
              </a:spcBef>
            </a:pPr>
            <a:r>
              <a:rPr sz="2400" spc="-75" dirty="0">
                <a:latin typeface="SimSun"/>
                <a:cs typeface="SimSun"/>
              </a:rPr>
              <a:t>[X+Y]</a:t>
            </a:r>
            <a:r>
              <a:rPr sz="2325" spc="-150" baseline="-17921" dirty="0">
                <a:latin typeface="SimSun"/>
                <a:cs typeface="SimSun"/>
              </a:rPr>
              <a:t>浮 </a:t>
            </a:r>
            <a:r>
              <a:rPr sz="2400" spc="-80" dirty="0">
                <a:latin typeface="SimSun"/>
                <a:cs typeface="SimSun"/>
              </a:rPr>
              <a:t>= </a:t>
            </a:r>
            <a:r>
              <a:rPr sz="2400" b="1" spc="-10" dirty="0">
                <a:latin typeface="Microsoft JhengHei"/>
                <a:cs typeface="Microsoft JhengHei"/>
              </a:rPr>
              <a:t>01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spc="-135" dirty="0">
                <a:latin typeface="SimSun"/>
                <a:cs typeface="SimSun"/>
              </a:rPr>
              <a:t>000</a:t>
            </a:r>
            <a:r>
              <a:rPr sz="2400" spc="-345" dirty="0">
                <a:latin typeface="SimSun"/>
                <a:cs typeface="SimSun"/>
              </a:rPr>
              <a:t>, </a:t>
            </a:r>
            <a:r>
              <a:rPr sz="2400" b="1" spc="-10" dirty="0">
                <a:latin typeface="Microsoft JhengHei"/>
                <a:cs typeface="Microsoft JhengHei"/>
              </a:rPr>
              <a:t>00</a:t>
            </a:r>
            <a:r>
              <a:rPr sz="2400" spc="-10" dirty="0">
                <a:latin typeface="SimSun"/>
                <a:cs typeface="SimSun"/>
              </a:rPr>
              <a:t>.11000000</a:t>
            </a:r>
            <a:endParaRPr sz="2400" dirty="0">
              <a:latin typeface="SimSun"/>
              <a:cs typeface="SimSun"/>
            </a:endParaRPr>
          </a:p>
          <a:p>
            <a:pPr marL="306705" indent="-290195">
              <a:lnSpc>
                <a:spcPct val="100000"/>
              </a:lnSpc>
              <a:spcBef>
                <a:spcPts val="1005"/>
              </a:spcBef>
              <a:buSzPct val="95833"/>
              <a:buAutoNum type="arabicParenR" startAt="4"/>
              <a:tabLst>
                <a:tab pos="306705" algn="l"/>
              </a:tabLst>
            </a:pPr>
            <a:r>
              <a:rPr sz="2400" b="1" dirty="0">
                <a:latin typeface="Microsoft JhengHei"/>
                <a:cs typeface="Microsoft JhengHei"/>
              </a:rPr>
              <a:t>溢</a:t>
            </a:r>
            <a:r>
              <a:rPr lang="zh-CN" altLang="en-US" sz="2400" b="1" dirty="0">
                <a:latin typeface="Microsoft JhengHei"/>
                <a:cs typeface="Microsoft JhengHei"/>
              </a:rPr>
              <a:t>出</a:t>
            </a:r>
            <a:r>
              <a:rPr sz="2400" b="1" spc="-25" dirty="0" err="1">
                <a:latin typeface="Microsoft JhengHei"/>
                <a:cs typeface="Microsoft JhengHei"/>
              </a:rPr>
              <a:t>判断</a:t>
            </a:r>
            <a:endParaRPr sz="2400" dirty="0">
              <a:latin typeface="Microsoft JhengHei"/>
              <a:cs typeface="Microsoft JhengHei"/>
            </a:endParaRPr>
          </a:p>
          <a:p>
            <a:pPr marL="370840">
              <a:lnSpc>
                <a:spcPct val="100000"/>
              </a:lnSpc>
              <a:spcBef>
                <a:spcPts val="1005"/>
              </a:spcBef>
            </a:pPr>
            <a:r>
              <a:rPr sz="2400" spc="-80" dirty="0">
                <a:latin typeface="SimSun"/>
                <a:cs typeface="SimSun"/>
              </a:rPr>
              <a:t>阶码双符号位 </a:t>
            </a:r>
            <a:r>
              <a:rPr sz="2400" spc="60" dirty="0">
                <a:latin typeface="SimSun"/>
                <a:cs typeface="SimSun"/>
              </a:rPr>
              <a:t>01</a:t>
            </a:r>
            <a:r>
              <a:rPr sz="2400" spc="-155" dirty="0">
                <a:latin typeface="SimSun"/>
                <a:cs typeface="SimSun"/>
              </a:rPr>
              <a:t> ，上溢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浮点运算(加/减)-- 一般格式的浮点数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767" y="1067003"/>
            <a:ext cx="284035" cy="3062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306" y="1019378"/>
            <a:ext cx="4655426" cy="392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12445" y="1635645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;}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925" y="1635645"/>
            <a:ext cx="496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F"/>
                </a:solidFill>
                <a:latin typeface="Courier New"/>
                <a:cs typeface="Courier New"/>
              </a:rPr>
              <a:t>union</a:t>
            </a:r>
            <a:r>
              <a:rPr sz="2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4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4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f</a:t>
            </a:r>
            <a:r>
              <a:rPr sz="2400" spc="-2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main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(){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685" y="2367165"/>
            <a:ext cx="9352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144384" algn="l"/>
              </a:tabLst>
            </a:pPr>
            <a:r>
              <a:rPr sz="2400" b="1" dirty="0">
                <a:latin typeface="Courier New"/>
                <a:cs typeface="Courier New"/>
              </a:rPr>
              <a:t>t1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00EF"/>
                </a:solidFill>
                <a:latin typeface="Courier New"/>
                <a:cs typeface="Courier New"/>
              </a:rPr>
              <a:t>0X7F000000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t2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EF00EF"/>
                </a:solidFill>
                <a:latin typeface="Courier New"/>
                <a:cs typeface="Courier New"/>
              </a:rPr>
              <a:t>0X7F7FFFFF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400" b="1" dirty="0">
                <a:solidFill>
                  <a:srgbClr val="767070"/>
                </a:solidFill>
                <a:latin typeface="Courier New"/>
                <a:cs typeface="Courier New"/>
              </a:rPr>
              <a:t>//</a:t>
            </a:r>
            <a:r>
              <a:rPr sz="2400" b="1" spc="-15" dirty="0">
                <a:solidFill>
                  <a:srgbClr val="76707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7070"/>
                </a:solidFill>
                <a:latin typeface="Courier New"/>
                <a:cs typeface="Courier New"/>
              </a:rPr>
              <a:t>Max</a:t>
            </a:r>
            <a:r>
              <a:rPr sz="2400" b="1" spc="-10" dirty="0">
                <a:solidFill>
                  <a:srgbClr val="767070"/>
                </a:solidFill>
                <a:latin typeface="Courier New"/>
                <a:cs typeface="Courier New"/>
              </a:rPr>
              <a:t> float </a:t>
            </a:r>
            <a:r>
              <a:rPr sz="2400" b="1" dirty="0">
                <a:latin typeface="Courier New"/>
                <a:cs typeface="Courier New"/>
              </a:rPr>
              <a:t>t3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t1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t1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b="1" spc="-10" dirty="0">
                <a:latin typeface="Courier New"/>
                <a:cs typeface="Courier New"/>
              </a:rPr>
              <a:t>f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685" y="3098685"/>
            <a:ext cx="2220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printf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"%08X </a:t>
            </a:r>
            <a:r>
              <a:rPr sz="2400" b="1" spc="-10" dirty="0">
                <a:latin typeface="Courier New"/>
                <a:cs typeface="Courier New"/>
              </a:rPr>
              <a:t>printf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"%08X </a:t>
            </a:r>
            <a:r>
              <a:rPr sz="2400" b="1" spc="-10" dirty="0">
                <a:latin typeface="Courier New"/>
                <a:cs typeface="Courier New"/>
              </a:rPr>
              <a:t>printf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"%08X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7885" y="3098685"/>
            <a:ext cx="3134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%f\n"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f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%f\n"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f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%f\n"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t3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f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8925" y="419596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669" y="4850549"/>
            <a:ext cx="8794750" cy="440690"/>
          </a:xfrm>
          <a:custGeom>
            <a:avLst/>
            <a:gdLst/>
            <a:ahLst/>
            <a:cxnLst/>
            <a:rect l="l" t="t" r="r" b="b"/>
            <a:pathLst>
              <a:path w="8794750" h="440689">
                <a:moveTo>
                  <a:pt x="8789530" y="440410"/>
                </a:moveTo>
                <a:lnTo>
                  <a:pt x="4762" y="440410"/>
                </a:lnTo>
                <a:lnTo>
                  <a:pt x="3289" y="440169"/>
                </a:lnTo>
                <a:lnTo>
                  <a:pt x="1955" y="439496"/>
                </a:lnTo>
                <a:lnTo>
                  <a:pt x="901" y="438442"/>
                </a:lnTo>
                <a:lnTo>
                  <a:pt x="228" y="437121"/>
                </a:lnTo>
                <a:lnTo>
                  <a:pt x="0" y="435648"/>
                </a:lnTo>
                <a:lnTo>
                  <a:pt x="0" y="4762"/>
                </a:lnTo>
                <a:lnTo>
                  <a:pt x="4762" y="0"/>
                </a:lnTo>
                <a:lnTo>
                  <a:pt x="8789530" y="0"/>
                </a:lnTo>
                <a:lnTo>
                  <a:pt x="879429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0885"/>
                </a:lnTo>
                <a:lnTo>
                  <a:pt x="4762" y="430885"/>
                </a:lnTo>
                <a:lnTo>
                  <a:pt x="9525" y="435648"/>
                </a:lnTo>
                <a:lnTo>
                  <a:pt x="8794292" y="435648"/>
                </a:lnTo>
                <a:lnTo>
                  <a:pt x="8794064" y="437121"/>
                </a:lnTo>
                <a:lnTo>
                  <a:pt x="8793378" y="438442"/>
                </a:lnTo>
                <a:lnTo>
                  <a:pt x="8792324" y="439496"/>
                </a:lnTo>
                <a:lnTo>
                  <a:pt x="8791003" y="440169"/>
                </a:lnTo>
                <a:lnTo>
                  <a:pt x="8789530" y="440410"/>
                </a:lnTo>
                <a:close/>
              </a:path>
              <a:path w="8794750" h="440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94750" h="440689">
                <a:moveTo>
                  <a:pt x="878476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84767" y="4762"/>
                </a:lnTo>
                <a:lnTo>
                  <a:pt x="8784767" y="9525"/>
                </a:lnTo>
                <a:close/>
              </a:path>
              <a:path w="8794750" h="440689">
                <a:moveTo>
                  <a:pt x="8784767" y="435648"/>
                </a:moveTo>
                <a:lnTo>
                  <a:pt x="8784767" y="4762"/>
                </a:lnTo>
                <a:lnTo>
                  <a:pt x="8789530" y="9525"/>
                </a:lnTo>
                <a:lnTo>
                  <a:pt x="8794292" y="9525"/>
                </a:lnTo>
                <a:lnTo>
                  <a:pt x="8794292" y="430885"/>
                </a:lnTo>
                <a:lnTo>
                  <a:pt x="8789530" y="430885"/>
                </a:lnTo>
                <a:lnTo>
                  <a:pt x="8784767" y="435648"/>
                </a:lnTo>
                <a:close/>
              </a:path>
              <a:path w="8794750" h="440689">
                <a:moveTo>
                  <a:pt x="8794292" y="9525"/>
                </a:moveTo>
                <a:lnTo>
                  <a:pt x="8789530" y="9525"/>
                </a:lnTo>
                <a:lnTo>
                  <a:pt x="8784767" y="4762"/>
                </a:lnTo>
                <a:lnTo>
                  <a:pt x="8794292" y="4762"/>
                </a:lnTo>
                <a:lnTo>
                  <a:pt x="8794292" y="9525"/>
                </a:lnTo>
                <a:close/>
              </a:path>
              <a:path w="8794750" h="440689">
                <a:moveTo>
                  <a:pt x="9525" y="435648"/>
                </a:moveTo>
                <a:lnTo>
                  <a:pt x="4762" y="430885"/>
                </a:lnTo>
                <a:lnTo>
                  <a:pt x="9525" y="430885"/>
                </a:lnTo>
                <a:lnTo>
                  <a:pt x="9525" y="435648"/>
                </a:lnTo>
                <a:close/>
              </a:path>
              <a:path w="8794750" h="440689">
                <a:moveTo>
                  <a:pt x="8784767" y="435648"/>
                </a:moveTo>
                <a:lnTo>
                  <a:pt x="9525" y="435648"/>
                </a:lnTo>
                <a:lnTo>
                  <a:pt x="9525" y="430885"/>
                </a:lnTo>
                <a:lnTo>
                  <a:pt x="8784767" y="430885"/>
                </a:lnTo>
                <a:lnTo>
                  <a:pt x="8784767" y="435648"/>
                </a:lnTo>
                <a:close/>
              </a:path>
              <a:path w="8794750" h="440689">
                <a:moveTo>
                  <a:pt x="8794292" y="435648"/>
                </a:moveTo>
                <a:lnTo>
                  <a:pt x="8784767" y="435648"/>
                </a:lnTo>
                <a:lnTo>
                  <a:pt x="8789530" y="430885"/>
                </a:lnTo>
                <a:lnTo>
                  <a:pt x="8794292" y="430885"/>
                </a:lnTo>
                <a:lnTo>
                  <a:pt x="8794292" y="43564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92669" y="5335765"/>
            <a:ext cx="8827135" cy="924560"/>
            <a:chOff x="1192669" y="5335765"/>
            <a:chExt cx="8827135" cy="924560"/>
          </a:xfrm>
        </p:grpSpPr>
        <p:sp>
          <p:nvSpPr>
            <p:cNvPr id="12" name="object 12"/>
            <p:cNvSpPr/>
            <p:nvPr/>
          </p:nvSpPr>
          <p:spPr>
            <a:xfrm>
              <a:off x="1225321" y="5335765"/>
              <a:ext cx="8794750" cy="440690"/>
            </a:xfrm>
            <a:custGeom>
              <a:avLst/>
              <a:gdLst/>
              <a:ahLst/>
              <a:cxnLst/>
              <a:rect l="l" t="t" r="r" b="b"/>
              <a:pathLst>
                <a:path w="8794750" h="440689">
                  <a:moveTo>
                    <a:pt x="8789543" y="440410"/>
                  </a:moveTo>
                  <a:lnTo>
                    <a:pt x="4762" y="440410"/>
                  </a:lnTo>
                  <a:lnTo>
                    <a:pt x="3289" y="440181"/>
                  </a:lnTo>
                  <a:lnTo>
                    <a:pt x="1968" y="439496"/>
                  </a:lnTo>
                  <a:lnTo>
                    <a:pt x="914" y="438454"/>
                  </a:lnTo>
                  <a:lnTo>
                    <a:pt x="228" y="437121"/>
                  </a:lnTo>
                  <a:lnTo>
                    <a:pt x="0" y="43564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8789543" y="0"/>
                  </a:lnTo>
                  <a:lnTo>
                    <a:pt x="879430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30885"/>
                  </a:lnTo>
                  <a:lnTo>
                    <a:pt x="4762" y="430885"/>
                  </a:lnTo>
                  <a:lnTo>
                    <a:pt x="9525" y="435648"/>
                  </a:lnTo>
                  <a:lnTo>
                    <a:pt x="8794305" y="435648"/>
                  </a:lnTo>
                  <a:lnTo>
                    <a:pt x="8794064" y="437121"/>
                  </a:lnTo>
                  <a:lnTo>
                    <a:pt x="8793391" y="438454"/>
                  </a:lnTo>
                  <a:lnTo>
                    <a:pt x="8792337" y="439496"/>
                  </a:lnTo>
                  <a:lnTo>
                    <a:pt x="8791003" y="440181"/>
                  </a:lnTo>
                  <a:lnTo>
                    <a:pt x="8789543" y="440410"/>
                  </a:lnTo>
                  <a:close/>
                </a:path>
                <a:path w="8794750" h="44068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8794750" h="440689">
                  <a:moveTo>
                    <a:pt x="878478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8784780" y="4762"/>
                  </a:lnTo>
                  <a:lnTo>
                    <a:pt x="8784780" y="9525"/>
                  </a:lnTo>
                  <a:close/>
                </a:path>
                <a:path w="8794750" h="440689">
                  <a:moveTo>
                    <a:pt x="8784780" y="435648"/>
                  </a:moveTo>
                  <a:lnTo>
                    <a:pt x="8784780" y="4762"/>
                  </a:lnTo>
                  <a:lnTo>
                    <a:pt x="8789543" y="9525"/>
                  </a:lnTo>
                  <a:lnTo>
                    <a:pt x="8794305" y="9525"/>
                  </a:lnTo>
                  <a:lnTo>
                    <a:pt x="8794305" y="430885"/>
                  </a:lnTo>
                  <a:lnTo>
                    <a:pt x="8789543" y="430885"/>
                  </a:lnTo>
                  <a:lnTo>
                    <a:pt x="8784780" y="435648"/>
                  </a:lnTo>
                  <a:close/>
                </a:path>
                <a:path w="8794750" h="440689">
                  <a:moveTo>
                    <a:pt x="8794305" y="9525"/>
                  </a:moveTo>
                  <a:lnTo>
                    <a:pt x="8789543" y="9525"/>
                  </a:lnTo>
                  <a:lnTo>
                    <a:pt x="8784780" y="4762"/>
                  </a:lnTo>
                  <a:lnTo>
                    <a:pt x="8794305" y="4762"/>
                  </a:lnTo>
                  <a:lnTo>
                    <a:pt x="8794305" y="9525"/>
                  </a:lnTo>
                  <a:close/>
                </a:path>
                <a:path w="8794750" h="440689">
                  <a:moveTo>
                    <a:pt x="9525" y="435648"/>
                  </a:moveTo>
                  <a:lnTo>
                    <a:pt x="4762" y="430885"/>
                  </a:lnTo>
                  <a:lnTo>
                    <a:pt x="9525" y="430885"/>
                  </a:lnTo>
                  <a:lnTo>
                    <a:pt x="9525" y="435648"/>
                  </a:lnTo>
                  <a:close/>
                </a:path>
                <a:path w="8794750" h="440689">
                  <a:moveTo>
                    <a:pt x="8784780" y="435648"/>
                  </a:moveTo>
                  <a:lnTo>
                    <a:pt x="9525" y="435648"/>
                  </a:lnTo>
                  <a:lnTo>
                    <a:pt x="9525" y="430885"/>
                  </a:lnTo>
                  <a:lnTo>
                    <a:pt x="8784780" y="430885"/>
                  </a:lnTo>
                  <a:lnTo>
                    <a:pt x="8784780" y="435648"/>
                  </a:lnTo>
                  <a:close/>
                </a:path>
                <a:path w="8794750" h="440689">
                  <a:moveTo>
                    <a:pt x="8794305" y="435648"/>
                  </a:moveTo>
                  <a:lnTo>
                    <a:pt x="8784780" y="435648"/>
                  </a:lnTo>
                  <a:lnTo>
                    <a:pt x="8789543" y="430885"/>
                  </a:lnTo>
                  <a:lnTo>
                    <a:pt x="8794305" y="430885"/>
                  </a:lnTo>
                  <a:lnTo>
                    <a:pt x="8794305" y="435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2669" y="5819622"/>
              <a:ext cx="8827135" cy="440690"/>
            </a:xfrm>
            <a:custGeom>
              <a:avLst/>
              <a:gdLst/>
              <a:ahLst/>
              <a:cxnLst/>
              <a:rect l="l" t="t" r="r" b="b"/>
              <a:pathLst>
                <a:path w="8827135" h="440689">
                  <a:moveTo>
                    <a:pt x="8822194" y="440410"/>
                  </a:moveTo>
                  <a:lnTo>
                    <a:pt x="4762" y="440410"/>
                  </a:lnTo>
                  <a:lnTo>
                    <a:pt x="3289" y="440169"/>
                  </a:lnTo>
                  <a:lnTo>
                    <a:pt x="1955" y="439496"/>
                  </a:lnTo>
                  <a:lnTo>
                    <a:pt x="901" y="438442"/>
                  </a:lnTo>
                  <a:lnTo>
                    <a:pt x="228" y="437121"/>
                  </a:lnTo>
                  <a:lnTo>
                    <a:pt x="0" y="43564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8822194" y="0"/>
                  </a:lnTo>
                  <a:lnTo>
                    <a:pt x="8826957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30885"/>
                  </a:lnTo>
                  <a:lnTo>
                    <a:pt x="4762" y="430885"/>
                  </a:lnTo>
                  <a:lnTo>
                    <a:pt x="9525" y="435648"/>
                  </a:lnTo>
                  <a:lnTo>
                    <a:pt x="8826957" y="435648"/>
                  </a:lnTo>
                  <a:lnTo>
                    <a:pt x="8826715" y="437121"/>
                  </a:lnTo>
                  <a:lnTo>
                    <a:pt x="8826042" y="438442"/>
                  </a:lnTo>
                  <a:lnTo>
                    <a:pt x="8824988" y="439496"/>
                  </a:lnTo>
                  <a:lnTo>
                    <a:pt x="8823655" y="440169"/>
                  </a:lnTo>
                  <a:lnTo>
                    <a:pt x="8822194" y="440410"/>
                  </a:lnTo>
                  <a:close/>
                </a:path>
                <a:path w="8827135" h="44068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8827135" h="440689">
                  <a:moveTo>
                    <a:pt x="8817432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8817432" y="4762"/>
                  </a:lnTo>
                  <a:lnTo>
                    <a:pt x="8817432" y="9525"/>
                  </a:lnTo>
                  <a:close/>
                </a:path>
                <a:path w="8827135" h="440689">
                  <a:moveTo>
                    <a:pt x="8817432" y="435648"/>
                  </a:moveTo>
                  <a:lnTo>
                    <a:pt x="8817432" y="4762"/>
                  </a:lnTo>
                  <a:lnTo>
                    <a:pt x="8822194" y="9525"/>
                  </a:lnTo>
                  <a:lnTo>
                    <a:pt x="8826957" y="9525"/>
                  </a:lnTo>
                  <a:lnTo>
                    <a:pt x="8826957" y="430885"/>
                  </a:lnTo>
                  <a:lnTo>
                    <a:pt x="8822194" y="430885"/>
                  </a:lnTo>
                  <a:lnTo>
                    <a:pt x="8817432" y="435648"/>
                  </a:lnTo>
                  <a:close/>
                </a:path>
                <a:path w="8827135" h="440689">
                  <a:moveTo>
                    <a:pt x="8826957" y="9525"/>
                  </a:moveTo>
                  <a:lnTo>
                    <a:pt x="8822194" y="9525"/>
                  </a:lnTo>
                  <a:lnTo>
                    <a:pt x="8817432" y="4762"/>
                  </a:lnTo>
                  <a:lnTo>
                    <a:pt x="8826957" y="4762"/>
                  </a:lnTo>
                  <a:lnTo>
                    <a:pt x="8826957" y="9525"/>
                  </a:lnTo>
                  <a:close/>
                </a:path>
                <a:path w="8827135" h="440689">
                  <a:moveTo>
                    <a:pt x="9525" y="435648"/>
                  </a:moveTo>
                  <a:lnTo>
                    <a:pt x="4762" y="430885"/>
                  </a:lnTo>
                  <a:lnTo>
                    <a:pt x="9525" y="430885"/>
                  </a:lnTo>
                  <a:lnTo>
                    <a:pt x="9525" y="435648"/>
                  </a:lnTo>
                  <a:close/>
                </a:path>
                <a:path w="8827135" h="440689">
                  <a:moveTo>
                    <a:pt x="8817432" y="435648"/>
                  </a:moveTo>
                  <a:lnTo>
                    <a:pt x="9525" y="435648"/>
                  </a:lnTo>
                  <a:lnTo>
                    <a:pt x="9525" y="430885"/>
                  </a:lnTo>
                  <a:lnTo>
                    <a:pt x="8817432" y="430885"/>
                  </a:lnTo>
                  <a:lnTo>
                    <a:pt x="8817432" y="435648"/>
                  </a:lnTo>
                  <a:close/>
                </a:path>
                <a:path w="8827135" h="440689">
                  <a:moveTo>
                    <a:pt x="8826957" y="435648"/>
                  </a:moveTo>
                  <a:lnTo>
                    <a:pt x="8817432" y="435648"/>
                  </a:lnTo>
                  <a:lnTo>
                    <a:pt x="8822194" y="430885"/>
                  </a:lnTo>
                  <a:lnTo>
                    <a:pt x="8826957" y="430885"/>
                  </a:lnTo>
                  <a:lnTo>
                    <a:pt x="8826957" y="4356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6172" y="4702708"/>
            <a:ext cx="1250315" cy="1480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b="1" spc="-85" dirty="0">
                <a:latin typeface="Microsoft JhengHei"/>
                <a:cs typeface="Microsoft JhengHei"/>
              </a:rPr>
              <a:t>7F000000</a:t>
            </a:r>
            <a:endParaRPr sz="2200">
              <a:latin typeface="Microsoft JhengHei"/>
              <a:cs typeface="Microsoft JhengHei"/>
            </a:endParaRPr>
          </a:p>
          <a:p>
            <a:pPr marL="45085">
              <a:lnSpc>
                <a:spcPct val="100000"/>
              </a:lnSpc>
              <a:spcBef>
                <a:spcPts val="1180"/>
              </a:spcBef>
            </a:pPr>
            <a:r>
              <a:rPr sz="2200" b="1" spc="-45" dirty="0">
                <a:latin typeface="Microsoft JhengHei"/>
                <a:cs typeface="Microsoft JhengHei"/>
              </a:rPr>
              <a:t>7F7FFFFF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00" b="1" spc="-85" dirty="0">
                <a:latin typeface="Microsoft JhengHei"/>
                <a:cs typeface="Microsoft JhengHei"/>
              </a:rPr>
              <a:t>7F800000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2691218" y="4702708"/>
            <a:ext cx="7105650" cy="1480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280"/>
              </a:spcBef>
            </a:pPr>
            <a:r>
              <a:rPr sz="2200" b="1" spc="-100" dirty="0">
                <a:latin typeface="Microsoft JhengHei"/>
                <a:cs typeface="Microsoft JhengHei"/>
              </a:rPr>
              <a:t>170141183460469230000000000000000000000.000000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200" b="1" spc="-90" dirty="0">
                <a:latin typeface="Microsoft JhengHei"/>
                <a:cs typeface="Microsoft JhengHei"/>
              </a:rPr>
              <a:t>340282346638528860000000000000000000000.000000</a:t>
            </a:r>
            <a:endParaRPr sz="2200">
              <a:latin typeface="Microsoft JhengHei"/>
              <a:cs typeface="Microsoft JhengHei"/>
            </a:endParaRPr>
          </a:p>
          <a:p>
            <a:pPr marL="1819910">
              <a:lnSpc>
                <a:spcPct val="100000"/>
              </a:lnSpc>
              <a:spcBef>
                <a:spcPts val="1170"/>
              </a:spcBef>
            </a:pPr>
            <a:r>
              <a:rPr sz="2200" b="1" spc="-10" dirty="0">
                <a:latin typeface="Microsoft JhengHei"/>
                <a:cs typeface="Microsoft JhengHei"/>
              </a:rPr>
              <a:t>1.#INF00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79" y="1260170"/>
            <a:ext cx="10313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34715">
              <a:lnSpc>
                <a:spcPct val="100000"/>
              </a:lnSpc>
              <a:spcBef>
                <a:spcPts val="100"/>
              </a:spcBef>
              <a:tabLst>
                <a:tab pos="1109345" algn="l"/>
                <a:tab pos="3989704" algn="l"/>
                <a:tab pos="5224145" algn="l"/>
              </a:tabLst>
            </a:pP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union</a:t>
            </a:r>
            <a:r>
              <a:rPr sz="18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18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b="1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18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f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i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;}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t1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t2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t3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t4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tabLst>
                <a:tab pos="3303904" algn="l"/>
              </a:tabLst>
            </a:pP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EF00EF"/>
                </a:solidFill>
                <a:latin typeface="Courier New"/>
                <a:cs typeface="Courier New"/>
              </a:rPr>
              <a:t>0X00000001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EF00EF"/>
                </a:solidFill>
                <a:latin typeface="Courier New"/>
                <a:cs typeface="Courier New"/>
              </a:rPr>
              <a:t>0X00C00000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EF00EF"/>
                </a:solidFill>
                <a:latin typeface="Courier New"/>
                <a:cs typeface="Courier New"/>
              </a:rPr>
              <a:t>0X00800000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67070"/>
                </a:solidFill>
                <a:latin typeface="Courier New"/>
                <a:cs typeface="Courier New"/>
              </a:rPr>
              <a:t>//Minus</a:t>
            </a:r>
            <a:r>
              <a:rPr sz="1800" b="1" spc="-25" dirty="0">
                <a:solidFill>
                  <a:srgbClr val="76707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Courier New"/>
                <a:cs typeface="Courier New"/>
              </a:rPr>
              <a:t>float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t4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t3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20" dirty="0"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6519" y="2357450"/>
            <a:ext cx="167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"%08X </a:t>
            </a: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"%08X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919" y="2357450"/>
            <a:ext cx="276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%.61f\n"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t1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t1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%.61f\n"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t3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t3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1439" y="2357450"/>
            <a:ext cx="167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"%08X </a:t>
            </a: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"%08X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8840" y="2357450"/>
            <a:ext cx="290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%.61f\n"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t2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t2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%.61f\n"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t4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latin typeface="Courier New"/>
                <a:cs typeface="Courier New"/>
              </a:rPr>
              <a:t>t4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0" dirty="0">
                <a:latin typeface="Courier New"/>
                <a:cs typeface="Courier New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9268" y="3088462"/>
          <a:ext cx="8762354" cy="42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3438F6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59268" y="3698062"/>
          <a:ext cx="8762353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0" dirty="0">
                          <a:solidFill>
                            <a:srgbClr val="2413CA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0" dirty="0"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91807" y="3119018"/>
            <a:ext cx="577850" cy="953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icrosoft YaHei"/>
                <a:cs typeface="Microsoft YaHei"/>
              </a:rPr>
              <a:t>t</a:t>
            </a:r>
            <a:r>
              <a:rPr sz="2000" b="1" spc="-300" dirty="0">
                <a:latin typeface="Microsoft YaHei"/>
                <a:cs typeface="Microsoft YaHei"/>
              </a:rPr>
              <a:t> </a:t>
            </a:r>
            <a:r>
              <a:rPr sz="2000" b="1" spc="-20" dirty="0">
                <a:latin typeface="Microsoft YaHei"/>
                <a:cs typeface="Microsoft YaHei"/>
              </a:rPr>
              <a:t>2</a:t>
            </a:r>
            <a:r>
              <a:rPr sz="2000" b="1" spc="-295" dirty="0">
                <a:latin typeface="Microsoft YaHei"/>
                <a:cs typeface="Microsoft YaHei"/>
              </a:rPr>
              <a:t> </a:t>
            </a:r>
            <a:r>
              <a:rPr sz="2000" b="1" spc="-10" dirty="0">
                <a:latin typeface="Microsoft YaHei"/>
                <a:cs typeface="Microsoft YaHei"/>
              </a:rPr>
              <a:t>.</a:t>
            </a:r>
            <a:r>
              <a:rPr sz="2000" b="1" spc="-295" dirty="0">
                <a:latin typeface="Microsoft YaHei"/>
                <a:cs typeface="Microsoft YaHei"/>
              </a:rPr>
              <a:t> </a:t>
            </a:r>
            <a:r>
              <a:rPr sz="2000" b="1" spc="-50" dirty="0">
                <a:latin typeface="Microsoft YaHei"/>
                <a:cs typeface="Microsoft YaHei"/>
              </a:rPr>
              <a:t>f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000" b="1" dirty="0">
                <a:latin typeface="Microsoft YaHei"/>
                <a:cs typeface="Microsoft YaHei"/>
              </a:rPr>
              <a:t>t</a:t>
            </a:r>
            <a:r>
              <a:rPr sz="2000" b="1" spc="-300" dirty="0">
                <a:latin typeface="Microsoft YaHei"/>
                <a:cs typeface="Microsoft YaHei"/>
              </a:rPr>
              <a:t> </a:t>
            </a:r>
            <a:r>
              <a:rPr sz="2000" b="1" spc="-20" dirty="0">
                <a:latin typeface="Microsoft YaHei"/>
                <a:cs typeface="Microsoft YaHei"/>
              </a:rPr>
              <a:t>3</a:t>
            </a:r>
            <a:r>
              <a:rPr sz="2000" b="1" spc="-295" dirty="0">
                <a:latin typeface="Microsoft YaHei"/>
                <a:cs typeface="Microsoft YaHei"/>
              </a:rPr>
              <a:t> </a:t>
            </a:r>
            <a:r>
              <a:rPr sz="2000" b="1" spc="-10" dirty="0">
                <a:latin typeface="Microsoft YaHei"/>
                <a:cs typeface="Microsoft YaHei"/>
              </a:rPr>
              <a:t>.</a:t>
            </a:r>
            <a:r>
              <a:rPr sz="2000" b="1" spc="-295" dirty="0">
                <a:latin typeface="Microsoft YaHei"/>
                <a:cs typeface="Microsoft YaHei"/>
              </a:rPr>
              <a:t> </a:t>
            </a:r>
            <a:r>
              <a:rPr sz="2000" b="1" spc="-50" dirty="0">
                <a:latin typeface="Microsoft YaHei"/>
                <a:cs typeface="Microsoft YaHei"/>
              </a:rPr>
              <a:t>f</a:t>
            </a:r>
            <a:endParaRPr sz="200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92880" y="3210344"/>
            <a:ext cx="385445" cy="231140"/>
            <a:chOff x="10092880" y="3210344"/>
            <a:chExt cx="385445" cy="231140"/>
          </a:xfrm>
        </p:grpSpPr>
        <p:sp>
          <p:nvSpPr>
            <p:cNvPr id="11" name="object 11"/>
            <p:cNvSpPr/>
            <p:nvPr/>
          </p:nvSpPr>
          <p:spPr>
            <a:xfrm>
              <a:off x="10099548" y="3226308"/>
              <a:ext cx="370840" cy="200025"/>
            </a:xfrm>
            <a:custGeom>
              <a:avLst/>
              <a:gdLst/>
              <a:ahLst/>
              <a:cxnLst/>
              <a:rect l="l" t="t" r="r" b="b"/>
              <a:pathLst>
                <a:path w="370840" h="200025">
                  <a:moveTo>
                    <a:pt x="269748" y="199644"/>
                  </a:moveTo>
                  <a:lnTo>
                    <a:pt x="269748" y="149352"/>
                  </a:lnTo>
                  <a:lnTo>
                    <a:pt x="0" y="149352"/>
                  </a:lnTo>
                  <a:lnTo>
                    <a:pt x="0" y="48768"/>
                  </a:lnTo>
                  <a:lnTo>
                    <a:pt x="269748" y="48768"/>
                  </a:lnTo>
                  <a:lnTo>
                    <a:pt x="269748" y="0"/>
                  </a:lnTo>
                  <a:lnTo>
                    <a:pt x="370331" y="99060"/>
                  </a:lnTo>
                  <a:lnTo>
                    <a:pt x="269748" y="19964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2880" y="3210344"/>
              <a:ext cx="385445" cy="231140"/>
            </a:xfrm>
            <a:custGeom>
              <a:avLst/>
              <a:gdLst/>
              <a:ahLst/>
              <a:cxnLst/>
              <a:rect l="l" t="t" r="r" b="b"/>
              <a:pathLst>
                <a:path w="385445" h="231139">
                  <a:moveTo>
                    <a:pt x="270078" y="65341"/>
                  </a:moveTo>
                  <a:lnTo>
                    <a:pt x="270078" y="0"/>
                  </a:lnTo>
                  <a:lnTo>
                    <a:pt x="285407" y="15328"/>
                  </a:lnTo>
                  <a:lnTo>
                    <a:pt x="282778" y="15328"/>
                  </a:lnTo>
                  <a:lnTo>
                    <a:pt x="271945" y="19811"/>
                  </a:lnTo>
                  <a:lnTo>
                    <a:pt x="282778" y="30645"/>
                  </a:lnTo>
                  <a:lnTo>
                    <a:pt x="282778" y="58991"/>
                  </a:lnTo>
                  <a:lnTo>
                    <a:pt x="276428" y="58991"/>
                  </a:lnTo>
                  <a:lnTo>
                    <a:pt x="270078" y="65341"/>
                  </a:lnTo>
                  <a:close/>
                </a:path>
                <a:path w="385445" h="231139">
                  <a:moveTo>
                    <a:pt x="282778" y="30645"/>
                  </a:moveTo>
                  <a:lnTo>
                    <a:pt x="271945" y="19811"/>
                  </a:lnTo>
                  <a:lnTo>
                    <a:pt x="282778" y="15328"/>
                  </a:lnTo>
                  <a:lnTo>
                    <a:pt x="282778" y="30645"/>
                  </a:lnTo>
                  <a:close/>
                </a:path>
                <a:path w="385445" h="231139">
                  <a:moveTo>
                    <a:pt x="367480" y="115347"/>
                  </a:moveTo>
                  <a:lnTo>
                    <a:pt x="282778" y="30645"/>
                  </a:lnTo>
                  <a:lnTo>
                    <a:pt x="282778" y="15328"/>
                  </a:lnTo>
                  <a:lnTo>
                    <a:pt x="285407" y="15328"/>
                  </a:lnTo>
                  <a:lnTo>
                    <a:pt x="380936" y="110858"/>
                  </a:lnTo>
                  <a:lnTo>
                    <a:pt x="371970" y="110858"/>
                  </a:lnTo>
                  <a:lnTo>
                    <a:pt x="367480" y="115347"/>
                  </a:lnTo>
                  <a:close/>
                </a:path>
                <a:path w="385445" h="231139">
                  <a:moveTo>
                    <a:pt x="270078" y="171716"/>
                  </a:moveTo>
                  <a:lnTo>
                    <a:pt x="0" y="171716"/>
                  </a:lnTo>
                  <a:lnTo>
                    <a:pt x="0" y="58991"/>
                  </a:lnTo>
                  <a:lnTo>
                    <a:pt x="270078" y="58991"/>
                  </a:lnTo>
                  <a:lnTo>
                    <a:pt x="270078" y="65341"/>
                  </a:lnTo>
                  <a:lnTo>
                    <a:pt x="12700" y="65341"/>
                  </a:lnTo>
                  <a:lnTo>
                    <a:pt x="6350" y="71691"/>
                  </a:lnTo>
                  <a:lnTo>
                    <a:pt x="12700" y="71691"/>
                  </a:lnTo>
                  <a:lnTo>
                    <a:pt x="12700" y="159016"/>
                  </a:lnTo>
                  <a:lnTo>
                    <a:pt x="6350" y="159016"/>
                  </a:lnTo>
                  <a:lnTo>
                    <a:pt x="12700" y="165366"/>
                  </a:lnTo>
                  <a:lnTo>
                    <a:pt x="270078" y="165366"/>
                  </a:lnTo>
                  <a:lnTo>
                    <a:pt x="270078" y="171716"/>
                  </a:lnTo>
                  <a:close/>
                </a:path>
                <a:path w="385445" h="231139">
                  <a:moveTo>
                    <a:pt x="282778" y="71691"/>
                  </a:moveTo>
                  <a:lnTo>
                    <a:pt x="12700" y="71691"/>
                  </a:lnTo>
                  <a:lnTo>
                    <a:pt x="12700" y="65341"/>
                  </a:lnTo>
                  <a:lnTo>
                    <a:pt x="270078" y="65341"/>
                  </a:lnTo>
                  <a:lnTo>
                    <a:pt x="276428" y="58991"/>
                  </a:lnTo>
                  <a:lnTo>
                    <a:pt x="282778" y="58991"/>
                  </a:lnTo>
                  <a:lnTo>
                    <a:pt x="282778" y="71691"/>
                  </a:lnTo>
                  <a:close/>
                </a:path>
                <a:path w="385445" h="231139">
                  <a:moveTo>
                    <a:pt x="12700" y="71691"/>
                  </a:moveTo>
                  <a:lnTo>
                    <a:pt x="6350" y="71691"/>
                  </a:lnTo>
                  <a:lnTo>
                    <a:pt x="12700" y="65341"/>
                  </a:lnTo>
                  <a:lnTo>
                    <a:pt x="12700" y="71691"/>
                  </a:lnTo>
                  <a:close/>
                </a:path>
                <a:path w="385445" h="231139">
                  <a:moveTo>
                    <a:pt x="371970" y="119837"/>
                  </a:moveTo>
                  <a:lnTo>
                    <a:pt x="367480" y="115347"/>
                  </a:lnTo>
                  <a:lnTo>
                    <a:pt x="371970" y="110858"/>
                  </a:lnTo>
                  <a:lnTo>
                    <a:pt x="371970" y="119837"/>
                  </a:lnTo>
                  <a:close/>
                </a:path>
                <a:path w="385445" h="231139">
                  <a:moveTo>
                    <a:pt x="380949" y="119837"/>
                  </a:moveTo>
                  <a:lnTo>
                    <a:pt x="371970" y="119837"/>
                  </a:lnTo>
                  <a:lnTo>
                    <a:pt x="371970" y="110858"/>
                  </a:lnTo>
                  <a:lnTo>
                    <a:pt x="380936" y="110858"/>
                  </a:lnTo>
                  <a:lnTo>
                    <a:pt x="385432" y="115354"/>
                  </a:lnTo>
                  <a:lnTo>
                    <a:pt x="380949" y="119837"/>
                  </a:lnTo>
                  <a:close/>
                </a:path>
                <a:path w="385445" h="231139">
                  <a:moveTo>
                    <a:pt x="285407" y="215379"/>
                  </a:moveTo>
                  <a:lnTo>
                    <a:pt x="282778" y="215379"/>
                  </a:lnTo>
                  <a:lnTo>
                    <a:pt x="282778" y="200050"/>
                  </a:lnTo>
                  <a:lnTo>
                    <a:pt x="367487" y="115354"/>
                  </a:lnTo>
                  <a:lnTo>
                    <a:pt x="371970" y="119837"/>
                  </a:lnTo>
                  <a:lnTo>
                    <a:pt x="380949" y="119837"/>
                  </a:lnTo>
                  <a:lnTo>
                    <a:pt x="285407" y="215379"/>
                  </a:lnTo>
                  <a:close/>
                </a:path>
                <a:path w="385445" h="231139">
                  <a:moveTo>
                    <a:pt x="12700" y="165366"/>
                  </a:moveTo>
                  <a:lnTo>
                    <a:pt x="6350" y="159016"/>
                  </a:lnTo>
                  <a:lnTo>
                    <a:pt x="12700" y="159016"/>
                  </a:lnTo>
                  <a:lnTo>
                    <a:pt x="12700" y="165366"/>
                  </a:lnTo>
                  <a:close/>
                </a:path>
                <a:path w="385445" h="231139">
                  <a:moveTo>
                    <a:pt x="282778" y="171716"/>
                  </a:moveTo>
                  <a:lnTo>
                    <a:pt x="276428" y="171716"/>
                  </a:lnTo>
                  <a:lnTo>
                    <a:pt x="270078" y="165366"/>
                  </a:lnTo>
                  <a:lnTo>
                    <a:pt x="12700" y="165366"/>
                  </a:lnTo>
                  <a:lnTo>
                    <a:pt x="12700" y="159016"/>
                  </a:lnTo>
                  <a:lnTo>
                    <a:pt x="282778" y="159016"/>
                  </a:lnTo>
                  <a:lnTo>
                    <a:pt x="282778" y="171716"/>
                  </a:lnTo>
                  <a:close/>
                </a:path>
                <a:path w="385445" h="231139">
                  <a:moveTo>
                    <a:pt x="270078" y="230708"/>
                  </a:moveTo>
                  <a:lnTo>
                    <a:pt x="270078" y="165366"/>
                  </a:lnTo>
                  <a:lnTo>
                    <a:pt x="276428" y="171716"/>
                  </a:lnTo>
                  <a:lnTo>
                    <a:pt x="282778" y="171716"/>
                  </a:lnTo>
                  <a:lnTo>
                    <a:pt x="282778" y="200050"/>
                  </a:lnTo>
                  <a:lnTo>
                    <a:pt x="271945" y="210883"/>
                  </a:lnTo>
                  <a:lnTo>
                    <a:pt x="282778" y="215379"/>
                  </a:lnTo>
                  <a:lnTo>
                    <a:pt x="285407" y="215379"/>
                  </a:lnTo>
                  <a:lnTo>
                    <a:pt x="270078" y="230708"/>
                  </a:lnTo>
                  <a:close/>
                </a:path>
                <a:path w="385445" h="231139">
                  <a:moveTo>
                    <a:pt x="282778" y="215379"/>
                  </a:moveTo>
                  <a:lnTo>
                    <a:pt x="271945" y="210883"/>
                  </a:lnTo>
                  <a:lnTo>
                    <a:pt x="282778" y="200050"/>
                  </a:lnTo>
                  <a:lnTo>
                    <a:pt x="282778" y="21537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619638" y="3120339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Microsoft JhengHei"/>
                <a:cs typeface="Microsoft JhengHei"/>
              </a:rPr>
              <a:t>1.1</a:t>
            </a:r>
            <a:r>
              <a:rPr sz="1800" b="1" spc="-25" dirty="0">
                <a:latin typeface="Microsoft JhengHei"/>
                <a:cs typeface="Microsoft JhengHei"/>
              </a:rPr>
              <a:t>(尾数</a:t>
            </a:r>
            <a:r>
              <a:rPr sz="1800" b="1" spc="-50" dirty="0"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36416" y="3830828"/>
            <a:ext cx="385445" cy="231140"/>
            <a:chOff x="10136416" y="3830828"/>
            <a:chExt cx="385445" cy="231140"/>
          </a:xfrm>
        </p:grpSpPr>
        <p:sp>
          <p:nvSpPr>
            <p:cNvPr id="15" name="object 15"/>
            <p:cNvSpPr/>
            <p:nvPr/>
          </p:nvSpPr>
          <p:spPr>
            <a:xfrm>
              <a:off x="10142220" y="3846576"/>
              <a:ext cx="370840" cy="200025"/>
            </a:xfrm>
            <a:custGeom>
              <a:avLst/>
              <a:gdLst/>
              <a:ahLst/>
              <a:cxnLst/>
              <a:rect l="l" t="t" r="r" b="b"/>
              <a:pathLst>
                <a:path w="370840" h="200025">
                  <a:moveTo>
                    <a:pt x="271272" y="199644"/>
                  </a:moveTo>
                  <a:lnTo>
                    <a:pt x="271272" y="149351"/>
                  </a:lnTo>
                  <a:lnTo>
                    <a:pt x="0" y="149351"/>
                  </a:lnTo>
                  <a:lnTo>
                    <a:pt x="0" y="50291"/>
                  </a:lnTo>
                  <a:lnTo>
                    <a:pt x="271272" y="50291"/>
                  </a:lnTo>
                  <a:lnTo>
                    <a:pt x="271272" y="0"/>
                  </a:lnTo>
                  <a:lnTo>
                    <a:pt x="370331" y="99060"/>
                  </a:lnTo>
                  <a:lnTo>
                    <a:pt x="271272" y="19964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36416" y="3830828"/>
              <a:ext cx="385445" cy="231140"/>
            </a:xfrm>
            <a:custGeom>
              <a:avLst/>
              <a:gdLst/>
              <a:ahLst/>
              <a:cxnLst/>
              <a:rect l="l" t="t" r="r" b="b"/>
              <a:pathLst>
                <a:path w="385445" h="231139">
                  <a:moveTo>
                    <a:pt x="270090" y="65341"/>
                  </a:moveTo>
                  <a:lnTo>
                    <a:pt x="270090" y="0"/>
                  </a:lnTo>
                  <a:lnTo>
                    <a:pt x="285419" y="15328"/>
                  </a:lnTo>
                  <a:lnTo>
                    <a:pt x="282790" y="15328"/>
                  </a:lnTo>
                  <a:lnTo>
                    <a:pt x="271945" y="19824"/>
                  </a:lnTo>
                  <a:lnTo>
                    <a:pt x="282790" y="30670"/>
                  </a:lnTo>
                  <a:lnTo>
                    <a:pt x="282790" y="58991"/>
                  </a:lnTo>
                  <a:lnTo>
                    <a:pt x="276440" y="58991"/>
                  </a:lnTo>
                  <a:lnTo>
                    <a:pt x="270090" y="65341"/>
                  </a:lnTo>
                  <a:close/>
                </a:path>
                <a:path w="385445" h="231139">
                  <a:moveTo>
                    <a:pt x="282790" y="30670"/>
                  </a:moveTo>
                  <a:lnTo>
                    <a:pt x="271945" y="19824"/>
                  </a:lnTo>
                  <a:lnTo>
                    <a:pt x="282790" y="15328"/>
                  </a:lnTo>
                  <a:lnTo>
                    <a:pt x="282790" y="30670"/>
                  </a:lnTo>
                  <a:close/>
                </a:path>
                <a:path w="385445" h="231139">
                  <a:moveTo>
                    <a:pt x="367480" y="115360"/>
                  </a:moveTo>
                  <a:lnTo>
                    <a:pt x="282790" y="30670"/>
                  </a:lnTo>
                  <a:lnTo>
                    <a:pt x="282790" y="15328"/>
                  </a:lnTo>
                  <a:lnTo>
                    <a:pt x="285419" y="15328"/>
                  </a:lnTo>
                  <a:lnTo>
                    <a:pt x="380961" y="110871"/>
                  </a:lnTo>
                  <a:lnTo>
                    <a:pt x="371970" y="110871"/>
                  </a:lnTo>
                  <a:lnTo>
                    <a:pt x="367480" y="115360"/>
                  </a:lnTo>
                  <a:close/>
                </a:path>
                <a:path w="385445" h="231139">
                  <a:moveTo>
                    <a:pt x="270090" y="171716"/>
                  </a:moveTo>
                  <a:lnTo>
                    <a:pt x="0" y="171716"/>
                  </a:lnTo>
                  <a:lnTo>
                    <a:pt x="0" y="58991"/>
                  </a:lnTo>
                  <a:lnTo>
                    <a:pt x="270090" y="58991"/>
                  </a:lnTo>
                  <a:lnTo>
                    <a:pt x="270090" y="65341"/>
                  </a:lnTo>
                  <a:lnTo>
                    <a:pt x="12700" y="65341"/>
                  </a:lnTo>
                  <a:lnTo>
                    <a:pt x="6350" y="71691"/>
                  </a:lnTo>
                  <a:lnTo>
                    <a:pt x="12700" y="71691"/>
                  </a:lnTo>
                  <a:lnTo>
                    <a:pt x="12700" y="159016"/>
                  </a:lnTo>
                  <a:lnTo>
                    <a:pt x="6350" y="159016"/>
                  </a:lnTo>
                  <a:lnTo>
                    <a:pt x="12700" y="165366"/>
                  </a:lnTo>
                  <a:lnTo>
                    <a:pt x="270090" y="165366"/>
                  </a:lnTo>
                  <a:lnTo>
                    <a:pt x="270090" y="171716"/>
                  </a:lnTo>
                  <a:close/>
                </a:path>
                <a:path w="385445" h="231139">
                  <a:moveTo>
                    <a:pt x="282790" y="71691"/>
                  </a:moveTo>
                  <a:lnTo>
                    <a:pt x="12700" y="71691"/>
                  </a:lnTo>
                  <a:lnTo>
                    <a:pt x="12700" y="65341"/>
                  </a:lnTo>
                  <a:lnTo>
                    <a:pt x="270090" y="65341"/>
                  </a:lnTo>
                  <a:lnTo>
                    <a:pt x="276440" y="58991"/>
                  </a:lnTo>
                  <a:lnTo>
                    <a:pt x="282790" y="58991"/>
                  </a:lnTo>
                  <a:lnTo>
                    <a:pt x="282790" y="71691"/>
                  </a:lnTo>
                  <a:close/>
                </a:path>
                <a:path w="385445" h="231139">
                  <a:moveTo>
                    <a:pt x="12700" y="71691"/>
                  </a:moveTo>
                  <a:lnTo>
                    <a:pt x="6350" y="71691"/>
                  </a:lnTo>
                  <a:lnTo>
                    <a:pt x="12700" y="65341"/>
                  </a:lnTo>
                  <a:lnTo>
                    <a:pt x="12700" y="71691"/>
                  </a:lnTo>
                  <a:close/>
                </a:path>
                <a:path w="385445" h="231139">
                  <a:moveTo>
                    <a:pt x="371970" y="119849"/>
                  </a:moveTo>
                  <a:lnTo>
                    <a:pt x="367487" y="115354"/>
                  </a:lnTo>
                  <a:lnTo>
                    <a:pt x="371970" y="110871"/>
                  </a:lnTo>
                  <a:lnTo>
                    <a:pt x="371970" y="119849"/>
                  </a:lnTo>
                  <a:close/>
                </a:path>
                <a:path w="385445" h="231139">
                  <a:moveTo>
                    <a:pt x="380949" y="119849"/>
                  </a:moveTo>
                  <a:lnTo>
                    <a:pt x="371970" y="119849"/>
                  </a:lnTo>
                  <a:lnTo>
                    <a:pt x="371970" y="110871"/>
                  </a:lnTo>
                  <a:lnTo>
                    <a:pt x="380961" y="110871"/>
                  </a:lnTo>
                  <a:lnTo>
                    <a:pt x="385438" y="115360"/>
                  </a:lnTo>
                  <a:lnTo>
                    <a:pt x="380949" y="119849"/>
                  </a:lnTo>
                  <a:close/>
                </a:path>
                <a:path w="385445" h="231139">
                  <a:moveTo>
                    <a:pt x="285430" y="215379"/>
                  </a:moveTo>
                  <a:lnTo>
                    <a:pt x="282790" y="215379"/>
                  </a:lnTo>
                  <a:lnTo>
                    <a:pt x="282790" y="200050"/>
                  </a:lnTo>
                  <a:lnTo>
                    <a:pt x="367480" y="115360"/>
                  </a:lnTo>
                  <a:lnTo>
                    <a:pt x="371970" y="119849"/>
                  </a:lnTo>
                  <a:lnTo>
                    <a:pt x="380949" y="119849"/>
                  </a:lnTo>
                  <a:lnTo>
                    <a:pt x="285430" y="215379"/>
                  </a:lnTo>
                  <a:close/>
                </a:path>
                <a:path w="385445" h="231139">
                  <a:moveTo>
                    <a:pt x="12700" y="165366"/>
                  </a:moveTo>
                  <a:lnTo>
                    <a:pt x="6350" y="159016"/>
                  </a:lnTo>
                  <a:lnTo>
                    <a:pt x="12700" y="159016"/>
                  </a:lnTo>
                  <a:lnTo>
                    <a:pt x="12700" y="165366"/>
                  </a:lnTo>
                  <a:close/>
                </a:path>
                <a:path w="385445" h="231139">
                  <a:moveTo>
                    <a:pt x="282790" y="171716"/>
                  </a:moveTo>
                  <a:lnTo>
                    <a:pt x="276440" y="171716"/>
                  </a:lnTo>
                  <a:lnTo>
                    <a:pt x="270090" y="165366"/>
                  </a:lnTo>
                  <a:lnTo>
                    <a:pt x="12700" y="165366"/>
                  </a:lnTo>
                  <a:lnTo>
                    <a:pt x="12700" y="159016"/>
                  </a:lnTo>
                  <a:lnTo>
                    <a:pt x="282790" y="159016"/>
                  </a:lnTo>
                  <a:lnTo>
                    <a:pt x="282790" y="171716"/>
                  </a:lnTo>
                  <a:close/>
                </a:path>
                <a:path w="385445" h="231139">
                  <a:moveTo>
                    <a:pt x="270090" y="230720"/>
                  </a:moveTo>
                  <a:lnTo>
                    <a:pt x="270090" y="165366"/>
                  </a:lnTo>
                  <a:lnTo>
                    <a:pt x="276440" y="171716"/>
                  </a:lnTo>
                  <a:lnTo>
                    <a:pt x="282790" y="171716"/>
                  </a:lnTo>
                  <a:lnTo>
                    <a:pt x="282790" y="200050"/>
                  </a:lnTo>
                  <a:lnTo>
                    <a:pt x="271945" y="210896"/>
                  </a:lnTo>
                  <a:lnTo>
                    <a:pt x="282790" y="215379"/>
                  </a:lnTo>
                  <a:lnTo>
                    <a:pt x="285430" y="215379"/>
                  </a:lnTo>
                  <a:lnTo>
                    <a:pt x="270090" y="230720"/>
                  </a:lnTo>
                  <a:close/>
                </a:path>
                <a:path w="385445" h="231139">
                  <a:moveTo>
                    <a:pt x="282790" y="215379"/>
                  </a:moveTo>
                  <a:lnTo>
                    <a:pt x="271945" y="210896"/>
                  </a:lnTo>
                  <a:lnTo>
                    <a:pt x="282790" y="200050"/>
                  </a:lnTo>
                  <a:lnTo>
                    <a:pt x="282790" y="21537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663186" y="3740836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Microsoft JhengHei"/>
                <a:cs typeface="Microsoft JhengHei"/>
              </a:rPr>
              <a:t>1.0</a:t>
            </a:r>
            <a:r>
              <a:rPr sz="1800" b="1" spc="-25" dirty="0">
                <a:latin typeface="Microsoft JhengHei"/>
                <a:cs typeface="Microsoft JhengHei"/>
              </a:rPr>
              <a:t>(尾数</a:t>
            </a:r>
            <a:r>
              <a:rPr sz="1800" b="1" spc="-50" dirty="0"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8809" y="4346321"/>
            <a:ext cx="10454640" cy="410209"/>
          </a:xfrm>
          <a:custGeom>
            <a:avLst/>
            <a:gdLst/>
            <a:ahLst/>
            <a:cxnLst/>
            <a:rect l="l" t="t" r="r" b="b"/>
            <a:pathLst>
              <a:path w="10454640" h="410210">
                <a:moveTo>
                  <a:pt x="10449674" y="409638"/>
                </a:moveTo>
                <a:lnTo>
                  <a:pt x="4762" y="409638"/>
                </a:lnTo>
                <a:lnTo>
                  <a:pt x="3289" y="409409"/>
                </a:lnTo>
                <a:lnTo>
                  <a:pt x="1955" y="408724"/>
                </a:lnTo>
                <a:lnTo>
                  <a:pt x="901" y="407669"/>
                </a:lnTo>
                <a:lnTo>
                  <a:pt x="228" y="406349"/>
                </a:lnTo>
                <a:lnTo>
                  <a:pt x="0" y="404875"/>
                </a:lnTo>
                <a:lnTo>
                  <a:pt x="0" y="4762"/>
                </a:lnTo>
                <a:lnTo>
                  <a:pt x="4762" y="0"/>
                </a:lnTo>
                <a:lnTo>
                  <a:pt x="10449674" y="0"/>
                </a:lnTo>
                <a:lnTo>
                  <a:pt x="1045443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0113"/>
                </a:lnTo>
                <a:lnTo>
                  <a:pt x="4762" y="400113"/>
                </a:lnTo>
                <a:lnTo>
                  <a:pt x="9525" y="404875"/>
                </a:lnTo>
                <a:lnTo>
                  <a:pt x="10454436" y="404875"/>
                </a:lnTo>
                <a:lnTo>
                  <a:pt x="10454208" y="406349"/>
                </a:lnTo>
                <a:lnTo>
                  <a:pt x="10453535" y="407669"/>
                </a:lnTo>
                <a:lnTo>
                  <a:pt x="10452481" y="408724"/>
                </a:lnTo>
                <a:lnTo>
                  <a:pt x="10451147" y="409409"/>
                </a:lnTo>
                <a:lnTo>
                  <a:pt x="10449674" y="409638"/>
                </a:lnTo>
                <a:close/>
              </a:path>
              <a:path w="10454640" h="410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454640" h="410210">
                <a:moveTo>
                  <a:pt x="1044491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444911" y="4762"/>
                </a:lnTo>
                <a:lnTo>
                  <a:pt x="10444911" y="9525"/>
                </a:lnTo>
                <a:close/>
              </a:path>
              <a:path w="10454640" h="410210">
                <a:moveTo>
                  <a:pt x="10444911" y="404875"/>
                </a:moveTo>
                <a:lnTo>
                  <a:pt x="10444911" y="4762"/>
                </a:lnTo>
                <a:lnTo>
                  <a:pt x="10449674" y="9525"/>
                </a:lnTo>
                <a:lnTo>
                  <a:pt x="10454436" y="9525"/>
                </a:lnTo>
                <a:lnTo>
                  <a:pt x="10454436" y="400113"/>
                </a:lnTo>
                <a:lnTo>
                  <a:pt x="10449674" y="400113"/>
                </a:lnTo>
                <a:lnTo>
                  <a:pt x="10444911" y="404875"/>
                </a:lnTo>
                <a:close/>
              </a:path>
              <a:path w="10454640" h="410210">
                <a:moveTo>
                  <a:pt x="10454436" y="9525"/>
                </a:moveTo>
                <a:lnTo>
                  <a:pt x="10449674" y="9525"/>
                </a:lnTo>
                <a:lnTo>
                  <a:pt x="10444911" y="4762"/>
                </a:lnTo>
                <a:lnTo>
                  <a:pt x="10454436" y="4762"/>
                </a:lnTo>
                <a:lnTo>
                  <a:pt x="10454436" y="9525"/>
                </a:lnTo>
                <a:close/>
              </a:path>
              <a:path w="10454640" h="410210">
                <a:moveTo>
                  <a:pt x="9525" y="404875"/>
                </a:moveTo>
                <a:lnTo>
                  <a:pt x="4762" y="400113"/>
                </a:lnTo>
                <a:lnTo>
                  <a:pt x="9525" y="400113"/>
                </a:lnTo>
                <a:lnTo>
                  <a:pt x="9525" y="404875"/>
                </a:lnTo>
                <a:close/>
              </a:path>
              <a:path w="10454640" h="410210">
                <a:moveTo>
                  <a:pt x="10444911" y="404875"/>
                </a:moveTo>
                <a:lnTo>
                  <a:pt x="9525" y="404875"/>
                </a:lnTo>
                <a:lnTo>
                  <a:pt x="9525" y="400113"/>
                </a:lnTo>
                <a:lnTo>
                  <a:pt x="10444911" y="400113"/>
                </a:lnTo>
                <a:lnTo>
                  <a:pt x="10444911" y="404875"/>
                </a:lnTo>
                <a:close/>
              </a:path>
              <a:path w="10454640" h="410210">
                <a:moveTo>
                  <a:pt x="10454436" y="404875"/>
                </a:moveTo>
                <a:lnTo>
                  <a:pt x="10444911" y="404875"/>
                </a:lnTo>
                <a:lnTo>
                  <a:pt x="10449674" y="400113"/>
                </a:lnTo>
                <a:lnTo>
                  <a:pt x="10454436" y="400113"/>
                </a:lnTo>
                <a:lnTo>
                  <a:pt x="10454436" y="404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969" y="4868760"/>
            <a:ext cx="10460990" cy="410209"/>
          </a:xfrm>
          <a:custGeom>
            <a:avLst/>
            <a:gdLst/>
            <a:ahLst/>
            <a:cxnLst/>
            <a:rect l="l" t="t" r="r" b="b"/>
            <a:pathLst>
              <a:path w="10460990" h="410210">
                <a:moveTo>
                  <a:pt x="10455630" y="409638"/>
                </a:moveTo>
                <a:lnTo>
                  <a:pt x="4762" y="409638"/>
                </a:lnTo>
                <a:lnTo>
                  <a:pt x="3289" y="409397"/>
                </a:lnTo>
                <a:lnTo>
                  <a:pt x="1955" y="408724"/>
                </a:lnTo>
                <a:lnTo>
                  <a:pt x="901" y="407669"/>
                </a:lnTo>
                <a:lnTo>
                  <a:pt x="228" y="406336"/>
                </a:lnTo>
                <a:lnTo>
                  <a:pt x="0" y="404875"/>
                </a:lnTo>
                <a:lnTo>
                  <a:pt x="0" y="4762"/>
                </a:lnTo>
                <a:lnTo>
                  <a:pt x="4762" y="0"/>
                </a:lnTo>
                <a:lnTo>
                  <a:pt x="10455630" y="0"/>
                </a:lnTo>
                <a:lnTo>
                  <a:pt x="1046039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0113"/>
                </a:lnTo>
                <a:lnTo>
                  <a:pt x="4762" y="400113"/>
                </a:lnTo>
                <a:lnTo>
                  <a:pt x="9525" y="404875"/>
                </a:lnTo>
                <a:lnTo>
                  <a:pt x="10460393" y="404875"/>
                </a:lnTo>
                <a:lnTo>
                  <a:pt x="10460164" y="406336"/>
                </a:lnTo>
                <a:lnTo>
                  <a:pt x="10459478" y="407669"/>
                </a:lnTo>
                <a:lnTo>
                  <a:pt x="10458424" y="408724"/>
                </a:lnTo>
                <a:lnTo>
                  <a:pt x="10457103" y="409397"/>
                </a:lnTo>
                <a:lnTo>
                  <a:pt x="10455630" y="409638"/>
                </a:lnTo>
                <a:close/>
              </a:path>
              <a:path w="10460990" h="410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460990" h="410210">
                <a:moveTo>
                  <a:pt x="1045086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450868" y="4762"/>
                </a:lnTo>
                <a:lnTo>
                  <a:pt x="10450868" y="9525"/>
                </a:lnTo>
                <a:close/>
              </a:path>
              <a:path w="10460990" h="410210">
                <a:moveTo>
                  <a:pt x="10450868" y="404875"/>
                </a:moveTo>
                <a:lnTo>
                  <a:pt x="10450868" y="4762"/>
                </a:lnTo>
                <a:lnTo>
                  <a:pt x="10455630" y="9525"/>
                </a:lnTo>
                <a:lnTo>
                  <a:pt x="10460393" y="9525"/>
                </a:lnTo>
                <a:lnTo>
                  <a:pt x="10460393" y="400113"/>
                </a:lnTo>
                <a:lnTo>
                  <a:pt x="10455630" y="400113"/>
                </a:lnTo>
                <a:lnTo>
                  <a:pt x="10450868" y="404875"/>
                </a:lnTo>
                <a:close/>
              </a:path>
              <a:path w="10460990" h="410210">
                <a:moveTo>
                  <a:pt x="10460393" y="9525"/>
                </a:moveTo>
                <a:lnTo>
                  <a:pt x="10455630" y="9525"/>
                </a:lnTo>
                <a:lnTo>
                  <a:pt x="10450868" y="4762"/>
                </a:lnTo>
                <a:lnTo>
                  <a:pt x="10460393" y="4762"/>
                </a:lnTo>
                <a:lnTo>
                  <a:pt x="10460393" y="9525"/>
                </a:lnTo>
                <a:close/>
              </a:path>
              <a:path w="10460990" h="410210">
                <a:moveTo>
                  <a:pt x="9525" y="404875"/>
                </a:moveTo>
                <a:lnTo>
                  <a:pt x="4762" y="400113"/>
                </a:lnTo>
                <a:lnTo>
                  <a:pt x="9525" y="400113"/>
                </a:lnTo>
                <a:lnTo>
                  <a:pt x="9525" y="404875"/>
                </a:lnTo>
                <a:close/>
              </a:path>
              <a:path w="10460990" h="410210">
                <a:moveTo>
                  <a:pt x="10450868" y="404875"/>
                </a:moveTo>
                <a:lnTo>
                  <a:pt x="9525" y="404875"/>
                </a:lnTo>
                <a:lnTo>
                  <a:pt x="9525" y="400113"/>
                </a:lnTo>
                <a:lnTo>
                  <a:pt x="10450868" y="400113"/>
                </a:lnTo>
                <a:lnTo>
                  <a:pt x="10450868" y="404875"/>
                </a:lnTo>
                <a:close/>
              </a:path>
              <a:path w="10460990" h="410210">
                <a:moveTo>
                  <a:pt x="10460393" y="404875"/>
                </a:moveTo>
                <a:lnTo>
                  <a:pt x="10450868" y="404875"/>
                </a:lnTo>
                <a:lnTo>
                  <a:pt x="10455630" y="400113"/>
                </a:lnTo>
                <a:lnTo>
                  <a:pt x="10460393" y="400113"/>
                </a:lnTo>
                <a:lnTo>
                  <a:pt x="10460393" y="404875"/>
                </a:lnTo>
                <a:close/>
              </a:path>
            </a:pathLst>
          </a:custGeom>
          <a:solidFill>
            <a:srgbClr val="230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1969" y="5406669"/>
            <a:ext cx="10460990" cy="410209"/>
          </a:xfrm>
          <a:custGeom>
            <a:avLst/>
            <a:gdLst/>
            <a:ahLst/>
            <a:cxnLst/>
            <a:rect l="l" t="t" r="r" b="b"/>
            <a:pathLst>
              <a:path w="10460990" h="410210">
                <a:moveTo>
                  <a:pt x="10455643" y="409638"/>
                </a:moveTo>
                <a:lnTo>
                  <a:pt x="4762" y="409638"/>
                </a:lnTo>
                <a:lnTo>
                  <a:pt x="3289" y="409397"/>
                </a:lnTo>
                <a:lnTo>
                  <a:pt x="1968" y="408724"/>
                </a:lnTo>
                <a:lnTo>
                  <a:pt x="914" y="407670"/>
                </a:lnTo>
                <a:lnTo>
                  <a:pt x="241" y="406349"/>
                </a:lnTo>
                <a:lnTo>
                  <a:pt x="0" y="404875"/>
                </a:lnTo>
                <a:lnTo>
                  <a:pt x="0" y="4762"/>
                </a:lnTo>
                <a:lnTo>
                  <a:pt x="4762" y="0"/>
                </a:lnTo>
                <a:lnTo>
                  <a:pt x="10455643" y="0"/>
                </a:lnTo>
                <a:lnTo>
                  <a:pt x="1046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0113"/>
                </a:lnTo>
                <a:lnTo>
                  <a:pt x="4762" y="400113"/>
                </a:lnTo>
                <a:lnTo>
                  <a:pt x="9525" y="404875"/>
                </a:lnTo>
                <a:lnTo>
                  <a:pt x="10460405" y="404875"/>
                </a:lnTo>
                <a:lnTo>
                  <a:pt x="10460164" y="406349"/>
                </a:lnTo>
                <a:lnTo>
                  <a:pt x="10459491" y="407670"/>
                </a:lnTo>
                <a:lnTo>
                  <a:pt x="10458437" y="408724"/>
                </a:lnTo>
                <a:lnTo>
                  <a:pt x="10457103" y="409397"/>
                </a:lnTo>
                <a:lnTo>
                  <a:pt x="10455643" y="409638"/>
                </a:lnTo>
                <a:close/>
              </a:path>
              <a:path w="10460990" h="410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460990" h="410210">
                <a:moveTo>
                  <a:pt x="1045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450880" y="4762"/>
                </a:lnTo>
                <a:lnTo>
                  <a:pt x="10450880" y="9525"/>
                </a:lnTo>
                <a:close/>
              </a:path>
              <a:path w="10460990" h="410210">
                <a:moveTo>
                  <a:pt x="10450880" y="404875"/>
                </a:moveTo>
                <a:lnTo>
                  <a:pt x="10450880" y="4762"/>
                </a:lnTo>
                <a:lnTo>
                  <a:pt x="10455643" y="9525"/>
                </a:lnTo>
                <a:lnTo>
                  <a:pt x="10460405" y="9525"/>
                </a:lnTo>
                <a:lnTo>
                  <a:pt x="10460405" y="400113"/>
                </a:lnTo>
                <a:lnTo>
                  <a:pt x="10455643" y="400113"/>
                </a:lnTo>
                <a:lnTo>
                  <a:pt x="10450880" y="404875"/>
                </a:lnTo>
                <a:close/>
              </a:path>
              <a:path w="10460990" h="410210">
                <a:moveTo>
                  <a:pt x="10460405" y="9525"/>
                </a:moveTo>
                <a:lnTo>
                  <a:pt x="10455643" y="9525"/>
                </a:lnTo>
                <a:lnTo>
                  <a:pt x="10450880" y="4762"/>
                </a:lnTo>
                <a:lnTo>
                  <a:pt x="10460405" y="4762"/>
                </a:lnTo>
                <a:lnTo>
                  <a:pt x="10460405" y="9525"/>
                </a:lnTo>
                <a:close/>
              </a:path>
              <a:path w="10460990" h="410210">
                <a:moveTo>
                  <a:pt x="9525" y="404875"/>
                </a:moveTo>
                <a:lnTo>
                  <a:pt x="4762" y="400113"/>
                </a:lnTo>
                <a:lnTo>
                  <a:pt x="9525" y="400113"/>
                </a:lnTo>
                <a:lnTo>
                  <a:pt x="9525" y="404875"/>
                </a:lnTo>
                <a:close/>
              </a:path>
              <a:path w="10460990" h="410210">
                <a:moveTo>
                  <a:pt x="10450880" y="404875"/>
                </a:moveTo>
                <a:lnTo>
                  <a:pt x="9525" y="404875"/>
                </a:lnTo>
                <a:lnTo>
                  <a:pt x="9525" y="400113"/>
                </a:lnTo>
                <a:lnTo>
                  <a:pt x="10450880" y="400113"/>
                </a:lnTo>
                <a:lnTo>
                  <a:pt x="10450880" y="404875"/>
                </a:lnTo>
                <a:close/>
              </a:path>
              <a:path w="10460990" h="410210">
                <a:moveTo>
                  <a:pt x="10460405" y="404875"/>
                </a:moveTo>
                <a:lnTo>
                  <a:pt x="10450880" y="404875"/>
                </a:lnTo>
                <a:lnTo>
                  <a:pt x="10455643" y="400113"/>
                </a:lnTo>
                <a:lnTo>
                  <a:pt x="10460405" y="400113"/>
                </a:lnTo>
                <a:lnTo>
                  <a:pt x="10460405" y="404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1085" y="5926835"/>
            <a:ext cx="10460990" cy="410209"/>
          </a:xfrm>
          <a:custGeom>
            <a:avLst/>
            <a:gdLst/>
            <a:ahLst/>
            <a:cxnLst/>
            <a:rect l="l" t="t" r="r" b="b"/>
            <a:pathLst>
              <a:path w="10460990" h="410210">
                <a:moveTo>
                  <a:pt x="10455630" y="409638"/>
                </a:moveTo>
                <a:lnTo>
                  <a:pt x="4762" y="409638"/>
                </a:lnTo>
                <a:lnTo>
                  <a:pt x="3289" y="409397"/>
                </a:lnTo>
                <a:lnTo>
                  <a:pt x="1955" y="408724"/>
                </a:lnTo>
                <a:lnTo>
                  <a:pt x="901" y="407669"/>
                </a:lnTo>
                <a:lnTo>
                  <a:pt x="228" y="406336"/>
                </a:lnTo>
                <a:lnTo>
                  <a:pt x="0" y="404875"/>
                </a:lnTo>
                <a:lnTo>
                  <a:pt x="0" y="4762"/>
                </a:lnTo>
                <a:lnTo>
                  <a:pt x="4762" y="0"/>
                </a:lnTo>
                <a:lnTo>
                  <a:pt x="10455630" y="0"/>
                </a:lnTo>
                <a:lnTo>
                  <a:pt x="10460393" y="4762"/>
                </a:lnTo>
                <a:lnTo>
                  <a:pt x="9524" y="4762"/>
                </a:lnTo>
                <a:lnTo>
                  <a:pt x="4762" y="9525"/>
                </a:lnTo>
                <a:lnTo>
                  <a:pt x="9524" y="9525"/>
                </a:lnTo>
                <a:lnTo>
                  <a:pt x="9524" y="400113"/>
                </a:lnTo>
                <a:lnTo>
                  <a:pt x="4762" y="400113"/>
                </a:lnTo>
                <a:lnTo>
                  <a:pt x="9524" y="404875"/>
                </a:lnTo>
                <a:lnTo>
                  <a:pt x="10460393" y="404875"/>
                </a:lnTo>
                <a:lnTo>
                  <a:pt x="10460164" y="406336"/>
                </a:lnTo>
                <a:lnTo>
                  <a:pt x="10459478" y="407669"/>
                </a:lnTo>
                <a:lnTo>
                  <a:pt x="10458424" y="408724"/>
                </a:lnTo>
                <a:lnTo>
                  <a:pt x="10457103" y="409397"/>
                </a:lnTo>
                <a:lnTo>
                  <a:pt x="10455630" y="409638"/>
                </a:lnTo>
                <a:close/>
              </a:path>
              <a:path w="10460990" h="410210">
                <a:moveTo>
                  <a:pt x="9524" y="9525"/>
                </a:moveTo>
                <a:lnTo>
                  <a:pt x="4762" y="9525"/>
                </a:lnTo>
                <a:lnTo>
                  <a:pt x="9524" y="4762"/>
                </a:lnTo>
                <a:lnTo>
                  <a:pt x="9524" y="9525"/>
                </a:lnTo>
                <a:close/>
              </a:path>
              <a:path w="10460990" h="410210">
                <a:moveTo>
                  <a:pt x="10450868" y="9525"/>
                </a:moveTo>
                <a:lnTo>
                  <a:pt x="9524" y="9525"/>
                </a:lnTo>
                <a:lnTo>
                  <a:pt x="9524" y="4762"/>
                </a:lnTo>
                <a:lnTo>
                  <a:pt x="10450868" y="4762"/>
                </a:lnTo>
                <a:lnTo>
                  <a:pt x="10450868" y="9525"/>
                </a:lnTo>
                <a:close/>
              </a:path>
              <a:path w="10460990" h="410210">
                <a:moveTo>
                  <a:pt x="10450868" y="404875"/>
                </a:moveTo>
                <a:lnTo>
                  <a:pt x="10450868" y="4762"/>
                </a:lnTo>
                <a:lnTo>
                  <a:pt x="10455630" y="9525"/>
                </a:lnTo>
                <a:lnTo>
                  <a:pt x="10460393" y="9525"/>
                </a:lnTo>
                <a:lnTo>
                  <a:pt x="10460393" y="400113"/>
                </a:lnTo>
                <a:lnTo>
                  <a:pt x="10455630" y="400113"/>
                </a:lnTo>
                <a:lnTo>
                  <a:pt x="10450868" y="404875"/>
                </a:lnTo>
                <a:close/>
              </a:path>
              <a:path w="10460990" h="410210">
                <a:moveTo>
                  <a:pt x="10460393" y="9525"/>
                </a:moveTo>
                <a:lnTo>
                  <a:pt x="10455630" y="9525"/>
                </a:lnTo>
                <a:lnTo>
                  <a:pt x="10450868" y="4762"/>
                </a:lnTo>
                <a:lnTo>
                  <a:pt x="10460393" y="4762"/>
                </a:lnTo>
                <a:lnTo>
                  <a:pt x="10460393" y="9525"/>
                </a:lnTo>
                <a:close/>
              </a:path>
              <a:path w="10460990" h="410210">
                <a:moveTo>
                  <a:pt x="9524" y="404875"/>
                </a:moveTo>
                <a:lnTo>
                  <a:pt x="4762" y="400113"/>
                </a:lnTo>
                <a:lnTo>
                  <a:pt x="9524" y="400113"/>
                </a:lnTo>
                <a:lnTo>
                  <a:pt x="9524" y="404875"/>
                </a:lnTo>
                <a:close/>
              </a:path>
              <a:path w="10460990" h="410210">
                <a:moveTo>
                  <a:pt x="10450868" y="404875"/>
                </a:moveTo>
                <a:lnTo>
                  <a:pt x="9524" y="404875"/>
                </a:lnTo>
                <a:lnTo>
                  <a:pt x="9524" y="400113"/>
                </a:lnTo>
                <a:lnTo>
                  <a:pt x="10450868" y="400113"/>
                </a:lnTo>
                <a:lnTo>
                  <a:pt x="10450868" y="404875"/>
                </a:lnTo>
                <a:close/>
              </a:path>
              <a:path w="10460990" h="410210">
                <a:moveTo>
                  <a:pt x="10460393" y="404875"/>
                </a:moveTo>
                <a:lnTo>
                  <a:pt x="10450868" y="404875"/>
                </a:lnTo>
                <a:lnTo>
                  <a:pt x="10455630" y="400113"/>
                </a:lnTo>
                <a:lnTo>
                  <a:pt x="10460393" y="400113"/>
                </a:lnTo>
                <a:lnTo>
                  <a:pt x="10460393" y="404875"/>
                </a:lnTo>
                <a:close/>
              </a:path>
            </a:pathLst>
          </a:custGeom>
          <a:solidFill>
            <a:srgbClr val="230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75538" y="4412149"/>
          <a:ext cx="10229850" cy="184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R="23495" algn="ctr">
                        <a:lnSpc>
                          <a:spcPts val="2025"/>
                        </a:lnSpc>
                      </a:pP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00000001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ts val="2025"/>
                        </a:lnSpc>
                      </a:pPr>
                      <a:r>
                        <a:rPr sz="2000" b="1" spc="-75" dirty="0">
                          <a:latin typeface="Microsoft JhengHei"/>
                          <a:cs typeface="Microsoft JhengHei"/>
                        </a:rPr>
                        <a:t>0.0000000000000000000000000000000000000000000014012984643248171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00C00000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spc="-75" dirty="0">
                          <a:latin typeface="Microsoft JhengHei"/>
                          <a:cs typeface="Microsoft JhengHei"/>
                        </a:rPr>
                        <a:t>0.0000000000000000000000000000000000000176324152623343130000000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00800000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75" dirty="0">
                          <a:latin typeface="Microsoft JhengHei"/>
                          <a:cs typeface="Microsoft JhengHei"/>
                        </a:rPr>
                        <a:t>0.0000000000000000000000000000000000000117549435082228750000000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R="78740" algn="ctr">
                        <a:lnSpc>
                          <a:spcPts val="2365"/>
                        </a:lnSpc>
                        <a:spcBef>
                          <a:spcPts val="625"/>
                        </a:spcBef>
                      </a:pPr>
                      <a:r>
                        <a:rPr sz="2000" b="1" spc="-25" dirty="0">
                          <a:latin typeface="Microsoft JhengHei"/>
                          <a:cs typeface="Microsoft JhengHei"/>
                        </a:rPr>
                        <a:t>00400000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365"/>
                        </a:lnSpc>
                        <a:spcBef>
                          <a:spcPts val="625"/>
                        </a:spcBef>
                      </a:pPr>
                      <a:r>
                        <a:rPr sz="2000" b="1" spc="-70" dirty="0">
                          <a:latin typeface="Microsoft JhengHei"/>
                          <a:cs typeface="Microsoft JhengHei"/>
                        </a:rPr>
                        <a:t>0.0000000000000000000000000000000000000058774717541114375000000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/>
              <a:t>5.3</a:t>
            </a:r>
            <a:r>
              <a:rPr spc="-35" dirty="0"/>
              <a:t> 浮点运算(加/减)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567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832" y="0"/>
                </a:lnTo>
                <a:lnTo>
                  <a:pt x="33832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120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0"/>
                </a:moveTo>
                <a:lnTo>
                  <a:pt x="89293" y="0"/>
                </a:lnTo>
                <a:lnTo>
                  <a:pt x="89293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567" y="374650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89" h="397509">
                <a:moveTo>
                  <a:pt x="0" y="0"/>
                </a:moveTo>
                <a:lnTo>
                  <a:pt x="33832" y="0"/>
                </a:lnTo>
                <a:lnTo>
                  <a:pt x="33832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120" y="374650"/>
            <a:ext cx="27940" cy="397510"/>
          </a:xfrm>
          <a:custGeom>
            <a:avLst/>
            <a:gdLst/>
            <a:ahLst/>
            <a:cxnLst/>
            <a:rect l="l" t="t" r="r" b="b"/>
            <a:pathLst>
              <a:path w="27940" h="397509">
                <a:moveTo>
                  <a:pt x="0" y="0"/>
                </a:moveTo>
                <a:lnTo>
                  <a:pt x="27724" y="0"/>
                </a:lnTo>
                <a:lnTo>
                  <a:pt x="27724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564" y="374650"/>
            <a:ext cx="15875" cy="397510"/>
          </a:xfrm>
          <a:custGeom>
            <a:avLst/>
            <a:gdLst/>
            <a:ahLst/>
            <a:cxnLst/>
            <a:rect l="l" t="t" r="r" b="b"/>
            <a:pathLst>
              <a:path w="15875" h="397509">
                <a:moveTo>
                  <a:pt x="0" y="0"/>
                </a:moveTo>
                <a:lnTo>
                  <a:pt x="15849" y="0"/>
                </a:lnTo>
                <a:lnTo>
                  <a:pt x="15849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567" y="772159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0"/>
                </a:moveTo>
                <a:lnTo>
                  <a:pt x="107276" y="0"/>
                </a:lnTo>
                <a:lnTo>
                  <a:pt x="10727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567" y="779780"/>
            <a:ext cx="107314" cy="12700"/>
          </a:xfrm>
          <a:custGeom>
            <a:avLst/>
            <a:gdLst/>
            <a:ahLst/>
            <a:cxnLst/>
            <a:rect l="l" t="t" r="r" b="b"/>
            <a:pathLst>
              <a:path w="107315" h="12700">
                <a:moveTo>
                  <a:pt x="0" y="0"/>
                </a:moveTo>
                <a:lnTo>
                  <a:pt x="107276" y="0"/>
                </a:lnTo>
                <a:lnTo>
                  <a:pt x="107276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564" y="779780"/>
            <a:ext cx="1233805" cy="12700"/>
          </a:xfrm>
          <a:custGeom>
            <a:avLst/>
            <a:gdLst/>
            <a:ahLst/>
            <a:cxnLst/>
            <a:rect l="l" t="t" r="r" b="b"/>
            <a:pathLst>
              <a:path w="1233805" h="12700">
                <a:moveTo>
                  <a:pt x="0" y="0"/>
                </a:moveTo>
                <a:lnTo>
                  <a:pt x="1233792" y="0"/>
                </a:lnTo>
                <a:lnTo>
                  <a:pt x="123379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67888" y="2636481"/>
            <a:ext cx="5588635" cy="1127125"/>
            <a:chOff x="3167888" y="2636481"/>
            <a:chExt cx="5588635" cy="11271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7888" y="2636481"/>
              <a:ext cx="1100658" cy="11270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2950" y="2640926"/>
              <a:ext cx="4453458" cy="112265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32" y="1218323"/>
            <a:ext cx="5524500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Microsoft YaHei"/>
                <a:cs typeface="Microsoft YaHei"/>
              </a:rPr>
              <a:t>为什么要引入浮点数？</a:t>
            </a:r>
            <a:endParaRPr sz="2400">
              <a:latin typeface="Microsoft YaHei"/>
              <a:cs typeface="Microsoft YaHei"/>
            </a:endParaRPr>
          </a:p>
          <a:p>
            <a:pPr marL="329565" indent="-316865">
              <a:lnSpc>
                <a:spcPct val="100000"/>
              </a:lnSpc>
              <a:spcBef>
                <a:spcPts val="3165"/>
              </a:spcBef>
              <a:buClr>
                <a:srgbClr val="3333CC"/>
              </a:buClr>
              <a:buFont typeface="Wingdings"/>
              <a:buChar char=""/>
              <a:tabLst>
                <a:tab pos="329565" algn="l"/>
              </a:tabLst>
            </a:pPr>
            <a:r>
              <a:rPr sz="2400" dirty="0">
                <a:solidFill>
                  <a:srgbClr val="FF0000"/>
                </a:solidFill>
                <a:latin typeface="Microsoft YaHei"/>
                <a:cs typeface="Microsoft YaHei"/>
              </a:rPr>
              <a:t>问题：</a:t>
            </a:r>
            <a:r>
              <a:rPr sz="2400" spc="-5" dirty="0">
                <a:latin typeface="Microsoft YaHei"/>
                <a:cs typeface="Microsoft YaHei"/>
              </a:rPr>
              <a:t>三位十进制数能表示的最大数？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67232" y="2649600"/>
            <a:ext cx="7004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168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92307"/>
              <a:buFont typeface="Wingdings"/>
              <a:buChar char=""/>
              <a:tabLst>
                <a:tab pos="354965" algn="l"/>
                <a:tab pos="2531745" algn="l"/>
              </a:tabLst>
            </a:pPr>
            <a:r>
              <a:rPr sz="2600" spc="-10" dirty="0">
                <a:latin typeface="Microsoft YaHei"/>
                <a:cs typeface="Microsoft YaHei"/>
              </a:rPr>
              <a:t>表示太阳质</a:t>
            </a:r>
            <a:r>
              <a:rPr sz="2600" spc="-50" dirty="0">
                <a:latin typeface="Microsoft YaHei"/>
                <a:cs typeface="Microsoft YaHei"/>
              </a:rPr>
              <a:t>量</a:t>
            </a:r>
            <a:r>
              <a:rPr sz="2600" dirty="0">
                <a:latin typeface="Microsoft YaHei"/>
                <a:cs typeface="Microsoft YaHei"/>
              </a:rPr>
              <a:t>	</a:t>
            </a:r>
            <a:r>
              <a:rPr sz="2600" spc="-15" dirty="0">
                <a:latin typeface="Microsoft YaHei"/>
                <a:cs typeface="Microsoft YaHei"/>
              </a:rPr>
              <a:t>2×10</a:t>
            </a:r>
            <a:r>
              <a:rPr sz="2550" spc="-22" baseline="21241" dirty="0">
                <a:latin typeface="Microsoft YaHei"/>
                <a:cs typeface="Microsoft YaHei"/>
              </a:rPr>
              <a:t>30</a:t>
            </a:r>
            <a:r>
              <a:rPr sz="2600" spc="-15" dirty="0">
                <a:latin typeface="Microsoft YaHei"/>
                <a:cs typeface="Microsoft YaHei"/>
              </a:rPr>
              <a:t>kg</a:t>
            </a:r>
            <a:r>
              <a:rPr sz="2600" spc="-10" dirty="0">
                <a:latin typeface="Microsoft YaHei"/>
                <a:cs typeface="Microsoft YaHei"/>
              </a:rPr>
              <a:t>需要多少十进制位</a:t>
            </a:r>
            <a:r>
              <a:rPr sz="2600" spc="-50" dirty="0">
                <a:latin typeface="Microsoft YaHei"/>
                <a:cs typeface="Microsoft YaHei"/>
              </a:rPr>
              <a:t>？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8415" y="2844444"/>
            <a:ext cx="9455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2413CA"/>
                </a:solidFill>
                <a:latin typeface="Microsoft YaHei"/>
                <a:cs typeface="Microsoft YaHei"/>
              </a:rPr>
              <a:t>3</a:t>
            </a:r>
            <a:r>
              <a:rPr sz="2600" spc="-10" dirty="0">
                <a:solidFill>
                  <a:srgbClr val="2413CA"/>
                </a:solidFill>
                <a:latin typeface="Microsoft YaHei"/>
                <a:cs typeface="Microsoft YaHei"/>
              </a:rPr>
              <a:t> </a:t>
            </a:r>
            <a:r>
              <a:rPr sz="2600" dirty="0">
                <a:solidFill>
                  <a:srgbClr val="2413CA"/>
                </a:solidFill>
                <a:latin typeface="Microsoft YaHei"/>
                <a:cs typeface="Microsoft YaHei"/>
              </a:rPr>
              <a:t>or </a:t>
            </a:r>
            <a:r>
              <a:rPr sz="2600" spc="-50" dirty="0">
                <a:solidFill>
                  <a:srgbClr val="2413CA"/>
                </a:solidFill>
                <a:latin typeface="Microsoft YaHei"/>
                <a:cs typeface="Microsoft YaHei"/>
              </a:rPr>
              <a:t>5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532" y="3345345"/>
            <a:ext cx="10414635" cy="235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168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92307"/>
              <a:buFont typeface="Wingdings"/>
              <a:buChar char=""/>
              <a:tabLst>
                <a:tab pos="367665" algn="l"/>
              </a:tabLst>
            </a:pPr>
            <a:r>
              <a:rPr sz="2600" spc="-15" dirty="0">
                <a:latin typeface="Microsoft YaHei"/>
                <a:cs typeface="Microsoft YaHei"/>
              </a:rPr>
              <a:t>机器字长确定时，浮点数能表示更大范围或更高精确度的数据；</a:t>
            </a:r>
            <a:endParaRPr sz="2600">
              <a:latin typeface="Microsoft YaHei"/>
              <a:cs typeface="Microsoft YaHei"/>
            </a:endParaRPr>
          </a:p>
          <a:p>
            <a:pPr marL="1097915">
              <a:lnSpc>
                <a:spcPct val="100000"/>
              </a:lnSpc>
              <a:spcBef>
                <a:spcPts val="2540"/>
              </a:spcBef>
              <a:tabLst>
                <a:tab pos="3372485" algn="l"/>
              </a:tabLst>
            </a:pPr>
            <a:r>
              <a:rPr sz="2600" spc="-10" dirty="0">
                <a:latin typeface="Microsoft YaHei"/>
                <a:cs typeface="Microsoft YaHei"/>
              </a:rPr>
              <a:t>如电子的质</a:t>
            </a:r>
            <a:r>
              <a:rPr sz="2600" spc="-50" dirty="0">
                <a:latin typeface="Microsoft YaHei"/>
                <a:cs typeface="Microsoft YaHei"/>
              </a:rPr>
              <a:t>量</a:t>
            </a:r>
            <a:r>
              <a:rPr sz="2600" dirty="0">
                <a:latin typeface="Microsoft YaHei"/>
                <a:cs typeface="Microsoft YaHei"/>
              </a:rPr>
              <a:t>	</a:t>
            </a:r>
            <a:r>
              <a:rPr sz="2600" spc="-10" dirty="0">
                <a:latin typeface="Microsoft YaHei"/>
                <a:cs typeface="Microsoft YaHei"/>
              </a:rPr>
              <a:t>9×10</a:t>
            </a:r>
            <a:r>
              <a:rPr sz="2550" spc="-15" baseline="21241" dirty="0">
                <a:latin typeface="Microsoft YaHei"/>
                <a:cs typeface="Microsoft YaHei"/>
              </a:rPr>
              <a:t>-</a:t>
            </a:r>
            <a:r>
              <a:rPr sz="2550" spc="-37" baseline="21241" dirty="0">
                <a:latin typeface="Microsoft YaHei"/>
                <a:cs typeface="Microsoft YaHei"/>
              </a:rPr>
              <a:t>28</a:t>
            </a:r>
            <a:r>
              <a:rPr sz="2600" spc="-25" dirty="0">
                <a:latin typeface="Microsoft YaHei"/>
                <a:cs typeface="Microsoft YaHei"/>
              </a:rPr>
              <a:t>g</a:t>
            </a:r>
            <a:endParaRPr sz="2600">
              <a:latin typeface="Microsoft YaHei"/>
              <a:cs typeface="Microsoft YaHei"/>
            </a:endParaRPr>
          </a:p>
          <a:p>
            <a:pPr marL="291465" indent="-240029">
              <a:lnSpc>
                <a:spcPct val="100000"/>
              </a:lnSpc>
              <a:spcBef>
                <a:spcPts val="1750"/>
              </a:spcBef>
              <a:buClr>
                <a:srgbClr val="3333CC"/>
              </a:buClr>
              <a:buSzPct val="92307"/>
              <a:buFont typeface="Wingdings"/>
              <a:buChar char=""/>
              <a:tabLst>
                <a:tab pos="291465" algn="l"/>
              </a:tabLst>
            </a:pPr>
            <a:r>
              <a:rPr sz="2600" spc="-10" dirty="0">
                <a:latin typeface="Microsoft YaHei"/>
                <a:cs typeface="Microsoft YaHei"/>
              </a:rPr>
              <a:t>科学记数法用</a:t>
            </a:r>
            <a:r>
              <a:rPr sz="2600" spc="-10" dirty="0">
                <a:solidFill>
                  <a:srgbClr val="FF0000"/>
                </a:solidFill>
                <a:latin typeface="Microsoft YaHei"/>
                <a:cs typeface="Microsoft YaHei"/>
              </a:rPr>
              <a:t>幂</a:t>
            </a:r>
            <a:r>
              <a:rPr sz="2600" spc="-10" dirty="0">
                <a:latin typeface="Microsoft YaHei"/>
                <a:cs typeface="Microsoft YaHei"/>
              </a:rPr>
              <a:t>和</a:t>
            </a:r>
            <a:r>
              <a:rPr sz="2600" spc="-10" dirty="0">
                <a:solidFill>
                  <a:srgbClr val="FF0000"/>
                </a:solidFill>
                <a:latin typeface="Microsoft YaHei"/>
                <a:cs typeface="Microsoft YaHei"/>
              </a:rPr>
              <a:t>尾数</a:t>
            </a:r>
            <a:r>
              <a:rPr sz="2600" spc="-10" dirty="0">
                <a:latin typeface="Microsoft YaHei"/>
                <a:cs typeface="Microsoft YaHei"/>
              </a:rPr>
              <a:t>来表示浮点数, 机器数中采用</a:t>
            </a:r>
            <a:r>
              <a:rPr sz="2600" spc="-10" dirty="0">
                <a:solidFill>
                  <a:srgbClr val="FF0000"/>
                </a:solidFill>
                <a:latin typeface="Microsoft YaHei"/>
                <a:cs typeface="Microsoft YaHei"/>
              </a:rPr>
              <a:t>阶码</a:t>
            </a:r>
            <a:r>
              <a:rPr sz="2600" spc="-10" dirty="0">
                <a:latin typeface="Microsoft YaHei"/>
                <a:cs typeface="Microsoft YaHei"/>
              </a:rPr>
              <a:t>和</a:t>
            </a:r>
            <a:r>
              <a:rPr sz="2600" spc="-10" dirty="0">
                <a:solidFill>
                  <a:srgbClr val="FF0000"/>
                </a:solidFill>
                <a:latin typeface="Microsoft YaHei"/>
                <a:cs typeface="Microsoft YaHei"/>
              </a:rPr>
              <a:t>尾数</a:t>
            </a:r>
            <a:r>
              <a:rPr sz="2600" spc="-25" dirty="0">
                <a:latin typeface="Microsoft YaHei"/>
                <a:cs typeface="Microsoft YaHei"/>
              </a:rPr>
              <a:t>来表示</a:t>
            </a:r>
            <a:endParaRPr sz="2600">
              <a:latin typeface="Microsoft YaHei"/>
              <a:cs typeface="Microsoft YaHei"/>
            </a:endParaRPr>
          </a:p>
          <a:p>
            <a:pPr marL="291465" indent="-240029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SzPct val="92307"/>
              <a:buFont typeface="Wingdings"/>
              <a:buChar char=""/>
              <a:tabLst>
                <a:tab pos="291465" algn="l"/>
              </a:tabLst>
            </a:pPr>
            <a:r>
              <a:rPr sz="2600" spc="-10" dirty="0">
                <a:latin typeface="Microsoft YaHei"/>
                <a:cs typeface="Microsoft YaHei"/>
              </a:rPr>
              <a:t>浮点数可表示</a:t>
            </a:r>
            <a:r>
              <a:rPr sz="2600" spc="-10" dirty="0">
                <a:solidFill>
                  <a:srgbClr val="2413CA"/>
                </a:solidFill>
                <a:latin typeface="Microsoft YaHei"/>
                <a:cs typeface="Microsoft YaHei"/>
              </a:rPr>
              <a:t>纯整数</a:t>
            </a:r>
            <a:r>
              <a:rPr sz="2600" spc="-10" dirty="0">
                <a:latin typeface="Microsoft YaHei"/>
                <a:cs typeface="Microsoft YaHei"/>
              </a:rPr>
              <a:t>和</a:t>
            </a:r>
            <a:r>
              <a:rPr sz="2600" spc="-10" dirty="0">
                <a:solidFill>
                  <a:srgbClr val="2413CA"/>
                </a:solidFill>
                <a:latin typeface="Microsoft YaHei"/>
                <a:cs typeface="Microsoft YaHei"/>
              </a:rPr>
              <a:t>纯小数</a:t>
            </a:r>
            <a:r>
              <a:rPr sz="2600" spc="-20" dirty="0">
                <a:latin typeface="Microsoft YaHei"/>
                <a:cs typeface="Microsoft YaHei"/>
              </a:rPr>
              <a:t>以外的实数。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609" y="1077353"/>
            <a:ext cx="296760" cy="3456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704" y="1026553"/>
            <a:ext cx="2466873" cy="4396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4285" y="2482278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YaHei"/>
                <a:cs typeface="Microsoft YaHei"/>
              </a:rPr>
              <a:t>N=2</a:t>
            </a:r>
            <a:r>
              <a:rPr sz="2325" spc="-15" baseline="39426" dirty="0">
                <a:latin typeface="Microsoft YaHei"/>
                <a:cs typeface="Microsoft YaHei"/>
              </a:rPr>
              <a:t>E</a:t>
            </a:r>
            <a:r>
              <a:rPr sz="2400" spc="-10" dirty="0">
                <a:latin typeface="Microsoft YaHei"/>
                <a:cs typeface="Microsoft YaHei"/>
              </a:rPr>
              <a:t>×M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61407" y="2550744"/>
            <a:ext cx="6690359" cy="734695"/>
            <a:chOff x="4861407" y="2550744"/>
            <a:chExt cx="6690359" cy="734695"/>
          </a:xfrm>
        </p:grpSpPr>
        <p:sp>
          <p:nvSpPr>
            <p:cNvPr id="6" name="object 6"/>
            <p:cNvSpPr/>
            <p:nvPr/>
          </p:nvSpPr>
          <p:spPr>
            <a:xfrm>
              <a:off x="4866131" y="255574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63296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3296" y="0"/>
                  </a:lnTo>
                  <a:lnTo>
                    <a:pt x="463296" y="504444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1407" y="2550744"/>
              <a:ext cx="473075" cy="514350"/>
            </a:xfrm>
            <a:custGeom>
              <a:avLst/>
              <a:gdLst/>
              <a:ahLst/>
              <a:cxnLst/>
              <a:rect l="l" t="t" r="r" b="b"/>
              <a:pathLst>
                <a:path w="473075" h="514350">
                  <a:moveTo>
                    <a:pt x="47263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2630" y="0"/>
                  </a:lnTo>
                  <a:lnTo>
                    <a:pt x="47263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2630" y="509587"/>
                  </a:lnTo>
                  <a:lnTo>
                    <a:pt x="472630" y="514350"/>
                  </a:lnTo>
                  <a:close/>
                </a:path>
                <a:path w="473075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3075" h="514350">
                  <a:moveTo>
                    <a:pt x="46310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3105" y="4762"/>
                  </a:lnTo>
                  <a:lnTo>
                    <a:pt x="463105" y="9525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463105" y="4762"/>
                  </a:lnTo>
                  <a:lnTo>
                    <a:pt x="467867" y="9525"/>
                  </a:lnTo>
                  <a:lnTo>
                    <a:pt x="472630" y="9525"/>
                  </a:lnTo>
                  <a:lnTo>
                    <a:pt x="472630" y="504825"/>
                  </a:lnTo>
                  <a:lnTo>
                    <a:pt x="467867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9525"/>
                  </a:moveTo>
                  <a:lnTo>
                    <a:pt x="467867" y="9525"/>
                  </a:lnTo>
                  <a:lnTo>
                    <a:pt x="463105" y="4762"/>
                  </a:lnTo>
                  <a:lnTo>
                    <a:pt x="472630" y="4762"/>
                  </a:lnTo>
                  <a:lnTo>
                    <a:pt x="472630" y="9525"/>
                  </a:lnTo>
                  <a:close/>
                </a:path>
                <a:path w="473075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3105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509587"/>
                  </a:moveTo>
                  <a:lnTo>
                    <a:pt x="463105" y="509587"/>
                  </a:lnTo>
                  <a:lnTo>
                    <a:pt x="467867" y="504825"/>
                  </a:lnTo>
                  <a:lnTo>
                    <a:pt x="472630" y="504825"/>
                  </a:lnTo>
                  <a:lnTo>
                    <a:pt x="472630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5857" y="2667419"/>
              <a:ext cx="144919" cy="2001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3172" y="2784894"/>
              <a:ext cx="142379" cy="1233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33999" y="255574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63296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3296" y="0"/>
                  </a:lnTo>
                  <a:lnTo>
                    <a:pt x="463296" y="5044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9021" y="2550744"/>
              <a:ext cx="473075" cy="514350"/>
            </a:xfrm>
            <a:custGeom>
              <a:avLst/>
              <a:gdLst/>
              <a:ahLst/>
              <a:cxnLst/>
              <a:rect l="l" t="t" r="r" b="b"/>
              <a:pathLst>
                <a:path w="473075" h="514350">
                  <a:moveTo>
                    <a:pt x="47263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2630" y="0"/>
                  </a:lnTo>
                  <a:lnTo>
                    <a:pt x="47263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2630" y="509587"/>
                  </a:lnTo>
                  <a:lnTo>
                    <a:pt x="472630" y="514350"/>
                  </a:lnTo>
                  <a:close/>
                </a:path>
                <a:path w="473075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3075" h="514350">
                  <a:moveTo>
                    <a:pt x="46310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3105" y="4762"/>
                  </a:lnTo>
                  <a:lnTo>
                    <a:pt x="463105" y="9525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463105" y="4762"/>
                  </a:lnTo>
                  <a:lnTo>
                    <a:pt x="467867" y="9525"/>
                  </a:lnTo>
                  <a:lnTo>
                    <a:pt x="472630" y="9525"/>
                  </a:lnTo>
                  <a:lnTo>
                    <a:pt x="472630" y="504825"/>
                  </a:lnTo>
                  <a:lnTo>
                    <a:pt x="467867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9525"/>
                  </a:moveTo>
                  <a:lnTo>
                    <a:pt x="467867" y="9525"/>
                  </a:lnTo>
                  <a:lnTo>
                    <a:pt x="463105" y="4762"/>
                  </a:lnTo>
                  <a:lnTo>
                    <a:pt x="472630" y="4762"/>
                  </a:lnTo>
                  <a:lnTo>
                    <a:pt x="472630" y="9525"/>
                  </a:lnTo>
                  <a:close/>
                </a:path>
                <a:path w="473075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3105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509587"/>
                  </a:moveTo>
                  <a:lnTo>
                    <a:pt x="463105" y="509587"/>
                  </a:lnTo>
                  <a:lnTo>
                    <a:pt x="467867" y="504825"/>
                  </a:lnTo>
                  <a:lnTo>
                    <a:pt x="472630" y="504825"/>
                  </a:lnTo>
                  <a:lnTo>
                    <a:pt x="472630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3471" y="2667419"/>
              <a:ext cx="144919" cy="2001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0786" y="2763939"/>
              <a:ext cx="262394" cy="1442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09487" y="2555747"/>
              <a:ext cx="466725" cy="504825"/>
            </a:xfrm>
            <a:custGeom>
              <a:avLst/>
              <a:gdLst/>
              <a:ahLst/>
              <a:cxnLst/>
              <a:rect l="l" t="t" r="r" b="b"/>
              <a:pathLst>
                <a:path w="466725" h="504825">
                  <a:moveTo>
                    <a:pt x="466343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6343" y="0"/>
                  </a:lnTo>
                  <a:lnTo>
                    <a:pt x="466343" y="5044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05411" y="2550744"/>
              <a:ext cx="476250" cy="514350"/>
            </a:xfrm>
            <a:custGeom>
              <a:avLst/>
              <a:gdLst/>
              <a:ahLst/>
              <a:cxnLst/>
              <a:rect l="l" t="t" r="r" b="b"/>
              <a:pathLst>
                <a:path w="476250" h="514350">
                  <a:moveTo>
                    <a:pt x="475945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5945" y="0"/>
                  </a:lnTo>
                  <a:lnTo>
                    <a:pt x="47594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5945" y="509587"/>
                  </a:lnTo>
                  <a:lnTo>
                    <a:pt x="475945" y="514350"/>
                  </a:lnTo>
                  <a:close/>
                </a:path>
                <a:path w="476250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6250" h="514350">
                  <a:moveTo>
                    <a:pt x="46642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6420" y="4762"/>
                  </a:lnTo>
                  <a:lnTo>
                    <a:pt x="466420" y="9525"/>
                  </a:lnTo>
                  <a:close/>
                </a:path>
                <a:path w="476250" h="514350">
                  <a:moveTo>
                    <a:pt x="466420" y="509587"/>
                  </a:moveTo>
                  <a:lnTo>
                    <a:pt x="466420" y="4762"/>
                  </a:lnTo>
                  <a:lnTo>
                    <a:pt x="471182" y="9525"/>
                  </a:lnTo>
                  <a:lnTo>
                    <a:pt x="475945" y="9525"/>
                  </a:lnTo>
                  <a:lnTo>
                    <a:pt x="475945" y="504825"/>
                  </a:lnTo>
                  <a:lnTo>
                    <a:pt x="471182" y="504825"/>
                  </a:lnTo>
                  <a:lnTo>
                    <a:pt x="466420" y="509587"/>
                  </a:lnTo>
                  <a:close/>
                </a:path>
                <a:path w="476250" h="514350">
                  <a:moveTo>
                    <a:pt x="475945" y="9525"/>
                  </a:moveTo>
                  <a:lnTo>
                    <a:pt x="471182" y="9525"/>
                  </a:lnTo>
                  <a:lnTo>
                    <a:pt x="466420" y="4762"/>
                  </a:lnTo>
                  <a:lnTo>
                    <a:pt x="475945" y="4762"/>
                  </a:lnTo>
                  <a:lnTo>
                    <a:pt x="475945" y="9525"/>
                  </a:lnTo>
                  <a:close/>
                </a:path>
                <a:path w="476250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6250" h="514350">
                  <a:moveTo>
                    <a:pt x="466420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6420" y="504825"/>
                  </a:lnTo>
                  <a:lnTo>
                    <a:pt x="466420" y="509587"/>
                  </a:lnTo>
                  <a:close/>
                </a:path>
                <a:path w="476250" h="514350">
                  <a:moveTo>
                    <a:pt x="475945" y="509587"/>
                  </a:moveTo>
                  <a:lnTo>
                    <a:pt x="466420" y="509587"/>
                  </a:lnTo>
                  <a:lnTo>
                    <a:pt x="471182" y="504825"/>
                  </a:lnTo>
                  <a:lnTo>
                    <a:pt x="475945" y="504825"/>
                  </a:lnTo>
                  <a:lnTo>
                    <a:pt x="475945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9861" y="2667419"/>
              <a:ext cx="144919" cy="2001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7176" y="2762034"/>
              <a:ext cx="267474" cy="1461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75831" y="255574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63295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3295" y="0"/>
                  </a:lnTo>
                  <a:lnTo>
                    <a:pt x="463295" y="5044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71831" y="2550744"/>
              <a:ext cx="473075" cy="514350"/>
            </a:xfrm>
            <a:custGeom>
              <a:avLst/>
              <a:gdLst/>
              <a:ahLst/>
              <a:cxnLst/>
              <a:rect l="l" t="t" r="r" b="b"/>
              <a:pathLst>
                <a:path w="473075" h="514350">
                  <a:moveTo>
                    <a:pt x="47263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2630" y="0"/>
                  </a:lnTo>
                  <a:lnTo>
                    <a:pt x="47263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2630" y="509587"/>
                  </a:lnTo>
                  <a:lnTo>
                    <a:pt x="472630" y="514350"/>
                  </a:lnTo>
                  <a:close/>
                </a:path>
                <a:path w="473075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3075" h="514350">
                  <a:moveTo>
                    <a:pt x="46310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3105" y="4762"/>
                  </a:lnTo>
                  <a:lnTo>
                    <a:pt x="463105" y="9525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463105" y="4762"/>
                  </a:lnTo>
                  <a:lnTo>
                    <a:pt x="467867" y="9525"/>
                  </a:lnTo>
                  <a:lnTo>
                    <a:pt x="472630" y="9525"/>
                  </a:lnTo>
                  <a:lnTo>
                    <a:pt x="472630" y="504825"/>
                  </a:lnTo>
                  <a:lnTo>
                    <a:pt x="467867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9525"/>
                  </a:moveTo>
                  <a:lnTo>
                    <a:pt x="467867" y="9525"/>
                  </a:lnTo>
                  <a:lnTo>
                    <a:pt x="463105" y="4762"/>
                  </a:lnTo>
                  <a:lnTo>
                    <a:pt x="472630" y="4762"/>
                  </a:lnTo>
                  <a:lnTo>
                    <a:pt x="472630" y="9525"/>
                  </a:lnTo>
                  <a:close/>
                </a:path>
                <a:path w="473075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3105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509587"/>
                  </a:moveTo>
                  <a:lnTo>
                    <a:pt x="463105" y="509587"/>
                  </a:lnTo>
                  <a:lnTo>
                    <a:pt x="467867" y="504825"/>
                  </a:lnTo>
                  <a:lnTo>
                    <a:pt x="472630" y="504825"/>
                  </a:lnTo>
                  <a:lnTo>
                    <a:pt x="472630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7584" y="2812707"/>
              <a:ext cx="227164" cy="760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9127" y="2555747"/>
              <a:ext cx="466725" cy="504825"/>
            </a:xfrm>
            <a:custGeom>
              <a:avLst/>
              <a:gdLst/>
              <a:ahLst/>
              <a:cxnLst/>
              <a:rect l="l" t="t" r="r" b="b"/>
              <a:pathLst>
                <a:path w="466725" h="504825">
                  <a:moveTo>
                    <a:pt x="466344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6344" y="0"/>
                  </a:lnTo>
                  <a:lnTo>
                    <a:pt x="466344" y="5044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4936" y="2550744"/>
              <a:ext cx="476250" cy="514350"/>
            </a:xfrm>
            <a:custGeom>
              <a:avLst/>
              <a:gdLst/>
              <a:ahLst/>
              <a:cxnLst/>
              <a:rect l="l" t="t" r="r" b="b"/>
              <a:pathLst>
                <a:path w="476250" h="514350">
                  <a:moveTo>
                    <a:pt x="475945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5945" y="0"/>
                  </a:lnTo>
                  <a:lnTo>
                    <a:pt x="47594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5945" y="509587"/>
                  </a:lnTo>
                  <a:lnTo>
                    <a:pt x="475945" y="514350"/>
                  </a:lnTo>
                  <a:close/>
                </a:path>
                <a:path w="476250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6250" h="514350">
                  <a:moveTo>
                    <a:pt x="46642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6420" y="4762"/>
                  </a:lnTo>
                  <a:lnTo>
                    <a:pt x="466420" y="9525"/>
                  </a:lnTo>
                  <a:close/>
                </a:path>
                <a:path w="476250" h="514350">
                  <a:moveTo>
                    <a:pt x="466420" y="509587"/>
                  </a:moveTo>
                  <a:lnTo>
                    <a:pt x="466420" y="4762"/>
                  </a:lnTo>
                  <a:lnTo>
                    <a:pt x="471182" y="9525"/>
                  </a:lnTo>
                  <a:lnTo>
                    <a:pt x="475945" y="9525"/>
                  </a:lnTo>
                  <a:lnTo>
                    <a:pt x="475945" y="504825"/>
                  </a:lnTo>
                  <a:lnTo>
                    <a:pt x="471182" y="504825"/>
                  </a:lnTo>
                  <a:lnTo>
                    <a:pt x="466420" y="509587"/>
                  </a:lnTo>
                  <a:close/>
                </a:path>
                <a:path w="476250" h="514350">
                  <a:moveTo>
                    <a:pt x="475945" y="9525"/>
                  </a:moveTo>
                  <a:lnTo>
                    <a:pt x="471182" y="9525"/>
                  </a:lnTo>
                  <a:lnTo>
                    <a:pt x="466420" y="4762"/>
                  </a:lnTo>
                  <a:lnTo>
                    <a:pt x="475945" y="4762"/>
                  </a:lnTo>
                  <a:lnTo>
                    <a:pt x="475945" y="9525"/>
                  </a:lnTo>
                  <a:close/>
                </a:path>
                <a:path w="476250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6250" h="514350">
                  <a:moveTo>
                    <a:pt x="466420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6420" y="504825"/>
                  </a:lnTo>
                  <a:lnTo>
                    <a:pt x="466420" y="509587"/>
                  </a:lnTo>
                  <a:close/>
                </a:path>
                <a:path w="476250" h="514350">
                  <a:moveTo>
                    <a:pt x="475945" y="509587"/>
                  </a:moveTo>
                  <a:lnTo>
                    <a:pt x="466420" y="509587"/>
                  </a:lnTo>
                  <a:lnTo>
                    <a:pt x="471182" y="504825"/>
                  </a:lnTo>
                  <a:lnTo>
                    <a:pt x="475945" y="504825"/>
                  </a:lnTo>
                  <a:lnTo>
                    <a:pt x="475945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7641" y="2809659"/>
              <a:ext cx="208419" cy="725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205472" y="255574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63296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3296" y="0"/>
                  </a:lnTo>
                  <a:lnTo>
                    <a:pt x="463296" y="5044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1357" y="2550744"/>
              <a:ext cx="473075" cy="514350"/>
            </a:xfrm>
            <a:custGeom>
              <a:avLst/>
              <a:gdLst/>
              <a:ahLst/>
              <a:cxnLst/>
              <a:rect l="l" t="t" r="r" b="b"/>
              <a:pathLst>
                <a:path w="473075" h="514350">
                  <a:moveTo>
                    <a:pt x="47263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2630" y="0"/>
                  </a:lnTo>
                  <a:lnTo>
                    <a:pt x="47263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2630" y="509587"/>
                  </a:lnTo>
                  <a:lnTo>
                    <a:pt x="472630" y="514350"/>
                  </a:lnTo>
                  <a:close/>
                </a:path>
                <a:path w="473075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3075" h="514350">
                  <a:moveTo>
                    <a:pt x="46310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3105" y="4762"/>
                  </a:lnTo>
                  <a:lnTo>
                    <a:pt x="463105" y="9525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463105" y="4762"/>
                  </a:lnTo>
                  <a:lnTo>
                    <a:pt x="467868" y="9525"/>
                  </a:lnTo>
                  <a:lnTo>
                    <a:pt x="472630" y="9525"/>
                  </a:lnTo>
                  <a:lnTo>
                    <a:pt x="472630" y="504825"/>
                  </a:lnTo>
                  <a:lnTo>
                    <a:pt x="467868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9525"/>
                  </a:moveTo>
                  <a:lnTo>
                    <a:pt x="467868" y="9525"/>
                  </a:lnTo>
                  <a:lnTo>
                    <a:pt x="463105" y="4762"/>
                  </a:lnTo>
                  <a:lnTo>
                    <a:pt x="472630" y="4762"/>
                  </a:lnTo>
                  <a:lnTo>
                    <a:pt x="472630" y="9525"/>
                  </a:lnTo>
                  <a:close/>
                </a:path>
                <a:path w="473075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3105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509587"/>
                  </a:moveTo>
                  <a:lnTo>
                    <a:pt x="463105" y="509587"/>
                  </a:lnTo>
                  <a:lnTo>
                    <a:pt x="467868" y="504825"/>
                  </a:lnTo>
                  <a:lnTo>
                    <a:pt x="472630" y="504825"/>
                  </a:lnTo>
                  <a:lnTo>
                    <a:pt x="472630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4062" y="2809659"/>
              <a:ext cx="208419" cy="7252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668767" y="2555747"/>
              <a:ext cx="466725" cy="504825"/>
            </a:xfrm>
            <a:custGeom>
              <a:avLst/>
              <a:gdLst/>
              <a:ahLst/>
              <a:cxnLst/>
              <a:rect l="l" t="t" r="r" b="b"/>
              <a:pathLst>
                <a:path w="466725" h="504825">
                  <a:moveTo>
                    <a:pt x="466344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6344" y="0"/>
                  </a:lnTo>
                  <a:lnTo>
                    <a:pt x="466344" y="5044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4462" y="2550744"/>
              <a:ext cx="476250" cy="514350"/>
            </a:xfrm>
            <a:custGeom>
              <a:avLst/>
              <a:gdLst/>
              <a:ahLst/>
              <a:cxnLst/>
              <a:rect l="l" t="t" r="r" b="b"/>
              <a:pathLst>
                <a:path w="476250" h="514350">
                  <a:moveTo>
                    <a:pt x="475945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5945" y="0"/>
                  </a:lnTo>
                  <a:lnTo>
                    <a:pt x="47594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5945" y="509587"/>
                  </a:lnTo>
                  <a:lnTo>
                    <a:pt x="475945" y="514350"/>
                  </a:lnTo>
                  <a:close/>
                </a:path>
                <a:path w="476250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6250" h="514350">
                  <a:moveTo>
                    <a:pt x="46642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6420" y="4762"/>
                  </a:lnTo>
                  <a:lnTo>
                    <a:pt x="466420" y="9525"/>
                  </a:lnTo>
                  <a:close/>
                </a:path>
                <a:path w="476250" h="514350">
                  <a:moveTo>
                    <a:pt x="466420" y="509587"/>
                  </a:moveTo>
                  <a:lnTo>
                    <a:pt x="466420" y="4762"/>
                  </a:lnTo>
                  <a:lnTo>
                    <a:pt x="471182" y="9525"/>
                  </a:lnTo>
                  <a:lnTo>
                    <a:pt x="475945" y="9525"/>
                  </a:lnTo>
                  <a:lnTo>
                    <a:pt x="475945" y="504825"/>
                  </a:lnTo>
                  <a:lnTo>
                    <a:pt x="471182" y="504825"/>
                  </a:lnTo>
                  <a:lnTo>
                    <a:pt x="466420" y="509587"/>
                  </a:lnTo>
                  <a:close/>
                </a:path>
                <a:path w="476250" h="514350">
                  <a:moveTo>
                    <a:pt x="475945" y="9525"/>
                  </a:moveTo>
                  <a:lnTo>
                    <a:pt x="471182" y="9525"/>
                  </a:lnTo>
                  <a:lnTo>
                    <a:pt x="466420" y="4762"/>
                  </a:lnTo>
                  <a:lnTo>
                    <a:pt x="475945" y="4762"/>
                  </a:lnTo>
                  <a:lnTo>
                    <a:pt x="475945" y="9525"/>
                  </a:lnTo>
                  <a:close/>
                </a:path>
                <a:path w="476250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6250" h="514350">
                  <a:moveTo>
                    <a:pt x="466420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6420" y="504825"/>
                  </a:lnTo>
                  <a:lnTo>
                    <a:pt x="466420" y="509587"/>
                  </a:lnTo>
                  <a:close/>
                </a:path>
                <a:path w="476250" h="514350">
                  <a:moveTo>
                    <a:pt x="475945" y="509587"/>
                  </a:moveTo>
                  <a:lnTo>
                    <a:pt x="466420" y="509587"/>
                  </a:lnTo>
                  <a:lnTo>
                    <a:pt x="471182" y="504825"/>
                  </a:lnTo>
                  <a:lnTo>
                    <a:pt x="475945" y="504825"/>
                  </a:lnTo>
                  <a:lnTo>
                    <a:pt x="475945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60690" y="2652052"/>
              <a:ext cx="157314" cy="2201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75625" y="2786037"/>
              <a:ext cx="121754" cy="1338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171688" y="255574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63296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63296" y="0"/>
                  </a:lnTo>
                  <a:lnTo>
                    <a:pt x="463296" y="504444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67395" y="2550744"/>
              <a:ext cx="473075" cy="514350"/>
            </a:xfrm>
            <a:custGeom>
              <a:avLst/>
              <a:gdLst/>
              <a:ahLst/>
              <a:cxnLst/>
              <a:rect l="l" t="t" r="r" b="b"/>
              <a:pathLst>
                <a:path w="473075" h="514350">
                  <a:moveTo>
                    <a:pt x="47263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472630" y="0"/>
                  </a:lnTo>
                  <a:lnTo>
                    <a:pt x="47263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04825"/>
                  </a:lnTo>
                  <a:lnTo>
                    <a:pt x="4762" y="504825"/>
                  </a:lnTo>
                  <a:lnTo>
                    <a:pt x="9525" y="509587"/>
                  </a:lnTo>
                  <a:lnTo>
                    <a:pt x="472630" y="509587"/>
                  </a:lnTo>
                  <a:lnTo>
                    <a:pt x="472630" y="514350"/>
                  </a:lnTo>
                  <a:close/>
                </a:path>
                <a:path w="473075" h="5143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73075" h="514350">
                  <a:moveTo>
                    <a:pt x="46310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63105" y="4762"/>
                  </a:lnTo>
                  <a:lnTo>
                    <a:pt x="463105" y="9525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463105" y="4762"/>
                  </a:lnTo>
                  <a:lnTo>
                    <a:pt x="467868" y="9525"/>
                  </a:lnTo>
                  <a:lnTo>
                    <a:pt x="472630" y="9525"/>
                  </a:lnTo>
                  <a:lnTo>
                    <a:pt x="472630" y="504825"/>
                  </a:lnTo>
                  <a:lnTo>
                    <a:pt x="467868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9525"/>
                  </a:moveTo>
                  <a:lnTo>
                    <a:pt x="467868" y="9525"/>
                  </a:lnTo>
                  <a:lnTo>
                    <a:pt x="463105" y="4762"/>
                  </a:lnTo>
                  <a:lnTo>
                    <a:pt x="472630" y="4762"/>
                  </a:lnTo>
                  <a:lnTo>
                    <a:pt x="472630" y="9525"/>
                  </a:lnTo>
                  <a:close/>
                </a:path>
                <a:path w="473075" h="514350">
                  <a:moveTo>
                    <a:pt x="9525" y="509587"/>
                  </a:moveTo>
                  <a:lnTo>
                    <a:pt x="4762" y="504825"/>
                  </a:lnTo>
                  <a:lnTo>
                    <a:pt x="9525" y="504825"/>
                  </a:lnTo>
                  <a:lnTo>
                    <a:pt x="9525" y="509587"/>
                  </a:lnTo>
                  <a:close/>
                </a:path>
                <a:path w="473075" h="514350">
                  <a:moveTo>
                    <a:pt x="463105" y="509587"/>
                  </a:moveTo>
                  <a:lnTo>
                    <a:pt x="9525" y="509587"/>
                  </a:lnTo>
                  <a:lnTo>
                    <a:pt x="9525" y="504825"/>
                  </a:lnTo>
                  <a:lnTo>
                    <a:pt x="463105" y="504825"/>
                  </a:lnTo>
                  <a:lnTo>
                    <a:pt x="463105" y="509587"/>
                  </a:lnTo>
                  <a:close/>
                </a:path>
                <a:path w="473075" h="514350">
                  <a:moveTo>
                    <a:pt x="472630" y="509587"/>
                  </a:moveTo>
                  <a:lnTo>
                    <a:pt x="463105" y="509587"/>
                  </a:lnTo>
                  <a:lnTo>
                    <a:pt x="467868" y="504825"/>
                  </a:lnTo>
                  <a:lnTo>
                    <a:pt x="472630" y="504825"/>
                  </a:lnTo>
                  <a:lnTo>
                    <a:pt x="472630" y="509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61845" y="2667419"/>
              <a:ext cx="178574" cy="2001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1705" y="2784894"/>
              <a:ext cx="106819" cy="12332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30500" y="2550744"/>
              <a:ext cx="2920707" cy="73413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806446" y="2658376"/>
            <a:ext cx="4279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10416" dirty="0">
                <a:latin typeface="Tahoma"/>
                <a:cs typeface="Tahoma"/>
              </a:rPr>
              <a:t>M</a:t>
            </a:r>
            <a:r>
              <a:rPr sz="1050" spc="-10" dirty="0">
                <a:latin typeface="Tahoma"/>
                <a:cs typeface="Tahoma"/>
              </a:rPr>
              <a:t>n-</a:t>
            </a:r>
            <a:r>
              <a:rPr sz="1050" spc="-50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69552" y="2658376"/>
            <a:ext cx="4279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10416" dirty="0">
                <a:latin typeface="Tahoma"/>
                <a:cs typeface="Tahoma"/>
              </a:rPr>
              <a:t>M</a:t>
            </a:r>
            <a:r>
              <a:rPr sz="1050" spc="-10" dirty="0">
                <a:latin typeface="Tahoma"/>
                <a:cs typeface="Tahoma"/>
              </a:rPr>
              <a:t>n-</a:t>
            </a:r>
            <a:r>
              <a:rPr sz="1050" spc="-50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761372" y="2611386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41705" algn="l"/>
              </a:tabLst>
            </a:pPr>
            <a:r>
              <a:rPr sz="1800" spc="725" dirty="0">
                <a:latin typeface="Microsoft Sans Serif"/>
                <a:cs typeface="Microsoft Sans Serif"/>
              </a:rPr>
              <a:t>…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2400" spc="960" baseline="1736" dirty="0">
                <a:latin typeface="Microsoft Sans Serif"/>
                <a:cs typeface="Microsoft Sans Serif"/>
              </a:rPr>
              <a:t>…</a:t>
            </a:r>
            <a:r>
              <a:rPr sz="2400" baseline="1736" dirty="0">
                <a:latin typeface="Microsoft Sans Serif"/>
                <a:cs typeface="Microsoft Sans Serif"/>
              </a:rPr>
              <a:t>	</a:t>
            </a:r>
            <a:r>
              <a:rPr sz="2400" spc="960" baseline="1736" dirty="0">
                <a:latin typeface="Microsoft Sans Serif"/>
                <a:cs typeface="Microsoft Sans Serif"/>
              </a:rPr>
              <a:t>…</a:t>
            </a:r>
            <a:endParaRPr sz="2400" baseline="1736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28603" y="2594876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M</a:t>
            </a:r>
            <a:r>
              <a:rPr sz="1725" spc="-37" baseline="-16908" dirty="0">
                <a:latin typeface="Tahoma"/>
                <a:cs typeface="Tahoma"/>
              </a:rPr>
              <a:t>0</a:t>
            </a:r>
            <a:endParaRPr sz="1725" baseline="-1690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66122" y="3553726"/>
            <a:ext cx="18294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944F71"/>
                </a:solidFill>
                <a:latin typeface="Microsoft YaHei"/>
                <a:cs typeface="Microsoft YaHei"/>
              </a:rPr>
              <a:t>尾数值</a:t>
            </a:r>
            <a:r>
              <a:rPr sz="2400" spc="-20" dirty="0">
                <a:solidFill>
                  <a:srgbClr val="944F71"/>
                </a:solidFill>
                <a:latin typeface="Microsoft YaHei"/>
                <a:cs typeface="Microsoft YaHei"/>
              </a:rPr>
              <a:t>(精度)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904028" y="3054134"/>
            <a:ext cx="3639820" cy="371475"/>
            <a:chOff x="4904028" y="3054134"/>
            <a:chExt cx="3639820" cy="371475"/>
          </a:xfrm>
        </p:grpSpPr>
        <p:sp>
          <p:nvSpPr>
            <p:cNvPr id="42" name="object 42"/>
            <p:cNvSpPr/>
            <p:nvPr/>
          </p:nvSpPr>
          <p:spPr>
            <a:xfrm>
              <a:off x="5359120" y="3060090"/>
              <a:ext cx="2804795" cy="224790"/>
            </a:xfrm>
            <a:custGeom>
              <a:avLst/>
              <a:gdLst/>
              <a:ahLst/>
              <a:cxnLst/>
              <a:rect l="l" t="t" r="r" b="b"/>
              <a:pathLst>
                <a:path w="2804795" h="224789">
                  <a:moveTo>
                    <a:pt x="47815" y="48260"/>
                  </a:moveTo>
                  <a:lnTo>
                    <a:pt x="19570" y="48260"/>
                  </a:lnTo>
                  <a:lnTo>
                    <a:pt x="15595" y="43180"/>
                  </a:lnTo>
                  <a:lnTo>
                    <a:pt x="15176" y="41910"/>
                  </a:lnTo>
                  <a:lnTo>
                    <a:pt x="11684" y="36830"/>
                  </a:lnTo>
                  <a:lnTo>
                    <a:pt x="11277" y="36830"/>
                  </a:lnTo>
                  <a:lnTo>
                    <a:pt x="8293" y="31750"/>
                  </a:lnTo>
                  <a:lnTo>
                    <a:pt x="7912" y="30480"/>
                  </a:lnTo>
                  <a:lnTo>
                    <a:pt x="5435" y="25400"/>
                  </a:lnTo>
                  <a:lnTo>
                    <a:pt x="5092" y="24130"/>
                  </a:lnTo>
                  <a:lnTo>
                    <a:pt x="3136" y="19050"/>
                  </a:lnTo>
                  <a:lnTo>
                    <a:pt x="2870" y="19050"/>
                  </a:lnTo>
                  <a:lnTo>
                    <a:pt x="1460" y="12700"/>
                  </a:lnTo>
                  <a:lnTo>
                    <a:pt x="1295" y="12700"/>
                  </a:lnTo>
                  <a:lnTo>
                    <a:pt x="723" y="8889"/>
                  </a:lnTo>
                  <a:lnTo>
                    <a:pt x="317" y="6350"/>
                  </a:lnTo>
                  <a:lnTo>
                    <a:pt x="76" y="2539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113" y="2539"/>
                  </a:lnTo>
                  <a:lnTo>
                    <a:pt x="19253" y="3810"/>
                  </a:lnTo>
                  <a:lnTo>
                    <a:pt x="19621" y="6350"/>
                  </a:lnTo>
                  <a:lnTo>
                    <a:pt x="20040" y="8889"/>
                  </a:lnTo>
                  <a:lnTo>
                    <a:pt x="20170" y="8889"/>
                  </a:lnTo>
                  <a:lnTo>
                    <a:pt x="21297" y="13969"/>
                  </a:lnTo>
                  <a:lnTo>
                    <a:pt x="21507" y="13969"/>
                  </a:lnTo>
                  <a:lnTo>
                    <a:pt x="22974" y="17780"/>
                  </a:lnTo>
                  <a:lnTo>
                    <a:pt x="22644" y="17780"/>
                  </a:lnTo>
                  <a:lnTo>
                    <a:pt x="25120" y="22860"/>
                  </a:lnTo>
                  <a:lnTo>
                    <a:pt x="25485" y="22860"/>
                  </a:lnTo>
                  <a:lnTo>
                    <a:pt x="27724" y="26669"/>
                  </a:lnTo>
                  <a:lnTo>
                    <a:pt x="27317" y="26669"/>
                  </a:lnTo>
                  <a:lnTo>
                    <a:pt x="30810" y="31750"/>
                  </a:lnTo>
                  <a:lnTo>
                    <a:pt x="31384" y="31750"/>
                  </a:lnTo>
                  <a:lnTo>
                    <a:pt x="34366" y="35560"/>
                  </a:lnTo>
                  <a:lnTo>
                    <a:pt x="33947" y="35560"/>
                  </a:lnTo>
                  <a:lnTo>
                    <a:pt x="38392" y="39369"/>
                  </a:lnTo>
                  <a:lnTo>
                    <a:pt x="37973" y="39369"/>
                  </a:lnTo>
                  <a:lnTo>
                    <a:pt x="42875" y="44450"/>
                  </a:lnTo>
                  <a:lnTo>
                    <a:pt x="43805" y="44450"/>
                  </a:lnTo>
                  <a:lnTo>
                    <a:pt x="47815" y="48260"/>
                  </a:lnTo>
                  <a:close/>
                </a:path>
                <a:path w="2804795" h="224789">
                  <a:moveTo>
                    <a:pt x="2804198" y="2539"/>
                  </a:moveTo>
                  <a:lnTo>
                    <a:pt x="2785186" y="2539"/>
                  </a:lnTo>
                  <a:lnTo>
                    <a:pt x="2785262" y="0"/>
                  </a:lnTo>
                  <a:lnTo>
                    <a:pt x="2804299" y="0"/>
                  </a:lnTo>
                  <a:lnTo>
                    <a:pt x="2804198" y="2539"/>
                  </a:lnTo>
                  <a:close/>
                </a:path>
                <a:path w="2804795" h="224789">
                  <a:moveTo>
                    <a:pt x="19196" y="2539"/>
                  </a:moveTo>
                  <a:lnTo>
                    <a:pt x="19088" y="1269"/>
                  </a:lnTo>
                  <a:lnTo>
                    <a:pt x="19196" y="2539"/>
                  </a:lnTo>
                  <a:close/>
                </a:path>
                <a:path w="2804795" h="224789">
                  <a:moveTo>
                    <a:pt x="2803643" y="8889"/>
                  </a:moveTo>
                  <a:lnTo>
                    <a:pt x="2784259" y="8889"/>
                  </a:lnTo>
                  <a:lnTo>
                    <a:pt x="2784767" y="6350"/>
                  </a:lnTo>
                  <a:lnTo>
                    <a:pt x="2785046" y="3810"/>
                  </a:lnTo>
                  <a:lnTo>
                    <a:pt x="2785103" y="2539"/>
                  </a:lnTo>
                  <a:lnTo>
                    <a:pt x="2785211" y="1269"/>
                  </a:lnTo>
                  <a:lnTo>
                    <a:pt x="2785186" y="2539"/>
                  </a:lnTo>
                  <a:lnTo>
                    <a:pt x="2804198" y="2539"/>
                  </a:lnTo>
                  <a:lnTo>
                    <a:pt x="2803931" y="6350"/>
                  </a:lnTo>
                  <a:lnTo>
                    <a:pt x="2803643" y="8889"/>
                  </a:lnTo>
                  <a:close/>
                </a:path>
                <a:path w="2804795" h="224789">
                  <a:moveTo>
                    <a:pt x="20170" y="8889"/>
                  </a:moveTo>
                  <a:lnTo>
                    <a:pt x="20040" y="8889"/>
                  </a:lnTo>
                  <a:lnTo>
                    <a:pt x="19888" y="7619"/>
                  </a:lnTo>
                  <a:lnTo>
                    <a:pt x="20170" y="8889"/>
                  </a:lnTo>
                  <a:close/>
                </a:path>
                <a:path w="2804795" h="224789">
                  <a:moveTo>
                    <a:pt x="2802569" y="13969"/>
                  </a:moveTo>
                  <a:lnTo>
                    <a:pt x="2783001" y="13969"/>
                  </a:lnTo>
                  <a:lnTo>
                    <a:pt x="2784424" y="7619"/>
                  </a:lnTo>
                  <a:lnTo>
                    <a:pt x="2784259" y="8889"/>
                  </a:lnTo>
                  <a:lnTo>
                    <a:pt x="2803643" y="8889"/>
                  </a:lnTo>
                  <a:lnTo>
                    <a:pt x="2803499" y="10160"/>
                  </a:lnTo>
                  <a:lnTo>
                    <a:pt x="2803004" y="12700"/>
                  </a:lnTo>
                  <a:lnTo>
                    <a:pt x="2802851" y="12700"/>
                  </a:lnTo>
                  <a:lnTo>
                    <a:pt x="2802569" y="13969"/>
                  </a:lnTo>
                  <a:close/>
                </a:path>
                <a:path w="2804795" h="224789">
                  <a:moveTo>
                    <a:pt x="21507" y="13969"/>
                  </a:moveTo>
                  <a:lnTo>
                    <a:pt x="21297" y="13969"/>
                  </a:lnTo>
                  <a:lnTo>
                    <a:pt x="21018" y="12700"/>
                  </a:lnTo>
                  <a:lnTo>
                    <a:pt x="21507" y="13969"/>
                  </a:lnTo>
                  <a:close/>
                </a:path>
                <a:path w="2804795" h="224789">
                  <a:moveTo>
                    <a:pt x="2799695" y="22860"/>
                  </a:moveTo>
                  <a:lnTo>
                    <a:pt x="2779191" y="22860"/>
                  </a:lnTo>
                  <a:lnTo>
                    <a:pt x="2781668" y="17780"/>
                  </a:lnTo>
                  <a:lnTo>
                    <a:pt x="2781325" y="17780"/>
                  </a:lnTo>
                  <a:lnTo>
                    <a:pt x="2783281" y="12700"/>
                  </a:lnTo>
                  <a:lnTo>
                    <a:pt x="2783001" y="13969"/>
                  </a:lnTo>
                  <a:lnTo>
                    <a:pt x="2802569" y="13969"/>
                  </a:lnTo>
                  <a:lnTo>
                    <a:pt x="2801442" y="19050"/>
                  </a:lnTo>
                  <a:lnTo>
                    <a:pt x="2801162" y="19050"/>
                  </a:lnTo>
                  <a:lnTo>
                    <a:pt x="2799695" y="22860"/>
                  </a:lnTo>
                  <a:close/>
                </a:path>
                <a:path w="2804795" h="224789">
                  <a:moveTo>
                    <a:pt x="25485" y="22860"/>
                  </a:moveTo>
                  <a:lnTo>
                    <a:pt x="25120" y="22860"/>
                  </a:lnTo>
                  <a:lnTo>
                    <a:pt x="24739" y="21589"/>
                  </a:lnTo>
                  <a:lnTo>
                    <a:pt x="25485" y="22860"/>
                  </a:lnTo>
                  <a:close/>
                </a:path>
                <a:path w="2804795" h="224789">
                  <a:moveTo>
                    <a:pt x="2796019" y="31750"/>
                  </a:moveTo>
                  <a:lnTo>
                    <a:pt x="2773489" y="31750"/>
                  </a:lnTo>
                  <a:lnTo>
                    <a:pt x="2776982" y="26669"/>
                  </a:lnTo>
                  <a:lnTo>
                    <a:pt x="2776575" y="26669"/>
                  </a:lnTo>
                  <a:lnTo>
                    <a:pt x="2779560" y="21589"/>
                  </a:lnTo>
                  <a:lnTo>
                    <a:pt x="2779191" y="22860"/>
                  </a:lnTo>
                  <a:lnTo>
                    <a:pt x="2799695" y="22860"/>
                  </a:lnTo>
                  <a:lnTo>
                    <a:pt x="2799207" y="24130"/>
                  </a:lnTo>
                  <a:lnTo>
                    <a:pt x="2798876" y="25400"/>
                  </a:lnTo>
                  <a:lnTo>
                    <a:pt x="2796400" y="30480"/>
                  </a:lnTo>
                  <a:lnTo>
                    <a:pt x="2796019" y="31750"/>
                  </a:lnTo>
                  <a:close/>
                </a:path>
                <a:path w="2804795" h="224789">
                  <a:moveTo>
                    <a:pt x="31384" y="31750"/>
                  </a:moveTo>
                  <a:lnTo>
                    <a:pt x="30810" y="31750"/>
                  </a:lnTo>
                  <a:lnTo>
                    <a:pt x="30391" y="30480"/>
                  </a:lnTo>
                  <a:lnTo>
                    <a:pt x="31384" y="31750"/>
                  </a:lnTo>
                  <a:close/>
                </a:path>
                <a:path w="2804795" h="224789">
                  <a:moveTo>
                    <a:pt x="2787710" y="44450"/>
                  </a:moveTo>
                  <a:lnTo>
                    <a:pt x="2761424" y="44450"/>
                  </a:lnTo>
                  <a:lnTo>
                    <a:pt x="2766326" y="39369"/>
                  </a:lnTo>
                  <a:lnTo>
                    <a:pt x="2765907" y="39369"/>
                  </a:lnTo>
                  <a:lnTo>
                    <a:pt x="2770352" y="35560"/>
                  </a:lnTo>
                  <a:lnTo>
                    <a:pt x="2769933" y="35560"/>
                  </a:lnTo>
                  <a:lnTo>
                    <a:pt x="2773908" y="30480"/>
                  </a:lnTo>
                  <a:lnTo>
                    <a:pt x="2773489" y="31750"/>
                  </a:lnTo>
                  <a:lnTo>
                    <a:pt x="2796019" y="31750"/>
                  </a:lnTo>
                  <a:lnTo>
                    <a:pt x="2793022" y="36830"/>
                  </a:lnTo>
                  <a:lnTo>
                    <a:pt x="2792615" y="36830"/>
                  </a:lnTo>
                  <a:lnTo>
                    <a:pt x="2789123" y="41910"/>
                  </a:lnTo>
                  <a:lnTo>
                    <a:pt x="2788704" y="43180"/>
                  </a:lnTo>
                  <a:lnTo>
                    <a:pt x="2787710" y="44450"/>
                  </a:lnTo>
                  <a:close/>
                </a:path>
                <a:path w="2804795" h="224789">
                  <a:moveTo>
                    <a:pt x="43805" y="44450"/>
                  </a:moveTo>
                  <a:lnTo>
                    <a:pt x="42875" y="44450"/>
                  </a:lnTo>
                  <a:lnTo>
                    <a:pt x="42468" y="43180"/>
                  </a:lnTo>
                  <a:lnTo>
                    <a:pt x="43805" y="44450"/>
                  </a:lnTo>
                  <a:close/>
                </a:path>
                <a:path w="2804795" h="224789">
                  <a:moveTo>
                    <a:pt x="2784729" y="48260"/>
                  </a:moveTo>
                  <a:lnTo>
                    <a:pt x="2756496" y="48260"/>
                  </a:lnTo>
                  <a:lnTo>
                    <a:pt x="2761830" y="43180"/>
                  </a:lnTo>
                  <a:lnTo>
                    <a:pt x="2761424" y="44450"/>
                  </a:lnTo>
                  <a:lnTo>
                    <a:pt x="2787710" y="44450"/>
                  </a:lnTo>
                  <a:lnTo>
                    <a:pt x="2784729" y="48260"/>
                  </a:lnTo>
                  <a:close/>
                </a:path>
                <a:path w="2804795" h="224789">
                  <a:moveTo>
                    <a:pt x="1375232" y="167639"/>
                  </a:moveTo>
                  <a:lnTo>
                    <a:pt x="1369453" y="162560"/>
                  </a:lnTo>
                  <a:lnTo>
                    <a:pt x="1369834" y="162560"/>
                  </a:lnTo>
                  <a:lnTo>
                    <a:pt x="1363649" y="158750"/>
                  </a:lnTo>
                  <a:lnTo>
                    <a:pt x="1364018" y="158750"/>
                  </a:lnTo>
                  <a:lnTo>
                    <a:pt x="1357426" y="154939"/>
                  </a:lnTo>
                  <a:lnTo>
                    <a:pt x="1357769" y="154939"/>
                  </a:lnTo>
                  <a:lnTo>
                    <a:pt x="1350797" y="151130"/>
                  </a:lnTo>
                  <a:lnTo>
                    <a:pt x="1351127" y="151130"/>
                  </a:lnTo>
                  <a:lnTo>
                    <a:pt x="1343774" y="147319"/>
                  </a:lnTo>
                  <a:lnTo>
                    <a:pt x="1344104" y="147319"/>
                  </a:lnTo>
                  <a:lnTo>
                    <a:pt x="1336395" y="144780"/>
                  </a:lnTo>
                  <a:lnTo>
                    <a:pt x="1336700" y="144780"/>
                  </a:lnTo>
                  <a:lnTo>
                    <a:pt x="1328648" y="140969"/>
                  </a:lnTo>
                  <a:lnTo>
                    <a:pt x="1328940" y="140969"/>
                  </a:lnTo>
                  <a:lnTo>
                    <a:pt x="1320558" y="138430"/>
                  </a:lnTo>
                  <a:lnTo>
                    <a:pt x="1320850" y="138430"/>
                  </a:lnTo>
                  <a:lnTo>
                    <a:pt x="1312138" y="134619"/>
                  </a:lnTo>
                  <a:lnTo>
                    <a:pt x="1312417" y="134619"/>
                  </a:lnTo>
                  <a:lnTo>
                    <a:pt x="1303413" y="132080"/>
                  </a:lnTo>
                  <a:lnTo>
                    <a:pt x="1303680" y="132080"/>
                  </a:lnTo>
                  <a:lnTo>
                    <a:pt x="1294384" y="129539"/>
                  </a:lnTo>
                  <a:lnTo>
                    <a:pt x="1294650" y="129539"/>
                  </a:lnTo>
                  <a:lnTo>
                    <a:pt x="1285074" y="127000"/>
                  </a:lnTo>
                  <a:lnTo>
                    <a:pt x="1285328" y="127000"/>
                  </a:lnTo>
                  <a:lnTo>
                    <a:pt x="1275499" y="125730"/>
                  </a:lnTo>
                  <a:lnTo>
                    <a:pt x="1275753" y="125730"/>
                  </a:lnTo>
                  <a:lnTo>
                    <a:pt x="1265669" y="123189"/>
                  </a:lnTo>
                  <a:lnTo>
                    <a:pt x="1265923" y="123189"/>
                  </a:lnTo>
                  <a:lnTo>
                    <a:pt x="1255610" y="121919"/>
                  </a:lnTo>
                  <a:lnTo>
                    <a:pt x="1255852" y="121919"/>
                  </a:lnTo>
                  <a:lnTo>
                    <a:pt x="1245311" y="120650"/>
                  </a:lnTo>
                  <a:lnTo>
                    <a:pt x="1245552" y="120650"/>
                  </a:lnTo>
                  <a:lnTo>
                    <a:pt x="1234820" y="119380"/>
                  </a:lnTo>
                  <a:lnTo>
                    <a:pt x="1235049" y="119380"/>
                  </a:lnTo>
                  <a:lnTo>
                    <a:pt x="1224127" y="118110"/>
                  </a:lnTo>
                  <a:lnTo>
                    <a:pt x="1213485" y="118110"/>
                  </a:lnTo>
                  <a:lnTo>
                    <a:pt x="1202207" y="116839"/>
                  </a:lnTo>
                  <a:lnTo>
                    <a:pt x="208229" y="116839"/>
                  </a:lnTo>
                  <a:lnTo>
                    <a:pt x="153390" y="110489"/>
                  </a:lnTo>
                  <a:lnTo>
                    <a:pt x="143052" y="107950"/>
                  </a:lnTo>
                  <a:lnTo>
                    <a:pt x="132968" y="106680"/>
                  </a:lnTo>
                  <a:lnTo>
                    <a:pt x="113563" y="101600"/>
                  </a:lnTo>
                  <a:lnTo>
                    <a:pt x="104279" y="97789"/>
                  </a:lnTo>
                  <a:lnTo>
                    <a:pt x="95288" y="95250"/>
                  </a:lnTo>
                  <a:lnTo>
                    <a:pt x="86906" y="91439"/>
                  </a:lnTo>
                  <a:lnTo>
                    <a:pt x="78244" y="87630"/>
                  </a:lnTo>
                  <a:lnTo>
                    <a:pt x="70218" y="83819"/>
                  </a:lnTo>
                  <a:lnTo>
                    <a:pt x="62534" y="80010"/>
                  </a:lnTo>
                  <a:lnTo>
                    <a:pt x="55206" y="76200"/>
                  </a:lnTo>
                  <a:lnTo>
                    <a:pt x="48247" y="72389"/>
                  </a:lnTo>
                  <a:lnTo>
                    <a:pt x="42062" y="67310"/>
                  </a:lnTo>
                  <a:lnTo>
                    <a:pt x="35902" y="63500"/>
                  </a:lnTo>
                  <a:lnTo>
                    <a:pt x="29756" y="58419"/>
                  </a:lnTo>
                  <a:lnTo>
                    <a:pt x="24853" y="53339"/>
                  </a:lnTo>
                  <a:lnTo>
                    <a:pt x="24434" y="53339"/>
                  </a:lnTo>
                  <a:lnTo>
                    <a:pt x="19989" y="48260"/>
                  </a:lnTo>
                  <a:lnTo>
                    <a:pt x="47421" y="48260"/>
                  </a:lnTo>
                  <a:lnTo>
                    <a:pt x="53187" y="52069"/>
                  </a:lnTo>
                  <a:lnTo>
                    <a:pt x="52819" y="52069"/>
                  </a:lnTo>
                  <a:lnTo>
                    <a:pt x="59004" y="55880"/>
                  </a:lnTo>
                  <a:lnTo>
                    <a:pt x="58635" y="55880"/>
                  </a:lnTo>
                  <a:lnTo>
                    <a:pt x="65227" y="59689"/>
                  </a:lnTo>
                  <a:lnTo>
                    <a:pt x="64884" y="59689"/>
                  </a:lnTo>
                  <a:lnTo>
                    <a:pt x="71856" y="63500"/>
                  </a:lnTo>
                  <a:lnTo>
                    <a:pt x="71526" y="63500"/>
                  </a:lnTo>
                  <a:lnTo>
                    <a:pt x="78866" y="67310"/>
                  </a:lnTo>
                  <a:lnTo>
                    <a:pt x="78549" y="67310"/>
                  </a:lnTo>
                  <a:lnTo>
                    <a:pt x="86258" y="71119"/>
                  </a:lnTo>
                  <a:lnTo>
                    <a:pt x="85953" y="71119"/>
                  </a:lnTo>
                  <a:lnTo>
                    <a:pt x="94005" y="73660"/>
                  </a:lnTo>
                  <a:lnTo>
                    <a:pt x="93713" y="73660"/>
                  </a:lnTo>
                  <a:lnTo>
                    <a:pt x="102095" y="77469"/>
                  </a:lnTo>
                  <a:lnTo>
                    <a:pt x="101803" y="77469"/>
                  </a:lnTo>
                  <a:lnTo>
                    <a:pt x="110515" y="80010"/>
                  </a:lnTo>
                  <a:lnTo>
                    <a:pt x="110236" y="80010"/>
                  </a:lnTo>
                  <a:lnTo>
                    <a:pt x="119240" y="82550"/>
                  </a:lnTo>
                  <a:lnTo>
                    <a:pt x="118973" y="82550"/>
                  </a:lnTo>
                  <a:lnTo>
                    <a:pt x="128269" y="85089"/>
                  </a:lnTo>
                  <a:lnTo>
                    <a:pt x="128003" y="85089"/>
                  </a:lnTo>
                  <a:lnTo>
                    <a:pt x="137579" y="87630"/>
                  </a:lnTo>
                  <a:lnTo>
                    <a:pt x="137312" y="87630"/>
                  </a:lnTo>
                  <a:lnTo>
                    <a:pt x="147154" y="90169"/>
                  </a:lnTo>
                  <a:lnTo>
                    <a:pt x="146900" y="90169"/>
                  </a:lnTo>
                  <a:lnTo>
                    <a:pt x="156984" y="91439"/>
                  </a:lnTo>
                  <a:lnTo>
                    <a:pt x="156730" y="91439"/>
                  </a:lnTo>
                  <a:lnTo>
                    <a:pt x="167043" y="92710"/>
                  </a:lnTo>
                  <a:lnTo>
                    <a:pt x="166801" y="92710"/>
                  </a:lnTo>
                  <a:lnTo>
                    <a:pt x="177330" y="95250"/>
                  </a:lnTo>
                  <a:lnTo>
                    <a:pt x="177101" y="95250"/>
                  </a:lnTo>
                  <a:lnTo>
                    <a:pt x="187832" y="96519"/>
                  </a:lnTo>
                  <a:lnTo>
                    <a:pt x="198297" y="96519"/>
                  </a:lnTo>
                  <a:lnTo>
                    <a:pt x="209397" y="97789"/>
                  </a:lnTo>
                  <a:lnTo>
                    <a:pt x="1202918" y="97789"/>
                  </a:lnTo>
                  <a:lnTo>
                    <a:pt x="1214424" y="99060"/>
                  </a:lnTo>
                  <a:lnTo>
                    <a:pt x="1225765" y="99060"/>
                  </a:lnTo>
                  <a:lnTo>
                    <a:pt x="1269263" y="104139"/>
                  </a:lnTo>
                  <a:lnTo>
                    <a:pt x="1299514" y="111760"/>
                  </a:lnTo>
                  <a:lnTo>
                    <a:pt x="1318361" y="116839"/>
                  </a:lnTo>
                  <a:lnTo>
                    <a:pt x="1327353" y="120650"/>
                  </a:lnTo>
                  <a:lnTo>
                    <a:pt x="1336039" y="123189"/>
                  </a:lnTo>
                  <a:lnTo>
                    <a:pt x="1344409" y="127000"/>
                  </a:lnTo>
                  <a:lnTo>
                    <a:pt x="1352118" y="130810"/>
                  </a:lnTo>
                  <a:lnTo>
                    <a:pt x="1360119" y="134619"/>
                  </a:lnTo>
                  <a:lnTo>
                    <a:pt x="1367091" y="138430"/>
                  </a:lnTo>
                  <a:lnTo>
                    <a:pt x="1374406" y="143510"/>
                  </a:lnTo>
                  <a:lnTo>
                    <a:pt x="1380972" y="147319"/>
                  </a:lnTo>
                  <a:lnTo>
                    <a:pt x="1387144" y="152400"/>
                  </a:lnTo>
                  <a:lnTo>
                    <a:pt x="1392897" y="157480"/>
                  </a:lnTo>
                  <a:lnTo>
                    <a:pt x="1397800" y="161289"/>
                  </a:lnTo>
                  <a:lnTo>
                    <a:pt x="1402026" y="166369"/>
                  </a:lnTo>
                  <a:lnTo>
                    <a:pt x="1374838" y="166369"/>
                  </a:lnTo>
                  <a:lnTo>
                    <a:pt x="1375232" y="167639"/>
                  </a:lnTo>
                  <a:close/>
                </a:path>
                <a:path w="2804795" h="224789">
                  <a:moveTo>
                    <a:pt x="1433995" y="184150"/>
                  </a:moveTo>
                  <a:lnTo>
                    <a:pt x="1414360" y="184150"/>
                  </a:lnTo>
                  <a:lnTo>
                    <a:pt x="1413125" y="182046"/>
                  </a:lnTo>
                  <a:lnTo>
                    <a:pt x="1414881" y="179069"/>
                  </a:lnTo>
                  <a:lnTo>
                    <a:pt x="1415288" y="177800"/>
                  </a:lnTo>
                  <a:lnTo>
                    <a:pt x="1418780" y="172719"/>
                  </a:lnTo>
                  <a:lnTo>
                    <a:pt x="1419199" y="172719"/>
                  </a:lnTo>
                  <a:lnTo>
                    <a:pt x="1423174" y="167639"/>
                  </a:lnTo>
                  <a:lnTo>
                    <a:pt x="1423593" y="166369"/>
                  </a:lnTo>
                  <a:lnTo>
                    <a:pt x="1428038" y="162560"/>
                  </a:lnTo>
                  <a:lnTo>
                    <a:pt x="1428457" y="161289"/>
                  </a:lnTo>
                  <a:lnTo>
                    <a:pt x="1433766" y="156210"/>
                  </a:lnTo>
                  <a:lnTo>
                    <a:pt x="1439506" y="152400"/>
                  </a:lnTo>
                  <a:lnTo>
                    <a:pt x="1445285" y="147319"/>
                  </a:lnTo>
                  <a:lnTo>
                    <a:pt x="1451851" y="143510"/>
                  </a:lnTo>
                  <a:lnTo>
                    <a:pt x="1459153" y="138430"/>
                  </a:lnTo>
                  <a:lnTo>
                    <a:pt x="1466468" y="134619"/>
                  </a:lnTo>
                  <a:lnTo>
                    <a:pt x="1508163" y="116839"/>
                  </a:lnTo>
                  <a:lnTo>
                    <a:pt x="1557235" y="104139"/>
                  </a:lnTo>
                  <a:lnTo>
                    <a:pt x="1600720" y="99060"/>
                  </a:lnTo>
                  <a:lnTo>
                    <a:pt x="1612061" y="99060"/>
                  </a:lnTo>
                  <a:lnTo>
                    <a:pt x="1623567" y="97789"/>
                  </a:lnTo>
                  <a:lnTo>
                    <a:pt x="2594902" y="97789"/>
                  </a:lnTo>
                  <a:lnTo>
                    <a:pt x="2606014" y="96519"/>
                  </a:lnTo>
                  <a:lnTo>
                    <a:pt x="2616466" y="96519"/>
                  </a:lnTo>
                  <a:lnTo>
                    <a:pt x="2627210" y="95250"/>
                  </a:lnTo>
                  <a:lnTo>
                    <a:pt x="2626969" y="95250"/>
                  </a:lnTo>
                  <a:lnTo>
                    <a:pt x="2637497" y="92710"/>
                  </a:lnTo>
                  <a:lnTo>
                    <a:pt x="2637256" y="92710"/>
                  </a:lnTo>
                  <a:lnTo>
                    <a:pt x="2647568" y="91439"/>
                  </a:lnTo>
                  <a:lnTo>
                    <a:pt x="2647327" y="91439"/>
                  </a:lnTo>
                  <a:lnTo>
                    <a:pt x="2657411" y="90169"/>
                  </a:lnTo>
                  <a:lnTo>
                    <a:pt x="2657157" y="90169"/>
                  </a:lnTo>
                  <a:lnTo>
                    <a:pt x="2666987" y="87630"/>
                  </a:lnTo>
                  <a:lnTo>
                    <a:pt x="2666733" y="87630"/>
                  </a:lnTo>
                  <a:lnTo>
                    <a:pt x="2676309" y="85089"/>
                  </a:lnTo>
                  <a:lnTo>
                    <a:pt x="2676042" y="85089"/>
                  </a:lnTo>
                  <a:lnTo>
                    <a:pt x="2685338" y="82550"/>
                  </a:lnTo>
                  <a:lnTo>
                    <a:pt x="2685072" y="82550"/>
                  </a:lnTo>
                  <a:lnTo>
                    <a:pt x="2694076" y="80010"/>
                  </a:lnTo>
                  <a:lnTo>
                    <a:pt x="2693796" y="80010"/>
                  </a:lnTo>
                  <a:lnTo>
                    <a:pt x="2702496" y="77469"/>
                  </a:lnTo>
                  <a:lnTo>
                    <a:pt x="2702204" y="77469"/>
                  </a:lnTo>
                  <a:lnTo>
                    <a:pt x="2710599" y="73660"/>
                  </a:lnTo>
                  <a:lnTo>
                    <a:pt x="2710294" y="73660"/>
                  </a:lnTo>
                  <a:lnTo>
                    <a:pt x="2718358" y="71119"/>
                  </a:lnTo>
                  <a:lnTo>
                    <a:pt x="2718041" y="71119"/>
                  </a:lnTo>
                  <a:lnTo>
                    <a:pt x="2725750" y="67310"/>
                  </a:lnTo>
                  <a:lnTo>
                    <a:pt x="2725432" y="67310"/>
                  </a:lnTo>
                  <a:lnTo>
                    <a:pt x="2732786" y="63500"/>
                  </a:lnTo>
                  <a:lnTo>
                    <a:pt x="2732443" y="63500"/>
                  </a:lnTo>
                  <a:lnTo>
                    <a:pt x="2739428" y="59689"/>
                  </a:lnTo>
                  <a:lnTo>
                    <a:pt x="2739072" y="59689"/>
                  </a:lnTo>
                  <a:lnTo>
                    <a:pt x="2745663" y="55880"/>
                  </a:lnTo>
                  <a:lnTo>
                    <a:pt x="2745295" y="55880"/>
                  </a:lnTo>
                  <a:lnTo>
                    <a:pt x="2751493" y="52069"/>
                  </a:lnTo>
                  <a:lnTo>
                    <a:pt x="2751112" y="52069"/>
                  </a:lnTo>
                  <a:lnTo>
                    <a:pt x="2756890" y="48260"/>
                  </a:lnTo>
                  <a:lnTo>
                    <a:pt x="2784309" y="48260"/>
                  </a:lnTo>
                  <a:lnTo>
                    <a:pt x="2779864" y="53339"/>
                  </a:lnTo>
                  <a:lnTo>
                    <a:pt x="2779445" y="53339"/>
                  </a:lnTo>
                  <a:lnTo>
                    <a:pt x="2774543" y="58419"/>
                  </a:lnTo>
                  <a:lnTo>
                    <a:pt x="2768396" y="63500"/>
                  </a:lnTo>
                  <a:lnTo>
                    <a:pt x="2762249" y="67310"/>
                  </a:lnTo>
                  <a:lnTo>
                    <a:pt x="2755684" y="72389"/>
                  </a:lnTo>
                  <a:lnTo>
                    <a:pt x="2749105" y="76200"/>
                  </a:lnTo>
                  <a:lnTo>
                    <a:pt x="2741434" y="81280"/>
                  </a:lnTo>
                  <a:lnTo>
                    <a:pt x="2734094" y="83819"/>
                  </a:lnTo>
                  <a:lnTo>
                    <a:pt x="2725750" y="88900"/>
                  </a:lnTo>
                  <a:lnTo>
                    <a:pt x="2717393" y="91439"/>
                  </a:lnTo>
                  <a:lnTo>
                    <a:pt x="2708719" y="95250"/>
                  </a:lnTo>
                  <a:lnTo>
                    <a:pt x="2699740" y="97789"/>
                  </a:lnTo>
                  <a:lnTo>
                    <a:pt x="2690469" y="101600"/>
                  </a:lnTo>
                  <a:lnTo>
                    <a:pt x="2671076" y="106680"/>
                  </a:lnTo>
                  <a:lnTo>
                    <a:pt x="2660992" y="107950"/>
                  </a:lnTo>
                  <a:lnTo>
                    <a:pt x="2650667" y="110489"/>
                  </a:lnTo>
                  <a:lnTo>
                    <a:pt x="2595841" y="116839"/>
                  </a:lnTo>
                  <a:lnTo>
                    <a:pt x="1624037" y="116839"/>
                  </a:lnTo>
                  <a:lnTo>
                    <a:pt x="1612772" y="118110"/>
                  </a:lnTo>
                  <a:lnTo>
                    <a:pt x="1602130" y="118110"/>
                  </a:lnTo>
                  <a:lnTo>
                    <a:pt x="1591195" y="119380"/>
                  </a:lnTo>
                  <a:lnTo>
                    <a:pt x="1591437" y="119380"/>
                  </a:lnTo>
                  <a:lnTo>
                    <a:pt x="1580692" y="120650"/>
                  </a:lnTo>
                  <a:lnTo>
                    <a:pt x="1580934" y="120650"/>
                  </a:lnTo>
                  <a:lnTo>
                    <a:pt x="1570405" y="121919"/>
                  </a:lnTo>
                  <a:lnTo>
                    <a:pt x="1570647" y="121919"/>
                  </a:lnTo>
                  <a:lnTo>
                    <a:pt x="1560334" y="123189"/>
                  </a:lnTo>
                  <a:lnTo>
                    <a:pt x="1560575" y="123189"/>
                  </a:lnTo>
                  <a:lnTo>
                    <a:pt x="1550504" y="125730"/>
                  </a:lnTo>
                  <a:lnTo>
                    <a:pt x="1550746" y="125730"/>
                  </a:lnTo>
                  <a:lnTo>
                    <a:pt x="1540916" y="127000"/>
                  </a:lnTo>
                  <a:lnTo>
                    <a:pt x="1541170" y="127000"/>
                  </a:lnTo>
                  <a:lnTo>
                    <a:pt x="1531607" y="129539"/>
                  </a:lnTo>
                  <a:lnTo>
                    <a:pt x="1531861" y="129539"/>
                  </a:lnTo>
                  <a:lnTo>
                    <a:pt x="1522564" y="132080"/>
                  </a:lnTo>
                  <a:lnTo>
                    <a:pt x="1522844" y="132080"/>
                  </a:lnTo>
                  <a:lnTo>
                    <a:pt x="1513827" y="134619"/>
                  </a:lnTo>
                  <a:lnTo>
                    <a:pt x="1514106" y="134619"/>
                  </a:lnTo>
                  <a:lnTo>
                    <a:pt x="1505407" y="138430"/>
                  </a:lnTo>
                  <a:lnTo>
                    <a:pt x="1505699" y="138430"/>
                  </a:lnTo>
                  <a:lnTo>
                    <a:pt x="1497304" y="140969"/>
                  </a:lnTo>
                  <a:lnTo>
                    <a:pt x="1497609" y="140969"/>
                  </a:lnTo>
                  <a:lnTo>
                    <a:pt x="1489557" y="144780"/>
                  </a:lnTo>
                  <a:lnTo>
                    <a:pt x="1489862" y="144780"/>
                  </a:lnTo>
                  <a:lnTo>
                    <a:pt x="1482153" y="147319"/>
                  </a:lnTo>
                  <a:lnTo>
                    <a:pt x="1482470" y="147319"/>
                  </a:lnTo>
                  <a:lnTo>
                    <a:pt x="1475117" y="151130"/>
                  </a:lnTo>
                  <a:lnTo>
                    <a:pt x="1475460" y="151130"/>
                  </a:lnTo>
                  <a:lnTo>
                    <a:pt x="1468475" y="154939"/>
                  </a:lnTo>
                  <a:lnTo>
                    <a:pt x="1468831" y="154939"/>
                  </a:lnTo>
                  <a:lnTo>
                    <a:pt x="1462239" y="158750"/>
                  </a:lnTo>
                  <a:lnTo>
                    <a:pt x="1462608" y="158750"/>
                  </a:lnTo>
                  <a:lnTo>
                    <a:pt x="1456410" y="162560"/>
                  </a:lnTo>
                  <a:lnTo>
                    <a:pt x="1456791" y="162560"/>
                  </a:lnTo>
                  <a:lnTo>
                    <a:pt x="1452467" y="166369"/>
                  </a:lnTo>
                  <a:lnTo>
                    <a:pt x="1451419" y="166369"/>
                  </a:lnTo>
                  <a:lnTo>
                    <a:pt x="1446072" y="171450"/>
                  </a:lnTo>
                  <a:lnTo>
                    <a:pt x="1446479" y="171450"/>
                  </a:lnTo>
                  <a:lnTo>
                    <a:pt x="1441577" y="175260"/>
                  </a:lnTo>
                  <a:lnTo>
                    <a:pt x="1441996" y="175260"/>
                  </a:lnTo>
                  <a:lnTo>
                    <a:pt x="1438662" y="179069"/>
                  </a:lnTo>
                  <a:lnTo>
                    <a:pt x="1437970" y="179069"/>
                  </a:lnTo>
                  <a:lnTo>
                    <a:pt x="1433995" y="184150"/>
                  </a:lnTo>
                  <a:close/>
                </a:path>
                <a:path w="2804795" h="224789">
                  <a:moveTo>
                    <a:pt x="198526" y="96519"/>
                  </a:moveTo>
                  <a:lnTo>
                    <a:pt x="187832" y="96519"/>
                  </a:lnTo>
                  <a:lnTo>
                    <a:pt x="187591" y="95250"/>
                  </a:lnTo>
                  <a:lnTo>
                    <a:pt x="198526" y="96519"/>
                  </a:lnTo>
                  <a:close/>
                </a:path>
                <a:path w="2804795" h="224789">
                  <a:moveTo>
                    <a:pt x="2616466" y="96519"/>
                  </a:moveTo>
                  <a:lnTo>
                    <a:pt x="2605773" y="96519"/>
                  </a:lnTo>
                  <a:lnTo>
                    <a:pt x="2616708" y="95250"/>
                  </a:lnTo>
                  <a:lnTo>
                    <a:pt x="2616466" y="96519"/>
                  </a:lnTo>
                  <a:close/>
                </a:path>
                <a:path w="2804795" h="224789">
                  <a:moveTo>
                    <a:pt x="1388706" y="180339"/>
                  </a:moveTo>
                  <a:lnTo>
                    <a:pt x="1384261" y="175260"/>
                  </a:lnTo>
                  <a:lnTo>
                    <a:pt x="1384681" y="175260"/>
                  </a:lnTo>
                  <a:lnTo>
                    <a:pt x="1379778" y="171450"/>
                  </a:lnTo>
                  <a:lnTo>
                    <a:pt x="1380185" y="171450"/>
                  </a:lnTo>
                  <a:lnTo>
                    <a:pt x="1374838" y="166369"/>
                  </a:lnTo>
                  <a:lnTo>
                    <a:pt x="1402026" y="166369"/>
                  </a:lnTo>
                  <a:lnTo>
                    <a:pt x="1403083" y="167639"/>
                  </a:lnTo>
                  <a:lnTo>
                    <a:pt x="1407058" y="172719"/>
                  </a:lnTo>
                  <a:lnTo>
                    <a:pt x="1407477" y="172719"/>
                  </a:lnTo>
                  <a:lnTo>
                    <a:pt x="1410969" y="177800"/>
                  </a:lnTo>
                  <a:lnTo>
                    <a:pt x="1411376" y="179069"/>
                  </a:lnTo>
                  <a:lnTo>
                    <a:pt x="1388287" y="179069"/>
                  </a:lnTo>
                  <a:lnTo>
                    <a:pt x="1388706" y="180339"/>
                  </a:lnTo>
                  <a:close/>
                </a:path>
                <a:path w="2804795" h="224789">
                  <a:moveTo>
                    <a:pt x="1451025" y="167639"/>
                  </a:moveTo>
                  <a:lnTo>
                    <a:pt x="1451419" y="166369"/>
                  </a:lnTo>
                  <a:lnTo>
                    <a:pt x="1452467" y="166369"/>
                  </a:lnTo>
                  <a:lnTo>
                    <a:pt x="1451025" y="167639"/>
                  </a:lnTo>
                  <a:close/>
                </a:path>
                <a:path w="2804795" h="224789">
                  <a:moveTo>
                    <a:pt x="1411884" y="184150"/>
                  </a:moveTo>
                  <a:lnTo>
                    <a:pt x="1392262" y="184150"/>
                  </a:lnTo>
                  <a:lnTo>
                    <a:pt x="1388287" y="179069"/>
                  </a:lnTo>
                  <a:lnTo>
                    <a:pt x="1411376" y="179069"/>
                  </a:lnTo>
                  <a:lnTo>
                    <a:pt x="1413125" y="182046"/>
                  </a:lnTo>
                  <a:lnTo>
                    <a:pt x="1411884" y="184150"/>
                  </a:lnTo>
                  <a:close/>
                </a:path>
                <a:path w="2804795" h="224789">
                  <a:moveTo>
                    <a:pt x="1437551" y="180339"/>
                  </a:moveTo>
                  <a:lnTo>
                    <a:pt x="1437970" y="179069"/>
                  </a:lnTo>
                  <a:lnTo>
                    <a:pt x="1438662" y="179069"/>
                  </a:lnTo>
                  <a:lnTo>
                    <a:pt x="1437551" y="180339"/>
                  </a:lnTo>
                  <a:close/>
                </a:path>
                <a:path w="2804795" h="224789">
                  <a:moveTo>
                    <a:pt x="1414360" y="184150"/>
                  </a:moveTo>
                  <a:lnTo>
                    <a:pt x="1411884" y="184150"/>
                  </a:lnTo>
                  <a:lnTo>
                    <a:pt x="1413125" y="182046"/>
                  </a:lnTo>
                  <a:lnTo>
                    <a:pt x="1414360" y="184150"/>
                  </a:lnTo>
                  <a:close/>
                </a:path>
                <a:path w="2804795" h="224789">
                  <a:moveTo>
                    <a:pt x="1395323" y="189230"/>
                  </a:moveTo>
                  <a:lnTo>
                    <a:pt x="1391831" y="184150"/>
                  </a:lnTo>
                  <a:lnTo>
                    <a:pt x="1411503" y="184150"/>
                  </a:lnTo>
                  <a:lnTo>
                    <a:pt x="1409646" y="187960"/>
                  </a:lnTo>
                  <a:lnTo>
                    <a:pt x="1394917" y="187960"/>
                  </a:lnTo>
                  <a:lnTo>
                    <a:pt x="1395323" y="189230"/>
                  </a:lnTo>
                  <a:close/>
                </a:path>
                <a:path w="2804795" h="224789">
                  <a:moveTo>
                    <a:pt x="1416456" y="224789"/>
                  </a:moveTo>
                  <a:lnTo>
                    <a:pt x="1409801" y="224789"/>
                  </a:lnTo>
                  <a:lnTo>
                    <a:pt x="1407794" y="223520"/>
                  </a:lnTo>
                  <a:lnTo>
                    <a:pt x="1406080" y="222250"/>
                  </a:lnTo>
                  <a:lnTo>
                    <a:pt x="1404772" y="219710"/>
                  </a:lnTo>
                  <a:lnTo>
                    <a:pt x="1403934" y="218439"/>
                  </a:lnTo>
                  <a:lnTo>
                    <a:pt x="1403604" y="215900"/>
                  </a:lnTo>
                  <a:lnTo>
                    <a:pt x="1403671" y="213360"/>
                  </a:lnTo>
                  <a:lnTo>
                    <a:pt x="1403794" y="210820"/>
                  </a:lnTo>
                  <a:lnTo>
                    <a:pt x="1403972" y="208279"/>
                  </a:lnTo>
                  <a:lnTo>
                    <a:pt x="1404404" y="205739"/>
                  </a:lnTo>
                  <a:lnTo>
                    <a:pt x="1404899" y="203200"/>
                  </a:lnTo>
                  <a:lnTo>
                    <a:pt x="1405051" y="201929"/>
                  </a:lnTo>
                  <a:lnTo>
                    <a:pt x="1406474" y="196850"/>
                  </a:lnTo>
                  <a:lnTo>
                    <a:pt x="1406740" y="195579"/>
                  </a:lnTo>
                  <a:lnTo>
                    <a:pt x="1408696" y="190500"/>
                  </a:lnTo>
                  <a:lnTo>
                    <a:pt x="1409026" y="189230"/>
                  </a:lnTo>
                  <a:lnTo>
                    <a:pt x="1411503" y="184150"/>
                  </a:lnTo>
                  <a:lnTo>
                    <a:pt x="1414741" y="184150"/>
                  </a:lnTo>
                  <a:lnTo>
                    <a:pt x="1417218" y="189230"/>
                  </a:lnTo>
                  <a:lnTo>
                    <a:pt x="1417561" y="190500"/>
                  </a:lnTo>
                  <a:lnTo>
                    <a:pt x="1419504" y="195579"/>
                  </a:lnTo>
                  <a:lnTo>
                    <a:pt x="1419783" y="196850"/>
                  </a:lnTo>
                  <a:lnTo>
                    <a:pt x="1421193" y="201929"/>
                  </a:lnTo>
                  <a:lnTo>
                    <a:pt x="1421345" y="203200"/>
                  </a:lnTo>
                  <a:lnTo>
                    <a:pt x="1421853" y="205739"/>
                  </a:lnTo>
                  <a:lnTo>
                    <a:pt x="1422336" y="209550"/>
                  </a:lnTo>
                  <a:lnTo>
                    <a:pt x="1422577" y="212089"/>
                  </a:lnTo>
                  <a:lnTo>
                    <a:pt x="1422641" y="215900"/>
                  </a:lnTo>
                  <a:lnTo>
                    <a:pt x="1422323" y="218439"/>
                  </a:lnTo>
                  <a:lnTo>
                    <a:pt x="1421472" y="219710"/>
                  </a:lnTo>
                  <a:lnTo>
                    <a:pt x="1420164" y="222250"/>
                  </a:lnTo>
                  <a:lnTo>
                    <a:pt x="1418463" y="223520"/>
                  </a:lnTo>
                  <a:lnTo>
                    <a:pt x="1416456" y="224789"/>
                  </a:lnTo>
                  <a:close/>
                </a:path>
                <a:path w="2804795" h="224789">
                  <a:moveTo>
                    <a:pt x="1422692" y="213360"/>
                  </a:moveTo>
                  <a:lnTo>
                    <a:pt x="1422577" y="212089"/>
                  </a:lnTo>
                  <a:lnTo>
                    <a:pt x="1422336" y="209550"/>
                  </a:lnTo>
                  <a:lnTo>
                    <a:pt x="1421853" y="205739"/>
                  </a:lnTo>
                  <a:lnTo>
                    <a:pt x="1421345" y="203200"/>
                  </a:lnTo>
                  <a:lnTo>
                    <a:pt x="1421193" y="201929"/>
                  </a:lnTo>
                  <a:lnTo>
                    <a:pt x="1419783" y="196850"/>
                  </a:lnTo>
                  <a:lnTo>
                    <a:pt x="1419504" y="195579"/>
                  </a:lnTo>
                  <a:lnTo>
                    <a:pt x="1417561" y="190500"/>
                  </a:lnTo>
                  <a:lnTo>
                    <a:pt x="1417218" y="189230"/>
                  </a:lnTo>
                  <a:lnTo>
                    <a:pt x="1414741" y="184150"/>
                  </a:lnTo>
                  <a:lnTo>
                    <a:pt x="1434414" y="184150"/>
                  </a:lnTo>
                  <a:lnTo>
                    <a:pt x="1431794" y="187960"/>
                  </a:lnTo>
                  <a:lnTo>
                    <a:pt x="1431328" y="187960"/>
                  </a:lnTo>
                  <a:lnTo>
                    <a:pt x="1428343" y="193039"/>
                  </a:lnTo>
                  <a:lnTo>
                    <a:pt x="1428724" y="193039"/>
                  </a:lnTo>
                  <a:lnTo>
                    <a:pt x="1426857" y="196850"/>
                  </a:lnTo>
                  <a:lnTo>
                    <a:pt x="1426578" y="196850"/>
                  </a:lnTo>
                  <a:lnTo>
                    <a:pt x="1424622" y="201929"/>
                  </a:lnTo>
                  <a:lnTo>
                    <a:pt x="1424901" y="201929"/>
                  </a:lnTo>
                  <a:lnTo>
                    <a:pt x="1423844" y="205739"/>
                  </a:lnTo>
                  <a:lnTo>
                    <a:pt x="1423644" y="205739"/>
                  </a:lnTo>
                  <a:lnTo>
                    <a:pt x="1423314" y="208279"/>
                  </a:lnTo>
                  <a:lnTo>
                    <a:pt x="1422857" y="210820"/>
                  </a:lnTo>
                  <a:lnTo>
                    <a:pt x="1422692" y="213360"/>
                  </a:lnTo>
                  <a:close/>
                </a:path>
                <a:path w="2804795" h="224789">
                  <a:moveTo>
                    <a:pt x="1400009" y="198120"/>
                  </a:moveTo>
                  <a:lnTo>
                    <a:pt x="1397533" y="193039"/>
                  </a:lnTo>
                  <a:lnTo>
                    <a:pt x="1397914" y="193039"/>
                  </a:lnTo>
                  <a:lnTo>
                    <a:pt x="1394917" y="187960"/>
                  </a:lnTo>
                  <a:lnTo>
                    <a:pt x="1409646" y="187960"/>
                  </a:lnTo>
                  <a:lnTo>
                    <a:pt x="1409026" y="189230"/>
                  </a:lnTo>
                  <a:lnTo>
                    <a:pt x="1408696" y="190500"/>
                  </a:lnTo>
                  <a:lnTo>
                    <a:pt x="1406740" y="195579"/>
                  </a:lnTo>
                  <a:lnTo>
                    <a:pt x="1406474" y="196850"/>
                  </a:lnTo>
                  <a:lnTo>
                    <a:pt x="1399679" y="196850"/>
                  </a:lnTo>
                  <a:lnTo>
                    <a:pt x="1400009" y="198120"/>
                  </a:lnTo>
                  <a:close/>
                </a:path>
                <a:path w="2804795" h="224789">
                  <a:moveTo>
                    <a:pt x="1430921" y="189230"/>
                  </a:moveTo>
                  <a:lnTo>
                    <a:pt x="1431328" y="187960"/>
                  </a:lnTo>
                  <a:lnTo>
                    <a:pt x="1431794" y="187960"/>
                  </a:lnTo>
                  <a:lnTo>
                    <a:pt x="1430921" y="189230"/>
                  </a:lnTo>
                  <a:close/>
                </a:path>
                <a:path w="2804795" h="224789">
                  <a:moveTo>
                    <a:pt x="1402765" y="207010"/>
                  </a:moveTo>
                  <a:lnTo>
                    <a:pt x="1401356" y="201929"/>
                  </a:lnTo>
                  <a:lnTo>
                    <a:pt x="1401622" y="201929"/>
                  </a:lnTo>
                  <a:lnTo>
                    <a:pt x="1399679" y="196850"/>
                  </a:lnTo>
                  <a:lnTo>
                    <a:pt x="1406474" y="196850"/>
                  </a:lnTo>
                  <a:lnTo>
                    <a:pt x="1405051" y="201929"/>
                  </a:lnTo>
                  <a:lnTo>
                    <a:pt x="1404899" y="203200"/>
                  </a:lnTo>
                  <a:lnTo>
                    <a:pt x="1404404" y="205739"/>
                  </a:lnTo>
                  <a:lnTo>
                    <a:pt x="1402613" y="205739"/>
                  </a:lnTo>
                  <a:lnTo>
                    <a:pt x="1402765" y="207010"/>
                  </a:lnTo>
                  <a:close/>
                </a:path>
                <a:path w="2804795" h="224789">
                  <a:moveTo>
                    <a:pt x="1426235" y="198120"/>
                  </a:moveTo>
                  <a:lnTo>
                    <a:pt x="1426578" y="196850"/>
                  </a:lnTo>
                  <a:lnTo>
                    <a:pt x="1426857" y="196850"/>
                  </a:lnTo>
                  <a:lnTo>
                    <a:pt x="1426235" y="198120"/>
                  </a:lnTo>
                  <a:close/>
                </a:path>
                <a:path w="2804795" h="224789">
                  <a:moveTo>
                    <a:pt x="1403604" y="215900"/>
                  </a:moveTo>
                  <a:lnTo>
                    <a:pt x="1403527" y="213360"/>
                  </a:lnTo>
                  <a:lnTo>
                    <a:pt x="1403337" y="210820"/>
                  </a:lnTo>
                  <a:lnTo>
                    <a:pt x="1403032" y="208279"/>
                  </a:lnTo>
                  <a:lnTo>
                    <a:pt x="1402613" y="205739"/>
                  </a:lnTo>
                  <a:lnTo>
                    <a:pt x="1404404" y="205739"/>
                  </a:lnTo>
                  <a:lnTo>
                    <a:pt x="1403972" y="208279"/>
                  </a:lnTo>
                  <a:lnTo>
                    <a:pt x="1403794" y="210820"/>
                  </a:lnTo>
                  <a:lnTo>
                    <a:pt x="1403671" y="213360"/>
                  </a:lnTo>
                  <a:lnTo>
                    <a:pt x="1403604" y="215900"/>
                  </a:lnTo>
                  <a:close/>
                </a:path>
                <a:path w="2804795" h="224789">
                  <a:moveTo>
                    <a:pt x="1423492" y="207010"/>
                  </a:moveTo>
                  <a:lnTo>
                    <a:pt x="1423644" y="205739"/>
                  </a:lnTo>
                  <a:lnTo>
                    <a:pt x="1423844" y="205739"/>
                  </a:lnTo>
                  <a:lnTo>
                    <a:pt x="1423492" y="207010"/>
                  </a:lnTo>
                  <a:close/>
                </a:path>
                <a:path w="2804795" h="224789">
                  <a:moveTo>
                    <a:pt x="1403108" y="209550"/>
                  </a:moveTo>
                  <a:lnTo>
                    <a:pt x="1402943" y="208279"/>
                  </a:lnTo>
                  <a:lnTo>
                    <a:pt x="1403108" y="209550"/>
                  </a:lnTo>
                  <a:close/>
                </a:path>
                <a:path w="2804795" h="224789">
                  <a:moveTo>
                    <a:pt x="1423149" y="209550"/>
                  </a:moveTo>
                  <a:lnTo>
                    <a:pt x="1423212" y="208279"/>
                  </a:lnTo>
                  <a:lnTo>
                    <a:pt x="1423149" y="209550"/>
                  </a:lnTo>
                  <a:close/>
                </a:path>
                <a:path w="2804795" h="224789">
                  <a:moveTo>
                    <a:pt x="1422641" y="215900"/>
                  </a:moveTo>
                  <a:lnTo>
                    <a:pt x="1422598" y="213360"/>
                  </a:lnTo>
                  <a:lnTo>
                    <a:pt x="1422641" y="2159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4029" y="3054133"/>
              <a:ext cx="3639820" cy="371475"/>
            </a:xfrm>
            <a:custGeom>
              <a:avLst/>
              <a:gdLst/>
              <a:ahLst/>
              <a:cxnLst/>
              <a:rect l="l" t="t" r="r" b="b"/>
              <a:pathLst>
                <a:path w="3639820" h="371475">
                  <a:moveTo>
                    <a:pt x="252018" y="105156"/>
                  </a:moveTo>
                  <a:lnTo>
                    <a:pt x="250685" y="104051"/>
                  </a:lnTo>
                  <a:lnTo>
                    <a:pt x="240601" y="95631"/>
                  </a:lnTo>
                  <a:lnTo>
                    <a:pt x="225729" y="83223"/>
                  </a:lnTo>
                  <a:lnTo>
                    <a:pt x="225729" y="95631"/>
                  </a:lnTo>
                  <a:lnTo>
                    <a:pt x="177673" y="95631"/>
                  </a:lnTo>
                  <a:lnTo>
                    <a:pt x="177673" y="361797"/>
                  </a:lnTo>
                  <a:lnTo>
                    <a:pt x="74333" y="361797"/>
                  </a:lnTo>
                  <a:lnTo>
                    <a:pt x="74333" y="105156"/>
                  </a:lnTo>
                  <a:lnTo>
                    <a:pt x="74333" y="100393"/>
                  </a:lnTo>
                  <a:lnTo>
                    <a:pt x="74333" y="95631"/>
                  </a:lnTo>
                  <a:lnTo>
                    <a:pt x="26263" y="95631"/>
                  </a:lnTo>
                  <a:lnTo>
                    <a:pt x="125996" y="12407"/>
                  </a:lnTo>
                  <a:lnTo>
                    <a:pt x="225729" y="95631"/>
                  </a:lnTo>
                  <a:lnTo>
                    <a:pt x="225729" y="83223"/>
                  </a:lnTo>
                  <a:lnTo>
                    <a:pt x="137807" y="9855"/>
                  </a:lnTo>
                  <a:lnTo>
                    <a:pt x="126009" y="0"/>
                  </a:lnTo>
                  <a:lnTo>
                    <a:pt x="0" y="105156"/>
                  </a:lnTo>
                  <a:lnTo>
                    <a:pt x="64808" y="105156"/>
                  </a:lnTo>
                  <a:lnTo>
                    <a:pt x="64808" y="371322"/>
                  </a:lnTo>
                  <a:lnTo>
                    <a:pt x="187198" y="371322"/>
                  </a:lnTo>
                  <a:lnTo>
                    <a:pt x="187198" y="366560"/>
                  </a:lnTo>
                  <a:lnTo>
                    <a:pt x="187198" y="361797"/>
                  </a:lnTo>
                  <a:lnTo>
                    <a:pt x="187198" y="105156"/>
                  </a:lnTo>
                  <a:lnTo>
                    <a:pt x="252018" y="105156"/>
                  </a:lnTo>
                  <a:close/>
                </a:path>
                <a:path w="3639820" h="371475">
                  <a:moveTo>
                    <a:pt x="3639794" y="105156"/>
                  </a:moveTo>
                  <a:lnTo>
                    <a:pt x="3638461" y="104051"/>
                  </a:lnTo>
                  <a:lnTo>
                    <a:pt x="3628377" y="95631"/>
                  </a:lnTo>
                  <a:lnTo>
                    <a:pt x="3613518" y="83235"/>
                  </a:lnTo>
                  <a:lnTo>
                    <a:pt x="3613518" y="95631"/>
                  </a:lnTo>
                  <a:lnTo>
                    <a:pt x="3565461" y="95631"/>
                  </a:lnTo>
                  <a:lnTo>
                    <a:pt x="3565461" y="361797"/>
                  </a:lnTo>
                  <a:lnTo>
                    <a:pt x="3462121" y="361797"/>
                  </a:lnTo>
                  <a:lnTo>
                    <a:pt x="3462121" y="105156"/>
                  </a:lnTo>
                  <a:lnTo>
                    <a:pt x="3462121" y="100393"/>
                  </a:lnTo>
                  <a:lnTo>
                    <a:pt x="3462121" y="95631"/>
                  </a:lnTo>
                  <a:lnTo>
                    <a:pt x="3414052" y="95631"/>
                  </a:lnTo>
                  <a:lnTo>
                    <a:pt x="3513785" y="12407"/>
                  </a:lnTo>
                  <a:lnTo>
                    <a:pt x="3613518" y="95631"/>
                  </a:lnTo>
                  <a:lnTo>
                    <a:pt x="3613518" y="83235"/>
                  </a:lnTo>
                  <a:lnTo>
                    <a:pt x="3525583" y="9855"/>
                  </a:lnTo>
                  <a:lnTo>
                    <a:pt x="3513785" y="0"/>
                  </a:lnTo>
                  <a:lnTo>
                    <a:pt x="3387775" y="105156"/>
                  </a:lnTo>
                  <a:lnTo>
                    <a:pt x="3452596" y="105156"/>
                  </a:lnTo>
                  <a:lnTo>
                    <a:pt x="3452596" y="371322"/>
                  </a:lnTo>
                  <a:lnTo>
                    <a:pt x="3574986" y="371322"/>
                  </a:lnTo>
                  <a:lnTo>
                    <a:pt x="3574986" y="366560"/>
                  </a:lnTo>
                  <a:lnTo>
                    <a:pt x="3574986" y="361797"/>
                  </a:lnTo>
                  <a:lnTo>
                    <a:pt x="3574986" y="105156"/>
                  </a:lnTo>
                  <a:lnTo>
                    <a:pt x="3639794" y="105156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675314" y="3583889"/>
            <a:ext cx="409765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7300" algn="l"/>
                <a:tab pos="3423285" algn="l"/>
              </a:tabLst>
            </a:pPr>
            <a:r>
              <a:rPr sz="2600" b="1" spc="-10" dirty="0">
                <a:solidFill>
                  <a:srgbClr val="009900"/>
                </a:solidFill>
                <a:latin typeface="Microsoft YaHei"/>
                <a:cs typeface="Microsoft YaHei"/>
              </a:rPr>
              <a:t>阶</a:t>
            </a:r>
            <a:r>
              <a:rPr sz="2600" b="1" spc="-50" dirty="0">
                <a:solidFill>
                  <a:srgbClr val="009900"/>
                </a:solidFill>
                <a:latin typeface="Microsoft YaHei"/>
                <a:cs typeface="Microsoft YaHei"/>
              </a:rPr>
              <a:t>符</a:t>
            </a:r>
            <a:r>
              <a:rPr sz="2600" b="1" dirty="0">
                <a:solidFill>
                  <a:srgbClr val="009900"/>
                </a:solidFill>
                <a:latin typeface="Microsoft YaHei"/>
                <a:cs typeface="Microsoft YaHei"/>
              </a:rPr>
              <a:t>	</a:t>
            </a:r>
            <a:r>
              <a:rPr sz="2600" b="1" spc="-10" dirty="0">
                <a:solidFill>
                  <a:srgbClr val="FF0000"/>
                </a:solidFill>
                <a:latin typeface="Microsoft YaHei"/>
                <a:cs typeface="Microsoft YaHei"/>
              </a:rPr>
              <a:t>阶码值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(</a:t>
            </a:r>
            <a:r>
              <a:rPr sz="2600" spc="-10" dirty="0">
                <a:solidFill>
                  <a:srgbClr val="FF0000"/>
                </a:solidFill>
                <a:latin typeface="Microsoft YaHei"/>
                <a:cs typeface="Microsoft YaHei"/>
              </a:rPr>
              <a:t>范围</a:t>
            </a:r>
            <a:r>
              <a:rPr sz="2600" spc="-50" dirty="0">
                <a:solidFill>
                  <a:srgbClr val="FF0000"/>
                </a:solidFill>
                <a:latin typeface="Microsoft YaHei"/>
                <a:cs typeface="Microsoft YaHei"/>
              </a:rPr>
              <a:t>)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	</a:t>
            </a:r>
            <a:r>
              <a:rPr sz="2600" b="1" spc="-10" dirty="0">
                <a:solidFill>
                  <a:srgbClr val="009900"/>
                </a:solidFill>
                <a:latin typeface="Microsoft YaHei"/>
                <a:cs typeface="Microsoft YaHei"/>
              </a:rPr>
              <a:t>尾</a:t>
            </a:r>
            <a:r>
              <a:rPr sz="2600" b="1" spc="-50" dirty="0">
                <a:solidFill>
                  <a:srgbClr val="009900"/>
                </a:solidFill>
                <a:latin typeface="Microsoft YaHei"/>
                <a:cs typeface="Microsoft YaHei"/>
              </a:rPr>
              <a:t>符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1300" y="1796834"/>
            <a:ext cx="4053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1</a:t>
            </a:r>
            <a:r>
              <a:rPr sz="2400" spc="-15" dirty="0">
                <a:solidFill>
                  <a:srgbClr val="3333CC"/>
                </a:solidFill>
                <a:latin typeface="Microsoft YaHei"/>
                <a:cs typeface="Microsoft YaHei"/>
              </a:rPr>
              <a:t>) 计算机内浮点数的一般格式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80387" y="4992166"/>
            <a:ext cx="22098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545" dirty="0">
                <a:latin typeface="SimSun"/>
                <a:cs typeface="SimSun"/>
              </a:rPr>
              <a:t>N=</a:t>
            </a:r>
            <a:r>
              <a:rPr sz="2800" spc="-625" dirty="0">
                <a:latin typeface="SimSun"/>
                <a:cs typeface="SimSun"/>
              </a:rPr>
              <a:t> </a:t>
            </a:r>
            <a:r>
              <a:rPr sz="2800" spc="-365" dirty="0">
                <a:latin typeface="SimSun"/>
                <a:cs typeface="SimSun"/>
              </a:rPr>
              <a:t>2</a:t>
            </a:r>
            <a:r>
              <a:rPr sz="2700" spc="-547" baseline="38580" dirty="0">
                <a:latin typeface="SimSun"/>
                <a:cs typeface="SimSun"/>
              </a:rPr>
              <a:t>±e</a:t>
            </a:r>
            <a:r>
              <a:rPr sz="2800" spc="-365" dirty="0">
                <a:latin typeface="SimSun"/>
                <a:cs typeface="SimSun"/>
              </a:rPr>
              <a:t>×</a:t>
            </a:r>
            <a:r>
              <a:rPr sz="2800" spc="-625" dirty="0">
                <a:latin typeface="SimSun"/>
                <a:cs typeface="SimSun"/>
              </a:rPr>
              <a:t> </a:t>
            </a:r>
            <a:r>
              <a:rPr sz="2800" spc="-320" dirty="0">
                <a:latin typeface="SimSun"/>
                <a:cs typeface="SimSun"/>
              </a:rPr>
              <a:t>(±m)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020132" y="4148582"/>
            <a:ext cx="6452870" cy="297180"/>
            <a:chOff x="5020132" y="4148582"/>
            <a:chExt cx="6452870" cy="297180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20132" y="4148582"/>
              <a:ext cx="3046755" cy="29707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97520" y="4156049"/>
              <a:ext cx="3375405" cy="26050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319265" y="4563338"/>
            <a:ext cx="58356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3333CC"/>
                </a:solidFill>
                <a:latin typeface="SimSun"/>
                <a:cs typeface="SimSun"/>
              </a:rPr>
              <a:t>整数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96653" y="4570806"/>
            <a:ext cx="58356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3333CC"/>
                </a:solidFill>
                <a:latin typeface="SimSun"/>
                <a:cs typeface="SimSun"/>
              </a:rPr>
              <a:t>小数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63698" y="2935236"/>
            <a:ext cx="76200" cy="1948180"/>
          </a:xfrm>
          <a:custGeom>
            <a:avLst/>
            <a:gdLst/>
            <a:ahLst/>
            <a:cxnLst/>
            <a:rect l="l" t="t" r="r" b="b"/>
            <a:pathLst>
              <a:path w="76200" h="1948179">
                <a:moveTo>
                  <a:pt x="47625" y="1890699"/>
                </a:moveTo>
                <a:lnTo>
                  <a:pt x="28575" y="1890699"/>
                </a:lnTo>
                <a:lnTo>
                  <a:pt x="28575" y="1814499"/>
                </a:lnTo>
                <a:lnTo>
                  <a:pt x="47625" y="1814499"/>
                </a:lnTo>
                <a:lnTo>
                  <a:pt x="47625" y="1890699"/>
                </a:lnTo>
                <a:close/>
              </a:path>
              <a:path w="76200" h="1948179">
                <a:moveTo>
                  <a:pt x="38100" y="1947849"/>
                </a:moveTo>
                <a:lnTo>
                  <a:pt x="0" y="1871649"/>
                </a:lnTo>
                <a:lnTo>
                  <a:pt x="28575" y="1871649"/>
                </a:lnTo>
                <a:lnTo>
                  <a:pt x="28575" y="1890699"/>
                </a:lnTo>
                <a:lnTo>
                  <a:pt x="66675" y="1890699"/>
                </a:lnTo>
                <a:lnTo>
                  <a:pt x="38100" y="1947849"/>
                </a:lnTo>
                <a:close/>
              </a:path>
              <a:path w="76200" h="1948179">
                <a:moveTo>
                  <a:pt x="66675" y="1890699"/>
                </a:moveTo>
                <a:lnTo>
                  <a:pt x="47625" y="1890699"/>
                </a:lnTo>
                <a:lnTo>
                  <a:pt x="47625" y="1871649"/>
                </a:lnTo>
                <a:lnTo>
                  <a:pt x="76200" y="1871649"/>
                </a:lnTo>
                <a:lnTo>
                  <a:pt x="66675" y="1890699"/>
                </a:lnTo>
                <a:close/>
              </a:path>
              <a:path w="76200" h="1948179">
                <a:moveTo>
                  <a:pt x="7620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76200" y="76200"/>
                </a:lnTo>
                <a:close/>
              </a:path>
              <a:path w="76200" h="1948179">
                <a:moveTo>
                  <a:pt x="47625" y="1757349"/>
                </a:moveTo>
                <a:lnTo>
                  <a:pt x="28575" y="1757349"/>
                </a:lnTo>
                <a:lnTo>
                  <a:pt x="28575" y="1681149"/>
                </a:lnTo>
                <a:lnTo>
                  <a:pt x="47625" y="1681149"/>
                </a:lnTo>
                <a:lnTo>
                  <a:pt x="47625" y="1757349"/>
                </a:lnTo>
                <a:close/>
              </a:path>
              <a:path w="76200" h="1948179">
                <a:moveTo>
                  <a:pt x="47625" y="1623999"/>
                </a:moveTo>
                <a:lnTo>
                  <a:pt x="28575" y="1623999"/>
                </a:lnTo>
                <a:lnTo>
                  <a:pt x="28575" y="1547799"/>
                </a:lnTo>
                <a:lnTo>
                  <a:pt x="47625" y="1547799"/>
                </a:lnTo>
                <a:lnTo>
                  <a:pt x="47625" y="1623999"/>
                </a:lnTo>
                <a:close/>
              </a:path>
              <a:path w="76200" h="1948179">
                <a:moveTo>
                  <a:pt x="47625" y="1490649"/>
                </a:moveTo>
                <a:lnTo>
                  <a:pt x="28575" y="1490649"/>
                </a:lnTo>
                <a:lnTo>
                  <a:pt x="28575" y="1414449"/>
                </a:lnTo>
                <a:lnTo>
                  <a:pt x="47625" y="1414449"/>
                </a:lnTo>
                <a:lnTo>
                  <a:pt x="47625" y="1490649"/>
                </a:lnTo>
                <a:close/>
              </a:path>
              <a:path w="76200" h="1948179">
                <a:moveTo>
                  <a:pt x="47625" y="1357299"/>
                </a:moveTo>
                <a:lnTo>
                  <a:pt x="28575" y="1357299"/>
                </a:lnTo>
                <a:lnTo>
                  <a:pt x="28575" y="1281099"/>
                </a:lnTo>
                <a:lnTo>
                  <a:pt x="47625" y="1281099"/>
                </a:lnTo>
                <a:lnTo>
                  <a:pt x="47625" y="1357299"/>
                </a:lnTo>
                <a:close/>
              </a:path>
              <a:path w="76200" h="1948179">
                <a:moveTo>
                  <a:pt x="47625" y="1223949"/>
                </a:moveTo>
                <a:lnTo>
                  <a:pt x="28575" y="1223949"/>
                </a:lnTo>
                <a:lnTo>
                  <a:pt x="28575" y="1147749"/>
                </a:lnTo>
                <a:lnTo>
                  <a:pt x="47625" y="1147749"/>
                </a:lnTo>
                <a:lnTo>
                  <a:pt x="47625" y="1223949"/>
                </a:lnTo>
                <a:close/>
              </a:path>
              <a:path w="76200" h="1948179">
                <a:moveTo>
                  <a:pt x="47625" y="1090599"/>
                </a:moveTo>
                <a:lnTo>
                  <a:pt x="28575" y="1090599"/>
                </a:lnTo>
                <a:lnTo>
                  <a:pt x="28575" y="1014399"/>
                </a:lnTo>
                <a:lnTo>
                  <a:pt x="47625" y="1014399"/>
                </a:lnTo>
                <a:lnTo>
                  <a:pt x="47625" y="1090599"/>
                </a:lnTo>
                <a:close/>
              </a:path>
              <a:path w="76200" h="1948179">
                <a:moveTo>
                  <a:pt x="47625" y="957249"/>
                </a:moveTo>
                <a:lnTo>
                  <a:pt x="28575" y="957249"/>
                </a:lnTo>
                <a:lnTo>
                  <a:pt x="28575" y="881049"/>
                </a:lnTo>
                <a:lnTo>
                  <a:pt x="47625" y="881049"/>
                </a:lnTo>
                <a:lnTo>
                  <a:pt x="47625" y="957249"/>
                </a:lnTo>
                <a:close/>
              </a:path>
              <a:path w="76200" h="1948179">
                <a:moveTo>
                  <a:pt x="47625" y="823899"/>
                </a:moveTo>
                <a:lnTo>
                  <a:pt x="28575" y="823899"/>
                </a:lnTo>
                <a:lnTo>
                  <a:pt x="28575" y="747699"/>
                </a:lnTo>
                <a:lnTo>
                  <a:pt x="47625" y="747699"/>
                </a:lnTo>
                <a:lnTo>
                  <a:pt x="47625" y="823899"/>
                </a:lnTo>
                <a:close/>
              </a:path>
              <a:path w="76200" h="1948179">
                <a:moveTo>
                  <a:pt x="47625" y="690549"/>
                </a:moveTo>
                <a:lnTo>
                  <a:pt x="28575" y="690549"/>
                </a:lnTo>
                <a:lnTo>
                  <a:pt x="28575" y="614349"/>
                </a:lnTo>
                <a:lnTo>
                  <a:pt x="47625" y="614349"/>
                </a:lnTo>
                <a:lnTo>
                  <a:pt x="47625" y="690549"/>
                </a:lnTo>
                <a:close/>
              </a:path>
              <a:path w="76200" h="1948179">
                <a:moveTo>
                  <a:pt x="47625" y="557199"/>
                </a:moveTo>
                <a:lnTo>
                  <a:pt x="28575" y="557199"/>
                </a:lnTo>
                <a:lnTo>
                  <a:pt x="28575" y="480999"/>
                </a:lnTo>
                <a:lnTo>
                  <a:pt x="47625" y="480999"/>
                </a:lnTo>
                <a:lnTo>
                  <a:pt x="47625" y="557199"/>
                </a:lnTo>
                <a:close/>
              </a:path>
              <a:path w="76200" h="1948179">
                <a:moveTo>
                  <a:pt x="47625" y="423849"/>
                </a:moveTo>
                <a:lnTo>
                  <a:pt x="28575" y="423849"/>
                </a:lnTo>
                <a:lnTo>
                  <a:pt x="28575" y="347649"/>
                </a:lnTo>
                <a:lnTo>
                  <a:pt x="47625" y="347649"/>
                </a:lnTo>
                <a:lnTo>
                  <a:pt x="47625" y="423849"/>
                </a:lnTo>
                <a:close/>
              </a:path>
              <a:path w="76200" h="1948179">
                <a:moveTo>
                  <a:pt x="47625" y="290499"/>
                </a:moveTo>
                <a:lnTo>
                  <a:pt x="28575" y="290499"/>
                </a:lnTo>
                <a:lnTo>
                  <a:pt x="28575" y="214299"/>
                </a:lnTo>
                <a:lnTo>
                  <a:pt x="47625" y="214299"/>
                </a:lnTo>
                <a:lnTo>
                  <a:pt x="47625" y="290499"/>
                </a:lnTo>
                <a:close/>
              </a:path>
              <a:path w="76200" h="1948179">
                <a:moveTo>
                  <a:pt x="47625" y="157149"/>
                </a:moveTo>
                <a:lnTo>
                  <a:pt x="28575" y="157149"/>
                </a:lnTo>
                <a:lnTo>
                  <a:pt x="28575" y="80949"/>
                </a:lnTo>
                <a:lnTo>
                  <a:pt x="47625" y="80949"/>
                </a:lnTo>
                <a:lnTo>
                  <a:pt x="47625" y="15714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146" y="1718246"/>
            <a:ext cx="527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2</a:t>
            </a:r>
            <a:r>
              <a:rPr sz="2400" spc="-15" dirty="0">
                <a:solidFill>
                  <a:srgbClr val="3333CC"/>
                </a:solidFill>
                <a:latin typeface="Microsoft YaHei"/>
                <a:cs typeface="Microsoft YaHei"/>
              </a:rPr>
              <a:t>) 计算机内浮点数的一般格式特点分析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091" y="2410967"/>
            <a:ext cx="5637276" cy="14066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3842" y="4018127"/>
            <a:ext cx="8535035" cy="163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3333"/>
              <a:buFont typeface="Wingdings"/>
              <a:buChar char=""/>
              <a:tabLst>
                <a:tab pos="292100" algn="l"/>
              </a:tabLst>
            </a:pPr>
            <a:r>
              <a:rPr sz="2400" spc="-5" dirty="0">
                <a:latin typeface="SimSun"/>
                <a:cs typeface="SimSun"/>
              </a:rPr>
              <a:t>机器字长确定的情况下，尾数位越长则阶码越短，如何取舍？</a:t>
            </a:r>
            <a:endParaRPr sz="2400">
              <a:latin typeface="SimSun"/>
              <a:cs typeface="SimSun"/>
            </a:endParaRPr>
          </a:p>
          <a:p>
            <a:pPr marL="276860" indent="-264160">
              <a:lnSpc>
                <a:spcPct val="100000"/>
              </a:lnSpc>
              <a:spcBef>
                <a:spcPts val="2160"/>
              </a:spcBef>
              <a:buClr>
                <a:srgbClr val="3333CC"/>
              </a:buClr>
              <a:buSzPct val="83333"/>
              <a:buFont typeface="Wingdings"/>
              <a:buChar char=""/>
              <a:tabLst>
                <a:tab pos="276860" algn="l"/>
              </a:tabLst>
            </a:pPr>
            <a:r>
              <a:rPr sz="2400" spc="-5" dirty="0">
                <a:latin typeface="SimSun"/>
                <a:cs typeface="SimSun"/>
              </a:rPr>
              <a:t>早期各计算机公司不同型号计算机，浮点数表示千差万别；</a:t>
            </a:r>
            <a:endParaRPr sz="2400">
              <a:latin typeface="SimSun"/>
              <a:cs typeface="SimSun"/>
            </a:endParaRPr>
          </a:p>
          <a:p>
            <a:pPr marL="351790" indent="-33909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83333"/>
              <a:buFont typeface="Wingdings"/>
              <a:buChar char=""/>
              <a:tabLst>
                <a:tab pos="351790" algn="l"/>
              </a:tabLst>
            </a:pPr>
            <a:r>
              <a:rPr sz="2400" spc="-5" dirty="0">
                <a:latin typeface="SimSun"/>
                <a:cs typeface="SimSun"/>
              </a:rPr>
              <a:t>数据交换、软件可移植性、计算机协同工作等都受到影响。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122" y="1259726"/>
            <a:ext cx="9980295" cy="118554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3</a:t>
            </a:r>
            <a:r>
              <a:rPr sz="2400" spc="-15" dirty="0">
                <a:solidFill>
                  <a:srgbClr val="3333CC"/>
                </a:solidFill>
                <a:latin typeface="Microsoft YaHei"/>
                <a:cs typeface="Microsoft YaHei"/>
              </a:rPr>
              <a:t>) </a:t>
            </a: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IEEE</a:t>
            </a:r>
            <a:r>
              <a:rPr sz="2400" spc="-25" dirty="0">
                <a:solidFill>
                  <a:srgbClr val="3333CC"/>
                </a:solidFill>
                <a:latin typeface="Microsoft YaHei"/>
                <a:cs typeface="Microsoft YaHei"/>
              </a:rPr>
              <a:t> 754格式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spc="-25" dirty="0">
                <a:latin typeface="Microsoft YaHei"/>
                <a:cs typeface="Microsoft YaHei"/>
              </a:rPr>
              <a:t>1985</a:t>
            </a:r>
            <a:r>
              <a:rPr sz="2400" dirty="0">
                <a:latin typeface="Microsoft YaHei"/>
                <a:cs typeface="Microsoft YaHei"/>
              </a:rPr>
              <a:t>年完成浮点数标准IEEE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25" dirty="0">
                <a:latin typeface="Microsoft YaHei"/>
                <a:cs typeface="Microsoft YaHei"/>
              </a:rPr>
              <a:t>754</a:t>
            </a:r>
            <a:r>
              <a:rPr sz="2400" dirty="0">
                <a:latin typeface="Microsoft YaHei"/>
                <a:cs typeface="Microsoft YaHei"/>
              </a:rPr>
              <a:t>制定，至今仍被许多</a:t>
            </a:r>
            <a:r>
              <a:rPr sz="2400" spc="-10" dirty="0">
                <a:latin typeface="Microsoft YaHei"/>
                <a:cs typeface="Microsoft YaHei"/>
              </a:rPr>
              <a:t>CPU浮点运算采用 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1829" y="5322684"/>
            <a:ext cx="245046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07000"/>
              </a:lnSpc>
              <a:spcBef>
                <a:spcPts val="100"/>
              </a:spcBef>
            </a:pPr>
            <a:r>
              <a:rPr sz="1600" spc="225" dirty="0">
                <a:latin typeface="SimSun"/>
                <a:cs typeface="SimSun"/>
              </a:rPr>
              <a:t>UC</a:t>
            </a:r>
            <a:r>
              <a:rPr sz="1600" spc="-340" dirty="0">
                <a:latin typeface="SimSun"/>
                <a:cs typeface="SimSun"/>
              </a:rPr>
              <a:t> </a:t>
            </a:r>
            <a:r>
              <a:rPr sz="1600" spc="-95" dirty="0">
                <a:latin typeface="SimSun"/>
                <a:cs typeface="SimSun"/>
              </a:rPr>
              <a:t>Berkeley</a:t>
            </a:r>
            <a:r>
              <a:rPr sz="1600" spc="-335" dirty="0">
                <a:latin typeface="SimSun"/>
                <a:cs typeface="SimSun"/>
              </a:rPr>
              <a:t> </a:t>
            </a:r>
            <a:r>
              <a:rPr sz="1600" spc="75" dirty="0">
                <a:latin typeface="SimSun"/>
                <a:cs typeface="SimSun"/>
              </a:rPr>
              <a:t>math</a:t>
            </a:r>
            <a:r>
              <a:rPr sz="1600" spc="-335" dirty="0">
                <a:latin typeface="SimSun"/>
                <a:cs typeface="SimSun"/>
              </a:rPr>
              <a:t> </a:t>
            </a:r>
            <a:r>
              <a:rPr sz="1600" spc="-90" dirty="0">
                <a:latin typeface="SimSun"/>
                <a:cs typeface="SimSun"/>
              </a:rPr>
              <a:t>professor </a:t>
            </a:r>
            <a:r>
              <a:rPr sz="1600" spc="-95" dirty="0">
                <a:latin typeface="SimSun"/>
                <a:cs typeface="SimSun"/>
              </a:rPr>
              <a:t>William</a:t>
            </a:r>
            <a:r>
              <a:rPr sz="1600" spc="-300" dirty="0">
                <a:latin typeface="SimSun"/>
                <a:cs typeface="SimSun"/>
              </a:rPr>
              <a:t> </a:t>
            </a:r>
            <a:r>
              <a:rPr sz="1600" spc="-10" dirty="0">
                <a:latin typeface="SimSun"/>
                <a:cs typeface="SimSun"/>
              </a:rPr>
              <a:t>Kahan.</a:t>
            </a:r>
            <a:endParaRPr sz="16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628" y="2831592"/>
            <a:ext cx="3572255" cy="2339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2372" y="3471671"/>
            <a:ext cx="4192524" cy="1556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5412" y="5604724"/>
            <a:ext cx="596011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405" dirty="0">
                <a:latin typeface="SimSun"/>
                <a:cs typeface="SimSun"/>
                <a:hlinkClick r:id="rId4"/>
              </a:rPr>
              <a:t>ww</a:t>
            </a:r>
            <a:r>
              <a:rPr sz="1850" spc="-555" dirty="0">
                <a:latin typeface="SimSun"/>
                <a:cs typeface="SimSun"/>
                <a:hlinkClick r:id="rId4"/>
              </a:rPr>
              <a:t>w</a:t>
            </a:r>
            <a:r>
              <a:rPr sz="1850" spc="-1880" dirty="0">
                <a:latin typeface="SimSun"/>
                <a:cs typeface="SimSun"/>
                <a:hlinkClick r:id="rId4"/>
              </a:rPr>
              <a:t>.</a:t>
            </a:r>
            <a:r>
              <a:rPr sz="1850" spc="-645" dirty="0">
                <a:latin typeface="SimSun"/>
                <a:cs typeface="SimSun"/>
                <a:hlinkClick r:id="rId4"/>
              </a:rPr>
              <a:t>c</a:t>
            </a:r>
            <a:r>
              <a:rPr sz="1850" spc="-990" dirty="0">
                <a:latin typeface="SimSun"/>
                <a:cs typeface="SimSun"/>
                <a:hlinkClick r:id="rId4"/>
              </a:rPr>
              <a:t>s</a:t>
            </a:r>
            <a:r>
              <a:rPr sz="1850" spc="-1880" dirty="0">
                <a:latin typeface="SimSun"/>
                <a:cs typeface="SimSun"/>
                <a:hlinkClick r:id="rId4"/>
              </a:rPr>
              <a:t>.</a:t>
            </a:r>
            <a:r>
              <a:rPr sz="1850" spc="-505" dirty="0">
                <a:latin typeface="SimSun"/>
                <a:cs typeface="SimSun"/>
                <a:hlinkClick r:id="rId4"/>
              </a:rPr>
              <a:t>b</a:t>
            </a:r>
            <a:r>
              <a:rPr sz="1850" spc="-570" dirty="0">
                <a:latin typeface="SimSun"/>
                <a:cs typeface="SimSun"/>
                <a:hlinkClick r:id="rId4"/>
              </a:rPr>
              <a:t>e</a:t>
            </a:r>
            <a:r>
              <a:rPr sz="1850" spc="-894" dirty="0">
                <a:latin typeface="SimSun"/>
                <a:cs typeface="SimSun"/>
                <a:hlinkClick r:id="rId4"/>
              </a:rPr>
              <a:t>r</a:t>
            </a:r>
            <a:r>
              <a:rPr sz="1850" spc="-625" dirty="0">
                <a:latin typeface="SimSun"/>
                <a:cs typeface="SimSun"/>
                <a:hlinkClick r:id="rId4"/>
              </a:rPr>
              <a:t>k</a:t>
            </a:r>
            <a:r>
              <a:rPr sz="1850" spc="-765" dirty="0">
                <a:latin typeface="SimSun"/>
                <a:cs typeface="SimSun"/>
                <a:hlinkClick r:id="rId4"/>
              </a:rPr>
              <a:t>e</a:t>
            </a:r>
            <a:r>
              <a:rPr sz="1850" spc="-1810" dirty="0">
                <a:latin typeface="SimSun"/>
                <a:cs typeface="SimSun"/>
                <a:hlinkClick r:id="rId4"/>
              </a:rPr>
              <a:t>l</a:t>
            </a:r>
            <a:r>
              <a:rPr sz="1850" spc="-570" dirty="0">
                <a:latin typeface="SimSun"/>
                <a:cs typeface="SimSun"/>
                <a:hlinkClick r:id="rId4"/>
              </a:rPr>
              <a:t>e</a:t>
            </a:r>
            <a:r>
              <a:rPr sz="1850" spc="-844" dirty="0">
                <a:latin typeface="SimSun"/>
                <a:cs typeface="SimSun"/>
                <a:hlinkClick r:id="rId4"/>
              </a:rPr>
              <a:t>y</a:t>
            </a:r>
            <a:r>
              <a:rPr sz="1850" spc="-1880" dirty="0">
                <a:latin typeface="SimSun"/>
                <a:cs typeface="SimSun"/>
                <a:hlinkClick r:id="rId4"/>
              </a:rPr>
              <a:t>.</a:t>
            </a:r>
            <a:r>
              <a:rPr sz="1850" spc="-570" dirty="0">
                <a:latin typeface="SimSun"/>
                <a:cs typeface="SimSun"/>
                <a:hlinkClick r:id="rId4"/>
              </a:rPr>
              <a:t>e</a:t>
            </a:r>
            <a:r>
              <a:rPr sz="1850" spc="-505" dirty="0">
                <a:latin typeface="SimSun"/>
                <a:cs typeface="SimSun"/>
                <a:hlinkClick r:id="rId4"/>
              </a:rPr>
              <a:t>d</a:t>
            </a:r>
            <a:r>
              <a:rPr sz="1850" spc="-530" dirty="0">
                <a:latin typeface="SimSun"/>
                <a:cs typeface="SimSun"/>
                <a:hlinkClick r:id="rId4"/>
              </a:rPr>
              <a:t>u</a:t>
            </a:r>
            <a:r>
              <a:rPr sz="1850" spc="-790" dirty="0">
                <a:latin typeface="SimSun"/>
                <a:cs typeface="SimSun"/>
                <a:hlinkClick r:id="rId4"/>
              </a:rPr>
              <a:t>/</a:t>
            </a:r>
            <a:r>
              <a:rPr sz="1850" spc="-430" dirty="0">
                <a:latin typeface="SimSun"/>
                <a:cs typeface="SimSun"/>
                <a:hlinkClick r:id="rId4"/>
              </a:rPr>
              <a:t>~</a:t>
            </a:r>
            <a:r>
              <a:rPr sz="1850" spc="-405" dirty="0">
                <a:latin typeface="SimSun"/>
                <a:cs typeface="SimSun"/>
                <a:hlinkClick r:id="rId4"/>
              </a:rPr>
              <a:t>w</a:t>
            </a:r>
            <a:r>
              <a:rPr sz="1850" spc="-625" dirty="0">
                <a:latin typeface="SimSun"/>
                <a:cs typeface="SimSun"/>
                <a:hlinkClick r:id="rId4"/>
              </a:rPr>
              <a:t>k</a:t>
            </a:r>
            <a:r>
              <a:rPr sz="1850" spc="-585" dirty="0">
                <a:latin typeface="SimSun"/>
                <a:cs typeface="SimSun"/>
                <a:hlinkClick r:id="rId4"/>
              </a:rPr>
              <a:t>a</a:t>
            </a:r>
            <a:r>
              <a:rPr sz="1850" spc="-530" dirty="0">
                <a:latin typeface="SimSun"/>
                <a:cs typeface="SimSun"/>
                <a:hlinkClick r:id="rId4"/>
              </a:rPr>
              <a:t>h</a:t>
            </a:r>
            <a:r>
              <a:rPr sz="1850" spc="-585" dirty="0">
                <a:latin typeface="SimSun"/>
                <a:cs typeface="SimSun"/>
                <a:hlinkClick r:id="rId4"/>
              </a:rPr>
              <a:t>a</a:t>
            </a:r>
            <a:r>
              <a:rPr sz="1850" spc="-530" dirty="0">
                <a:latin typeface="SimSun"/>
                <a:cs typeface="SimSun"/>
                <a:hlinkClick r:id="rId4"/>
              </a:rPr>
              <a:t>n</a:t>
            </a:r>
            <a:r>
              <a:rPr sz="1850" spc="-1060" dirty="0">
                <a:latin typeface="SimSun"/>
                <a:cs typeface="SimSun"/>
                <a:hlinkClick r:id="rId4"/>
              </a:rPr>
              <a:t>/</a:t>
            </a:r>
            <a:r>
              <a:rPr sz="1850" spc="-1810" dirty="0">
                <a:latin typeface="SimSun"/>
                <a:cs typeface="SimSun"/>
                <a:hlinkClick r:id="rId4"/>
              </a:rPr>
              <a:t>i</a:t>
            </a:r>
            <a:r>
              <a:rPr sz="1850" spc="-570" dirty="0">
                <a:latin typeface="SimSun"/>
                <a:cs typeface="SimSun"/>
                <a:hlinkClick r:id="rId4"/>
              </a:rPr>
              <a:t>eee</a:t>
            </a:r>
            <a:r>
              <a:rPr sz="1850" spc="-550" dirty="0">
                <a:latin typeface="SimSun"/>
                <a:cs typeface="SimSun"/>
                <a:hlinkClick r:id="rId4"/>
              </a:rPr>
              <a:t>754</a:t>
            </a:r>
            <a:r>
              <a:rPr sz="1850" spc="-765" dirty="0">
                <a:latin typeface="SimSun"/>
                <a:cs typeface="SimSun"/>
                <a:hlinkClick r:id="rId4"/>
              </a:rPr>
              <a:t>s</a:t>
            </a:r>
            <a:r>
              <a:rPr sz="1850" spc="-1005" dirty="0">
                <a:latin typeface="SimSun"/>
                <a:cs typeface="SimSun"/>
                <a:hlinkClick r:id="rId4"/>
              </a:rPr>
              <a:t>t</a:t>
            </a:r>
            <a:r>
              <a:rPr sz="1850" spc="-615" dirty="0">
                <a:latin typeface="SimSun"/>
                <a:cs typeface="SimSun"/>
                <a:hlinkClick r:id="rId4"/>
              </a:rPr>
              <a:t>a</a:t>
            </a:r>
            <a:r>
              <a:rPr sz="1850" spc="-1005" dirty="0">
                <a:latin typeface="SimSun"/>
                <a:cs typeface="SimSun"/>
                <a:hlinkClick r:id="rId4"/>
              </a:rPr>
              <a:t>t</a:t>
            </a:r>
            <a:r>
              <a:rPr sz="1850" spc="-530" dirty="0">
                <a:latin typeface="SimSun"/>
                <a:cs typeface="SimSun"/>
                <a:hlinkClick r:id="rId4"/>
              </a:rPr>
              <a:t>u</a:t>
            </a:r>
            <a:r>
              <a:rPr sz="1850" spc="-730" dirty="0">
                <a:latin typeface="SimSun"/>
                <a:cs typeface="SimSun"/>
                <a:hlinkClick r:id="rId4"/>
              </a:rPr>
              <a:t>s</a:t>
            </a:r>
            <a:r>
              <a:rPr sz="1850" spc="-790" dirty="0">
                <a:latin typeface="SimSun"/>
                <a:cs typeface="SimSun"/>
                <a:hlinkClick r:id="rId4"/>
              </a:rPr>
              <a:t>/</a:t>
            </a:r>
            <a:r>
              <a:rPr sz="1850" spc="-550" dirty="0">
                <a:latin typeface="SimSun"/>
                <a:cs typeface="SimSun"/>
                <a:hlinkClick r:id="rId4"/>
              </a:rPr>
              <a:t>754</a:t>
            </a:r>
            <a:r>
              <a:rPr sz="1850" spc="-765" dirty="0">
                <a:latin typeface="SimSun"/>
                <a:cs typeface="SimSun"/>
                <a:hlinkClick r:id="rId4"/>
              </a:rPr>
              <a:t>s</a:t>
            </a:r>
            <a:r>
              <a:rPr sz="1850" spc="-1005" dirty="0">
                <a:latin typeface="SimSun"/>
                <a:cs typeface="SimSun"/>
                <a:hlinkClick r:id="rId4"/>
              </a:rPr>
              <a:t>t</a:t>
            </a:r>
            <a:r>
              <a:rPr sz="1850" spc="-505" dirty="0">
                <a:latin typeface="SimSun"/>
                <a:cs typeface="SimSun"/>
                <a:hlinkClick r:id="rId4"/>
              </a:rPr>
              <a:t>o</a:t>
            </a:r>
            <a:r>
              <a:rPr sz="1850" spc="-894" dirty="0">
                <a:latin typeface="SimSun"/>
                <a:cs typeface="SimSun"/>
                <a:hlinkClick r:id="rId4"/>
              </a:rPr>
              <a:t>r</a:t>
            </a:r>
            <a:r>
              <a:rPr sz="1850" spc="-844" dirty="0">
                <a:latin typeface="SimSun"/>
                <a:cs typeface="SimSun"/>
                <a:hlinkClick r:id="rId4"/>
              </a:rPr>
              <a:t>y</a:t>
            </a:r>
            <a:r>
              <a:rPr sz="1850" spc="-1880" dirty="0">
                <a:latin typeface="SimSun"/>
                <a:cs typeface="SimSun"/>
                <a:hlinkClick r:id="rId4"/>
              </a:rPr>
              <a:t>.</a:t>
            </a:r>
            <a:r>
              <a:rPr sz="1850" spc="-555" dirty="0">
                <a:latin typeface="SimSun"/>
                <a:cs typeface="SimSun"/>
                <a:hlinkClick r:id="rId4"/>
              </a:rPr>
              <a:t>h</a:t>
            </a:r>
            <a:r>
              <a:rPr sz="1850" spc="-1005" dirty="0">
                <a:latin typeface="SimSun"/>
                <a:cs typeface="SimSun"/>
                <a:hlinkClick r:id="rId4"/>
              </a:rPr>
              <a:t>t</a:t>
            </a:r>
            <a:r>
              <a:rPr sz="1850" spc="-330" dirty="0">
                <a:latin typeface="SimSun"/>
                <a:cs typeface="SimSun"/>
                <a:hlinkClick r:id="rId4"/>
              </a:rPr>
              <a:t>m</a:t>
            </a:r>
            <a:r>
              <a:rPr sz="1850" spc="40" dirty="0">
                <a:latin typeface="SimSun"/>
                <a:cs typeface="SimSun"/>
                <a:hlinkClick r:id="rId4"/>
              </a:rPr>
              <a:t>l</a:t>
            </a:r>
            <a:endParaRPr sz="185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32669" y="2184336"/>
          <a:ext cx="4620895" cy="56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600" spc="-1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S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(1bit)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600" spc="-10" dirty="0">
                          <a:latin typeface="Microsoft YaHei"/>
                          <a:cs typeface="Microsoft YaHei"/>
                        </a:rPr>
                        <a:t>E</a:t>
                      </a:r>
                      <a:r>
                        <a:rPr sz="1000" spc="-10" dirty="0">
                          <a:latin typeface="Microsoft YaHei"/>
                          <a:cs typeface="Microsoft YaHei"/>
                        </a:rPr>
                        <a:t>(23~30共</a:t>
                      </a:r>
                      <a:r>
                        <a:rPr sz="1000" spc="-20" dirty="0">
                          <a:latin typeface="Microsoft YaHei"/>
                          <a:cs typeface="Microsoft YaHei"/>
                        </a:rPr>
                        <a:t>8bit)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600" spc="-10" dirty="0">
                          <a:solidFill>
                            <a:srgbClr val="0066FF"/>
                          </a:solidFill>
                          <a:latin typeface="Microsoft YaHei"/>
                          <a:cs typeface="Microsoft YaHei"/>
                        </a:rPr>
                        <a:t>M</a:t>
                      </a:r>
                      <a:r>
                        <a:rPr sz="1000" spc="-10" dirty="0">
                          <a:solidFill>
                            <a:srgbClr val="0066FF"/>
                          </a:solidFill>
                          <a:latin typeface="Microsoft YaHei"/>
                          <a:cs typeface="Microsoft YaHei"/>
                        </a:rPr>
                        <a:t>(0~22共23bit)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32669" y="3003270"/>
          <a:ext cx="5881370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5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600" spc="-1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S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(1bit)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104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600" spc="-10" dirty="0">
                          <a:latin typeface="Microsoft YaHei"/>
                          <a:cs typeface="Microsoft YaHei"/>
                        </a:rPr>
                        <a:t>E</a:t>
                      </a:r>
                      <a:r>
                        <a:rPr sz="1000" spc="-10" dirty="0">
                          <a:latin typeface="Microsoft YaHei"/>
                          <a:cs typeface="Microsoft YaHei"/>
                        </a:rPr>
                        <a:t>(52~62共11bit)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600" spc="-10" dirty="0">
                          <a:solidFill>
                            <a:srgbClr val="0066FF"/>
                          </a:solidFill>
                          <a:latin typeface="Microsoft YaHei"/>
                          <a:cs typeface="Microsoft YaHei"/>
                        </a:rPr>
                        <a:t>M</a:t>
                      </a:r>
                      <a:r>
                        <a:rPr sz="1000" spc="-10" dirty="0">
                          <a:solidFill>
                            <a:srgbClr val="0066FF"/>
                          </a:solidFill>
                          <a:latin typeface="Microsoft YaHei"/>
                          <a:cs typeface="Microsoft YaHei"/>
                        </a:rPr>
                        <a:t>(0~51共52bit)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41780" y="1448434"/>
            <a:ext cx="185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IEEE</a:t>
            </a:r>
            <a:r>
              <a:rPr sz="2400" spc="-3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Microsoft YaHei"/>
                <a:cs typeface="Microsoft YaHei"/>
              </a:rPr>
              <a:t>754格式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082" y="2301499"/>
            <a:ext cx="962342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latin typeface="Microsoft JhengHei"/>
                <a:cs typeface="Microsoft JhengHei"/>
              </a:rPr>
              <a:t>32</a:t>
            </a:r>
            <a:r>
              <a:rPr sz="2000" b="1" spc="-30" dirty="0">
                <a:latin typeface="Microsoft JhengHei"/>
                <a:cs typeface="Microsoft JhengHei"/>
              </a:rPr>
              <a:t>浮点数 </a:t>
            </a:r>
            <a:r>
              <a:rPr sz="2100" b="1" spc="-880" dirty="0">
                <a:latin typeface="Microsoft JhengHei"/>
                <a:cs typeface="Microsoft JhengHei"/>
              </a:rPr>
              <a:t>f</a:t>
            </a:r>
            <a:r>
              <a:rPr sz="2100" b="1" spc="-875" dirty="0">
                <a:latin typeface="Microsoft JhengHei"/>
                <a:cs typeface="Microsoft JhengHei"/>
              </a:rPr>
              <a:t>l</a:t>
            </a:r>
            <a:r>
              <a:rPr sz="2100" b="1" spc="-735" dirty="0">
                <a:latin typeface="Microsoft JhengHei"/>
                <a:cs typeface="Microsoft JhengHei"/>
              </a:rPr>
              <a:t>o</a:t>
            </a:r>
            <a:r>
              <a:rPr sz="2100" b="1" spc="-725" dirty="0">
                <a:latin typeface="Microsoft JhengHei"/>
                <a:cs typeface="Microsoft JhengHei"/>
              </a:rPr>
              <a:t>a</a:t>
            </a:r>
            <a:r>
              <a:rPr sz="2100" b="1" spc="35" dirty="0">
                <a:latin typeface="Microsoft JhengHei"/>
                <a:cs typeface="Microsoft JhengHei"/>
              </a:rPr>
              <a:t>t</a:t>
            </a:r>
            <a:endParaRPr sz="21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2000">
              <a:latin typeface="Microsoft JhengHei"/>
              <a:cs typeface="Microsoft JhengHei"/>
            </a:endParaRPr>
          </a:p>
          <a:p>
            <a:pPr marL="127635">
              <a:lnSpc>
                <a:spcPct val="100000"/>
              </a:lnSpc>
            </a:pPr>
            <a:r>
              <a:rPr sz="2000" b="1" spc="-95" dirty="0">
                <a:latin typeface="Microsoft JhengHei"/>
                <a:cs typeface="Microsoft JhengHei"/>
              </a:rPr>
              <a:t>64</a:t>
            </a:r>
            <a:r>
              <a:rPr sz="2000" b="1" spc="-30" dirty="0">
                <a:latin typeface="Microsoft JhengHei"/>
                <a:cs typeface="Microsoft JhengHei"/>
              </a:rPr>
              <a:t>浮点数 </a:t>
            </a:r>
            <a:r>
              <a:rPr sz="2100" b="1" spc="-790" dirty="0">
                <a:latin typeface="Microsoft JhengHei"/>
                <a:cs typeface="Microsoft JhengHei"/>
              </a:rPr>
              <a:t>do</a:t>
            </a:r>
            <a:r>
              <a:rPr sz="2100" b="1" spc="-780" dirty="0">
                <a:latin typeface="Microsoft JhengHei"/>
                <a:cs typeface="Microsoft JhengHei"/>
              </a:rPr>
              <a:t>u</a:t>
            </a:r>
            <a:r>
              <a:rPr sz="2100" b="1" spc="-960" dirty="0">
                <a:latin typeface="Microsoft JhengHei"/>
                <a:cs typeface="Microsoft JhengHei"/>
              </a:rPr>
              <a:t>b</a:t>
            </a:r>
            <a:r>
              <a:rPr sz="2100" b="1" spc="-930" dirty="0">
                <a:latin typeface="Microsoft JhengHei"/>
                <a:cs typeface="Microsoft JhengHei"/>
              </a:rPr>
              <a:t>l</a:t>
            </a:r>
            <a:r>
              <a:rPr sz="2100" b="1" spc="-20" dirty="0">
                <a:latin typeface="Microsoft JhengHei"/>
                <a:cs typeface="Microsoft JhengHei"/>
              </a:rPr>
              <a:t>e</a:t>
            </a:r>
            <a:endParaRPr sz="2100">
              <a:latin typeface="Microsoft JhengHei"/>
              <a:cs typeface="Microsoft JhengHei"/>
            </a:endParaRPr>
          </a:p>
          <a:p>
            <a:pPr marL="327025" indent="-238125">
              <a:lnSpc>
                <a:spcPct val="100000"/>
              </a:lnSpc>
              <a:spcBef>
                <a:spcPts val="3585"/>
              </a:spcBef>
              <a:buClr>
                <a:srgbClr val="3333CC"/>
              </a:buClr>
              <a:buSzPct val="75000"/>
              <a:buFont typeface="Wingdings"/>
              <a:buChar char=""/>
              <a:tabLst>
                <a:tab pos="327025" algn="l"/>
              </a:tabLst>
            </a:pPr>
            <a:r>
              <a:rPr sz="2400" dirty="0">
                <a:latin typeface="SimSun"/>
                <a:cs typeface="SimSun"/>
              </a:rPr>
              <a:t>机器数构成：阶码</a:t>
            </a:r>
            <a:r>
              <a:rPr sz="2400" spc="-10" dirty="0">
                <a:latin typeface="SimSun"/>
                <a:cs typeface="SimSun"/>
              </a:rPr>
              <a:t>E</a:t>
            </a:r>
            <a:r>
              <a:rPr sz="2400" spc="-5" dirty="0">
                <a:latin typeface="SimSun"/>
                <a:cs typeface="SimSun"/>
              </a:rPr>
              <a:t>，尾数</a:t>
            </a:r>
            <a:r>
              <a:rPr sz="2400" spc="434" dirty="0">
                <a:latin typeface="SimSun"/>
                <a:cs typeface="SimSun"/>
              </a:rPr>
              <a:t>M</a:t>
            </a:r>
            <a:r>
              <a:rPr sz="2400" spc="105" dirty="0">
                <a:latin typeface="SimSun"/>
                <a:cs typeface="SimSun"/>
              </a:rPr>
              <a:t>，符号位</a:t>
            </a:r>
            <a:r>
              <a:rPr sz="2400" spc="-355" dirty="0">
                <a:latin typeface="SimSun"/>
                <a:cs typeface="SimSun"/>
              </a:rPr>
              <a:t>S.</a:t>
            </a:r>
            <a:endParaRPr sz="2400">
              <a:latin typeface="SimSun"/>
              <a:cs typeface="SimSun"/>
            </a:endParaRPr>
          </a:p>
          <a:p>
            <a:pPr marL="327025" indent="-238125">
              <a:lnSpc>
                <a:spcPct val="100000"/>
              </a:lnSpc>
              <a:spcBef>
                <a:spcPts val="1240"/>
              </a:spcBef>
              <a:buClr>
                <a:srgbClr val="3333CC"/>
              </a:buClr>
              <a:buSzPct val="75000"/>
              <a:buFont typeface="Wingdings"/>
              <a:buChar char=""/>
              <a:tabLst>
                <a:tab pos="327025" algn="l"/>
                <a:tab pos="1978660" algn="l"/>
                <a:tab pos="2971800" algn="l"/>
                <a:tab pos="3566795" algn="l"/>
              </a:tabLst>
            </a:pPr>
            <a:r>
              <a:rPr sz="2400" spc="540" dirty="0">
                <a:latin typeface="SimSun"/>
                <a:cs typeface="SimSun"/>
              </a:rPr>
              <a:t>N</a:t>
            </a:r>
            <a:r>
              <a:rPr sz="2400" spc="-220" dirty="0">
                <a:latin typeface="SimSun"/>
                <a:cs typeface="SimSun"/>
              </a:rPr>
              <a:t> = (</a:t>
            </a:r>
            <a:r>
              <a:rPr sz="2400" spc="-170" dirty="0">
                <a:latin typeface="Microsoft Sans Serif"/>
                <a:cs typeface="Microsoft Sans Serif"/>
              </a:rPr>
              <a:t>−</a:t>
            </a:r>
            <a:r>
              <a:rPr sz="2400" spc="-170" dirty="0">
                <a:latin typeface="SimSun"/>
                <a:cs typeface="SimSun"/>
              </a:rPr>
              <a:t>1)</a:t>
            </a:r>
            <a:r>
              <a:rPr sz="2325" spc="-254" baseline="39426" dirty="0">
                <a:latin typeface="SimSun"/>
                <a:cs typeface="SimSun"/>
              </a:rPr>
              <a:t>S</a:t>
            </a:r>
            <a:r>
              <a:rPr sz="2325" spc="-30" baseline="39426" dirty="0">
                <a:latin typeface="SimSun"/>
                <a:cs typeface="SimSun"/>
              </a:rPr>
              <a:t> </a:t>
            </a:r>
            <a:r>
              <a:rPr sz="2400" spc="-50" dirty="0">
                <a:latin typeface="Symbol"/>
                <a:cs typeface="Symbol"/>
              </a:rPr>
              <a:t>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0" dirty="0">
                <a:latin typeface="SimSun"/>
                <a:cs typeface="SimSun"/>
              </a:rPr>
              <a:t>1.M</a:t>
            </a:r>
            <a:r>
              <a:rPr sz="2400" spc="114" dirty="0">
                <a:latin typeface="SimSun"/>
                <a:cs typeface="SimSun"/>
              </a:rPr>
              <a:t> </a:t>
            </a:r>
            <a:r>
              <a:rPr sz="2400" spc="-50" dirty="0">
                <a:latin typeface="Symbol"/>
                <a:cs typeface="Symbol"/>
              </a:rPr>
              <a:t>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SimSun"/>
                <a:cs typeface="SimSun"/>
              </a:rPr>
              <a:t>2</a:t>
            </a:r>
            <a:r>
              <a:rPr sz="2325" spc="-37" baseline="39426" dirty="0">
                <a:latin typeface="SimSun"/>
                <a:cs typeface="SimSun"/>
              </a:rPr>
              <a:t>e</a:t>
            </a:r>
            <a:r>
              <a:rPr sz="2325" baseline="39426" dirty="0">
                <a:latin typeface="SimSun"/>
                <a:cs typeface="SimSun"/>
              </a:rPr>
              <a:t>	</a:t>
            </a:r>
            <a:r>
              <a:rPr sz="2400" spc="-80" dirty="0">
                <a:latin typeface="SimSun"/>
                <a:cs typeface="SimSun"/>
              </a:rPr>
              <a:t>(规格化尾数，</a:t>
            </a:r>
            <a:r>
              <a:rPr sz="2400" dirty="0">
                <a:latin typeface="SimSun"/>
                <a:cs typeface="SimSun"/>
              </a:rPr>
              <a:t>1</a:t>
            </a:r>
            <a:r>
              <a:rPr sz="2400" spc="-185" dirty="0">
                <a:latin typeface="SimSun"/>
                <a:cs typeface="SimSun"/>
              </a:rPr>
              <a:t>隐藏)</a:t>
            </a:r>
            <a:endParaRPr sz="2400">
              <a:latin typeface="SimSun"/>
              <a:cs typeface="SimSun"/>
            </a:endParaRPr>
          </a:p>
          <a:p>
            <a:pPr marL="327025" indent="-23812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75000"/>
              <a:buFont typeface="Wingdings"/>
              <a:buChar char=""/>
              <a:tabLst>
                <a:tab pos="327025" algn="l"/>
              </a:tabLst>
            </a:pPr>
            <a:r>
              <a:rPr sz="2400" dirty="0">
                <a:latin typeface="SimSun"/>
                <a:cs typeface="SimSun"/>
              </a:rPr>
              <a:t>阶码</a:t>
            </a:r>
            <a:r>
              <a:rPr sz="2400" spc="-10" dirty="0">
                <a:latin typeface="SimSun"/>
                <a:cs typeface="SimSun"/>
              </a:rPr>
              <a:t>E</a:t>
            </a:r>
            <a:r>
              <a:rPr sz="2400" dirty="0">
                <a:latin typeface="SimSun"/>
                <a:cs typeface="SimSun"/>
              </a:rPr>
              <a:t>移码表示，偏移量127/1023，E=e</a:t>
            </a:r>
            <a:r>
              <a:rPr sz="2400" spc="-95" dirty="0">
                <a:latin typeface="SimSun"/>
                <a:cs typeface="SimSun"/>
              </a:rPr>
              <a:t> + </a:t>
            </a:r>
            <a:r>
              <a:rPr sz="2400" dirty="0">
                <a:latin typeface="SimSun"/>
                <a:cs typeface="SimSun"/>
              </a:rPr>
              <a:t>127/1023</a:t>
            </a:r>
            <a:r>
              <a:rPr sz="2400" spc="-140" dirty="0">
                <a:latin typeface="SimSun"/>
                <a:cs typeface="SimSun"/>
              </a:rPr>
              <a:t> ;尾数原码表示</a:t>
            </a:r>
            <a:endParaRPr sz="2400">
              <a:latin typeface="SimSun"/>
              <a:cs typeface="SimSun"/>
            </a:endParaRPr>
          </a:p>
          <a:p>
            <a:pPr marL="327025" marR="55880" indent="-238125">
              <a:lnSpc>
                <a:spcPct val="134900"/>
              </a:lnSpc>
              <a:buClr>
                <a:srgbClr val="3333CC"/>
              </a:buClr>
              <a:buSzPct val="75000"/>
              <a:buFont typeface="Wingdings"/>
              <a:buChar char=""/>
              <a:tabLst>
                <a:tab pos="504825" algn="l"/>
              </a:tabLst>
            </a:pP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偏移值</a:t>
            </a:r>
            <a:r>
              <a:rPr sz="2400" dirty="0">
                <a:latin typeface="SimSun"/>
                <a:cs typeface="SimSun"/>
              </a:rPr>
              <a:t>127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/128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：</a:t>
            </a:r>
            <a:r>
              <a:rPr sz="2400" spc="-5" dirty="0">
                <a:latin typeface="SimSun"/>
                <a:cs typeface="SimSun"/>
              </a:rPr>
              <a:t>综合考虑表示计算机系统中实数集合和表示特殊值。</a:t>
            </a:r>
            <a:r>
              <a:rPr sz="2400" spc="-50" dirty="0">
                <a:latin typeface="SimSun"/>
                <a:cs typeface="SimSun"/>
              </a:rPr>
              <a:t> 	</a:t>
            </a:r>
            <a:r>
              <a:rPr sz="2400" spc="50" dirty="0">
                <a:latin typeface="SimSun"/>
                <a:cs typeface="SimSun"/>
              </a:rPr>
              <a:t>e</a:t>
            </a:r>
            <a:r>
              <a:rPr sz="2325" spc="75" baseline="-17921" dirty="0">
                <a:latin typeface="SimSun"/>
                <a:cs typeface="SimSun"/>
              </a:rPr>
              <a:t>min</a:t>
            </a:r>
            <a:r>
              <a:rPr sz="2325" spc="-502" baseline="-17921" dirty="0">
                <a:latin typeface="SimSun"/>
                <a:cs typeface="SimSun"/>
              </a:rPr>
              <a:t> </a:t>
            </a:r>
            <a:r>
              <a:rPr sz="2400" spc="-45" dirty="0">
                <a:latin typeface="SimSun"/>
                <a:cs typeface="SimSun"/>
              </a:rPr>
              <a:t>= -</a:t>
            </a:r>
            <a:r>
              <a:rPr sz="2400" dirty="0">
                <a:latin typeface="SimSun"/>
                <a:cs typeface="SimSun"/>
              </a:rPr>
              <a:t>127</a:t>
            </a:r>
            <a:r>
              <a:rPr sz="2325" spc="-247" baseline="-17921" dirty="0">
                <a:latin typeface="SimSun"/>
                <a:cs typeface="SimSun"/>
              </a:rPr>
              <a:t>， </a:t>
            </a:r>
            <a:r>
              <a:rPr sz="2400" spc="110" dirty="0">
                <a:latin typeface="SimSun"/>
                <a:cs typeface="SimSun"/>
              </a:rPr>
              <a:t>e</a:t>
            </a:r>
            <a:r>
              <a:rPr sz="2325" spc="165" baseline="-17921" dirty="0">
                <a:latin typeface="SimSun"/>
                <a:cs typeface="SimSun"/>
              </a:rPr>
              <a:t>max</a:t>
            </a:r>
            <a:r>
              <a:rPr sz="2325" spc="-509" baseline="-17921" dirty="0">
                <a:latin typeface="SimSun"/>
                <a:cs typeface="SimSun"/>
              </a:rPr>
              <a:t> </a:t>
            </a:r>
            <a:r>
              <a:rPr sz="2400" spc="-65" dirty="0">
                <a:latin typeface="SimSun"/>
                <a:cs typeface="SimSun"/>
              </a:rPr>
              <a:t>= </a:t>
            </a:r>
            <a:r>
              <a:rPr sz="2400" spc="60" dirty="0">
                <a:latin typeface="SimSun"/>
                <a:cs typeface="SimSun"/>
              </a:rPr>
              <a:t>126</a:t>
            </a:r>
            <a:r>
              <a:rPr sz="2400" spc="-290" dirty="0">
                <a:latin typeface="SimSun"/>
                <a:cs typeface="SimSun"/>
              </a:rPr>
              <a:t> ( </a:t>
            </a:r>
            <a:r>
              <a:rPr sz="2400" spc="110" dirty="0">
                <a:latin typeface="SimSun"/>
                <a:cs typeface="SimSun"/>
              </a:rPr>
              <a:t>E=128</a:t>
            </a:r>
            <a:r>
              <a:rPr sz="2400" spc="-395" dirty="0">
                <a:latin typeface="SimSun"/>
                <a:cs typeface="SimSun"/>
              </a:rPr>
              <a:t> ); </a:t>
            </a:r>
            <a:r>
              <a:rPr sz="2400" spc="50" dirty="0">
                <a:latin typeface="SimSun"/>
                <a:cs typeface="SimSun"/>
              </a:rPr>
              <a:t>e</a:t>
            </a:r>
            <a:r>
              <a:rPr sz="2325" spc="75" baseline="-17921" dirty="0">
                <a:latin typeface="SimSun"/>
                <a:cs typeface="SimSun"/>
              </a:rPr>
              <a:t>min</a:t>
            </a:r>
            <a:r>
              <a:rPr sz="2325" spc="-494" baseline="-17921" dirty="0">
                <a:latin typeface="SimSun"/>
                <a:cs typeface="SimSun"/>
              </a:rPr>
              <a:t> </a:t>
            </a:r>
            <a:r>
              <a:rPr sz="2400" spc="-45" dirty="0">
                <a:latin typeface="SimSun"/>
                <a:cs typeface="SimSun"/>
              </a:rPr>
              <a:t>= -</a:t>
            </a:r>
            <a:r>
              <a:rPr sz="2400" dirty="0">
                <a:latin typeface="SimSun"/>
                <a:cs typeface="SimSun"/>
              </a:rPr>
              <a:t>126</a:t>
            </a:r>
            <a:r>
              <a:rPr sz="2325" spc="-254" baseline="-17921" dirty="0">
                <a:latin typeface="SimSun"/>
                <a:cs typeface="SimSun"/>
              </a:rPr>
              <a:t>， </a:t>
            </a:r>
            <a:r>
              <a:rPr sz="2400" spc="110" dirty="0">
                <a:latin typeface="SimSun"/>
                <a:cs typeface="SimSun"/>
              </a:rPr>
              <a:t>e</a:t>
            </a:r>
            <a:r>
              <a:rPr sz="2325" spc="165" baseline="-17921" dirty="0">
                <a:latin typeface="SimSun"/>
                <a:cs typeface="SimSun"/>
              </a:rPr>
              <a:t>max</a:t>
            </a:r>
            <a:r>
              <a:rPr sz="2325" spc="-502" baseline="-17921" dirty="0">
                <a:latin typeface="SimSun"/>
                <a:cs typeface="SimSun"/>
              </a:rPr>
              <a:t> </a:t>
            </a:r>
            <a:r>
              <a:rPr sz="2400" spc="-65" dirty="0">
                <a:latin typeface="SimSun"/>
                <a:cs typeface="SimSun"/>
              </a:rPr>
              <a:t>= </a:t>
            </a:r>
            <a:r>
              <a:rPr sz="2400" spc="60" dirty="0">
                <a:latin typeface="SimSun"/>
                <a:cs typeface="SimSun"/>
              </a:rPr>
              <a:t>127</a:t>
            </a:r>
            <a:r>
              <a:rPr sz="2400" spc="-520" dirty="0">
                <a:latin typeface="SimSun"/>
                <a:cs typeface="SimSun"/>
              </a:rPr>
              <a:t> ( </a:t>
            </a:r>
            <a:r>
              <a:rPr sz="2400" spc="110" dirty="0">
                <a:latin typeface="SimSun"/>
                <a:cs typeface="SimSun"/>
              </a:rPr>
              <a:t>E=127</a:t>
            </a:r>
            <a:r>
              <a:rPr sz="2400" spc="-595" dirty="0">
                <a:latin typeface="SimSun"/>
                <a:cs typeface="SimSun"/>
              </a:rPr>
              <a:t> );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2665" y="892809"/>
            <a:ext cx="5093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SimSun"/>
                <a:cs typeface="SimSun"/>
              </a:rPr>
              <a:t>What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spc="-90" dirty="0">
                <a:latin typeface="SimSun"/>
                <a:cs typeface="SimSun"/>
              </a:rPr>
              <a:t>Every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spc="65" dirty="0">
                <a:latin typeface="SimSun"/>
                <a:cs typeface="SimSun"/>
              </a:rPr>
              <a:t>Computer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210" dirty="0">
                <a:latin typeface="SimSun"/>
                <a:cs typeface="SimSun"/>
              </a:rPr>
              <a:t>Scientist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Should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160" dirty="0">
                <a:latin typeface="SimSun"/>
                <a:cs typeface="SimSun"/>
              </a:rPr>
              <a:t>Know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spc="-10" dirty="0">
                <a:latin typeface="SimSun"/>
                <a:cs typeface="SimSun"/>
              </a:rPr>
              <a:t>About </a:t>
            </a:r>
            <a:r>
              <a:rPr sz="1800" spc="-125" dirty="0">
                <a:latin typeface="SimSun"/>
                <a:cs typeface="SimSun"/>
              </a:rPr>
              <a:t>Floating-</a:t>
            </a:r>
            <a:r>
              <a:rPr sz="1800" spc="-114" dirty="0">
                <a:latin typeface="SimSun"/>
                <a:cs typeface="SimSun"/>
              </a:rPr>
              <a:t>Point</a:t>
            </a:r>
            <a:r>
              <a:rPr sz="1800" spc="-315" dirty="0">
                <a:latin typeface="SimSun"/>
                <a:cs typeface="SimSun"/>
              </a:rPr>
              <a:t> </a:t>
            </a:r>
            <a:r>
              <a:rPr sz="1800" spc="-120" dirty="0">
                <a:latin typeface="SimSun"/>
                <a:cs typeface="SimSun"/>
              </a:rPr>
              <a:t>Arithmetic</a:t>
            </a:r>
            <a:r>
              <a:rPr sz="1800" dirty="0">
                <a:latin typeface="SimSun"/>
                <a:cs typeface="SimSun"/>
              </a:rPr>
              <a:t>。</a:t>
            </a:r>
            <a:r>
              <a:rPr sz="1800" spc="125" dirty="0">
                <a:latin typeface="SimSun"/>
                <a:cs typeface="SimSun"/>
              </a:rPr>
              <a:t>DAVID</a:t>
            </a:r>
            <a:r>
              <a:rPr sz="1800" spc="-305" dirty="0">
                <a:latin typeface="SimSun"/>
                <a:cs typeface="SimSun"/>
              </a:rPr>
              <a:t> </a:t>
            </a:r>
            <a:r>
              <a:rPr sz="1800" spc="195" dirty="0">
                <a:latin typeface="SimSun"/>
                <a:cs typeface="SimSun"/>
              </a:rPr>
              <a:t>GOLDBERG</a:t>
            </a:r>
            <a:r>
              <a:rPr sz="1800" spc="-50" dirty="0">
                <a:latin typeface="SimSun"/>
                <a:cs typeface="SimSun"/>
              </a:rPr>
              <a:t>。 </a:t>
            </a:r>
            <a:r>
              <a:rPr sz="1800" spc="365" dirty="0">
                <a:latin typeface="SimSun"/>
                <a:cs typeface="SimSun"/>
              </a:rPr>
              <a:t>ACM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800" spc="55" dirty="0">
                <a:latin typeface="SimSun"/>
                <a:cs typeface="SimSun"/>
              </a:rPr>
              <a:t>Computing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spc="-130" dirty="0">
                <a:latin typeface="SimSun"/>
                <a:cs typeface="SimSun"/>
              </a:rPr>
              <a:t>Surveys</a:t>
            </a:r>
            <a:r>
              <a:rPr sz="1800" spc="-260" dirty="0">
                <a:latin typeface="SimSun"/>
                <a:cs typeface="SimSun"/>
              </a:rPr>
              <a:t>, </a:t>
            </a:r>
            <a:r>
              <a:rPr sz="1800" spc="-70" dirty="0">
                <a:latin typeface="SimSun"/>
                <a:cs typeface="SimSun"/>
              </a:rPr>
              <a:t>Vol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150" dirty="0">
                <a:latin typeface="SimSun"/>
                <a:cs typeface="SimSun"/>
              </a:rPr>
              <a:t>23</a:t>
            </a:r>
            <a:r>
              <a:rPr sz="1800" spc="-270" dirty="0">
                <a:latin typeface="SimSun"/>
                <a:cs typeface="SimSun"/>
              </a:rPr>
              <a:t>, </a:t>
            </a:r>
            <a:r>
              <a:rPr sz="1800" spc="260" dirty="0">
                <a:latin typeface="SimSun"/>
                <a:cs typeface="SimSun"/>
              </a:rPr>
              <a:t>No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40" dirty="0">
                <a:latin typeface="SimSun"/>
                <a:cs typeface="SimSun"/>
              </a:rPr>
              <a:t>1</a:t>
            </a:r>
            <a:r>
              <a:rPr sz="1800" spc="-315" dirty="0">
                <a:latin typeface="SimSun"/>
                <a:cs typeface="SimSun"/>
              </a:rPr>
              <a:t>, </a:t>
            </a:r>
            <a:r>
              <a:rPr sz="1800" spc="70" dirty="0">
                <a:latin typeface="SimSun"/>
                <a:cs typeface="SimSun"/>
              </a:rPr>
              <a:t>March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1991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983373"/>
            <a:ext cx="5710555" cy="619125"/>
            <a:chOff x="1143000" y="983373"/>
            <a:chExt cx="5710555" cy="619125"/>
          </a:xfrm>
        </p:grpSpPr>
        <p:sp>
          <p:nvSpPr>
            <p:cNvPr id="3" name="object 3"/>
            <p:cNvSpPr/>
            <p:nvPr/>
          </p:nvSpPr>
          <p:spPr>
            <a:xfrm>
              <a:off x="4482084" y="987551"/>
              <a:ext cx="2367280" cy="609600"/>
            </a:xfrm>
            <a:custGeom>
              <a:avLst/>
              <a:gdLst/>
              <a:ahLst/>
              <a:cxnLst/>
              <a:rect l="l" t="t" r="r" b="b"/>
              <a:pathLst>
                <a:path w="2367279" h="609600">
                  <a:moveTo>
                    <a:pt x="2366771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2366771" y="0"/>
                  </a:lnTo>
                  <a:lnTo>
                    <a:pt x="2366771" y="609600"/>
                  </a:lnTo>
                  <a:close/>
                </a:path>
              </a:pathLst>
            </a:custGeom>
            <a:solidFill>
              <a:srgbClr val="039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76737" y="983373"/>
              <a:ext cx="2376805" cy="619125"/>
            </a:xfrm>
            <a:custGeom>
              <a:avLst/>
              <a:gdLst/>
              <a:ahLst/>
              <a:cxnLst/>
              <a:rect l="l" t="t" r="r" b="b"/>
              <a:pathLst>
                <a:path w="2376804" h="619125">
                  <a:moveTo>
                    <a:pt x="2376525" y="618718"/>
                  </a:moveTo>
                  <a:lnTo>
                    <a:pt x="0" y="618718"/>
                  </a:lnTo>
                  <a:lnTo>
                    <a:pt x="0" y="0"/>
                  </a:lnTo>
                  <a:lnTo>
                    <a:pt x="2376525" y="0"/>
                  </a:lnTo>
                  <a:lnTo>
                    <a:pt x="237652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09193"/>
                  </a:lnTo>
                  <a:lnTo>
                    <a:pt x="4762" y="609193"/>
                  </a:lnTo>
                  <a:lnTo>
                    <a:pt x="9525" y="613956"/>
                  </a:lnTo>
                  <a:lnTo>
                    <a:pt x="2376525" y="613956"/>
                  </a:lnTo>
                  <a:lnTo>
                    <a:pt x="2376525" y="618718"/>
                  </a:lnTo>
                  <a:close/>
                </a:path>
                <a:path w="2376804" h="6191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2376804" h="619125">
                  <a:moveTo>
                    <a:pt x="236700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2367000" y="4762"/>
                  </a:lnTo>
                  <a:lnTo>
                    <a:pt x="2367000" y="9525"/>
                  </a:lnTo>
                  <a:close/>
                </a:path>
                <a:path w="2376804" h="619125">
                  <a:moveTo>
                    <a:pt x="2367000" y="613956"/>
                  </a:moveTo>
                  <a:lnTo>
                    <a:pt x="2367000" y="4762"/>
                  </a:lnTo>
                  <a:lnTo>
                    <a:pt x="2371763" y="9525"/>
                  </a:lnTo>
                  <a:lnTo>
                    <a:pt x="2376525" y="9525"/>
                  </a:lnTo>
                  <a:lnTo>
                    <a:pt x="2376525" y="609193"/>
                  </a:lnTo>
                  <a:lnTo>
                    <a:pt x="2371763" y="609193"/>
                  </a:lnTo>
                  <a:lnTo>
                    <a:pt x="2367000" y="613956"/>
                  </a:lnTo>
                  <a:close/>
                </a:path>
                <a:path w="2376804" h="619125">
                  <a:moveTo>
                    <a:pt x="2376525" y="9525"/>
                  </a:moveTo>
                  <a:lnTo>
                    <a:pt x="2371763" y="9525"/>
                  </a:lnTo>
                  <a:lnTo>
                    <a:pt x="2367000" y="4762"/>
                  </a:lnTo>
                  <a:lnTo>
                    <a:pt x="2376525" y="4762"/>
                  </a:lnTo>
                  <a:lnTo>
                    <a:pt x="2376525" y="9525"/>
                  </a:lnTo>
                  <a:close/>
                </a:path>
                <a:path w="2376804" h="619125">
                  <a:moveTo>
                    <a:pt x="9525" y="613956"/>
                  </a:moveTo>
                  <a:lnTo>
                    <a:pt x="4762" y="609193"/>
                  </a:lnTo>
                  <a:lnTo>
                    <a:pt x="9525" y="609193"/>
                  </a:lnTo>
                  <a:lnTo>
                    <a:pt x="9525" y="613956"/>
                  </a:lnTo>
                  <a:close/>
                </a:path>
                <a:path w="2376804" h="619125">
                  <a:moveTo>
                    <a:pt x="2367000" y="613956"/>
                  </a:moveTo>
                  <a:lnTo>
                    <a:pt x="9525" y="613956"/>
                  </a:lnTo>
                  <a:lnTo>
                    <a:pt x="9525" y="609193"/>
                  </a:lnTo>
                  <a:lnTo>
                    <a:pt x="2367000" y="609193"/>
                  </a:lnTo>
                  <a:lnTo>
                    <a:pt x="2367000" y="613956"/>
                  </a:lnTo>
                  <a:close/>
                </a:path>
                <a:path w="2376804" h="619125">
                  <a:moveTo>
                    <a:pt x="2376525" y="613956"/>
                  </a:moveTo>
                  <a:lnTo>
                    <a:pt x="2367000" y="613956"/>
                  </a:lnTo>
                  <a:lnTo>
                    <a:pt x="2371763" y="609193"/>
                  </a:lnTo>
                  <a:lnTo>
                    <a:pt x="2376525" y="609193"/>
                  </a:lnTo>
                  <a:lnTo>
                    <a:pt x="2376525" y="6139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987551"/>
              <a:ext cx="3339465" cy="609600"/>
            </a:xfrm>
            <a:custGeom>
              <a:avLst/>
              <a:gdLst/>
              <a:ahLst/>
              <a:cxnLst/>
              <a:rect l="l" t="t" r="r" b="b"/>
              <a:pathLst>
                <a:path w="3339465" h="609600">
                  <a:moveTo>
                    <a:pt x="3339084" y="0"/>
                  </a:moveTo>
                  <a:lnTo>
                    <a:pt x="1563624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1563624" y="609600"/>
                  </a:lnTo>
                  <a:lnTo>
                    <a:pt x="3339084" y="609600"/>
                  </a:lnTo>
                  <a:lnTo>
                    <a:pt x="3339084" y="0"/>
                  </a:lnTo>
                  <a:close/>
                </a:path>
              </a:pathLst>
            </a:custGeom>
            <a:solidFill>
              <a:srgbClr val="039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8217" y="973264"/>
          <a:ext cx="9802494" cy="456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符号位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marL="52197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400" spc="-25" dirty="0">
                          <a:latin typeface="SimSun"/>
                          <a:cs typeface="SimSun"/>
                        </a:rPr>
                        <a:t>0/1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906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阶码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400" spc="35" dirty="0">
                          <a:latin typeface="SimSun"/>
                          <a:cs typeface="SimSun"/>
                        </a:rPr>
                        <a:t>255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尾数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marL="110236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spc="-10" dirty="0">
                          <a:latin typeface="SimSun"/>
                          <a:cs typeface="SimSun"/>
                        </a:rPr>
                        <a:t>1xxxx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14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表示的数据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039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06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042669" algn="l"/>
                        </a:tabLst>
                      </a:pPr>
                      <a:r>
                        <a:rPr sz="2400" spc="330" dirty="0">
                          <a:latin typeface="SimSun"/>
                          <a:cs typeface="SimSun"/>
                        </a:rPr>
                        <a:t>NaN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	</a:t>
                      </a:r>
                      <a:r>
                        <a:rPr sz="2400" spc="85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Not</a:t>
                      </a:r>
                      <a:r>
                        <a:rPr sz="2400" spc="-545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a</a:t>
                      </a:r>
                      <a:r>
                        <a:rPr sz="2400" spc="-55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2400" spc="21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Number</a:t>
                      </a:r>
                      <a:r>
                        <a:rPr sz="2400" spc="-54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2400" spc="-5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*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716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-25" dirty="0">
                          <a:latin typeface="SimSun"/>
                          <a:cs typeface="SimSun"/>
                        </a:rPr>
                        <a:t>0/1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073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35" dirty="0">
                          <a:latin typeface="SimSun"/>
                          <a:cs typeface="SimSun"/>
                        </a:rPr>
                        <a:t>255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35" dirty="0">
                          <a:latin typeface="SimSun"/>
                          <a:cs typeface="SimSun"/>
                        </a:rPr>
                        <a:t>非零 </a:t>
                      </a:r>
                      <a:r>
                        <a:rPr sz="2400" spc="-20" dirty="0">
                          <a:latin typeface="SimSun"/>
                          <a:cs typeface="SimSun"/>
                        </a:rPr>
                        <a:t>0xxxx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spc="210" dirty="0">
                          <a:latin typeface="SimSun"/>
                          <a:cs typeface="SimSun"/>
                        </a:rPr>
                        <a:t>sNaN</a:t>
                      </a:r>
                      <a:r>
                        <a:rPr sz="2400" spc="16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400" spc="-17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Signaling</a:t>
                      </a:r>
                      <a:r>
                        <a:rPr sz="2400" spc="-52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2400" spc="355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NaN</a:t>
                      </a:r>
                      <a:r>
                        <a:rPr sz="2400" spc="-520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2400" spc="-25" dirty="0">
                          <a:solidFill>
                            <a:srgbClr val="EC7C30"/>
                          </a:solidFill>
                          <a:latin typeface="SimSun"/>
                          <a:cs typeface="SimSun"/>
                        </a:rPr>
                        <a:t>**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71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84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400" spc="35" dirty="0">
                          <a:latin typeface="SimSun"/>
                          <a:cs typeface="SimSun"/>
                        </a:rPr>
                        <a:t>255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400" spc="170" dirty="0">
                          <a:latin typeface="SimSun"/>
                          <a:cs typeface="SimSun"/>
                        </a:rPr>
                        <a:t>+∞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68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35" dirty="0">
                          <a:latin typeface="SimSun"/>
                          <a:cs typeface="SimSun"/>
                        </a:rPr>
                        <a:t>255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200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-</a:t>
                      </a:r>
                      <a:r>
                        <a:rPr sz="2400" spc="-54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400" spc="-50" dirty="0">
                          <a:latin typeface="SimSun"/>
                          <a:cs typeface="SimSun"/>
                        </a:rPr>
                        <a:t>∞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371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spc="-25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0/1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spc="114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1~254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spc="825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spc="-4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000" spc="-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−</a:t>
                      </a:r>
                      <a:r>
                        <a:rPr sz="2000" b="1" spc="-4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1)</a:t>
                      </a:r>
                      <a:r>
                        <a:rPr sz="1950" b="1" spc="-67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S</a:t>
                      </a:r>
                      <a:r>
                        <a:rPr sz="2000" b="1" spc="-4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× (</a:t>
                      </a:r>
                      <a:r>
                        <a:rPr sz="2000" b="1" spc="-7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1.M</a:t>
                      </a:r>
                      <a:r>
                        <a:rPr sz="2000" b="1" spc="-9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) ×</a:t>
                      </a:r>
                      <a:r>
                        <a:rPr sz="2000" b="1" spc="-5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1950" b="1" spc="-82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(E</a:t>
                      </a:r>
                      <a:r>
                        <a:rPr sz="1950" b="1" spc="-82" baseline="3846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−</a:t>
                      </a:r>
                      <a:r>
                        <a:rPr sz="1950" b="1" spc="-82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127</a:t>
                      </a:r>
                      <a:r>
                        <a:rPr sz="1950" b="1" spc="-37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) </a:t>
                      </a:r>
                      <a:r>
                        <a:rPr sz="2000" b="1" spc="-4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200" b="1" spc="-2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规格化</a:t>
                      </a:r>
                      <a:r>
                        <a:rPr sz="2000" b="1" spc="-5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0/1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781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spc="10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727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875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M</a:t>
                      </a:r>
                      <a:r>
                        <a:rPr sz="2400" spc="-540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2000" spc="-229" dirty="0">
                          <a:solidFill>
                            <a:srgbClr val="C00000"/>
                          </a:solidFill>
                          <a:latin typeface="SimSun"/>
                          <a:cs typeface="SimSun"/>
                        </a:rPr>
                        <a:t>(非零)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b="1" spc="-4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000" spc="-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−</a:t>
                      </a:r>
                      <a:r>
                        <a:rPr sz="2000" b="1" spc="-4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1)</a:t>
                      </a:r>
                      <a:r>
                        <a:rPr sz="1950" b="1" spc="-67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S</a:t>
                      </a:r>
                      <a:r>
                        <a:rPr sz="2000" b="1" spc="-5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× (</a:t>
                      </a:r>
                      <a:r>
                        <a:rPr sz="2000" b="1" spc="-7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0.M</a:t>
                      </a:r>
                      <a:r>
                        <a:rPr sz="2000" b="1" spc="-9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) ×</a:t>
                      </a:r>
                      <a:r>
                        <a:rPr sz="2000" b="1" spc="-4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1950" b="1" spc="-67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950" b="1" spc="-67" baseline="3846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−</a:t>
                      </a:r>
                      <a:r>
                        <a:rPr sz="1950" b="1" spc="-67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126</a:t>
                      </a:r>
                      <a:r>
                        <a:rPr sz="1950" b="1" spc="97" baseline="38461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) </a:t>
                      </a:r>
                      <a:r>
                        <a:rPr sz="2400" b="1" spc="-5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200" b="1" spc="-2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非规格化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25" dirty="0">
                          <a:latin typeface="SimSun"/>
                          <a:cs typeface="SimSun"/>
                        </a:rPr>
                        <a:t>0/1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+0/-</a:t>
                      </a:r>
                      <a:r>
                        <a:rPr sz="2400" spc="1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0" y="5772137"/>
            <a:ext cx="10227957" cy="5657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0944" y="5791200"/>
            <a:ext cx="832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SimSun"/>
                <a:cs typeface="SimSun"/>
              </a:rPr>
              <a:t>**</a:t>
            </a:r>
            <a:r>
              <a:rPr sz="2400" spc="-70" dirty="0">
                <a:latin typeface="SimSun"/>
                <a:cs typeface="SimSun"/>
              </a:rPr>
              <a:t> </a:t>
            </a:r>
            <a:r>
              <a:rPr sz="2400" spc="210" dirty="0">
                <a:latin typeface="SimSun"/>
                <a:cs typeface="SimSun"/>
              </a:rPr>
              <a:t>sNaN</a:t>
            </a:r>
            <a:r>
              <a:rPr sz="2400" spc="-35" dirty="0">
                <a:latin typeface="SimSun"/>
                <a:cs typeface="SimSun"/>
              </a:rPr>
              <a:t> 是</a:t>
            </a:r>
            <a:r>
              <a:rPr sz="2400" spc="355" dirty="0">
                <a:latin typeface="SimSun"/>
                <a:cs typeface="SimSun"/>
              </a:rPr>
              <a:t>NaN</a:t>
            </a:r>
            <a:r>
              <a:rPr sz="2400" spc="-5" dirty="0">
                <a:latin typeface="SimSun"/>
                <a:cs typeface="SimSun"/>
              </a:rPr>
              <a:t>的一种，例如可以用来检查变量是否被初始化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65" y="1547622"/>
            <a:ext cx="7987665" cy="4597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61620" indent="-260350">
              <a:lnSpc>
                <a:spcPct val="100000"/>
              </a:lnSpc>
              <a:spcBef>
                <a:spcPts val="820"/>
              </a:spcBef>
              <a:buSzPct val="81250"/>
              <a:buAutoNum type="arabicParenR"/>
              <a:tabLst>
                <a:tab pos="261620" algn="l"/>
              </a:tabLst>
            </a:pPr>
            <a:r>
              <a:rPr sz="2400" dirty="0">
                <a:latin typeface="SimSun"/>
                <a:cs typeface="SimSun"/>
              </a:rPr>
              <a:t>至少有一个参数是</a:t>
            </a:r>
            <a:r>
              <a:rPr sz="2400" spc="355" dirty="0">
                <a:latin typeface="SimSun"/>
                <a:cs typeface="SimSun"/>
              </a:rPr>
              <a:t>NaN</a:t>
            </a:r>
            <a:r>
              <a:rPr sz="2400" spc="-20" dirty="0">
                <a:latin typeface="SimSun"/>
                <a:cs typeface="SimSun"/>
              </a:rPr>
              <a:t>的运算</a:t>
            </a:r>
            <a:endParaRPr sz="2400">
              <a:latin typeface="SimSun"/>
              <a:cs typeface="SimSun"/>
            </a:endParaRPr>
          </a:p>
          <a:p>
            <a:pPr marL="261620" indent="-260350">
              <a:lnSpc>
                <a:spcPct val="100000"/>
              </a:lnSpc>
              <a:spcBef>
                <a:spcPts val="720"/>
              </a:spcBef>
              <a:buSzPct val="81250"/>
              <a:buAutoNum type="arabicParenR"/>
              <a:tabLst>
                <a:tab pos="261620" algn="l"/>
              </a:tabLst>
            </a:pPr>
            <a:r>
              <a:rPr sz="2400" spc="-20" dirty="0">
                <a:latin typeface="SimSun"/>
                <a:cs typeface="SimSun"/>
              </a:rPr>
              <a:t>不定式</a:t>
            </a:r>
            <a:endParaRPr sz="2400">
              <a:latin typeface="SimSun"/>
              <a:cs typeface="SimSun"/>
            </a:endParaRPr>
          </a:p>
          <a:p>
            <a:pPr marL="659130" lvl="1" indent="-192405">
              <a:lnSpc>
                <a:spcPct val="100000"/>
              </a:lnSpc>
              <a:spcBef>
                <a:spcPts val="835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15" dirty="0">
                <a:latin typeface="SimSun"/>
                <a:cs typeface="SimSun"/>
              </a:rPr>
              <a:t>除法运算：</a:t>
            </a:r>
            <a:r>
              <a:rPr sz="2400" spc="-55" dirty="0">
                <a:latin typeface="SimSun"/>
                <a:cs typeface="SimSun"/>
              </a:rPr>
              <a:t>0/0</a:t>
            </a:r>
            <a:r>
              <a:rPr sz="2400" spc="-80" dirty="0">
                <a:latin typeface="SimSun"/>
                <a:cs typeface="SimSun"/>
              </a:rPr>
              <a:t>、∞/∞、∞/</a:t>
            </a:r>
            <a:r>
              <a:rPr sz="2400" spc="-85" dirty="0">
                <a:latin typeface="Microsoft Sans Serif"/>
                <a:cs typeface="Microsoft Sans Serif"/>
              </a:rPr>
              <a:t>−</a:t>
            </a:r>
            <a:r>
              <a:rPr sz="2400" spc="-45" dirty="0">
                <a:latin typeface="SimSun"/>
                <a:cs typeface="SimSun"/>
              </a:rPr>
              <a:t>∞、</a:t>
            </a:r>
            <a:r>
              <a:rPr sz="2400" spc="-85" dirty="0">
                <a:latin typeface="Microsoft Sans Serif"/>
                <a:cs typeface="Microsoft Sans Serif"/>
              </a:rPr>
              <a:t>−</a:t>
            </a:r>
            <a:r>
              <a:rPr sz="2400" spc="-65" dirty="0">
                <a:latin typeface="SimSun"/>
                <a:cs typeface="SimSun"/>
              </a:rPr>
              <a:t>∞/∞、</a:t>
            </a:r>
            <a:r>
              <a:rPr sz="2400" spc="-10" dirty="0">
                <a:latin typeface="Microsoft Sans Serif"/>
                <a:cs typeface="Microsoft Sans Serif"/>
              </a:rPr>
              <a:t>−</a:t>
            </a:r>
            <a:r>
              <a:rPr sz="2400" spc="-10" dirty="0">
                <a:latin typeface="SimSun"/>
                <a:cs typeface="SimSun"/>
              </a:rPr>
              <a:t>∞/</a:t>
            </a:r>
            <a:r>
              <a:rPr sz="2400" spc="-10" dirty="0">
                <a:latin typeface="Microsoft Sans Serif"/>
                <a:cs typeface="Microsoft Sans Serif"/>
              </a:rPr>
              <a:t>−</a:t>
            </a:r>
            <a:r>
              <a:rPr sz="2400" spc="-10" dirty="0">
                <a:latin typeface="SimSun"/>
                <a:cs typeface="SimSun"/>
              </a:rPr>
              <a:t>∞</a:t>
            </a:r>
            <a:endParaRPr sz="2400">
              <a:latin typeface="SimSun"/>
              <a:cs typeface="SimSun"/>
            </a:endParaRPr>
          </a:p>
          <a:p>
            <a:pPr marL="659130" lvl="1" indent="-19240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40" dirty="0">
                <a:latin typeface="SimSun"/>
                <a:cs typeface="SimSun"/>
              </a:rPr>
              <a:t>乘法运算：</a:t>
            </a:r>
            <a:r>
              <a:rPr sz="2400" spc="-200" dirty="0">
                <a:latin typeface="SimSun"/>
                <a:cs typeface="SimSun"/>
              </a:rPr>
              <a:t>0</a:t>
            </a:r>
            <a:r>
              <a:rPr sz="2400" spc="-135" dirty="0">
                <a:latin typeface="SimSun"/>
                <a:cs typeface="SimSun"/>
              </a:rPr>
              <a:t>×∞、</a:t>
            </a:r>
            <a:r>
              <a:rPr sz="2400" spc="-20" dirty="0">
                <a:latin typeface="SimSun"/>
                <a:cs typeface="SimSun"/>
              </a:rPr>
              <a:t>0×</a:t>
            </a:r>
            <a:r>
              <a:rPr sz="2400" spc="-20" dirty="0">
                <a:latin typeface="Microsoft Sans Serif"/>
                <a:cs typeface="Microsoft Sans Serif"/>
              </a:rPr>
              <a:t>−</a:t>
            </a:r>
            <a:r>
              <a:rPr sz="2400" spc="-20" dirty="0">
                <a:latin typeface="SimSun"/>
                <a:cs typeface="SimSun"/>
              </a:rPr>
              <a:t>∞</a:t>
            </a:r>
            <a:endParaRPr sz="2400">
              <a:latin typeface="SimSun"/>
              <a:cs typeface="SimSun"/>
            </a:endParaRPr>
          </a:p>
          <a:p>
            <a:pPr marL="659130" lvl="1" indent="-19240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105" dirty="0">
                <a:latin typeface="SimSun"/>
                <a:cs typeface="SimSun"/>
              </a:rPr>
              <a:t>加法运算：∞ + (</a:t>
            </a:r>
            <a:r>
              <a:rPr sz="2400" spc="-260" dirty="0">
                <a:latin typeface="Microsoft Sans Serif"/>
                <a:cs typeface="Microsoft Sans Serif"/>
              </a:rPr>
              <a:t>−</a:t>
            </a:r>
            <a:r>
              <a:rPr sz="2400" spc="-195" dirty="0">
                <a:latin typeface="SimSun"/>
                <a:cs typeface="SimSun"/>
              </a:rPr>
              <a:t>∞)、(</a:t>
            </a:r>
            <a:r>
              <a:rPr sz="2400" spc="-254" dirty="0">
                <a:latin typeface="Microsoft Sans Serif"/>
                <a:cs typeface="Microsoft Sans Serif"/>
              </a:rPr>
              <a:t>−</a:t>
            </a:r>
            <a:r>
              <a:rPr sz="2400" spc="-215" dirty="0">
                <a:latin typeface="SimSun"/>
                <a:cs typeface="SimSun"/>
              </a:rPr>
              <a:t>∞) + ∞</a:t>
            </a:r>
            <a:endParaRPr sz="2400">
              <a:latin typeface="SimSun"/>
              <a:cs typeface="SimSun"/>
            </a:endParaRPr>
          </a:p>
          <a:p>
            <a:pPr marL="12700" marR="2922905" lvl="1" indent="646430">
              <a:lnSpc>
                <a:spcPct val="121000"/>
              </a:lnSpc>
              <a:spcBef>
                <a:spcPts val="114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120" dirty="0">
                <a:latin typeface="SimSun"/>
                <a:cs typeface="SimSun"/>
              </a:rPr>
              <a:t>减法运算：∞ - ∞、(</a:t>
            </a:r>
            <a:r>
              <a:rPr sz="2400" spc="-254" dirty="0">
                <a:latin typeface="Microsoft Sans Serif"/>
                <a:cs typeface="Microsoft Sans Serif"/>
              </a:rPr>
              <a:t>−</a:t>
            </a:r>
            <a:r>
              <a:rPr sz="2400" spc="-320" dirty="0">
                <a:latin typeface="SimSun"/>
                <a:cs typeface="SimSun"/>
              </a:rPr>
              <a:t>∞) - (</a:t>
            </a:r>
            <a:r>
              <a:rPr sz="2400" spc="-275" dirty="0">
                <a:latin typeface="Microsoft Sans Serif"/>
                <a:cs typeface="Microsoft Sans Serif"/>
              </a:rPr>
              <a:t>−</a:t>
            </a:r>
            <a:r>
              <a:rPr sz="2400" spc="-275" dirty="0">
                <a:latin typeface="SimSun"/>
                <a:cs typeface="SimSun"/>
              </a:rPr>
              <a:t>∞) </a:t>
            </a:r>
            <a:r>
              <a:rPr sz="2400" spc="-229" dirty="0">
                <a:latin typeface="SimSun"/>
                <a:cs typeface="SimSun"/>
              </a:rPr>
              <a:t>3</a:t>
            </a:r>
            <a:r>
              <a:rPr sz="2400" spc="-40" dirty="0">
                <a:latin typeface="SimSun"/>
                <a:cs typeface="SimSun"/>
              </a:rPr>
              <a:t>)产生复数结果的实数运算。例如：</a:t>
            </a:r>
            <a:endParaRPr sz="2400">
              <a:latin typeface="SimSun"/>
              <a:cs typeface="SimSun"/>
            </a:endParaRPr>
          </a:p>
          <a:p>
            <a:pPr marL="659130" lvl="1" indent="-19240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5" dirty="0">
                <a:latin typeface="SimSun"/>
                <a:cs typeface="SimSun"/>
              </a:rPr>
              <a:t>对负数进行开偶次方的运算</a:t>
            </a:r>
            <a:endParaRPr sz="2400">
              <a:latin typeface="SimSun"/>
              <a:cs typeface="SimSun"/>
            </a:endParaRPr>
          </a:p>
          <a:p>
            <a:pPr marL="659130" lvl="1" indent="-19240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10" dirty="0">
                <a:latin typeface="SimSun"/>
                <a:cs typeface="SimSun"/>
              </a:rPr>
              <a:t>对负数进行对数运算</a:t>
            </a:r>
            <a:endParaRPr sz="2400">
              <a:latin typeface="SimSun"/>
              <a:cs typeface="SimSun"/>
            </a:endParaRPr>
          </a:p>
          <a:p>
            <a:pPr marL="659130" lvl="1" indent="-19240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79166"/>
              <a:buFont typeface="Wingdings"/>
              <a:buChar char=""/>
              <a:tabLst>
                <a:tab pos="659130" algn="l"/>
              </a:tabLst>
            </a:pPr>
            <a:r>
              <a:rPr sz="2400" spc="-5" dirty="0">
                <a:latin typeface="SimSun"/>
                <a:cs typeface="SimSun"/>
              </a:rPr>
              <a:t>对正弦或余弦到达域以外的数进行反正弦或反余弦运算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4508" y="1112202"/>
            <a:ext cx="3669665" cy="351155"/>
            <a:chOff x="1274508" y="1112202"/>
            <a:chExt cx="3669665" cy="35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508" y="1124267"/>
              <a:ext cx="615213" cy="3278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8624" y="1157922"/>
              <a:ext cx="600252" cy="270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1404" y="1112202"/>
              <a:ext cx="2442527" cy="35069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309" y="221233"/>
            <a:ext cx="27660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</a:t>
            </a:r>
            <a:r>
              <a:rPr spc="-35" dirty="0"/>
              <a:t> 浮点数据表示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3976" y="394715"/>
            <a:ext cx="4105655" cy="21381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1955</Words>
  <Application>Microsoft Office PowerPoint</Application>
  <PresentationFormat>宽屏</PresentationFormat>
  <Paragraphs>585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 MT</vt:lpstr>
      <vt:lpstr>Microsoft JhengHei</vt:lpstr>
      <vt:lpstr>Yu Gothic</vt:lpstr>
      <vt:lpstr>SimSun</vt:lpstr>
      <vt:lpstr>Microsoft YaHei</vt:lpstr>
      <vt:lpstr>Arial</vt:lpstr>
      <vt:lpstr>Calibri</vt:lpstr>
      <vt:lpstr>Cambria Math</vt:lpstr>
      <vt:lpstr>Consolas</vt:lpstr>
      <vt:lpstr>Courier New</vt:lpstr>
      <vt:lpstr>Microsoft Sans Serif</vt:lpstr>
      <vt:lpstr>Symbol</vt:lpstr>
      <vt:lpstr>Tahoma</vt:lpstr>
      <vt:lpstr>Times New Roman</vt:lpstr>
      <vt:lpstr>Wingdings</vt:lpstr>
      <vt:lpstr>Office Theme</vt:lpstr>
      <vt:lpstr>第五章 运算方法与运算器(二)</vt:lpstr>
      <vt:lpstr>PowerPoint 演示文稿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5.2 浮点数据表示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浮点运算(加/减)-- 一般格式的浮点数</vt:lpstr>
      <vt:lpstr>5.3 浮点运算(加/减)</vt:lpstr>
      <vt:lpstr>5.3 浮点运算(加/减)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勇 马</cp:lastModifiedBy>
  <cp:revision>1</cp:revision>
  <dcterms:created xsi:type="dcterms:W3CDTF">2024-06-27T08:09:32Z</dcterms:created>
  <dcterms:modified xsi:type="dcterms:W3CDTF">2024-06-30T03:56:00Z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2024-06-27T00:00:00Z</vt:filetime>
  </property>
  <property fmtid="{D5CDD505-2E9C-101B-9397-08002B2CF9AE}" pid="5" name="SourceModified">
    <vt:lpwstr>D:20240401111026+03'10'</vt:lpwstr>
  </property>
</Properties>
</file>