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3" r:id="rId2"/>
    <p:sldId id="404" r:id="rId3"/>
    <p:sldId id="402" r:id="rId4"/>
    <p:sldId id="405" r:id="rId5"/>
    <p:sldId id="408" r:id="rId6"/>
    <p:sldId id="409" r:id="rId7"/>
    <p:sldId id="416" r:id="rId8"/>
    <p:sldId id="410" r:id="rId9"/>
    <p:sldId id="411" r:id="rId10"/>
    <p:sldId id="413" r:id="rId11"/>
    <p:sldId id="414" r:id="rId12"/>
    <p:sldId id="415" r:id="rId13"/>
    <p:sldId id="406" r:id="rId14"/>
    <p:sldId id="407" r:id="rId15"/>
  </p:sldIdLst>
  <p:sldSz cx="12192000" cy="6858000"/>
  <p:notesSz cx="7315200" cy="9601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008000"/>
    <a:srgbClr val="0000FF"/>
    <a:srgbClr val="D60093"/>
    <a:srgbClr val="6BB76D"/>
    <a:srgbClr val="60B5CC"/>
    <a:srgbClr val="B8B8B8"/>
    <a:srgbClr val="DCDCDC"/>
    <a:srgbClr val="01559D"/>
    <a:srgbClr val="34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6133" autoAdjust="0"/>
  </p:normalViewPr>
  <p:slideViewPr>
    <p:cSldViewPr showGuides="1">
      <p:cViewPr varScale="1">
        <p:scale>
          <a:sx n="92" d="100"/>
          <a:sy n="92" d="100"/>
        </p:scale>
        <p:origin x="51" y="390"/>
      </p:cViewPr>
      <p:guideLst>
        <p:guide orient="horz" pos="2160"/>
        <p:guide pos="39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95087" y="268889"/>
            <a:ext cx="10987314" cy="635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595086" y="1088824"/>
            <a:ext cx="10987316" cy="5121481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buClr>
                <a:srgbClr val="CEA524"/>
              </a:buClr>
              <a:buSzPct val="100000"/>
              <a:buFont typeface="Wingdings" panose="05000000000000000000" pitchFamily="2" charset="2"/>
              <a:buChar char="q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0080" indent="-247015">
              <a:buClr>
                <a:srgbClr val="01559D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Line 1032"/>
          <p:cNvSpPr>
            <a:spLocks noChangeShapeType="1"/>
          </p:cNvSpPr>
          <p:nvPr userDrawn="1"/>
        </p:nvSpPr>
        <p:spPr bwMode="auto">
          <a:xfrm>
            <a:off x="457200" y="9144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02557313-F69C-4173-A30C-401A3DBAD845}" type="datetime1">
              <a:rPr lang="en-US" altLang="zh-CN" smtClean="0"/>
              <a:t>5/22/2024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267200" y="6377914"/>
            <a:ext cx="7467600" cy="31181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67913A8A-9EFB-4B5F-9CCB-3D21173FAA8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Line 1032"/>
          <p:cNvSpPr>
            <a:spLocks noChangeShapeType="1"/>
          </p:cNvSpPr>
          <p:nvPr userDrawn="1"/>
        </p:nvSpPr>
        <p:spPr bwMode="auto">
          <a:xfrm>
            <a:off x="457200" y="63246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C880-E7FD-4208-A605-531828BE9FAC}" type="datetime1">
              <a:rPr kumimoji="1" lang="en-US" altLang="zh-CN" smtClean="0"/>
              <a:t>5/22/2024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38549" y="6356349"/>
            <a:ext cx="7800975" cy="365125"/>
          </a:xfrm>
        </p:spPr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CDB-A5C3-1A4D-8D01-3C166742D8C7}" type="datetime1">
              <a:rPr lang="en-US" altLang="zh-CN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59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F1416F-3D99-0463-3BC6-4135A42D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333756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大数据分析实验</a:t>
            </a:r>
            <a:endParaRPr kumimoji="1"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关系挖掘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 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78933" y="1295400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>
                <a:cs typeface="Times New Roman" panose="02020603050405020304" pitchFamily="18" charset="0"/>
              </a:rPr>
              <a:t>由频繁项集产生关联规则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对于一个频繁项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cs typeface="Times New Roman" panose="02020603050405020304" pitchFamily="18" charset="0"/>
              </a:rPr>
              <a:t>的每个子集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cs typeface="Times New Roman" panose="02020603050405020304" pitchFamily="18" charset="0"/>
              </a:rPr>
              <a:t>，生成一个规则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I \ 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筛选出所有置信度大于最小置信度的规则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一个规则的置信度计算公式：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confidence(A→ I \ A ) = support( I ) / support(A)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2374D79-2D4B-6667-10AF-5A0D038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 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78933" y="1295400"/>
            <a:ext cx="6383867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Times New Roman" panose="02020603050405020304" pitchFamily="18" charset="0"/>
              </a:rPr>
              <a:t>进阶：</a:t>
            </a:r>
            <a:r>
              <a:rPr lang="en-US" altLang="zh-CN" dirty="0">
                <a:cs typeface="Times New Roman" panose="02020603050405020304" pitchFamily="18" charset="0"/>
              </a:rPr>
              <a:t>PCY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2374D79-2D4B-6667-10AF-5A0D038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19D212A-3D2E-92BC-8584-29A228EBC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0" r="13155"/>
          <a:stretch/>
        </p:blipFill>
        <p:spPr>
          <a:xfrm>
            <a:off x="7671790" y="1147082"/>
            <a:ext cx="4191000" cy="333977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269C881-0EB7-7226-B976-8816A2B673B9}"/>
              </a:ext>
            </a:extLst>
          </p:cNvPr>
          <p:cNvSpPr txBox="1">
            <a:spLocks/>
          </p:cNvSpPr>
          <p:nvPr/>
        </p:nvSpPr>
        <p:spPr>
          <a:xfrm>
            <a:off x="533399" y="2100605"/>
            <a:ext cx="8382000" cy="311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 (each basket) :</a:t>
            </a:r>
          </a:p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 (each item in the basket) :</a:t>
            </a:r>
          </a:p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add 1 to item’s count;</a:t>
            </a:r>
          </a:p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 (each pair of items) :</a:t>
            </a:r>
          </a:p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hash the pair to a bucket;</a:t>
            </a:r>
          </a:p>
          <a:p>
            <a:pPr marL="210312" algn="l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add 1 to the count for that bucket;</a:t>
            </a:r>
          </a:p>
          <a:p>
            <a:endParaRPr lang="zh-CN" altLang="en-US" dirty="0"/>
          </a:p>
        </p:txBody>
      </p:sp>
      <p:sp>
        <p:nvSpPr>
          <p:cNvPr id="11" name="Left Brace 1">
            <a:extLst>
              <a:ext uri="{FF2B5EF4-FFF2-40B4-BE49-F238E27FC236}">
                <a16:creationId xmlns:a16="http://schemas.microsoft.com/office/drawing/2014/main" id="{75949FB1-C4C4-1FEF-94B3-F80C15FC2F99}"/>
              </a:ext>
            </a:extLst>
          </p:cNvPr>
          <p:cNvSpPr/>
          <p:nvPr/>
        </p:nvSpPr>
        <p:spPr>
          <a:xfrm>
            <a:off x="1315719" y="3695884"/>
            <a:ext cx="152400" cy="990600"/>
          </a:xfrm>
          <a:prstGeom prst="leftBrac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31776EB-A1E3-B2C5-6AE3-1C4EECAB0FA6}"/>
              </a:ext>
            </a:extLst>
          </p:cNvPr>
          <p:cNvSpPr txBox="1"/>
          <p:nvPr/>
        </p:nvSpPr>
        <p:spPr>
          <a:xfrm>
            <a:off x="553719" y="3772084"/>
            <a:ext cx="71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New in PCY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DEF-CC07-2265-9D06-DB41A9C00A1D}"/>
              </a:ext>
            </a:extLst>
          </p:cNvPr>
          <p:cNvSpPr txBox="1"/>
          <p:nvPr/>
        </p:nvSpPr>
        <p:spPr>
          <a:xfrm>
            <a:off x="686572" y="5160670"/>
            <a:ext cx="11047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 vector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的每一位代表一个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bucket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是否为频繁的，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bucket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中的计数小于最小支持度，那么映射到这个桶的二阶项必然是非频繁的</a:t>
            </a:r>
            <a:endParaRPr lang="en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45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 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78933" y="1295400"/>
            <a:ext cx="6383867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Times New Roman" panose="02020603050405020304" pitchFamily="18" charset="0"/>
              </a:rPr>
              <a:t>进阶：</a:t>
            </a:r>
            <a:r>
              <a:rPr lang="en-US" dirty="0">
                <a:cs typeface="Times New Roman" panose="02020603050405020304" pitchFamily="18" charset="0"/>
              </a:rPr>
              <a:t>Multistage and </a:t>
            </a:r>
            <a:r>
              <a:rPr lang="en-US" dirty="0" err="1">
                <a:cs typeface="Times New Roman" panose="02020603050405020304" pitchFamily="18" charset="0"/>
              </a:rPr>
              <a:t>Multihash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2374D79-2D4B-6667-10AF-5A0D038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6">
            <a:extLst>
              <a:ext uri="{FF2B5EF4-FFF2-40B4-BE49-F238E27FC236}">
                <a16:creationId xmlns:a16="http://schemas.microsoft.com/office/drawing/2014/main" id="{6F6F8772-D265-1EF3-6C69-D92F9D25C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8" t="4548" r="9881" b="4007"/>
          <a:stretch/>
        </p:blipFill>
        <p:spPr>
          <a:xfrm>
            <a:off x="914400" y="1905000"/>
            <a:ext cx="5921165" cy="41658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D7FDDB-8FD6-6EB1-5AFF-42D81960E6B9}"/>
              </a:ext>
            </a:extLst>
          </p:cNvPr>
          <p:cNvSpPr txBox="1"/>
          <p:nvPr/>
        </p:nvSpPr>
        <p:spPr>
          <a:xfrm>
            <a:off x="3124659" y="5954472"/>
            <a:ext cx="1523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Multistage</a:t>
            </a:r>
            <a:endParaRPr lang="en-CN" sz="2200" dirty="0"/>
          </a:p>
        </p:txBody>
      </p:sp>
      <p:pic>
        <p:nvPicPr>
          <p:cNvPr id="18" name="图片 2">
            <a:extLst>
              <a:ext uri="{FF2B5EF4-FFF2-40B4-BE49-F238E27FC236}">
                <a16:creationId xmlns:a16="http://schemas.microsoft.com/office/drawing/2014/main" id="{FF028950-B907-4C51-BDC4-C27918DD2F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9" t="9097" r="14722" b="5598"/>
          <a:stretch/>
        </p:blipFill>
        <p:spPr>
          <a:xfrm>
            <a:off x="7497896" y="1905000"/>
            <a:ext cx="4330037" cy="28383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71AB8B-9058-945D-B514-4D4364B711DD}"/>
              </a:ext>
            </a:extLst>
          </p:cNvPr>
          <p:cNvSpPr txBox="1"/>
          <p:nvPr/>
        </p:nvSpPr>
        <p:spPr>
          <a:xfrm>
            <a:off x="9239480" y="4701329"/>
            <a:ext cx="1523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/>
              <a:t>Multihash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30052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 验收流程</a:t>
            </a:r>
          </a:p>
        </p:txBody>
      </p:sp>
    </p:spTree>
    <p:extLst>
      <p:ext uri="{BB962C8B-B14F-4D97-AF65-F5344CB8AC3E}">
        <p14:creationId xmlns:p14="http://schemas.microsoft.com/office/powerpoint/2010/main" val="3508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 验收流程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阶频繁项集和关联规则。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检查频繁项集和关联规则的数量。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提问了解编程思路和对</a:t>
            </a:r>
            <a:r>
              <a:rPr lang="en-US" altLang="zh-CN" dirty="0" err="1"/>
              <a:t>Apriori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算法的理解。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383D7C7-3330-2938-EC4A-58ED4EC9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62F764F-0603-8512-1EFD-E5B8F92AE6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3667489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83607-1337-C5CA-6544-440C1A744FC9}"/>
              </a:ext>
            </a:extLst>
          </p:cNvPr>
          <p:cNvSpPr/>
          <p:nvPr/>
        </p:nvSpPr>
        <p:spPr>
          <a:xfrm>
            <a:off x="4248513" y="1471562"/>
            <a:ext cx="326111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28BF1-E4D2-2CDB-FF79-CD67E75E9D2E}"/>
              </a:ext>
            </a:extLst>
          </p:cNvPr>
          <p:cNvSpPr/>
          <p:nvPr/>
        </p:nvSpPr>
        <p:spPr>
          <a:xfrm>
            <a:off x="4406119" y="1426940"/>
            <a:ext cx="2945901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4D52D8-5CA6-7CA5-5984-A94A82504D2A}"/>
              </a:ext>
            </a:extLst>
          </p:cNvPr>
          <p:cNvSpPr txBox="1"/>
          <p:nvPr/>
        </p:nvSpPr>
        <p:spPr>
          <a:xfrm>
            <a:off x="4267200" y="2440154"/>
            <a:ext cx="378968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二 任务描述</a:t>
            </a:r>
          </a:p>
          <a:p>
            <a:pPr marL="945306" lvl="2">
              <a:lnSpc>
                <a:spcPct val="150000"/>
              </a:lnSpc>
            </a:pPr>
            <a:r>
              <a:rPr lang="en-US" altLang="zh-CN" sz="2400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基本任务</a:t>
            </a:r>
          </a:p>
          <a:p>
            <a:pPr marL="945306" lvl="2">
              <a:lnSpc>
                <a:spcPct val="150000"/>
              </a:lnSpc>
            </a:pPr>
            <a:r>
              <a:rPr lang="en-US" altLang="zh-CN" sz="2400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进阶任务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三 算法流程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四 验收流程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273CD77F-5618-33B2-E382-0E529BB6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1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</p:txBody>
      </p:sp>
    </p:spTree>
    <p:extLst>
      <p:ext uri="{BB962C8B-B14F-4D97-AF65-F5344CB8AC3E}">
        <p14:creationId xmlns:p14="http://schemas.microsoft.com/office/powerpoint/2010/main" val="6429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 任务背景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、理解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算法思想与流程；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、应用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思想解决问题；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9FD86973-F271-9B07-C785-46544AF4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二 任务描述</a:t>
            </a:r>
          </a:p>
        </p:txBody>
      </p:sp>
    </p:spTree>
    <p:extLst>
      <p:ext uri="{BB962C8B-B14F-4D97-AF65-F5344CB8AC3E}">
        <p14:creationId xmlns:p14="http://schemas.microsoft.com/office/powerpoint/2010/main" val="1894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 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609600" y="1265947"/>
            <a:ext cx="113538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得到的频率前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及其相互引用关系作为关系挖掘实验的数据，从实验一中得到的引用关系数据为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&lt;&lt;title,&lt;title1,…,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&gt;&gt;,…&gt;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，将其处理为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&lt;&lt;title,title1,…,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作为算法输入。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编程实现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算法，使用实验数据进行实验，获得频繁项集以及关联规则。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阶频繁项集与关联规则，各个频繁项的支持度，各个规则的置信度，各阶频繁项集的数量以及关联规则的总数，固定参数以方便检查，频繁项集的最小支持度为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，关联规则的最小置信度为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 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609600" y="1265947"/>
            <a:ext cx="113538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进阶任务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算法的基础上，要求使用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的几种变式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multiHash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multiStage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等算法对二阶频繁项集的计算阶段进行优化。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除基本任务的输出外，额外输出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变式算法中的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位的形式输出。固定参数以方便检查，频繁项集的最小支持度为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，关联规则的最小置信度为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1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三 算法流程</a:t>
            </a:r>
          </a:p>
        </p:txBody>
      </p:sp>
    </p:spTree>
    <p:extLst>
      <p:ext uri="{BB962C8B-B14F-4D97-AF65-F5344CB8AC3E}">
        <p14:creationId xmlns:p14="http://schemas.microsoft.com/office/powerpoint/2010/main" val="20980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5/22/2024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 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挖掘频繁项集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2374D79-2D4B-6667-10AF-5A0D038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438159-A2AB-6123-2255-B44C2FE97450}"/>
              </a:ext>
            </a:extLst>
          </p:cNvPr>
          <p:cNvSpPr/>
          <p:nvPr/>
        </p:nvSpPr>
        <p:spPr>
          <a:xfrm>
            <a:off x="4724400" y="2132729"/>
            <a:ext cx="990600" cy="465379"/>
          </a:xfrm>
          <a:prstGeom prst="ellipse">
            <a:avLst/>
          </a:prstGeom>
          <a:solidFill>
            <a:schemeClr val="accent1">
              <a:lumMod val="60000"/>
              <a:lumOff val="40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D5C38F-209F-BFEB-17E3-032F7BB343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219700" y="2598108"/>
            <a:ext cx="0" cy="3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0C07C40-D595-2B4A-D067-56A10B1E14FD}"/>
                  </a:ext>
                </a:extLst>
              </p:cNvPr>
              <p:cNvSpPr/>
              <p:nvPr/>
            </p:nvSpPr>
            <p:spPr>
              <a:xfrm>
                <a:off x="3448054" y="2923304"/>
                <a:ext cx="3562346" cy="685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初始化实验数据为一阶项集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初始化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k=1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0C07C40-D595-2B4A-D067-56A10B1E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4" y="2923304"/>
                <a:ext cx="3562346" cy="685800"/>
              </a:xfrm>
              <a:prstGeom prst="rect">
                <a:avLst/>
              </a:prstGeom>
              <a:blipFill>
                <a:blip r:embed="rId3"/>
                <a:stretch>
                  <a:fillRect l="-1365" t="-877" b="-96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F6C6066-2D0B-A5E5-C31B-0436C9C4EF6E}"/>
              </a:ext>
            </a:extLst>
          </p:cNvPr>
          <p:cNvCxnSpPr>
            <a:cxnSpLocks/>
          </p:cNvCxnSpPr>
          <p:nvPr/>
        </p:nvCxnSpPr>
        <p:spPr>
          <a:xfrm>
            <a:off x="5219700" y="3609104"/>
            <a:ext cx="0" cy="3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A59A01-2B18-12D8-7C6F-04EB7B38BDF9}"/>
                  </a:ext>
                </a:extLst>
              </p:cNvPr>
              <p:cNvSpPr/>
              <p:nvPr/>
            </p:nvSpPr>
            <p:spPr>
              <a:xfrm>
                <a:off x="4048125" y="3943059"/>
                <a:ext cx="2343149" cy="685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生成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阶候选频繁项集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A59A01-2B18-12D8-7C6F-04EB7B38B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25" y="3943059"/>
                <a:ext cx="2343149" cy="685800"/>
              </a:xfrm>
              <a:prstGeom prst="rect">
                <a:avLst/>
              </a:prstGeom>
              <a:blipFill>
                <a:blip r:embed="rId4"/>
                <a:stretch>
                  <a:fillRect l="-1813" t="-877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230779-2E81-F840-78FD-10FEAA79B7B9}"/>
              </a:ext>
            </a:extLst>
          </p:cNvPr>
          <p:cNvCxnSpPr>
            <a:cxnSpLocks/>
          </p:cNvCxnSpPr>
          <p:nvPr/>
        </p:nvCxnSpPr>
        <p:spPr>
          <a:xfrm>
            <a:off x="5219700" y="4619044"/>
            <a:ext cx="0" cy="3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B6FC2E9-9EB2-8CFE-5D7F-FF9B8B1FE69C}"/>
                  </a:ext>
                </a:extLst>
              </p:cNvPr>
              <p:cNvSpPr/>
              <p:nvPr/>
            </p:nvSpPr>
            <p:spPr>
              <a:xfrm>
                <a:off x="3929061" y="4952999"/>
                <a:ext cx="2581275" cy="685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根据最小支持度过滤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B6FC2E9-9EB2-8CFE-5D7F-FF9B8B1FE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61" y="4952999"/>
                <a:ext cx="2581275" cy="685800"/>
              </a:xfrm>
              <a:prstGeom prst="rect">
                <a:avLst/>
              </a:prstGeom>
              <a:blipFill>
                <a:blip r:embed="rId5"/>
                <a:stretch>
                  <a:fillRect l="-1882" b="-95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0683EF-C0E6-28E2-8901-602DF8BB7070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 flipH="1">
            <a:off x="4259103" y="4678203"/>
            <a:ext cx="1921192" cy="1"/>
          </a:xfrm>
          <a:prstGeom prst="bentConnector5">
            <a:avLst>
              <a:gd name="adj1" fmla="val -17353"/>
              <a:gd name="adj2" fmla="val 151923800000"/>
              <a:gd name="adj3" fmla="val 10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CFB7AC0-3DBE-CBF0-655B-A8B8B3B18042}"/>
              </a:ext>
            </a:extLst>
          </p:cNvPr>
          <p:cNvSpPr txBox="1"/>
          <p:nvPr/>
        </p:nvSpPr>
        <p:spPr>
          <a:xfrm>
            <a:off x="2982346" y="467820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k=k+1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45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BjN2I3YjA4NmJkYzgzMDBiMmI2MWNiZDY2ZTkxMW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40000"/>
            <a:lumOff val="60000"/>
            <a:alpha val="6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3594</TotalTime>
  <Words>579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w w</cp:lastModifiedBy>
  <cp:revision>1579</cp:revision>
  <cp:lastPrinted>2011-10-20T04:01:00Z</cp:lastPrinted>
  <dcterms:created xsi:type="dcterms:W3CDTF">2009-06-12T17:14:00Z</dcterms:created>
  <dcterms:modified xsi:type="dcterms:W3CDTF">2024-05-22T07:04:07Z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597F500DB4604EFABCF9A0C0BC73FDE5_12</vt:lpwstr>
  </property>
  <property fmtid="{D5CDD505-2E9C-101B-9397-08002B2CF9AE}" pid="3" name="KSOProductBuildVer">
    <vt:lpwstr>2052-12.1.0.16417</vt:lpwstr>
  </property>
</Properties>
</file>