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3" r:id="rId2"/>
    <p:sldId id="404" r:id="rId3"/>
    <p:sldId id="402" r:id="rId4"/>
    <p:sldId id="405" r:id="rId5"/>
    <p:sldId id="408" r:id="rId6"/>
    <p:sldId id="409" r:id="rId7"/>
    <p:sldId id="413" r:id="rId8"/>
    <p:sldId id="414" r:id="rId9"/>
    <p:sldId id="415" r:id="rId10"/>
    <p:sldId id="412" r:id="rId11"/>
    <p:sldId id="416" r:id="rId12"/>
    <p:sldId id="417" r:id="rId13"/>
    <p:sldId id="418" r:id="rId14"/>
    <p:sldId id="419" r:id="rId15"/>
    <p:sldId id="420" r:id="rId16"/>
    <p:sldId id="406" r:id="rId17"/>
    <p:sldId id="407" r:id="rId18"/>
    <p:sldId id="421" r:id="rId19"/>
  </p:sldIdLst>
  <p:sldSz cx="12192000" cy="6858000"/>
  <p:notesSz cx="7315200" cy="96012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F"/>
    <a:srgbClr val="008000"/>
    <a:srgbClr val="0000FF"/>
    <a:srgbClr val="D60093"/>
    <a:srgbClr val="6BB76D"/>
    <a:srgbClr val="60B5CC"/>
    <a:srgbClr val="B8B8B8"/>
    <a:srgbClr val="DCDCDC"/>
    <a:srgbClr val="01559D"/>
    <a:srgbClr val="348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76042" autoAdjust="0"/>
  </p:normalViewPr>
  <p:slideViewPr>
    <p:cSldViewPr showGuides="1">
      <p:cViewPr varScale="1">
        <p:scale>
          <a:sx n="81" d="100"/>
          <a:sy n="81" d="100"/>
        </p:scale>
        <p:origin x="1614" y="78"/>
      </p:cViewPr>
      <p:guideLst>
        <p:guide orient="horz" pos="2160"/>
        <p:guide pos="39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95087" y="268889"/>
            <a:ext cx="10987314" cy="635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0155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595086" y="1088824"/>
            <a:ext cx="10987316" cy="5121481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buClr>
                <a:srgbClr val="CEA524"/>
              </a:buClr>
              <a:buSzPct val="100000"/>
              <a:buFont typeface="Wingdings" panose="05000000000000000000" pitchFamily="2" charset="2"/>
              <a:buChar char="q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0080" indent="-247015">
              <a:buClr>
                <a:srgbClr val="01559D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Line 1032"/>
          <p:cNvSpPr>
            <a:spLocks noChangeShapeType="1"/>
          </p:cNvSpPr>
          <p:nvPr userDrawn="1"/>
        </p:nvSpPr>
        <p:spPr bwMode="auto">
          <a:xfrm>
            <a:off x="457200" y="9144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02557313-F69C-4173-A30C-401A3DBAD845}" type="datetime1">
              <a:rPr lang="en-US" altLang="zh-CN" smtClean="0"/>
              <a:t>5/29/2024</a:t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267200" y="6377914"/>
            <a:ext cx="7467600" cy="31181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67913A8A-9EFB-4B5F-9CCB-3D21173FAA8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Line 1032"/>
          <p:cNvSpPr>
            <a:spLocks noChangeShapeType="1"/>
          </p:cNvSpPr>
          <p:nvPr userDrawn="1"/>
        </p:nvSpPr>
        <p:spPr bwMode="auto">
          <a:xfrm>
            <a:off x="457200" y="63246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C880-E7FD-4208-A605-531828BE9FAC}" type="datetime1">
              <a:rPr kumimoji="1" lang="en-US" altLang="zh-CN" smtClean="0"/>
              <a:t>5/29/2024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638549" y="6356349"/>
            <a:ext cx="7800975" cy="365125"/>
          </a:xfrm>
        </p:spPr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CCDB-A5C3-1A4D-8D01-3C166742D8C7}" type="datetime1">
              <a:rPr lang="en-US" altLang="zh-CN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59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F1416F-3D99-0463-3BC6-4135A42D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333756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大数据分析实验大作业</a:t>
            </a:r>
            <a:endParaRPr kumimoji="1"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进阶部分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进阶任务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算法对效用矩阵进行降维处理，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从而得到相似度矩阵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DC373162-F3CD-AFE1-3E22-97D8A572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639A7F-7245-7E9B-0907-0EB1155B5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20" y="1128448"/>
            <a:ext cx="2895600" cy="55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2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三 基于内容的推荐算法</a:t>
            </a:r>
          </a:p>
        </p:txBody>
      </p:sp>
    </p:spTree>
    <p:extLst>
      <p:ext uri="{BB962C8B-B14F-4D97-AF65-F5344CB8AC3E}">
        <p14:creationId xmlns:p14="http://schemas.microsoft.com/office/powerpoint/2010/main" val="231069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实现基于内容的推荐算法，实现对指定用户进行推荐，并对该算法进行评估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文件说明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数据集，包含用户对动漫评分、动漫标签等文件。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提供动漫评分文件，分为训练集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和测试集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两部分，其中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的第一列、第二列和第三列分别是用户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，动漫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和用户对动漫的评分。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3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给定输入文件：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train_set.csv, test_set.csv, anime.csv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利用余弦相似度的计算方法，得到相似度矩阵。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通过相似度矩阵完成：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）对指定用户进行排名前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的动漫推荐，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值可根据需求更改。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）利用误差平方和公式评估推荐算法的准确性。</a:t>
            </a: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13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5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1DAE302-7860-2646-90D9-C57133AE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181" y="3605212"/>
            <a:ext cx="3095625" cy="866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07777D-358B-5856-2BE4-9F9E28832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8" y="1087415"/>
            <a:ext cx="5990289" cy="523139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E6417D65-78BE-6E16-27CE-FC2144FD5382}"/>
              </a:ext>
            </a:extLst>
          </p:cNvPr>
          <p:cNvSpPr/>
          <p:nvPr/>
        </p:nvSpPr>
        <p:spPr>
          <a:xfrm>
            <a:off x="5715000" y="4038600"/>
            <a:ext cx="1676400" cy="45719"/>
          </a:xfrm>
          <a:prstGeom prst="rightArrow">
            <a:avLst/>
          </a:prstGeom>
          <a:solidFill>
            <a:schemeClr val="tx1"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1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进阶部分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进阶任务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特征矩阵进行降维处理，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从而得到相似度矩阵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DC373162-F3CD-AFE1-3E22-97D8A572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CAF414-F82C-3A0B-892A-9F3F4AB2E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87415"/>
            <a:ext cx="3048000" cy="56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四 验收流程</a:t>
            </a:r>
          </a:p>
        </p:txBody>
      </p:sp>
    </p:spTree>
    <p:extLst>
      <p:ext uri="{BB962C8B-B14F-4D97-AF65-F5344CB8AC3E}">
        <p14:creationId xmlns:p14="http://schemas.microsoft.com/office/powerpoint/2010/main" val="3508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基于用户的协同过滤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383D7C7-3330-2938-EC4A-58ED4EC9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17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12B071-AB19-F9C9-21EA-8AE2E350F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5315"/>
            <a:ext cx="2590800" cy="5064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2256B0-CAA5-7874-2507-87C48C700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1046"/>
            <a:ext cx="3200400" cy="50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0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基于内容的推荐算法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383D7C7-3330-2938-EC4A-58ED4EC9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18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F1C9EC-A691-8309-29D8-4DDDE3CCD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5289"/>
            <a:ext cx="3247391" cy="50898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D26DA1-E1CD-0CF3-6412-B5C3BBD36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7" y="1155290"/>
            <a:ext cx="2841733" cy="50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62F764F-0603-8512-1EFD-E5B8F92AE6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3667489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F83607-1337-C5CA-6544-440C1A744FC9}"/>
              </a:ext>
            </a:extLst>
          </p:cNvPr>
          <p:cNvSpPr/>
          <p:nvPr/>
        </p:nvSpPr>
        <p:spPr>
          <a:xfrm>
            <a:off x="4248513" y="1471562"/>
            <a:ext cx="3261111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228BF1-E4D2-2CDB-FF79-CD67E75E9D2E}"/>
              </a:ext>
            </a:extLst>
          </p:cNvPr>
          <p:cNvSpPr/>
          <p:nvPr/>
        </p:nvSpPr>
        <p:spPr>
          <a:xfrm>
            <a:off x="4406119" y="1426940"/>
            <a:ext cx="2945901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4D52D8-5CA6-7CA5-5984-A94A82504D2A}"/>
              </a:ext>
            </a:extLst>
          </p:cNvPr>
          <p:cNvSpPr txBox="1"/>
          <p:nvPr/>
        </p:nvSpPr>
        <p:spPr>
          <a:xfrm>
            <a:off x="4267200" y="2440154"/>
            <a:ext cx="378968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一 任务背景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二 基于用户的协同过滤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三 基于内容的推荐算法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四 验收流程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273CD77F-5618-33B2-E382-0E529BB6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1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 任务背景</a:t>
            </a:r>
          </a:p>
        </p:txBody>
      </p:sp>
    </p:spTree>
    <p:extLst>
      <p:ext uri="{BB962C8B-B14F-4D97-AF65-F5344CB8AC3E}">
        <p14:creationId xmlns:p14="http://schemas.microsoft.com/office/powerpoint/2010/main" val="6429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B4AD701-24CE-254D-5C37-F4FD47D06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 任务背景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实验目的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了解推荐系统的多种推荐算法并理解其原理。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的协同过滤算法并对用户进行推荐。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实现基于内容的推荐算法并对用户进行推荐。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9FD86973-F271-9B07-C785-46544AF4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二 基于用户的协同过滤</a:t>
            </a:r>
          </a:p>
        </p:txBody>
      </p:sp>
    </p:spTree>
    <p:extLst>
      <p:ext uri="{BB962C8B-B14F-4D97-AF65-F5344CB8AC3E}">
        <p14:creationId xmlns:p14="http://schemas.microsoft.com/office/powerpoint/2010/main" val="18942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实现基于用户的推荐算法，实现对指定用户进行动漫推荐，并对该算法进行评估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文件说明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提供动漫评分文件，分为训练集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和测试集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两部分。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的第一列、第二列和第三列分别是用户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，动漫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和用户对动漫的评分。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4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对训练集中的评分数据构造用户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动漫效用矩阵，使用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相似度计算方法计算用户之间的相似度，也即相似度矩阵。对单个用户进行推荐时，找到与其最相似的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个用户，用这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个用户的评分情况对当前用户的所有未评分动漫进行评分预测，选取评分最高的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个动漫进行推荐。</a:t>
            </a: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在测试集中包含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动漫评分记录，用于计算推荐算法中预测评分的准确性，对测试集中的每个用户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动漫需要计算其预测评分，再和真实评分进行对比，误差计算使用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误差平方和。</a:t>
            </a: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效用矩阵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横坐标是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纵坐标是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anime_id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50474F-0D07-A91B-104F-DE360837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77" y="1420167"/>
            <a:ext cx="7317336" cy="46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5/29/2024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FA6070-589E-08E1-C135-D786F8171CF6}"/>
                  </a:ext>
                </a:extLst>
              </p:cNvPr>
              <p:cNvSpPr txBox="1"/>
              <p:nvPr/>
            </p:nvSpPr>
            <p:spPr>
              <a:xfrm>
                <a:off x="6345931" y="3253577"/>
                <a:ext cx="5760523" cy="74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redict</m:t>
                      </m:r>
                      <m:r>
                        <m:rPr>
                          <m:lit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rating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FA6070-589E-08E1-C135-D786F817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31" y="3253577"/>
                <a:ext cx="5760523" cy="744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5D4FECB6-BEC3-DF36-E374-C44ECCADE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162490"/>
            <a:ext cx="6315254" cy="5179177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65311711-CCDF-77B0-0112-2DEA2F755022}"/>
              </a:ext>
            </a:extLst>
          </p:cNvPr>
          <p:cNvSpPr/>
          <p:nvPr/>
        </p:nvSpPr>
        <p:spPr>
          <a:xfrm>
            <a:off x="5893026" y="3639424"/>
            <a:ext cx="1286054" cy="45719"/>
          </a:xfrm>
          <a:prstGeom prst="rightArrow">
            <a:avLst/>
          </a:prstGeom>
          <a:solidFill>
            <a:schemeClr val="tx1"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05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BjN2I3YjA4NmJkYzgzMDBiMmI2MWNiZDY2ZTkxMW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40000"/>
            <a:lumOff val="60000"/>
            <a:alpha val="6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354</TotalTime>
  <Words>569</Words>
  <Application>Microsoft Office PowerPoint</Application>
  <PresentationFormat>宽屏</PresentationFormat>
  <Paragraphs>107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k t</cp:lastModifiedBy>
  <cp:revision>1512</cp:revision>
  <cp:lastPrinted>2011-10-20T04:01:00Z</cp:lastPrinted>
  <dcterms:created xsi:type="dcterms:W3CDTF">2009-06-12T17:14:00Z</dcterms:created>
  <dcterms:modified xsi:type="dcterms:W3CDTF">2024-05-29T02:23:51Z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597F500DB4604EFABCF9A0C0BC73FDE5_12</vt:lpwstr>
  </property>
  <property fmtid="{D5CDD505-2E9C-101B-9397-08002B2CF9AE}" pid="3" name="KSOProductBuildVer">
    <vt:lpwstr>2052-12.1.0.16417</vt:lpwstr>
  </property>
</Properties>
</file>