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3" r:id="rId3"/>
    <p:sldId id="404" r:id="rId4"/>
    <p:sldId id="402" r:id="rId5"/>
    <p:sldId id="405" r:id="rId6"/>
    <p:sldId id="408" r:id="rId7"/>
    <p:sldId id="409" r:id="rId8"/>
    <p:sldId id="417" r:id="rId9"/>
    <p:sldId id="412" r:id="rId10"/>
    <p:sldId id="410" r:id="rId11"/>
    <p:sldId id="411" r:id="rId12"/>
    <p:sldId id="406" r:id="rId13"/>
    <p:sldId id="407" r:id="rId14"/>
    <p:sldId id="418" r:id="rId15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008000"/>
    <a:srgbClr val="0000FF"/>
    <a:srgbClr val="D60093"/>
    <a:srgbClr val="6BB76D"/>
    <a:srgbClr val="60B5CC"/>
    <a:srgbClr val="B8B8B8"/>
    <a:srgbClr val="DCDCDC"/>
    <a:srgbClr val="01559D"/>
    <a:srgbClr val="34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6042" autoAdjust="0"/>
  </p:normalViewPr>
  <p:slideViewPr>
    <p:cSldViewPr showGuides="1">
      <p:cViewPr varScale="1">
        <p:scale>
          <a:sx n="67" d="100"/>
          <a:sy n="67" d="100"/>
        </p:scale>
        <p:origin x="786" y="54"/>
      </p:cViewPr>
      <p:guideLst>
        <p:guide orient="horz" pos="2180"/>
        <p:guide pos="3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52"/>
        <p:guide pos="23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95087" y="268889"/>
            <a:ext cx="10987314" cy="635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595086" y="1088824"/>
            <a:ext cx="10987316" cy="5121481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buClr>
                <a:srgbClr val="CEA524"/>
              </a:buClr>
              <a:buSzPct val="100000"/>
              <a:buFont typeface="Wingdings" panose="05000000000000000000" pitchFamily="2" charset="2"/>
              <a:buChar char="q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0080" indent="-247015">
              <a:buClr>
                <a:srgbClr val="01559D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" name="Line 1032"/>
          <p:cNvSpPr>
            <a:spLocks noChangeShapeType="1"/>
          </p:cNvSpPr>
          <p:nvPr userDrawn="1"/>
        </p:nvSpPr>
        <p:spPr bwMode="auto">
          <a:xfrm>
            <a:off x="457200" y="9144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02557313-F69C-4173-A30C-401A3DBAD845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267200" y="6377914"/>
            <a:ext cx="7467600" cy="31181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67913A8A-9EFB-4B5F-9CCB-3D21173FAA8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Line 1032"/>
          <p:cNvSpPr>
            <a:spLocks noChangeShapeType="1"/>
          </p:cNvSpPr>
          <p:nvPr userDrawn="1"/>
        </p:nvSpPr>
        <p:spPr bwMode="auto">
          <a:xfrm>
            <a:off x="457200" y="63246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C880-E7FD-4208-A605-531828BE9FAC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38549" y="6356349"/>
            <a:ext cx="7800975" cy="365125"/>
          </a:xfrm>
        </p:spPr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CDB-A5C3-1A4D-8D01-3C166742D8C7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59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>
            <a:fillRect/>
          </a:stretch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3337560"/>
            <a:ext cx="7696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大数据分析实验</a:t>
            </a:r>
            <a:endParaRPr kumimoji="1"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 算法流程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47800"/>
            <a:ext cx="349440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/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 验收流程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验收流程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14500"/>
            <a:ext cx="5023485" cy="39827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39000" y="1828800"/>
            <a:ext cx="277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15200" y="3276600"/>
            <a:ext cx="277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>
            <a:off x="5715000" y="2012950"/>
            <a:ext cx="1524000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1"/>
          </p:cNvCxnSpPr>
          <p:nvPr/>
        </p:nvCxnSpPr>
        <p:spPr>
          <a:xfrm flipH="1">
            <a:off x="6629400" y="3460750"/>
            <a:ext cx="685800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 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注意事项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9200" y="1447800"/>
            <a:ext cx="8936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在选择</a:t>
            </a:r>
            <a:r>
              <a:rPr lang="en-US" altLang="zh-CN" sz="2000" dirty="0">
                <a:sym typeface="+mn-ea"/>
              </a:rPr>
              <a:t>K</a:t>
            </a:r>
            <a:r>
              <a:rPr lang="zh-CN" altLang="en-US" sz="2000" dirty="0">
                <a:sym typeface="+mn-ea"/>
              </a:rPr>
              <a:t>时可以多选择几组进行实验（</a:t>
            </a:r>
            <a:r>
              <a:rPr lang="en-US" altLang="zh-CN" sz="2000" dirty="0">
                <a:sym typeface="+mn-ea"/>
              </a:rPr>
              <a:t>3&lt;=K&lt;=10</a:t>
            </a:r>
            <a:r>
              <a:rPr lang="zh-CN" altLang="en-US" sz="2000" dirty="0">
                <a:sym typeface="+mn-ea"/>
              </a:rPr>
              <a:t>），注意在处理数据时有些列数据是</a:t>
            </a:r>
            <a:r>
              <a:rPr lang="en-US" altLang="zh-CN" sz="2000" dirty="0">
                <a:sym typeface="+mn-ea"/>
              </a:rPr>
              <a:t>Unknown</a:t>
            </a:r>
            <a:r>
              <a:rPr lang="zh-CN" altLang="en-US" sz="2000" dirty="0">
                <a:sym typeface="+mn-ea"/>
              </a:rPr>
              <a:t>，注意避免。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在选取不同</a:t>
            </a:r>
            <a:r>
              <a:rPr lang="en-US" altLang="zh-CN" sz="2000" dirty="0">
                <a:sym typeface="+mn-ea"/>
              </a:rPr>
              <a:t>Popularity</a:t>
            </a:r>
            <a:r>
              <a:rPr lang="zh-CN" altLang="en-US" sz="2000" dirty="0">
                <a:sym typeface="+mn-ea"/>
              </a:rPr>
              <a:t>的数据时，建议选取相隔距离较远的数据。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若实验效果不好时可以多进行几次实验选取较好的一次进行检查。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Consolas" panose="020B0609020204030204" pitchFamily="49" charset="0"/>
                <a:sym typeface="+mn-ea"/>
              </a:rPr>
              <a:t>可以使用 </a:t>
            </a:r>
            <a:r>
              <a:rPr lang="en-US" altLang="zh-CN" sz="2000" dirty="0">
                <a:effectLst/>
                <a:latin typeface="Consolas" panose="020B0609020204030204" pitchFamily="49" charset="0"/>
                <a:sym typeface="+mn-ea"/>
              </a:rPr>
              <a:t>matplotlib.pyplot</a:t>
            </a:r>
            <a:r>
              <a:rPr lang="zh-CN" altLang="en-US" sz="2000" dirty="0">
                <a:effectLst/>
                <a:latin typeface="Consolas" panose="020B0609020204030204" pitchFamily="49" charset="0"/>
                <a:sym typeface="+mn-ea"/>
              </a:rPr>
              <a:t>进行画图。</a:t>
            </a:r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Consolas" panose="020B0609020204030204" pitchFamily="49" charset="0"/>
                <a:sym typeface="+mn-ea"/>
              </a:rPr>
              <a:t>不要直接调用现有的聚类算法的库。</a:t>
            </a:r>
            <a:endParaRPr lang="zh-CN" altLang="en-US" sz="2000" dirty="0">
              <a:effectLst/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3667489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8513" y="1471562"/>
            <a:ext cx="326111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119" y="1426940"/>
            <a:ext cx="2945901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7200" y="2440154"/>
            <a:ext cx="3789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任务背景</a:t>
            </a:r>
            <a:endParaRPr lang="zh-CN" altLang="en-US" sz="2400" b="1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任务描述</a:t>
            </a:r>
            <a:endParaRPr lang="zh-CN" altLang="en-US" sz="2400" b="1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5515" lvl="2">
              <a:lnSpc>
                <a:spcPct val="150000"/>
              </a:lnSpc>
            </a:pPr>
            <a:r>
              <a:rPr lang="en-US" altLang="zh-CN" sz="2400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基本任务</a:t>
            </a:r>
            <a:endParaRPr lang="zh-CN" altLang="en-US" sz="2400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5515" lvl="2">
              <a:lnSpc>
                <a:spcPct val="150000"/>
              </a:lnSpc>
            </a:pPr>
            <a:r>
              <a:rPr lang="en-US" altLang="zh-CN" sz="2400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进阶任务</a:t>
            </a:r>
            <a:endParaRPr lang="zh-CN" altLang="en-US" sz="2400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算法流程</a:t>
            </a:r>
            <a:endParaRPr lang="zh-CN" altLang="en-US" sz="2400" b="1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验收流程</a:t>
            </a:r>
            <a:endParaRPr lang="zh-CN" altLang="en-US" sz="2400" b="1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400" b="1" dirty="0">
              <a:solidFill>
                <a:srgbClr val="2397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/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 任务背景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 任务背景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加深对聚类算法的理解,进一步认识聚类算法的实现；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分析kmeans流程,探究聚类算法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原里；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掌握kmeans算法核心要点；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将kmeans算法运用于实际，并掌握其度量好坏方式。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/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任务描述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 任务描述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提供动漫得分数据集（anime.csv）,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包含用户对动漫评分(Score 2~Score 10)、动漫的欢迎程度(Popularity)等数据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b="0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在对数据集进行处理时，按照Popularity列进行降序排序，在其中选择K类（eg. 选择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Popularity高、中、低三类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），每类选择一定数量的数据（eg. 每类选择60个数据），将选出的K类数据的K作为标签与Popularity和Score2~Score10组合成一个11维的数据，对除K以外的数据进行归一化处理。</a:t>
            </a:r>
            <a:endParaRPr lang="zh-CN" altLang="en-US" sz="2000" b="0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编写kmeans算法，算法的输入是归一化后的数据集，动漫数据集一共11维数据，代表着动漫的11维特征，请在欧式距离下对动漫的所有数据进行聚类，聚类的数量为K。</a:t>
            </a:r>
            <a:endParaRPr lang="zh-CN" altLang="en-US" sz="2000" b="0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 任务描述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202020"/>
                </a:solidFill>
                <a:sym typeface="+mn-ea"/>
              </a:rPr>
              <a:t>1.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以处理后的</a:t>
            </a:r>
            <a:r>
              <a:rPr lang="zh-CN" altLang="en-US" sz="2000" dirty="0">
                <a:solidFill>
                  <a:srgbClr val="202020"/>
                </a:solidFill>
                <a:effectLst/>
                <a:sym typeface="+mn-ea"/>
              </a:rPr>
              <a:t>anime.csv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作为输入文件。</a:t>
            </a:r>
            <a:endParaRPr lang="zh-CN" altLang="en-US" sz="2000" dirty="0">
              <a:solidFill>
                <a:srgbClr val="202020"/>
              </a:solidFill>
              <a:sym typeface="+mn-ea"/>
            </a:endParaRPr>
          </a:p>
          <a:p>
            <a:pPr indent="457200" algn="l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202020"/>
                </a:solidFill>
                <a:sym typeface="+mn-ea"/>
              </a:rPr>
              <a:t>2.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在本次实验中，最终评价</a:t>
            </a:r>
            <a:r>
              <a:rPr lang="en-US" altLang="zh-CN" sz="2000" dirty="0" err="1">
                <a:solidFill>
                  <a:srgbClr val="202020"/>
                </a:solidFill>
                <a:sym typeface="+mn-ea"/>
              </a:rPr>
              <a:t>kmeans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算法的精准度有两种，第一是处理后的动漫数据集已经给出的</a:t>
            </a:r>
            <a:r>
              <a:rPr lang="en-US" altLang="zh-CN" sz="2000" dirty="0">
                <a:solidFill>
                  <a:srgbClr val="202020"/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个聚类，和自己运行的</a:t>
            </a:r>
            <a:r>
              <a:rPr lang="en-US" altLang="zh-CN" sz="2000" dirty="0">
                <a:solidFill>
                  <a:srgbClr val="202020"/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rgbClr val="202020"/>
                </a:solidFill>
                <a:sym typeface="+mn-ea"/>
              </a:rPr>
              <a:t>个聚类做准确度判断。第二个是计算所有数据点到各自质心距离的平方和。请各位同学在实验中计算出这两个值。</a:t>
            </a:r>
            <a:endParaRPr lang="zh-CN" altLang="en-US" sz="20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9122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 任务描述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进阶任务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 dirty="0">
                <a:solidFill>
                  <a:srgbClr val="202020"/>
                </a:solidFill>
                <a:effectLst/>
                <a:sym typeface="+mn-ea"/>
              </a:rPr>
              <a:t>1.</a:t>
            </a:r>
            <a:r>
              <a:rPr lang="zh-CN" altLang="en-US" sz="2000" dirty="0">
                <a:solidFill>
                  <a:srgbClr val="202020"/>
                </a:solidFill>
                <a:effectLst/>
                <a:sym typeface="+mn-ea"/>
              </a:rPr>
              <a:t>在聚类之后，任选两个维度（为了效果良好建议选择</a:t>
            </a:r>
            <a:r>
              <a:rPr lang="en-US" altLang="zh-CN" sz="2000" dirty="0">
                <a:solidFill>
                  <a:srgbClr val="202020"/>
                </a:solidFill>
                <a:effectLst/>
                <a:sym typeface="+mn-ea"/>
              </a:rPr>
              <a:t>Score 10</a:t>
            </a:r>
            <a:r>
              <a:rPr lang="zh-CN" altLang="en-US" sz="2000" dirty="0">
                <a:solidFill>
                  <a:srgbClr val="202020"/>
                </a:solidFill>
                <a:effectLst/>
                <a:sym typeface="+mn-ea"/>
              </a:rPr>
              <a:t>和</a:t>
            </a:r>
            <a:r>
              <a:rPr lang="en-US" altLang="zh-CN" sz="2000" dirty="0">
                <a:solidFill>
                  <a:srgbClr val="202020"/>
                </a:solidFill>
                <a:effectLst/>
                <a:sym typeface="+mn-ea"/>
              </a:rPr>
              <a:t>Score 2</a:t>
            </a:r>
            <a:r>
              <a:rPr lang="zh-CN" altLang="en-US" sz="2000" dirty="0">
                <a:solidFill>
                  <a:srgbClr val="202020"/>
                </a:solidFill>
                <a:effectLst/>
                <a:sym typeface="+mn-ea"/>
              </a:rPr>
              <a:t>列数据进行展示），以</a:t>
            </a:r>
            <a:r>
              <a:rPr lang="en-US" altLang="zh-CN" sz="2000" dirty="0">
                <a:solidFill>
                  <a:srgbClr val="202020"/>
                </a:solidFill>
                <a:effectLst/>
                <a:sym typeface="+mn-ea"/>
              </a:rPr>
              <a:t>K</a:t>
            </a:r>
            <a:r>
              <a:rPr lang="zh-CN" altLang="en-US" sz="2000" dirty="0">
                <a:solidFill>
                  <a:srgbClr val="202020"/>
                </a:solidFill>
                <a:effectLst/>
                <a:sym typeface="+mn-ea"/>
              </a:rPr>
              <a:t>种不同的颜色对自己聚类的结果进行标注，最终以二维平面中点图的形式来展示所有的样本点。效果展示图可如图所示。</a:t>
            </a:r>
            <a:endParaRPr lang="en-US" altLang="zh-CN" sz="20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25" y="3276600"/>
            <a:ext cx="3130550" cy="2482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/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 算法流程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BjN2I3YjA4NmJkYzgzMDBiMmI2MWNiZDY2ZTkxMWYifQ=="/>
  <p:tag name="commondata" val="eyJoZGlkIjoiOTNhOTBiZTM4NDA4MTVjYWIxMjFmMmE5YThmYjYwOT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40000"/>
            <a:lumOff val="60000"/>
            <a:alpha val="6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960</Words>
  <Application>WPS 演示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MS PGothic</vt:lpstr>
      <vt:lpstr>Times New Roman</vt:lpstr>
      <vt:lpstr>Consolas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啦啦啦</cp:lastModifiedBy>
  <cp:revision>1512</cp:revision>
  <cp:lastPrinted>2011-10-20T04:01:00Z</cp:lastPrinted>
  <dcterms:created xsi:type="dcterms:W3CDTF">2009-06-12T17:14:00Z</dcterms:created>
  <dcterms:modified xsi:type="dcterms:W3CDTF">2024-05-09T19:33:26Z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17C24B224CFB4C8DB741E3A11A601A53_13</vt:lpwstr>
  </property>
  <property fmtid="{D5CDD505-2E9C-101B-9397-08002B2CF9AE}" pid="3" name="KSOProductBuildVer">
    <vt:lpwstr>2052-12.1.0.16729</vt:lpwstr>
  </property>
</Properties>
</file>