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7"/>
  </p:notesMasterIdLst>
  <p:sldIdLst>
    <p:sldId id="276" r:id="rId2"/>
    <p:sldId id="437" r:id="rId3"/>
    <p:sldId id="788" r:id="rId4"/>
    <p:sldId id="784" r:id="rId5"/>
    <p:sldId id="783" r:id="rId6"/>
    <p:sldId id="782" r:id="rId7"/>
    <p:sldId id="781" r:id="rId8"/>
    <p:sldId id="785" r:id="rId9"/>
    <p:sldId id="786" r:id="rId10"/>
    <p:sldId id="776" r:id="rId11"/>
    <p:sldId id="773" r:id="rId12"/>
    <p:sldId id="757" r:id="rId13"/>
    <p:sldId id="758" r:id="rId14"/>
    <p:sldId id="789" r:id="rId15"/>
    <p:sldId id="571" r:id="rId16"/>
    <p:sldId id="759" r:id="rId17"/>
    <p:sldId id="760" r:id="rId18"/>
    <p:sldId id="761" r:id="rId19"/>
    <p:sldId id="762" r:id="rId20"/>
    <p:sldId id="763" r:id="rId21"/>
    <p:sldId id="765" r:id="rId22"/>
    <p:sldId id="764" r:id="rId23"/>
    <p:sldId id="572" r:id="rId24"/>
    <p:sldId id="573" r:id="rId25"/>
    <p:sldId id="574" r:id="rId26"/>
    <p:sldId id="767" r:id="rId27"/>
    <p:sldId id="768" r:id="rId28"/>
    <p:sldId id="769" r:id="rId29"/>
    <p:sldId id="579" r:id="rId30"/>
    <p:sldId id="580" r:id="rId31"/>
    <p:sldId id="581" r:id="rId32"/>
    <p:sldId id="777" r:id="rId33"/>
    <p:sldId id="778" r:id="rId34"/>
    <p:sldId id="582" r:id="rId35"/>
    <p:sldId id="770" r:id="rId36"/>
    <p:sldId id="583" r:id="rId37"/>
    <p:sldId id="584" r:id="rId38"/>
    <p:sldId id="585" r:id="rId39"/>
    <p:sldId id="601" r:id="rId40"/>
    <p:sldId id="603" r:id="rId41"/>
    <p:sldId id="602" r:id="rId42"/>
    <p:sldId id="586" r:id="rId43"/>
    <p:sldId id="588" r:id="rId44"/>
    <p:sldId id="772" r:id="rId45"/>
    <p:sldId id="771" r:id="rId46"/>
    <p:sldId id="590" r:id="rId47"/>
    <p:sldId id="591" r:id="rId48"/>
    <p:sldId id="592" r:id="rId49"/>
    <p:sldId id="593" r:id="rId50"/>
    <p:sldId id="594" r:id="rId51"/>
    <p:sldId id="595" r:id="rId52"/>
    <p:sldId id="596" r:id="rId53"/>
    <p:sldId id="597" r:id="rId54"/>
    <p:sldId id="598" r:id="rId55"/>
    <p:sldId id="599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33CC"/>
    <a:srgbClr val="0099FF"/>
    <a:srgbClr val="33CC33"/>
    <a:srgbClr val="FF9900"/>
    <a:srgbClr val="99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711" autoAdjust="0"/>
  </p:normalViewPr>
  <p:slideViewPr>
    <p:cSldViewPr>
      <p:cViewPr varScale="1">
        <p:scale>
          <a:sx n="108" d="100"/>
          <a:sy n="108" d="100"/>
        </p:scale>
        <p:origin x="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5.xml"/><Relationship Id="rId2" Type="http://schemas.openxmlformats.org/officeDocument/2006/relationships/slide" Target="slides/slide51.xml"/><Relationship Id="rId1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3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3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BF43F82D-A536-495D-BAF8-097D303A9B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479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8B2F8A-6A15-4A7D-A972-D7CE637A81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03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3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6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9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638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3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5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32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379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70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3733800" y="2590800"/>
            <a:ext cx="4648200" cy="1295400"/>
          </a:xfrm>
        </p:spPr>
        <p:txBody>
          <a:bodyPr lIns="0" tIns="0" rIns="0" bIns="0"/>
          <a:lstStyle/>
          <a:p>
            <a:pPr algn="r" eaLnBrk="1" hangingPunct="1"/>
            <a:r>
              <a:rPr lang="en-US" altLang="zh-CN" sz="2800" smtClean="0">
                <a:solidFill>
                  <a:schemeClr val="tx1"/>
                </a:solidFill>
              </a:rPr>
              <a:t>Artificial Intelligence (AI)</a:t>
            </a:r>
            <a:r>
              <a:rPr lang="en-US" altLang="zh-CN" sz="3600" smtClean="0">
                <a:solidFill>
                  <a:schemeClr val="tx1"/>
                </a:solidFill>
              </a:rPr>
              <a:t/>
            </a:r>
            <a:br>
              <a:rPr lang="en-US" altLang="zh-CN" sz="3600" smtClean="0">
                <a:solidFill>
                  <a:schemeClr val="tx1"/>
                </a:solidFill>
              </a:rPr>
            </a:br>
            <a:r>
              <a:rPr lang="zh-CN" altLang="en-US" sz="4400" smtClean="0">
                <a:solidFill>
                  <a:schemeClr val="tx1"/>
                </a:solidFill>
                <a:ea typeface="隶书" panose="02010509060101010101" pitchFamily="49" charset="-122"/>
              </a:rPr>
              <a:t>人工智能</a:t>
            </a:r>
          </a:p>
        </p:txBody>
      </p:sp>
      <p:sp>
        <p:nvSpPr>
          <p:cNvPr id="5123" name="Rectangle 30"/>
          <p:cNvSpPr>
            <a:spLocks noChangeArrowheads="1"/>
          </p:cNvSpPr>
          <p:nvPr/>
        </p:nvSpPr>
        <p:spPr bwMode="gray">
          <a:xfrm>
            <a:off x="762000" y="1386627"/>
            <a:ext cx="3657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lang="zh-CN" alt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消解原理</a:t>
            </a:r>
            <a:r>
              <a:rPr lang="en-US" altLang="zh-CN" sz="4000" dirty="0" smtClean="0">
                <a:solidFill>
                  <a:schemeClr val="tx2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</a:t>
            </a:r>
            <a:r>
              <a:rPr lang="en-US" altLang="zh-CN" sz="4000" dirty="0" smtClean="0">
                <a:solidFill>
                  <a:schemeClr val="tx2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3200"/>
              </a:lnSpc>
            </a:pPr>
            <a:r>
              <a:rPr lang="en-US" altLang="zh-CN" sz="2000" b="0" dirty="0" smtClean="0">
                <a:latin typeface="+mj-lt"/>
                <a:cs typeface="Times New Roman" panose="02020603050405020304" pitchFamily="18" charset="0"/>
              </a:rPr>
              <a:t> Resolution </a:t>
            </a:r>
            <a:r>
              <a:rPr lang="en-US" altLang="zh-CN" sz="2000" b="0" dirty="0">
                <a:latin typeface="+mj-lt"/>
                <a:cs typeface="Times New Roman" panose="02020603050405020304" pitchFamily="18" charset="0"/>
              </a:rPr>
              <a:t>principle</a:t>
            </a:r>
            <a:endParaRPr lang="zh-CN" altLang="en-US" sz="2000" b="0" dirty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654676" y="1705992"/>
            <a:ext cx="7985975" cy="1477328"/>
          </a:xfrm>
        </p:spPr>
        <p:txBody>
          <a:bodyPr wrap="square" lIns="0" tIns="0" rIns="0" bIns="0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逊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归结原理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永真性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证明，转化为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不可满足性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证明。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永真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，只需证明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P∧﹁Q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不可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满足。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因为：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﹁ (P→Q) ⇔ ﹁(﹁ P∨Q) ⇔ P∧﹁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16039" y="3429000"/>
            <a:ext cx="7987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-342900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海伯伦定理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自动定理证明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奠定了理论基础。</a:t>
            </a:r>
            <a:b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鲁滨逊提出的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归结原理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机器定理证明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成为现实。</a:t>
            </a:r>
            <a:endParaRPr lang="zh-CN" altLang="en-US" sz="2400" b="1" kern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47162" y="1702158"/>
            <a:ext cx="7937679" cy="317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+mn-ea"/>
                <a:ea typeface="+mn-ea"/>
              </a:rPr>
              <a:t>概念</a:t>
            </a:r>
            <a:endParaRPr lang="en-US" altLang="zh-CN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zh-CN" altLang="zh-CN" sz="2000" b="1" dirty="0" smtClean="0">
                <a:latin typeface="+mn-ea"/>
                <a:ea typeface="+mn-ea"/>
              </a:rPr>
              <a:t>⑴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谓词公式、原子公式、复合公式、合式公式；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zh-CN" altLang="zh-CN" sz="2000" dirty="0" smtClean="0">
                <a:latin typeface="+mn-ea"/>
                <a:ea typeface="+mn-ea"/>
              </a:rPr>
              <a:t>⑵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推理</a:t>
            </a:r>
            <a:r>
              <a:rPr lang="zh-CN" altLang="en-US" sz="2000" b="1" dirty="0">
                <a:latin typeface="+mn-ea"/>
                <a:ea typeface="+mn-ea"/>
              </a:rPr>
              <a:t>规则、置换、</a:t>
            </a:r>
            <a:r>
              <a:rPr lang="zh-CN" altLang="en-US" sz="2000" b="1" dirty="0" smtClean="0">
                <a:latin typeface="+mn-ea"/>
                <a:ea typeface="+mn-ea"/>
              </a:rPr>
              <a:t>合一；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</a:pP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zh-CN" altLang="zh-CN" sz="2000" dirty="0" smtClean="0">
                <a:latin typeface="+mn-ea"/>
                <a:ea typeface="+mn-ea"/>
              </a:rPr>
              <a:t>⑶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合式公式的蕴含、等价关系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+mn-ea"/>
                <a:ea typeface="+mn-ea"/>
              </a:rPr>
              <a:t>可</a:t>
            </a:r>
            <a:r>
              <a:rPr lang="zh-CN" altLang="en-US" sz="2000" dirty="0">
                <a:latin typeface="+mn-ea"/>
                <a:ea typeface="+mn-ea"/>
              </a:rPr>
              <a:t>在谓词公式、推理规则、</a:t>
            </a:r>
            <a:r>
              <a:rPr lang="zh-CN" altLang="en-US" sz="2000" dirty="0" smtClean="0">
                <a:latin typeface="+mn-ea"/>
                <a:ea typeface="+mn-ea"/>
              </a:rPr>
              <a:t>置换、合一</a:t>
            </a:r>
            <a:r>
              <a:rPr lang="zh-CN" altLang="en-US" sz="2000" dirty="0">
                <a:latin typeface="+mn-ea"/>
                <a:ea typeface="+mn-ea"/>
              </a:rPr>
              <a:t>等概念基础</a:t>
            </a:r>
            <a:r>
              <a:rPr lang="zh-CN" altLang="en-US" sz="2000" dirty="0" smtClean="0">
                <a:latin typeface="+mn-ea"/>
                <a:ea typeface="+mn-ea"/>
              </a:rPr>
              <a:t>上，进一步研究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消解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归结</a:t>
            </a:r>
            <a:r>
              <a:rPr lang="zh-CN" altLang="en-US" sz="2000" dirty="0" smtClean="0">
                <a:latin typeface="+mn-ea"/>
                <a:ea typeface="+mn-ea"/>
              </a:rPr>
              <a:t>原理。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72920" y="1002268"/>
            <a:ext cx="2908480" cy="369332"/>
          </a:xfrm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5.3 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子句集及其化简</a:t>
            </a:r>
          </a:p>
        </p:txBody>
      </p:sp>
    </p:spTree>
    <p:extLst>
      <p:ext uri="{BB962C8B-B14F-4D97-AF65-F5344CB8AC3E}">
        <p14:creationId xmlns:p14="http://schemas.microsoft.com/office/powerpoint/2010/main" val="35131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648235" y="1828800"/>
                <a:ext cx="8172718" cy="2487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  <a:spAutoFit/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eaLnBrk="1" hangingPunct="1">
                  <a:lnSpc>
                    <a:spcPts val="35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原子公式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不含有任何连接词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谓词公式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。如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𝑸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𝒚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lvl="1" eaLnBrk="1" hangingPunct="1">
                  <a:lnSpc>
                    <a:spcPts val="35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文字：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原子公式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或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原子公式的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否定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。如：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,¬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𝑸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𝒚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𝑹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lvl="1" eaLnBrk="1" hangingPunct="1">
                  <a:lnSpc>
                    <a:spcPts val="35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子句：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由一些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文字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组成的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析取式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。如：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∨¬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𝑸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空子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句：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不含任何文字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子句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(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NIL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)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，不能被任何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解释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满足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</a:rPr>
                  <a:t>永假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)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。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marL="0" lvl="1" eaLnBrk="1" hangingPunct="1">
                  <a:lnSpc>
                    <a:spcPts val="3500"/>
                  </a:lnSpc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子句集：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由子句构成的</a:t>
                </a:r>
                <a:r>
                  <a:rPr lang="zh-CN" altLang="en-US" sz="2000" dirty="0" smtClean="0">
                    <a:solidFill>
                      <a:srgbClr val="0000FF"/>
                    </a:solidFill>
                  </a:rPr>
                  <a:t>集合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235" y="1828800"/>
                <a:ext cx="8172718" cy="2487861"/>
              </a:xfrm>
              <a:prstGeom prst="rect">
                <a:avLst/>
              </a:prstGeom>
              <a:blipFill rotWithShape="0">
                <a:blip r:embed="rId2"/>
                <a:stretch>
                  <a:fillRect l="-1864" b="-34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672920" y="1002268"/>
            <a:ext cx="1613080" cy="369332"/>
          </a:xfrm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有关概念：</a:t>
            </a:r>
          </a:p>
        </p:txBody>
      </p:sp>
    </p:spTree>
    <p:extLst>
      <p:ext uri="{BB962C8B-B14F-4D97-AF65-F5344CB8AC3E}">
        <p14:creationId xmlns:p14="http://schemas.microsoft.com/office/powerpoint/2010/main" val="8792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640724" y="1752600"/>
            <a:ext cx="81727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消解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 smtClean="0">
                <a:latin typeface="+mn-ea"/>
                <a:ea typeface="+mn-ea"/>
              </a:rPr>
              <a:t>对</a:t>
            </a:r>
            <a:r>
              <a:rPr lang="zh-CN" altLang="en-US" sz="2000" dirty="0">
                <a:latin typeface="+mn-ea"/>
                <a:ea typeface="+mn-ea"/>
              </a:rPr>
              <a:t>谓词演算公式进行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分解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化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简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消去一些符号</a:t>
            </a:r>
            <a:r>
              <a:rPr lang="zh-CN" altLang="en-US" sz="2000" dirty="0" smtClean="0">
                <a:latin typeface="+mn-ea"/>
                <a:ea typeface="+mn-ea"/>
              </a:rPr>
              <a:t>，求得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导出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子句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0" lvl="1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消解过程</a:t>
            </a:r>
            <a:r>
              <a:rPr lang="zh-CN" altLang="en-US" sz="2000" dirty="0" smtClean="0"/>
              <a:t>：将</a:t>
            </a:r>
            <a:r>
              <a:rPr lang="zh-CN" altLang="en-US" sz="2000" dirty="0" smtClean="0">
                <a:solidFill>
                  <a:srgbClr val="0000FF"/>
                </a:solidFill>
                <a:ea typeface="楷体_GB2312" pitchFamily="1" charset="-122"/>
              </a:rPr>
              <a:t>消解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1" charset="-122"/>
              </a:rPr>
              <a:t>规则</a:t>
            </a:r>
            <a:r>
              <a:rPr lang="zh-CN" altLang="en-US" sz="2000" dirty="0">
                <a:ea typeface="楷体_GB2312" pitchFamily="1" charset="-122"/>
              </a:rPr>
              <a:t>应用</a:t>
            </a:r>
            <a:r>
              <a:rPr lang="zh-CN" altLang="en-US" sz="2000" dirty="0" smtClean="0">
                <a:ea typeface="楷体_GB2312" pitchFamily="1" charset="-122"/>
              </a:rPr>
              <a:t>于</a:t>
            </a:r>
            <a:r>
              <a:rPr lang="zh-CN" altLang="en-US" sz="2000" dirty="0" smtClean="0">
                <a:solidFill>
                  <a:srgbClr val="0000FF"/>
                </a:solidFill>
                <a:ea typeface="楷体_GB2312" pitchFamily="1" charset="-122"/>
              </a:rPr>
              <a:t>母体子句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1" charset="-122"/>
              </a:rPr>
              <a:t>对</a:t>
            </a:r>
            <a:r>
              <a:rPr lang="zh-CN" altLang="en-US" sz="2000" dirty="0" smtClean="0">
                <a:ea typeface="楷体_GB2312" pitchFamily="1" charset="-122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ea typeface="楷体_GB2312" pitchFamily="1" charset="-122"/>
              </a:rPr>
              <a:t>产生一个导出子句</a:t>
            </a:r>
            <a:r>
              <a:rPr lang="zh-CN" altLang="en-US" sz="2000" dirty="0" smtClean="0">
                <a:ea typeface="楷体_GB2312" pitchFamily="1" charset="-122"/>
              </a:rPr>
              <a:t>。</a:t>
            </a:r>
            <a:endParaRPr lang="zh-CN" altLang="en-US" sz="2000" dirty="0">
              <a:ea typeface="楷体_GB2312" pitchFamily="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5357" y="2819400"/>
            <a:ext cx="7975243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存在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某个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公理“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E1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E2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”和另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公理“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E2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E3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”，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那么“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E1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E3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”在逻辑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</a:t>
            </a:r>
            <a:r>
              <a:rPr lang="zh-CN" altLang="en-US" sz="2000" dirty="0" smtClean="0">
                <a:latin typeface="+mn-ea"/>
                <a:ea typeface="+mn-ea"/>
                <a:cs typeface="Times New Roman" panose="02020603050405020304" pitchFamily="18" charset="0"/>
              </a:rPr>
              <a:t>成立</a:t>
            </a:r>
            <a:r>
              <a:rPr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+mn-ea"/>
                <a:ea typeface="+mn-ea"/>
                <a:cs typeface="Times New Roman" panose="02020603050405020304" pitchFamily="18" charset="0"/>
              </a:rPr>
              <a:t>导出</a:t>
            </a:r>
            <a:r>
              <a:rPr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这就是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消解。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”为“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0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”和“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”的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消解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式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1194" y="4495800"/>
            <a:ext cx="732700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，由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E1∨E2 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¬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E2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∨E3 }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消解导出 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E1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∨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E3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54758" y="3742001"/>
            <a:ext cx="1450483" cy="475273"/>
            <a:chOff x="3454758" y="3742001"/>
            <a:chExt cx="1450483" cy="475273"/>
          </a:xfrm>
        </p:grpSpPr>
        <p:sp>
          <p:nvSpPr>
            <p:cNvPr id="4" name="椭圆 3"/>
            <p:cNvSpPr/>
            <p:nvPr/>
          </p:nvSpPr>
          <p:spPr bwMode="auto">
            <a:xfrm>
              <a:off x="3454758" y="3760074"/>
              <a:ext cx="304800" cy="4572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600441" y="3742001"/>
              <a:ext cx="304800" cy="4572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27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672920" y="1002268"/>
            <a:ext cx="2298880" cy="369332"/>
          </a:xfrm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鲁滨逊归结原理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635357" y="1828800"/>
            <a:ext cx="8229600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原理</a:t>
            </a:r>
            <a:r>
              <a:rPr lang="zh-CN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子句集中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各子句之间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2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合取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关系，只要有一个子句不可满足</a:t>
            </a:r>
            <a:r>
              <a:rPr lang="zh-CN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Aft>
                <a:spcPts val="0"/>
              </a:spcAft>
              <a:buClr>
                <a:srgbClr val="FF0000"/>
              </a:buClr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子句集就不可满足</a:t>
            </a:r>
            <a:r>
              <a:rPr lang="zh-CN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（出发点）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357" y="2880717"/>
            <a:ext cx="8127643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lnSpc>
                <a:spcPts val="3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基本思想：</a:t>
            </a:r>
            <a:r>
              <a:rPr lang="zh-CN" altLang="zh-CN" sz="2000" dirty="0">
                <a:solidFill>
                  <a:srgbClr val="0000FF"/>
                </a:solidFill>
              </a:rPr>
              <a:t>检查</a:t>
            </a:r>
            <a:r>
              <a:rPr lang="zh-CN" altLang="zh-CN" sz="2000" dirty="0">
                <a:solidFill>
                  <a:srgbClr val="FF0000"/>
                </a:solidFill>
              </a:rPr>
              <a:t>子句</a:t>
            </a:r>
            <a:r>
              <a:rPr lang="zh-CN" altLang="zh-CN" sz="2000" dirty="0" smtClean="0">
                <a:solidFill>
                  <a:srgbClr val="FF0000"/>
                </a:solidFill>
              </a:rPr>
              <a:t>集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000" dirty="0" smtClean="0"/>
              <a:t>中</a:t>
            </a:r>
            <a:r>
              <a:rPr lang="zh-CN" altLang="zh-CN" sz="2000" dirty="0">
                <a:solidFill>
                  <a:srgbClr val="FF0000"/>
                </a:solidFill>
              </a:rPr>
              <a:t>是否包含空子</a:t>
            </a:r>
            <a:r>
              <a:rPr lang="zh-CN" altLang="zh-CN" sz="2000" dirty="0" smtClean="0">
                <a:solidFill>
                  <a:srgbClr val="FF0000"/>
                </a:solidFill>
              </a:rPr>
              <a:t>句</a:t>
            </a:r>
            <a:endParaRPr lang="en-US" altLang="zh-CN" sz="2000" dirty="0"/>
          </a:p>
          <a:p>
            <a:pPr algn="just">
              <a:lnSpc>
                <a:spcPts val="3000"/>
              </a:lnSpc>
              <a:spcAft>
                <a:spcPts val="0"/>
              </a:spcAft>
              <a:buClr>
                <a:srgbClr val="FF0000"/>
              </a:buClr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zh-CN" altLang="zh-CN" sz="2000" dirty="0" smtClean="0">
                <a:solidFill>
                  <a:srgbClr val="0000FF"/>
                </a:solidFill>
              </a:rPr>
              <a:t>若</a:t>
            </a:r>
            <a:r>
              <a:rPr lang="zh-CN" altLang="zh-CN" sz="2000" dirty="0">
                <a:solidFill>
                  <a:srgbClr val="0000FF"/>
                </a:solidFill>
              </a:rPr>
              <a:t>包含</a:t>
            </a:r>
            <a:r>
              <a:rPr lang="zh-CN" altLang="zh-CN" sz="2000" dirty="0"/>
              <a:t>，则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000" dirty="0"/>
              <a:t>不可满足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algn="just">
              <a:lnSpc>
                <a:spcPts val="3000"/>
              </a:lnSpc>
              <a:spcAft>
                <a:spcPts val="0"/>
              </a:spcAft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zh-CN" altLang="zh-CN" sz="2000" dirty="0" smtClean="0">
                <a:solidFill>
                  <a:srgbClr val="0000FF"/>
                </a:solidFill>
              </a:rPr>
              <a:t>若</a:t>
            </a:r>
            <a:r>
              <a:rPr lang="zh-CN" altLang="zh-CN" sz="2000" dirty="0">
                <a:solidFill>
                  <a:srgbClr val="0000FF"/>
                </a:solidFill>
              </a:rPr>
              <a:t>不</a:t>
            </a:r>
            <a:r>
              <a:rPr lang="zh-CN" altLang="zh-CN" sz="2000" dirty="0" smtClean="0">
                <a:solidFill>
                  <a:srgbClr val="0000FF"/>
                </a:solidFill>
              </a:rPr>
              <a:t>包含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在</a:t>
            </a:r>
            <a:r>
              <a:rPr lang="en-US" altLang="zh-CN" sz="2000" dirty="0"/>
              <a:t>S</a:t>
            </a:r>
            <a:r>
              <a:rPr lang="zh-CN" altLang="zh-CN" sz="2000" dirty="0"/>
              <a:t>中选择合适的子句进行归结，一旦归结出</a:t>
            </a:r>
            <a:r>
              <a:rPr lang="zh-CN" altLang="zh-CN" sz="2000" dirty="0" smtClean="0"/>
              <a:t>空子</a:t>
            </a:r>
            <a:r>
              <a:rPr lang="zh-CN" altLang="en-US" sz="2000" dirty="0" smtClean="0"/>
              <a:t>句，</a:t>
            </a:r>
            <a:endParaRPr lang="en-US" altLang="zh-CN" sz="2000" dirty="0" smtClean="0"/>
          </a:p>
          <a:p>
            <a:pPr algn="just">
              <a:lnSpc>
                <a:spcPts val="3000"/>
              </a:lnSpc>
              <a:spcAft>
                <a:spcPts val="0"/>
              </a:spcAft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即</a:t>
            </a:r>
            <a:r>
              <a:rPr lang="zh-CN" altLang="zh-CN" sz="2000" dirty="0"/>
              <a:t>可说明</a:t>
            </a:r>
            <a:r>
              <a:rPr lang="en-US" altLang="zh-CN" sz="2000" dirty="0"/>
              <a:t>S</a:t>
            </a:r>
            <a:r>
              <a:rPr lang="zh-CN" altLang="zh-CN" sz="2000" dirty="0"/>
              <a:t>不可满足。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47162" y="4610637"/>
            <a:ext cx="8090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消解中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最重要手段：</a:t>
            </a:r>
            <a:r>
              <a:rPr lang="zh-CN" altLang="en-US" sz="2400" b="1" dirty="0" smtClean="0">
                <a:latin typeface="+mn-ea"/>
                <a:ea typeface="+mn-ea"/>
                <a:cs typeface="Times New Roman" panose="02020603050405020304" pitchFamily="18" charset="0"/>
              </a:rPr>
              <a:t>归结出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空子句</a:t>
            </a:r>
          </a:p>
        </p:txBody>
      </p:sp>
    </p:spTree>
    <p:extLst>
      <p:ext uri="{BB962C8B-B14F-4D97-AF65-F5344CB8AC3E}">
        <p14:creationId xmlns:p14="http://schemas.microsoft.com/office/powerpoint/2010/main" val="63095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1002268"/>
            <a:ext cx="3886200" cy="369332"/>
          </a:xfrm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5.4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子句集的求取（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步法）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31975"/>
            <a:ext cx="7848600" cy="4198938"/>
          </a:xfrm>
        </p:spPr>
        <p:txBody>
          <a:bodyPr wrap="square" lIns="0" tIns="0" rIns="0" bIns="0">
            <a:spAutoFit/>
          </a:bodyPr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任何一个“谓词演算公式”均可化成一个子句集。具体步骤：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消去蕴涵符号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减少否定符号的管辖域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sz="2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对变量标准化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sz="2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消去存在量词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r>
              <a:rPr lang="zh-CN" altLang="en-US" sz="2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化为前束型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⑥</a:t>
            </a:r>
            <a:r>
              <a:rPr lang="zh-CN" altLang="en-US" sz="2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将母式化为合取范式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⑦</a:t>
            </a:r>
            <a:r>
              <a:rPr lang="zh-CN" altLang="en-US" sz="2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消去全称量词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⑧</a:t>
            </a:r>
            <a:r>
              <a:rPr lang="zh-CN" altLang="en-US" sz="2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消去连词符号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⑨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更换变量名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956233"/>
            <a:ext cx="1600200" cy="369332"/>
          </a:xfrm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步骤说明：</a:t>
            </a:r>
            <a:endParaRPr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7848600" cy="134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⑴、消去蕴涵符号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只应用“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”和“ 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∨B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800" dirty="0">
              <a:latin typeface="+mn-ea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依据：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→B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⇔ 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∨B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（命题逻辑，逆反率）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85800" y="3276600"/>
            <a:ext cx="8077200" cy="2895600"/>
            <a:chOff x="685800" y="3276600"/>
            <a:chExt cx="8077200" cy="2895600"/>
          </a:xfrm>
        </p:grpSpPr>
        <p:grpSp>
          <p:nvGrpSpPr>
            <p:cNvPr id="4" name="组合 3"/>
            <p:cNvGrpSpPr/>
            <p:nvPr/>
          </p:nvGrpSpPr>
          <p:grpSpPr>
            <a:xfrm>
              <a:off x="685800" y="3276600"/>
              <a:ext cx="8077200" cy="2895600"/>
              <a:chOff x="685800" y="3276600"/>
              <a:chExt cx="8077200" cy="28956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5800" y="3276600"/>
                <a:ext cx="8077200" cy="2895600"/>
                <a:chOff x="685800" y="3276600"/>
                <a:chExt cx="8077200" cy="2895600"/>
              </a:xfrm>
            </p:grpSpPr>
            <p:sp>
              <p:nvSpPr>
                <p:cNvPr id="5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685800" y="3276600"/>
                  <a:ext cx="8077200" cy="8976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marL="469900" indent="-469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908050" indent="-43656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04925" indent="-39528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93863" indent="-3873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93913" indent="-398463" algn="l" rtl="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533400" indent="-533400" eaLnBrk="1" hangingPunct="1">
                    <a:lnSpc>
                      <a:spcPts val="3500"/>
                    </a:lnSpc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2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⑵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、减少否定符号的管辖域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533400" indent="-533400" eaLnBrk="1" hangingPunct="1">
                    <a:lnSpc>
                      <a:spcPts val="35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方法</a:t>
                  </a:r>
                  <a:r>
                    <a:rPr lang="zh-CN" altLang="en-US" sz="1800" dirty="0" smtClean="0">
                      <a:solidFill>
                        <a:srgbClr val="FF0000"/>
                      </a:solidFill>
                      <a:latin typeface="+mn-ea"/>
                      <a:cs typeface="Times New Roman" panose="02020603050405020304" pitchFamily="18" charset="0"/>
                    </a:rPr>
                    <a:t>：</a:t>
                  </a:r>
                  <a:r>
                    <a:rPr lang="zh-CN" altLang="en-US" sz="1800" dirty="0" smtClean="0">
                      <a:latin typeface="+mn-ea"/>
                      <a:cs typeface="Times New Roman" panose="02020603050405020304" pitchFamily="18" charset="0"/>
                    </a:rPr>
                    <a:t>应用摩根定律，使</a:t>
                  </a:r>
                  <a:r>
                    <a:rPr lang="zh-CN" altLang="en-US" sz="1800" dirty="0" smtClean="0">
                      <a:latin typeface="+mn-ea"/>
                    </a:rPr>
                    <a:t>每个</a:t>
                  </a:r>
                  <a:r>
                    <a:rPr lang="zh-CN" altLang="en-US" sz="1800" dirty="0">
                      <a:latin typeface="+mn-ea"/>
                    </a:rPr>
                    <a:t>否定</a:t>
                  </a:r>
                  <a:r>
                    <a:rPr lang="zh-CN" altLang="en-US" sz="1800" dirty="0" smtClean="0">
                      <a:latin typeface="+mn-ea"/>
                    </a:rPr>
                    <a:t>符号</a:t>
                  </a:r>
                  <a:r>
                    <a:rPr lang="zh-CN" alt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“ </a:t>
                  </a:r>
                  <a:r>
                    <a:rPr lang="en-US" altLang="zh-CN" sz="1800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¬</a:t>
                  </a:r>
                  <a:r>
                    <a:rPr lang="en-US" altLang="zh-CN" sz="18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1800" dirty="0" smtClean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”</a:t>
                  </a:r>
                  <a:r>
                    <a:rPr lang="zh-CN" altLang="en-US" sz="1800" dirty="0" smtClean="0">
                      <a:solidFill>
                        <a:srgbClr val="FF0000"/>
                      </a:solidFill>
                      <a:latin typeface="+mn-ea"/>
                    </a:rPr>
                    <a:t>最多只作用</a:t>
                  </a:r>
                  <a:r>
                    <a:rPr lang="zh-CN" altLang="en-US" sz="1800" dirty="0">
                      <a:solidFill>
                        <a:srgbClr val="FF0000"/>
                      </a:solidFill>
                      <a:latin typeface="+mn-ea"/>
                    </a:rPr>
                    <a:t>到一个</a:t>
                  </a:r>
                  <a:r>
                    <a:rPr lang="zh-CN" altLang="en-US" sz="1800" dirty="0" smtClean="0">
                      <a:solidFill>
                        <a:srgbClr val="FF0000"/>
                      </a:solidFill>
                      <a:latin typeface="+mn-ea"/>
                    </a:rPr>
                    <a:t>谓词上</a:t>
                  </a:r>
                  <a:r>
                    <a:rPr lang="zh-CN" altLang="en-US" sz="1800" dirty="0" smtClean="0">
                      <a:latin typeface="+mn-ea"/>
                      <a:cs typeface="Times New Roman" panose="02020603050405020304" pitchFamily="18" charset="0"/>
                    </a:rPr>
                    <a:t>。</a:t>
                  </a:r>
                  <a:endParaRPr lang="zh-CN" altLang="en-US" sz="1800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685800" y="4191000"/>
                  <a:ext cx="5029201" cy="1981200"/>
                  <a:chOff x="685800" y="4191000"/>
                  <a:chExt cx="5029201" cy="1981200"/>
                </a:xfrm>
              </p:grpSpPr>
              <p:sp>
                <p:nvSpPr>
                  <p:cNvPr id="8" name="矩形 7"/>
                  <p:cNvSpPr/>
                  <p:nvPr/>
                </p:nvSpPr>
                <p:spPr>
                  <a:xfrm>
                    <a:off x="685800" y="4191000"/>
                    <a:ext cx="697307" cy="448841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533400" indent="-533400" eaLnBrk="1" hangingPunct="1">
                      <a:lnSpc>
                        <a:spcPts val="3500"/>
                      </a:lnSpc>
                    </a:pPr>
                    <a:r>
                      <a:rPr lang="zh-CN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rPr>
                      <a:t>依据：</a:t>
                    </a:r>
                    <a:endParaRPr lang="zh-CN" altLang="en-US" sz="1800" dirty="0">
                      <a:latin typeface="+mn-ea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9" name="图片 8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81447" y="4248728"/>
                    <a:ext cx="4433554" cy="192347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" name="矩形 1"/>
              <p:cNvSpPr/>
              <p:nvPr/>
            </p:nvSpPr>
            <p:spPr bwMode="auto">
              <a:xfrm>
                <a:off x="3771363" y="4334938"/>
                <a:ext cx="1295400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楷体_GB2312" pitchFamily="49" charset="-122"/>
                    <a:ea typeface="楷体_GB2312" pitchFamily="49" charset="-122"/>
                  </a:rPr>
                  <a:t>（摩根律）</a:t>
                </a: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3771363" y="4698477"/>
                <a:ext cx="1295400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 bwMode="auto">
            <a:xfrm>
              <a:off x="3770826" y="5062016"/>
              <a:ext cx="17526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（双重否定）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7848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、变量标准化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</a:t>
            </a:r>
            <a:r>
              <a:rPr lang="zh-CN" altLang="en-US" sz="1800" dirty="0" smtClean="0">
                <a:latin typeface="+mn-ea"/>
              </a:rPr>
              <a:t>对变量命名，保证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每个量词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有自己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唯一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的变量名</a:t>
            </a:r>
            <a:r>
              <a:rPr lang="zh-CN" altLang="en-US" sz="18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1800" dirty="0">
              <a:latin typeface="+mn-ea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依据：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{P(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)Q(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⇔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{P(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)Q(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3427274"/>
            <a:ext cx="78486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⑷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去存在量词“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全称量词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辖域内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，用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Skolem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函数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替代</a:t>
            </a:r>
            <a:r>
              <a:rPr lang="zh-CN" altLang="en-US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存在量词内的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变量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② </a:t>
            </a:r>
            <a:r>
              <a:rPr lang="zh-CN" altLang="en-US" sz="1800" dirty="0" smtClean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独立存在的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1800" dirty="0" smtClean="0">
                <a:latin typeface="+mn-ea"/>
                <a:sym typeface="Symbol" panose="05050102010706020507" pitchFamily="18" charset="2"/>
              </a:rPr>
              <a:t>，用</a:t>
            </a:r>
            <a:r>
              <a:rPr lang="zh-CN" altLang="en-US" sz="1800" dirty="0" smtClean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一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个</a:t>
            </a:r>
            <a:r>
              <a:rPr lang="zh-CN" altLang="en-US" sz="1800" dirty="0" smtClean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新的常量</a:t>
            </a:r>
            <a:r>
              <a:rPr lang="zh-CN" altLang="en-US" sz="1800" dirty="0" smtClean="0">
                <a:latin typeface="+mn-ea"/>
                <a:sym typeface="Symbol" panose="05050102010706020507" pitchFamily="18" charset="2"/>
              </a:rPr>
              <a:t>替代。</a:t>
            </a:r>
            <a:endParaRPr lang="en-US" altLang="ja-JP" sz="1800" dirty="0">
              <a:latin typeface="+mn-ea"/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依据：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[(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)P(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⇔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[P(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g(</a:t>
            </a:r>
            <a:r>
              <a:rPr lang="en-US" altLang="zh-CN" sz="1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5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11558" y="1752600"/>
            <a:ext cx="7924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⑸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、化为前束型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lang="zh-CN" altLang="en-US" sz="2000" dirty="0" smtClean="0">
                <a:latin typeface="+mn-ea"/>
              </a:rPr>
              <a:t>将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所有全称量词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移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到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公式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的最前面</a:t>
            </a:r>
            <a:r>
              <a:rPr lang="zh-CN" altLang="en-US" sz="2000" dirty="0" smtClean="0">
                <a:latin typeface="+mn-ea"/>
              </a:rPr>
              <a:t>，使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每个量词的辖域</a:t>
            </a:r>
            <a:r>
              <a:rPr lang="zh-CN" altLang="en-US" sz="2000" dirty="0" smtClean="0">
                <a:latin typeface="+mn-ea"/>
              </a:rPr>
              <a:t>包括这个</a:t>
            </a:r>
            <a:endParaRPr lang="en-US" altLang="zh-CN" sz="2000" dirty="0" smtClean="0">
              <a:latin typeface="+mn-ea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</a:t>
            </a:r>
            <a:r>
              <a:rPr lang="zh-CN" altLang="en-US" sz="2000" u="sng" dirty="0" smtClean="0">
                <a:latin typeface="+mn-ea"/>
              </a:rPr>
              <a:t>量词</a:t>
            </a:r>
            <a:r>
              <a:rPr lang="zh-CN" altLang="en-US" sz="2000" u="sng" dirty="0">
                <a:latin typeface="+mn-ea"/>
              </a:rPr>
              <a:t>后面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公式的整个部分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29928"/>
            <a:ext cx="3886200" cy="86740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4426803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依据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全称量词分块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zh-CN" altLang="en-US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非全称变量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成为全称量词的</a:t>
            </a:r>
            <a:r>
              <a:rPr lang="zh-CN" altLang="en-US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｛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｛［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)∨P(f(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P(g(x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］｝｝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2920" y="1676400"/>
            <a:ext cx="8242479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20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、将母式化为合取式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+mn-ea"/>
              </a:rPr>
              <a:t>任何母</a:t>
            </a:r>
            <a:r>
              <a:rPr lang="zh-CN" altLang="en-US" sz="2000" dirty="0" smtClean="0">
                <a:latin typeface="+mn-ea"/>
              </a:rPr>
              <a:t>式，都</a:t>
            </a:r>
            <a:r>
              <a:rPr lang="zh-CN" altLang="en-US" sz="2000" dirty="0">
                <a:latin typeface="+mn-ea"/>
              </a:rPr>
              <a:t>可写成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由一些</a:t>
            </a:r>
            <a:r>
              <a:rPr lang="zh-CN" altLang="en-US" sz="2000" u="sng" dirty="0">
                <a:latin typeface="+mn-ea"/>
              </a:rPr>
              <a:t>谓词</a:t>
            </a:r>
            <a:r>
              <a:rPr lang="zh-CN" altLang="en-US" sz="2000" u="sng" dirty="0" smtClean="0">
                <a:latin typeface="+mn-ea"/>
              </a:rPr>
              <a:t>公式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或谓词公式的否定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析取式</a:t>
            </a:r>
            <a:endParaRPr lang="en-US" altLang="zh-CN" sz="2000" dirty="0" smtClean="0">
              <a:solidFill>
                <a:srgbClr val="0000FF"/>
              </a:solidFill>
              <a:latin typeface="+mn-ea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</a:t>
            </a:r>
            <a:r>
              <a:rPr lang="zh-CN" altLang="en-US" sz="2000" dirty="0" smtClean="0">
                <a:latin typeface="+mn-ea"/>
              </a:rPr>
              <a:t>构成的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合取式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依据：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A∨(B∧C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⇔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B)∧(A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C)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（分配率）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A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∧(B∨C)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⇔ (A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∧B)∨(A∧C)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如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x)(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y)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｛［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P(x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P(y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)∨P(f(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］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［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P(x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)∨Q(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x,g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(x))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］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［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P(x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P(g(x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］｝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727502"/>
            <a:ext cx="816627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前束式：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｛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｛［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)∨P(f(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P(g(x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］｝｝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95600" y="533400"/>
            <a:ext cx="1676400" cy="194102"/>
            <a:chOff x="2895600" y="533400"/>
            <a:chExt cx="1676400" cy="194102"/>
          </a:xfrm>
        </p:grpSpPr>
        <p:cxnSp>
          <p:nvCxnSpPr>
            <p:cNvPr id="12" name="直接连接符 11"/>
            <p:cNvCxnSpPr/>
            <p:nvPr/>
          </p:nvCxnSpPr>
          <p:spPr bwMode="auto">
            <a:xfrm>
              <a:off x="2895600" y="533400"/>
              <a:ext cx="0" cy="194102"/>
            </a:xfrm>
            <a:prstGeom prst="line">
              <a:avLst/>
            </a:prstGeom>
            <a:ln/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>
              <a:off x="2895600" y="533400"/>
              <a:ext cx="1676400" cy="0"/>
            </a:xfrm>
            <a:prstGeom prst="line">
              <a:avLst/>
            </a:prstGeom>
            <a:ln/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4572000" y="533400"/>
              <a:ext cx="0" cy="194102"/>
            </a:xfrm>
            <a:prstGeom prst="line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743200" y="328523"/>
            <a:ext cx="4419600" cy="398977"/>
            <a:chOff x="2895600" y="533400"/>
            <a:chExt cx="1676400" cy="194102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2895600" y="533400"/>
              <a:ext cx="0" cy="194102"/>
            </a:xfrm>
            <a:prstGeom prst="line">
              <a:avLst/>
            </a:prstGeom>
            <a:ln/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2895600" y="533400"/>
              <a:ext cx="1676400" cy="0"/>
            </a:xfrm>
            <a:prstGeom prst="line">
              <a:avLst/>
            </a:prstGeom>
            <a:ln/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>
              <a:off x="4572000" y="533400"/>
              <a:ext cx="0" cy="194102"/>
            </a:xfrm>
            <a:prstGeom prst="line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直接连接符 24"/>
          <p:cNvCxnSpPr/>
          <p:nvPr/>
        </p:nvCxnSpPr>
        <p:spPr bwMode="auto">
          <a:xfrm>
            <a:off x="4927243" y="4941195"/>
            <a:ext cx="3721994" cy="0"/>
          </a:xfrm>
          <a:prstGeom prst="line">
            <a:avLst/>
          </a:prstGeom>
          <a:ln>
            <a:solidFill>
              <a:srgbClr val="FF0000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2667000" y="1143000"/>
            <a:ext cx="5334000" cy="322231"/>
            <a:chOff x="2667000" y="1143000"/>
            <a:chExt cx="5334000" cy="322231"/>
          </a:xfrm>
        </p:grpSpPr>
        <p:grpSp>
          <p:nvGrpSpPr>
            <p:cNvPr id="38" name="组合 37"/>
            <p:cNvGrpSpPr/>
            <p:nvPr/>
          </p:nvGrpSpPr>
          <p:grpSpPr>
            <a:xfrm>
              <a:off x="2667000" y="1143000"/>
              <a:ext cx="457200" cy="322231"/>
              <a:chOff x="2667000" y="1143000"/>
              <a:chExt cx="457200" cy="322231"/>
            </a:xfrm>
          </p:grpSpPr>
          <p:cxnSp>
            <p:nvCxnSpPr>
              <p:cNvPr id="3" name="直接连接符 2"/>
              <p:cNvCxnSpPr/>
              <p:nvPr/>
            </p:nvCxnSpPr>
            <p:spPr bwMode="auto">
              <a:xfrm>
                <a:off x="2667000" y="1143000"/>
                <a:ext cx="457200" cy="0"/>
              </a:xfrm>
              <a:prstGeom prst="line">
                <a:avLst/>
              </a:prstGeom>
              <a:ln/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矩形 3"/>
              <p:cNvSpPr/>
              <p:nvPr/>
            </p:nvSpPr>
            <p:spPr bwMode="auto">
              <a:xfrm>
                <a:off x="2787738" y="1157454"/>
                <a:ext cx="241481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886200" y="1143000"/>
              <a:ext cx="1524000" cy="322230"/>
              <a:chOff x="3886200" y="1143000"/>
              <a:chExt cx="1524000" cy="322230"/>
            </a:xfrm>
          </p:grpSpPr>
          <p:cxnSp>
            <p:nvCxnSpPr>
              <p:cNvPr id="7" name="直接连接符 6"/>
              <p:cNvCxnSpPr/>
              <p:nvPr/>
            </p:nvCxnSpPr>
            <p:spPr bwMode="auto">
              <a:xfrm>
                <a:off x="3886200" y="1143000"/>
                <a:ext cx="1524000" cy="0"/>
              </a:xfrm>
              <a:prstGeom prst="line">
                <a:avLst/>
              </a:prstGeom>
              <a:ln/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 bwMode="auto">
              <a:xfrm>
                <a:off x="4523168" y="1157453"/>
                <a:ext cx="241481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063803" y="1143000"/>
              <a:ext cx="1937197" cy="307777"/>
              <a:chOff x="6063803" y="1143000"/>
              <a:chExt cx="1937197" cy="307777"/>
            </a:xfrm>
          </p:grpSpPr>
          <p:cxnSp>
            <p:nvCxnSpPr>
              <p:cNvPr id="10" name="直接连接符 9"/>
              <p:cNvCxnSpPr/>
              <p:nvPr/>
            </p:nvCxnSpPr>
            <p:spPr bwMode="auto">
              <a:xfrm>
                <a:off x="6063803" y="1157453"/>
                <a:ext cx="1937197" cy="0"/>
              </a:xfrm>
              <a:prstGeom prst="line">
                <a:avLst/>
              </a:prstGeom>
              <a:ln/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 bwMode="auto">
              <a:xfrm>
                <a:off x="6972299" y="1143000"/>
                <a:ext cx="241481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6066486" y="1535805"/>
            <a:ext cx="2049885" cy="308851"/>
            <a:chOff x="6066486" y="1535805"/>
            <a:chExt cx="2049885" cy="308851"/>
          </a:xfrm>
        </p:grpSpPr>
        <p:grpSp>
          <p:nvGrpSpPr>
            <p:cNvPr id="37" name="组合 36"/>
            <p:cNvGrpSpPr/>
            <p:nvPr/>
          </p:nvGrpSpPr>
          <p:grpSpPr>
            <a:xfrm>
              <a:off x="6066486" y="1535805"/>
              <a:ext cx="968598" cy="307777"/>
              <a:chOff x="6063803" y="1905000"/>
              <a:chExt cx="968598" cy="307777"/>
            </a:xfrm>
          </p:grpSpPr>
          <p:cxnSp>
            <p:nvCxnSpPr>
              <p:cNvPr id="32" name="直接连接符 31"/>
              <p:cNvCxnSpPr/>
              <p:nvPr/>
            </p:nvCxnSpPr>
            <p:spPr bwMode="auto">
              <a:xfrm>
                <a:off x="6063803" y="1905000"/>
                <a:ext cx="968598" cy="0"/>
              </a:xfrm>
              <a:prstGeom prst="line">
                <a:avLst/>
              </a:prstGeom>
              <a:ln/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 bwMode="auto">
              <a:xfrm>
                <a:off x="6508122" y="1905000"/>
                <a:ext cx="241481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7147773" y="1536879"/>
              <a:ext cx="968598" cy="307777"/>
              <a:chOff x="7476720" y="1905000"/>
              <a:chExt cx="968598" cy="307777"/>
            </a:xfrm>
          </p:grpSpPr>
          <p:cxnSp>
            <p:nvCxnSpPr>
              <p:cNvPr id="34" name="直接连接符 33"/>
              <p:cNvCxnSpPr/>
              <p:nvPr/>
            </p:nvCxnSpPr>
            <p:spPr bwMode="auto">
              <a:xfrm>
                <a:off x="7476720" y="1905000"/>
                <a:ext cx="968598" cy="0"/>
              </a:xfrm>
              <a:prstGeom prst="line">
                <a:avLst/>
              </a:prstGeom>
              <a:ln/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矩形 34"/>
              <p:cNvSpPr/>
              <p:nvPr/>
            </p:nvSpPr>
            <p:spPr bwMode="auto">
              <a:xfrm>
                <a:off x="7921039" y="1905000"/>
                <a:ext cx="241481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707255" y="1876205"/>
            <a:ext cx="1981200" cy="2706843"/>
            <a:chOff x="5715000" y="1843582"/>
            <a:chExt cx="1981200" cy="2424090"/>
          </a:xfrm>
        </p:grpSpPr>
        <p:cxnSp>
          <p:nvCxnSpPr>
            <p:cNvPr id="44" name="直接箭头连接符 43"/>
            <p:cNvCxnSpPr/>
            <p:nvPr/>
          </p:nvCxnSpPr>
          <p:spPr bwMode="auto">
            <a:xfrm flipH="1">
              <a:off x="5715000" y="1843582"/>
              <a:ext cx="795805" cy="2424090"/>
            </a:xfrm>
            <a:prstGeom prst="straightConnector1">
              <a:avLst/>
            </a:prstGeom>
            <a:ln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 bwMode="auto">
            <a:xfrm flipH="1">
              <a:off x="7644415" y="1843582"/>
              <a:ext cx="51785" cy="2424090"/>
            </a:xfrm>
            <a:prstGeom prst="straightConnector1">
              <a:avLst/>
            </a:prstGeom>
            <a:ln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4546242" y="706651"/>
            <a:ext cx="1391186" cy="4324514"/>
            <a:chOff x="4546242" y="706651"/>
            <a:chExt cx="1391186" cy="4018221"/>
          </a:xfrm>
        </p:grpSpPr>
        <p:sp>
          <p:nvSpPr>
            <p:cNvPr id="23" name="椭圆 22"/>
            <p:cNvSpPr/>
            <p:nvPr/>
          </p:nvSpPr>
          <p:spPr bwMode="auto">
            <a:xfrm>
              <a:off x="4546242" y="4267672"/>
              <a:ext cx="342364" cy="4572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6" name="直接箭头连接符 5"/>
            <p:cNvCxnSpPr>
              <a:endCxn id="23" idx="7"/>
            </p:cNvCxnSpPr>
            <p:nvPr/>
          </p:nvCxnSpPr>
          <p:spPr bwMode="auto">
            <a:xfrm flipH="1">
              <a:off x="4838468" y="1157453"/>
              <a:ext cx="876532" cy="317717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 bwMode="auto">
            <a:xfrm>
              <a:off x="5595064" y="706651"/>
              <a:ext cx="342364" cy="4572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49388" y="723781"/>
            <a:ext cx="616711" cy="4307384"/>
            <a:chOff x="6649388" y="723781"/>
            <a:chExt cx="616711" cy="3962991"/>
          </a:xfrm>
        </p:grpSpPr>
        <p:sp>
          <p:nvSpPr>
            <p:cNvPr id="11" name="椭圆 10"/>
            <p:cNvSpPr/>
            <p:nvPr/>
          </p:nvSpPr>
          <p:spPr bwMode="auto">
            <a:xfrm>
              <a:off x="6980618" y="723781"/>
              <a:ext cx="285481" cy="4572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6649388" y="4229572"/>
              <a:ext cx="285481" cy="4572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16" name="直接箭头连接符 15"/>
            <p:cNvCxnSpPr>
              <a:stCxn id="11" idx="4"/>
              <a:endCxn id="45" idx="0"/>
            </p:cNvCxnSpPr>
            <p:nvPr/>
          </p:nvCxnSpPr>
          <p:spPr bwMode="auto">
            <a:xfrm flipH="1">
              <a:off x="6792129" y="1180981"/>
              <a:ext cx="331230" cy="3048591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8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7" name="Text Box 17"/>
          <p:cNvSpPr txBox="1">
            <a:spLocks noChangeArrowheads="1"/>
          </p:cNvSpPr>
          <p:nvPr/>
        </p:nvSpPr>
        <p:spPr bwMode="auto">
          <a:xfrm>
            <a:off x="4540250" y="1931376"/>
            <a:ext cx="31559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、自然演绎推理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7" name="Text Box 24"/>
          <p:cNvSpPr txBox="1">
            <a:spLocks noChangeArrowheads="1"/>
          </p:cNvSpPr>
          <p:nvPr/>
        </p:nvSpPr>
        <p:spPr bwMode="auto">
          <a:xfrm>
            <a:off x="4540250" y="2693376"/>
            <a:ext cx="20129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、搜索策略</a:t>
            </a:r>
          </a:p>
        </p:txBody>
      </p:sp>
      <p:sp>
        <p:nvSpPr>
          <p:cNvPr id="6148" name="Text Box 31"/>
          <p:cNvSpPr txBox="1">
            <a:spLocks noChangeArrowheads="1"/>
          </p:cNvSpPr>
          <p:nvPr/>
        </p:nvSpPr>
        <p:spPr bwMode="auto">
          <a:xfrm>
            <a:off x="4540250" y="3455376"/>
            <a:ext cx="27749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、自然演绎推理</a:t>
            </a:r>
          </a:p>
        </p:txBody>
      </p:sp>
      <p:sp>
        <p:nvSpPr>
          <p:cNvPr id="6149" name="Text Box 38"/>
          <p:cNvSpPr txBox="1">
            <a:spLocks noChangeArrowheads="1"/>
          </p:cNvSpPr>
          <p:nvPr/>
        </p:nvSpPr>
        <p:spPr bwMode="auto">
          <a:xfrm>
            <a:off x="4540250" y="4263413"/>
            <a:ext cx="27749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、归结演绎推理</a:t>
            </a:r>
          </a:p>
        </p:txBody>
      </p:sp>
      <p:sp>
        <p:nvSpPr>
          <p:cNvPr id="6150" name="Text Box 45"/>
          <p:cNvSpPr txBox="1">
            <a:spLocks noChangeArrowheads="1"/>
          </p:cNvSpPr>
          <p:nvPr/>
        </p:nvSpPr>
        <p:spPr bwMode="auto">
          <a:xfrm>
            <a:off x="4540250" y="5055576"/>
            <a:ext cx="3841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、基于规则的演绎推理</a:t>
            </a:r>
          </a:p>
        </p:txBody>
      </p:sp>
      <p:pic>
        <p:nvPicPr>
          <p:cNvPr id="6151" name="Picture 63" descr="u=276253129,52541480&amp;fm=23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4495800"/>
            <a:ext cx="19367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 Box 72"/>
          <p:cNvSpPr txBox="1">
            <a:spLocks noChangeArrowheads="1"/>
          </p:cNvSpPr>
          <p:nvPr/>
        </p:nvSpPr>
        <p:spPr bwMode="auto">
          <a:xfrm>
            <a:off x="685800" y="960438"/>
            <a:ext cx="838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4284" y="1759155"/>
            <a:ext cx="8001000" cy="31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33400" indent="-533400" eaLnBrk="1" hangingPunct="1">
              <a:lnSpc>
                <a:spcPts val="3500"/>
              </a:lnSpc>
              <a:spcAft>
                <a:spcPts val="1200"/>
              </a:spcAft>
            </a:pPr>
            <a:r>
              <a:rPr lang="zh-CN" altLang="en-US" dirty="0" smtClean="0">
                <a:latin typeface="+mn-ea"/>
                <a:ea typeface="+mn-ea"/>
              </a:rPr>
              <a:t>⑺、消</a:t>
            </a:r>
            <a:r>
              <a:rPr lang="zh-CN" altLang="en-US" dirty="0">
                <a:latin typeface="+mn-ea"/>
                <a:ea typeface="+mn-ea"/>
              </a:rPr>
              <a:t>去</a:t>
            </a:r>
            <a:r>
              <a:rPr lang="zh-CN" altLang="en-US" dirty="0" smtClean="0">
                <a:latin typeface="+mn-ea"/>
                <a:ea typeface="+mn-ea"/>
              </a:rPr>
              <a:t>全称量词</a:t>
            </a:r>
            <a:endParaRPr lang="en-US" altLang="zh-CN" dirty="0" smtClean="0">
              <a:latin typeface="+mn-ea"/>
              <a:ea typeface="+mn-ea"/>
            </a:endParaRPr>
          </a:p>
          <a:p>
            <a:pPr marL="533400" indent="-533400" eaLnBrk="1" hangingPunct="1">
              <a:lnSpc>
                <a:spcPts val="35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方法：</a:t>
            </a:r>
            <a:r>
              <a:rPr lang="zh-CN" altLang="en-US" sz="2000" dirty="0" smtClean="0">
                <a:latin typeface="+mn-ea"/>
                <a:ea typeface="+mn-ea"/>
              </a:rPr>
              <a:t>所有</a:t>
            </a:r>
            <a:r>
              <a:rPr lang="zh-CN" altLang="en-US" sz="2000" dirty="0">
                <a:latin typeface="+mn-ea"/>
                <a:ea typeface="+mn-ea"/>
              </a:rPr>
              <a:t>余下的</a:t>
            </a:r>
            <a:r>
              <a:rPr lang="zh-CN" altLang="en-US" sz="2000" dirty="0" smtClean="0">
                <a:latin typeface="+mn-ea"/>
                <a:ea typeface="+mn-ea"/>
              </a:rPr>
              <a:t>量词，均</a:t>
            </a:r>
            <a:r>
              <a:rPr lang="zh-CN" altLang="en-US" sz="2000" dirty="0">
                <a:latin typeface="+mn-ea"/>
                <a:ea typeface="+mn-ea"/>
              </a:rPr>
              <a:t>被全称量词量化了。消去前缀，即消去</a:t>
            </a:r>
            <a:r>
              <a:rPr lang="zh-CN" altLang="en-US" sz="2000" dirty="0" smtClean="0">
                <a:latin typeface="+mn-ea"/>
                <a:ea typeface="+mn-ea"/>
              </a:rPr>
              <a:t>明显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533400" indent="-533400" eaLnBrk="1" hangingPunct="1">
              <a:lnSpc>
                <a:spcPts val="3500"/>
              </a:lnSpc>
              <a:spcAft>
                <a:spcPts val="1200"/>
              </a:spcAft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  <a:r>
              <a:rPr lang="zh-CN" altLang="en-US" sz="2000" dirty="0" smtClean="0">
                <a:latin typeface="+mn-ea"/>
                <a:ea typeface="+mn-ea"/>
              </a:rPr>
              <a:t>出现</a:t>
            </a:r>
            <a:r>
              <a:rPr lang="zh-CN" altLang="en-US" sz="2000" dirty="0">
                <a:latin typeface="+mn-ea"/>
                <a:ea typeface="+mn-ea"/>
              </a:rPr>
              <a:t>的</a:t>
            </a:r>
            <a:r>
              <a:rPr lang="zh-CN" altLang="en-US" sz="2000" dirty="0" smtClean="0">
                <a:latin typeface="+mn-ea"/>
                <a:ea typeface="+mn-ea"/>
              </a:rPr>
              <a:t>全称量词。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533400" indent="-533400" eaLnBrk="1" hangingPunct="1">
              <a:lnSpc>
                <a:spcPts val="35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依据：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因母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式中的全部变元均受全称量词的约束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全称量词的次序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已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ts val="3500"/>
              </a:lnSpc>
              <a:spcAft>
                <a:spcPts val="12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无关紧要，由此可省去全称量词。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ts val="35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如：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｛［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)∨P(f(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)∨Q(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P(g(x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］｝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73995" y="804776"/>
            <a:ext cx="77724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合取式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x)(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y)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｛［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P(x)∨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P(y)∨P(f(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］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［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P(x)∨Q(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x,g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(x))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］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［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P(x)∨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P(g(x))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］｝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8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721584"/>
            <a:ext cx="7961289" cy="1631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33400" indent="-533400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 smtClean="0">
                <a:latin typeface="+mn-ea"/>
                <a:ea typeface="+mn-ea"/>
              </a:rPr>
              <a:t>⑻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 smtClean="0">
                <a:latin typeface="+mn-ea"/>
                <a:ea typeface="+mn-ea"/>
              </a:rPr>
              <a:t>消去</a:t>
            </a:r>
            <a:r>
              <a:rPr lang="zh-CN" altLang="en-US" dirty="0">
                <a:latin typeface="+mn-ea"/>
                <a:ea typeface="+mn-ea"/>
              </a:rPr>
              <a:t>连接</a:t>
            </a:r>
            <a:r>
              <a:rPr lang="zh-CN" altLang="en-US" dirty="0" smtClean="0">
                <a:latin typeface="+mn-ea"/>
                <a:ea typeface="+mn-ea"/>
              </a:rPr>
              <a:t>词</a:t>
            </a:r>
            <a:r>
              <a:rPr lang="zh-CN" altLang="en-US" dirty="0">
                <a:latin typeface="+mn-ea"/>
                <a:ea typeface="+mn-ea"/>
              </a:rPr>
              <a:t>符号</a:t>
            </a:r>
            <a:r>
              <a:rPr lang="zh-CN" altLang="en-US" dirty="0" smtClean="0">
                <a:latin typeface="+mn-ea"/>
                <a:ea typeface="+mn-ea"/>
              </a:rPr>
              <a:t>∧</a:t>
            </a:r>
            <a:endParaRPr lang="en-US" altLang="zh-CN" dirty="0" smtClean="0">
              <a:latin typeface="+mn-ea"/>
              <a:ea typeface="+mn-ea"/>
            </a:endParaRPr>
          </a:p>
          <a:p>
            <a:pPr marL="533400" indent="-533400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方法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(A,B)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代替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(A∧B)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，消去符号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∧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。最后得到一个有限集，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每个公式均是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文字的析取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944" y="457200"/>
            <a:ext cx="80010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33400" indent="-533400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消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去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全称量词：</a:t>
            </a:r>
            <a:endParaRPr lang="en-US" altLang="zh-CN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｛［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)∨P(f(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)∨Q(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P(g(x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］｝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4921" y="3581400"/>
            <a:ext cx="335280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)∨P(f(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)∨Q(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P(g(x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90553" y="855521"/>
            <a:ext cx="2399763" cy="527788"/>
            <a:chOff x="3290553" y="855521"/>
            <a:chExt cx="2399763" cy="527788"/>
          </a:xfrm>
        </p:grpSpPr>
        <p:sp>
          <p:nvSpPr>
            <p:cNvPr id="7" name="椭圆 6"/>
            <p:cNvSpPr/>
            <p:nvPr/>
          </p:nvSpPr>
          <p:spPr bwMode="auto">
            <a:xfrm>
              <a:off x="3290553" y="855521"/>
              <a:ext cx="304800" cy="51935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5385516" y="863958"/>
              <a:ext cx="304800" cy="51935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9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3842" y="1807964"/>
            <a:ext cx="8382000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33400" indent="-533400" eaLnBrk="1" hangingPunct="1">
              <a:lnSpc>
                <a:spcPts val="3000"/>
              </a:lnSpc>
              <a:spcAft>
                <a:spcPts val="120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⑼、</a:t>
            </a:r>
            <a:r>
              <a:rPr lang="zh-CN" altLang="en-US" dirty="0" smtClean="0">
                <a:latin typeface="+mn-ea"/>
                <a:ea typeface="+mn-ea"/>
              </a:rPr>
              <a:t>更换</a:t>
            </a:r>
            <a:r>
              <a:rPr lang="zh-CN" altLang="en-US" dirty="0">
                <a:latin typeface="+mn-ea"/>
                <a:ea typeface="+mn-ea"/>
              </a:rPr>
              <a:t>变量</a:t>
            </a:r>
            <a:r>
              <a:rPr lang="zh-CN" altLang="en-US" dirty="0" smtClean="0">
                <a:latin typeface="+mn-ea"/>
                <a:ea typeface="+mn-ea"/>
              </a:rPr>
              <a:t>名</a:t>
            </a:r>
            <a:endParaRPr lang="en-US" altLang="zh-CN" dirty="0" smtClean="0">
              <a:latin typeface="+mn-ea"/>
              <a:ea typeface="+mn-ea"/>
            </a:endParaRPr>
          </a:p>
          <a:p>
            <a:pPr marL="533400" indent="-533400" eaLnBrk="1" hangingPunct="1">
              <a:lnSpc>
                <a:spcPts val="3000"/>
              </a:lnSpc>
              <a:spcAft>
                <a:spcPts val="600"/>
              </a:spcAft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方法：</a:t>
            </a:r>
            <a:r>
              <a:rPr lang="zh-CN" altLang="en-US" sz="2000" dirty="0" smtClean="0">
                <a:latin typeface="+mn-ea"/>
                <a:ea typeface="+mn-ea"/>
              </a:rPr>
              <a:t>更换变量符号的</a:t>
            </a:r>
            <a:r>
              <a:rPr lang="zh-CN" altLang="en-US" sz="2000" dirty="0">
                <a:latin typeface="+mn-ea"/>
                <a:ea typeface="+mn-ea"/>
              </a:rPr>
              <a:t>名称，使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一个变量符号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不出现在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一个以上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的子句中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533400" lvl="2" indent="-533400" eaLnBrk="1" hangingPunct="1">
              <a:lnSpc>
                <a:spcPts val="3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依据：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因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一个子句都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对应母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式中的一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个“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合取元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”，且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所有变元都是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lvl="2" indent="-533400" eaLnBrk="1" hangingPunct="1">
              <a:lnSpc>
                <a:spcPts val="3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全称量词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量化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的。因此，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任意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两个不同子句的变量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之间不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存在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任何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lvl="2" indent="-533400" eaLnBrk="1" hangingPunct="1">
              <a:lnSpc>
                <a:spcPts val="3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，更换变量名不会影响公式的真值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800" y="332815"/>
            <a:ext cx="4495800" cy="11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消去连词符号：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)∨P(f(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)∨Q(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P(g(x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0332" y="4083618"/>
            <a:ext cx="3810000" cy="1326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P(x1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P(y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)∨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P(f(x1,y))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P(x2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)∨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Q(x2,g(x2))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P(x3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P(g(x3))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83298" y="4322564"/>
            <a:ext cx="1544391" cy="1087636"/>
            <a:chOff x="4283298" y="4322564"/>
            <a:chExt cx="1544391" cy="1087636"/>
          </a:xfrm>
        </p:grpSpPr>
        <p:sp>
          <p:nvSpPr>
            <p:cNvPr id="2" name="右大括号 1"/>
            <p:cNvSpPr/>
            <p:nvPr/>
          </p:nvSpPr>
          <p:spPr bwMode="auto">
            <a:xfrm>
              <a:off x="4283298" y="4322564"/>
              <a:ext cx="288702" cy="1087636"/>
            </a:xfrm>
            <a:prstGeom prst="rightBrace">
              <a:avLst>
                <a:gd name="adj1" fmla="val 81572"/>
                <a:gd name="adj2" fmla="val 50000"/>
              </a:avLst>
            </a:prstGeom>
            <a:ln/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4760889" y="4685763"/>
              <a:ext cx="1066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子句集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95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6713"/>
            <a:ext cx="7696200" cy="1015663"/>
          </a:xfrm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将下列谓词演算公式化为一个子句集。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            (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x){P(x)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{(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y)[P(y)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P(f(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))]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∧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¬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y)[Q(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P(y)]}}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066800" y="3443288"/>
            <a:ext cx="7543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FFFF"/>
              </a:buClr>
              <a:buSzPct val="90000"/>
              <a:buFont typeface="Wingdings" panose="05000000000000000000" pitchFamily="2" charset="2"/>
              <a:buNone/>
            </a:pPr>
            <a:endParaRPr kumimoji="1" lang="ja-JP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06566" name="Text Box 6"/>
          <p:cNvSpPr txBox="1">
            <a:spLocks noChangeArrowheads="1"/>
          </p:cNvSpPr>
          <p:nvPr/>
        </p:nvSpPr>
        <p:spPr bwMode="auto">
          <a:xfrm>
            <a:off x="685800" y="1640919"/>
            <a:ext cx="79248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8288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⑴、消去蕴涵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只用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（或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）符号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∨B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具体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用“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¬A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”替换“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”；用“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∨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”替换“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kumimoji="1"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将符号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0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”之前的谓词均视为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”，对其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取反</a:t>
            </a:r>
            <a:r>
              <a:rPr kumimoji="1"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操作。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568" name="Text Box 8"/>
          <p:cNvSpPr txBox="1">
            <a:spLocks noChangeArrowheads="1"/>
          </p:cNvSpPr>
          <p:nvPr/>
        </p:nvSpPr>
        <p:spPr bwMode="auto">
          <a:xfrm>
            <a:off x="685800" y="4872335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8288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替换可得：</a:t>
            </a: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)∨{(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)[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P(y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)∨P(f(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))]∧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)[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)∨P(y)]}}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590800" y="1382376"/>
            <a:ext cx="5181600" cy="3570624"/>
            <a:chOff x="2590800" y="1382376"/>
            <a:chExt cx="5181600" cy="3570624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2590800" y="1382376"/>
              <a:ext cx="685800" cy="3570624"/>
            </a:xfrm>
            <a:prstGeom prst="straightConnector1">
              <a:avLst/>
            </a:prstGeom>
            <a:ln w="22225">
              <a:solidFill>
                <a:srgbClr val="33CC33"/>
              </a:solidFill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 bwMode="auto">
            <a:xfrm>
              <a:off x="3962400" y="1382376"/>
              <a:ext cx="762000" cy="3570624"/>
            </a:xfrm>
            <a:prstGeom prst="straightConnector1">
              <a:avLst/>
            </a:prstGeom>
            <a:ln w="22225">
              <a:solidFill>
                <a:srgbClr val="33CC33"/>
              </a:solidFill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 bwMode="auto">
            <a:xfrm>
              <a:off x="6858000" y="1382376"/>
              <a:ext cx="914400" cy="3570624"/>
            </a:xfrm>
            <a:prstGeom prst="straightConnector1">
              <a:avLst/>
            </a:prstGeom>
            <a:ln w="22225">
              <a:solidFill>
                <a:srgbClr val="33CC33"/>
              </a:solidFill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2010177" y="1061746"/>
            <a:ext cx="5152623" cy="3891254"/>
            <a:chOff x="2010177" y="1061746"/>
            <a:chExt cx="5152623" cy="3891254"/>
          </a:xfrm>
        </p:grpSpPr>
        <p:grpSp>
          <p:nvGrpSpPr>
            <p:cNvPr id="23" name="组合 22"/>
            <p:cNvGrpSpPr/>
            <p:nvPr/>
          </p:nvGrpSpPr>
          <p:grpSpPr>
            <a:xfrm>
              <a:off x="2010177" y="1061746"/>
              <a:ext cx="733023" cy="3891254"/>
              <a:chOff x="2010177" y="1061746"/>
              <a:chExt cx="733023" cy="3891254"/>
            </a:xfrm>
          </p:grpSpPr>
          <p:sp>
            <p:nvSpPr>
              <p:cNvPr id="21" name="椭圆 20"/>
              <p:cNvSpPr/>
              <p:nvPr/>
            </p:nvSpPr>
            <p:spPr bwMode="auto">
              <a:xfrm>
                <a:off x="2010177" y="1061746"/>
                <a:ext cx="457200" cy="239376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cxnSp>
            <p:nvCxnSpPr>
              <p:cNvPr id="22" name="直接箭头连接符 21"/>
              <p:cNvCxnSpPr>
                <a:stCxn id="21" idx="4"/>
              </p:cNvCxnSpPr>
              <p:nvPr/>
            </p:nvCxnSpPr>
            <p:spPr bwMode="auto">
              <a:xfrm>
                <a:off x="2238777" y="1301122"/>
                <a:ext cx="504423" cy="3651878"/>
              </a:xfrm>
              <a:prstGeom prst="straightConnector1">
                <a:avLst/>
              </a:prstGeom>
              <a:ln>
                <a:prstDash val="dash"/>
                <a:tailEnd type="triangle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3328116" y="1068083"/>
              <a:ext cx="939084" cy="3884917"/>
              <a:chOff x="3328116" y="1068083"/>
              <a:chExt cx="939084" cy="3884917"/>
            </a:xfrm>
          </p:grpSpPr>
          <p:sp>
            <p:nvSpPr>
              <p:cNvPr id="15" name="椭圆 14"/>
              <p:cNvSpPr/>
              <p:nvPr/>
            </p:nvSpPr>
            <p:spPr bwMode="auto">
              <a:xfrm>
                <a:off x="3328116" y="1068083"/>
                <a:ext cx="457200" cy="239376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cxnSp>
            <p:nvCxnSpPr>
              <p:cNvPr id="25" name="直接箭头连接符 24"/>
              <p:cNvCxnSpPr>
                <a:stCxn id="15" idx="4"/>
              </p:cNvCxnSpPr>
              <p:nvPr/>
            </p:nvCxnSpPr>
            <p:spPr bwMode="auto">
              <a:xfrm>
                <a:off x="3556716" y="1307459"/>
                <a:ext cx="710484" cy="3645541"/>
              </a:xfrm>
              <a:prstGeom prst="straightConnector1">
                <a:avLst/>
              </a:prstGeom>
              <a:ln>
                <a:prstDash val="dash"/>
                <a:tailEnd type="triangle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5996190" y="1074980"/>
              <a:ext cx="1166610" cy="3878020"/>
              <a:chOff x="5996190" y="1074980"/>
              <a:chExt cx="1166610" cy="3878020"/>
            </a:xfrm>
          </p:grpSpPr>
          <p:sp>
            <p:nvSpPr>
              <p:cNvPr id="26" name="椭圆 25"/>
              <p:cNvSpPr/>
              <p:nvPr/>
            </p:nvSpPr>
            <p:spPr bwMode="auto">
              <a:xfrm>
                <a:off x="5996190" y="1074980"/>
                <a:ext cx="735168" cy="251899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cxnSp>
            <p:nvCxnSpPr>
              <p:cNvPr id="29" name="直接箭头连接符 28"/>
              <p:cNvCxnSpPr>
                <a:stCxn id="26" idx="4"/>
              </p:cNvCxnSpPr>
              <p:nvPr/>
            </p:nvCxnSpPr>
            <p:spPr bwMode="auto">
              <a:xfrm>
                <a:off x="6363774" y="1326879"/>
                <a:ext cx="799026" cy="3626121"/>
              </a:xfrm>
              <a:prstGeom prst="straightConnector1">
                <a:avLst/>
              </a:prstGeom>
              <a:ln>
                <a:prstDash val="dash"/>
                <a:tailEnd type="triangle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8238" y="1771977"/>
            <a:ext cx="8060788" cy="2723823"/>
          </a:xfrm>
        </p:spPr>
        <p:txBody>
          <a:bodyPr wrap="square" lIns="0" tIns="0" rIns="0" bIns="0">
            <a:spAutoFit/>
          </a:bodyPr>
          <a:lstStyle/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、减少否定符号的管辖域</a:t>
            </a:r>
            <a:endParaRPr lang="zh-CN" altLang="en-US" sz="800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方法：</a:t>
            </a:r>
            <a:r>
              <a:rPr lang="zh-CN" altLang="en-US" sz="1800" b="1" dirty="0" smtClean="0">
                <a:latin typeface="+mn-ea"/>
              </a:rPr>
              <a:t>每个否定符号“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zh-CN" altLang="en-US" sz="1800" b="1" dirty="0" smtClean="0">
                <a:latin typeface="+mn-ea"/>
              </a:rPr>
              <a:t>”最多只用到一个谓词符号上，反复应用摩根定律。</a:t>
            </a: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具体：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用“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A∨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”替代“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¬(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A∧B)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”、“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A∧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”替代“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(A∨B)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“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”替代“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A)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“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x(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A)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”替代“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x(A)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“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x(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A)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”替代“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x(A)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7590" name="AutoShape 6"/>
          <p:cNvSpPr>
            <a:spLocks/>
          </p:cNvSpPr>
          <p:nvPr/>
        </p:nvSpPr>
        <p:spPr bwMode="invGray">
          <a:xfrm>
            <a:off x="648238" y="5029200"/>
            <a:ext cx="8230673" cy="400110"/>
          </a:xfrm>
          <a:prstGeom prst="borderCallout2">
            <a:avLst>
              <a:gd name="adj1" fmla="val 28801"/>
              <a:gd name="adj2" fmla="val -949"/>
              <a:gd name="adj3" fmla="val 28801"/>
              <a:gd name="adj4" fmla="val -1306"/>
              <a:gd name="adj5" fmla="val -50000"/>
              <a:gd name="adj6" fmla="val -168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替换可得：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P(x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)∨{(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)[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P(y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)∨P(f(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))]∧(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y)[Q(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∧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P(y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)]}}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09600" y="304800"/>
            <a:ext cx="7515136" cy="825262"/>
            <a:chOff x="609600" y="304800"/>
            <a:chExt cx="7515136" cy="825262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609600" y="576064"/>
              <a:ext cx="7515136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9144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3716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8288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2860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⑴、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P(x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)∨{(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)[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P(y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)∨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P(f(</a:t>
              </a:r>
              <a:r>
                <a:rPr kumimoji="1"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))]∧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)[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Q(</a:t>
              </a:r>
              <a:r>
                <a:rPr kumimoji="1" lang="en-US" altLang="zh-CN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)∨P(y)]}}</a:t>
              </a: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750195" y="304800"/>
              <a:ext cx="0" cy="381000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486400" y="1130062"/>
            <a:ext cx="2638336" cy="3899138"/>
            <a:chOff x="5486400" y="1130062"/>
            <a:chExt cx="2638336" cy="4280138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5486400" y="1130062"/>
              <a:ext cx="2209800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auto">
            <a:xfrm>
              <a:off x="6096000" y="5410200"/>
              <a:ext cx="202873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 bwMode="auto">
            <a:xfrm>
              <a:off x="6591300" y="1130062"/>
              <a:ext cx="647700" cy="4280138"/>
            </a:xfrm>
            <a:prstGeom prst="straightConnector1">
              <a:avLst/>
            </a:prstGeom>
            <a:ln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4367168" y="3456056"/>
            <a:ext cx="4182257" cy="353944"/>
            <a:chOff x="4367168" y="3456056"/>
            <a:chExt cx="4182257" cy="353944"/>
          </a:xfrm>
        </p:grpSpPr>
        <p:sp>
          <p:nvSpPr>
            <p:cNvPr id="16" name="矩形 15"/>
            <p:cNvSpPr/>
            <p:nvPr/>
          </p:nvSpPr>
          <p:spPr bwMode="auto">
            <a:xfrm>
              <a:off x="6019800" y="3502223"/>
              <a:ext cx="2529625" cy="307777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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Q(</a:t>
              </a:r>
              <a:r>
                <a:rPr kumimoji="1"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∨P(y)]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367168" y="3456056"/>
              <a:ext cx="1576432" cy="353944"/>
              <a:chOff x="4367168" y="3456056"/>
              <a:chExt cx="1576432" cy="353944"/>
            </a:xfrm>
          </p:grpSpPr>
          <p:sp>
            <p:nvSpPr>
              <p:cNvPr id="26" name="矩形 25"/>
              <p:cNvSpPr/>
              <p:nvPr/>
            </p:nvSpPr>
            <p:spPr bwMode="auto">
              <a:xfrm>
                <a:off x="4983587" y="3456056"/>
                <a:ext cx="297288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①</a:t>
                </a:r>
                <a:endPara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 bwMode="auto">
              <a:xfrm flipV="1">
                <a:off x="4367168" y="3656111"/>
                <a:ext cx="1576432" cy="153889"/>
              </a:xfrm>
              <a:prstGeom prst="straightConnector1">
                <a:avLst/>
              </a:prstGeom>
              <a:ln>
                <a:tailEnd type="triangle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组合 62"/>
          <p:cNvGrpSpPr/>
          <p:nvPr/>
        </p:nvGrpSpPr>
        <p:grpSpPr>
          <a:xfrm>
            <a:off x="6012824" y="3061386"/>
            <a:ext cx="3065664" cy="1201520"/>
            <a:chOff x="6012824" y="3061386"/>
            <a:chExt cx="3065664" cy="1201520"/>
          </a:xfrm>
        </p:grpSpPr>
        <p:sp>
          <p:nvSpPr>
            <p:cNvPr id="35" name="矩形 34"/>
            <p:cNvSpPr/>
            <p:nvPr/>
          </p:nvSpPr>
          <p:spPr bwMode="auto">
            <a:xfrm>
              <a:off x="6012824" y="3955129"/>
              <a:ext cx="2529625" cy="307777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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Q(</a:t>
              </a:r>
              <a:r>
                <a:rPr kumimoji="1"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))∧</a:t>
              </a:r>
              <a:r>
                <a:rPr kumimoji="1"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P(y)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076665" y="3061386"/>
              <a:ext cx="1001823" cy="1124219"/>
              <a:chOff x="8076665" y="3061386"/>
              <a:chExt cx="1001823" cy="1124219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8781200" y="3484995"/>
                <a:ext cx="297288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②</a:t>
                </a:r>
                <a:endPara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8076665" y="3061386"/>
                <a:ext cx="662725" cy="1124219"/>
                <a:chOff x="8076665" y="3061386"/>
                <a:chExt cx="662725" cy="1124219"/>
              </a:xfrm>
            </p:grpSpPr>
            <p:cxnSp>
              <p:nvCxnSpPr>
                <p:cNvPr id="43" name="直接连接符 42"/>
                <p:cNvCxnSpPr/>
                <p:nvPr/>
              </p:nvCxnSpPr>
              <p:spPr bwMode="auto">
                <a:xfrm>
                  <a:off x="8076665" y="3074265"/>
                  <a:ext cx="662725" cy="0"/>
                </a:xfrm>
                <a:prstGeom prst="line">
                  <a:avLst/>
                </a:prstGeom>
                <a:ln/>
                <a:ex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 bwMode="auto">
                <a:xfrm>
                  <a:off x="8730267" y="3061386"/>
                  <a:ext cx="0" cy="1124219"/>
                </a:xfrm>
                <a:prstGeom prst="line">
                  <a:avLst/>
                </a:prstGeom>
                <a:ln/>
                <a:ex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箭头连接符 53"/>
                <p:cNvCxnSpPr/>
                <p:nvPr/>
              </p:nvCxnSpPr>
              <p:spPr bwMode="auto">
                <a:xfrm flipH="1">
                  <a:off x="8581086" y="4170580"/>
                  <a:ext cx="152400" cy="0"/>
                </a:xfrm>
                <a:prstGeom prst="straightConnector1">
                  <a:avLst/>
                </a:prstGeom>
                <a:ln>
                  <a:tailEnd type="triangle"/>
                </a:ln>
                <a:ex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1" name="组合 60"/>
          <p:cNvGrpSpPr/>
          <p:nvPr/>
        </p:nvGrpSpPr>
        <p:grpSpPr>
          <a:xfrm>
            <a:off x="3733800" y="3456056"/>
            <a:ext cx="2857500" cy="1496944"/>
            <a:chOff x="3733800" y="3456056"/>
            <a:chExt cx="2857500" cy="1496944"/>
          </a:xfrm>
        </p:grpSpPr>
        <p:sp>
          <p:nvSpPr>
            <p:cNvPr id="32" name="矩形 31"/>
            <p:cNvSpPr/>
            <p:nvPr/>
          </p:nvSpPr>
          <p:spPr bwMode="auto">
            <a:xfrm>
              <a:off x="4990563" y="4204900"/>
              <a:ext cx="29728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③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>
              <a:off x="3733800" y="3456056"/>
              <a:ext cx="2857500" cy="1496944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5358" y="1655322"/>
            <a:ext cx="7899042" cy="1969770"/>
          </a:xfrm>
        </p:spPr>
        <p:txBody>
          <a:bodyPr wrap="square" lIns="0" tIns="0" rIns="0" bIns="0">
            <a:spAutoFit/>
          </a:bodyPr>
          <a:lstStyle/>
          <a:p>
            <a:pPr marL="609600" indent="-609600"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 smtClean="0">
                <a:latin typeface="+mn-ea"/>
              </a:rPr>
              <a:t>⑶</a:t>
            </a:r>
            <a:r>
              <a:rPr lang="zh-CN" altLang="en-US" sz="2400" b="1" dirty="0" smtClean="0">
                <a:latin typeface="+mn-ea"/>
              </a:rPr>
              <a:t>、对变量标准化</a:t>
            </a:r>
            <a:endParaRPr lang="en-US" altLang="zh-CN" sz="2000" dirty="0">
              <a:latin typeface="+mn-ea"/>
            </a:endParaRPr>
          </a:p>
          <a:p>
            <a:pPr marL="533400" indent="-5334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lang="zh-CN" altLang="en-US" sz="2000" b="1" dirty="0" smtClean="0">
                <a:latin typeface="+mn-ea"/>
              </a:rPr>
              <a:t>对变量改名，保证“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每个量词</a:t>
            </a:r>
            <a:r>
              <a:rPr lang="zh-CN" altLang="en-US" sz="2000" b="1" dirty="0" smtClean="0">
                <a:latin typeface="+mn-ea"/>
              </a:rPr>
              <a:t>”有自己</a:t>
            </a:r>
            <a:r>
              <a:rPr lang="zh-CN" altLang="en-US" sz="2000" b="1" dirty="0">
                <a:latin typeface="+mn-ea"/>
              </a:rPr>
              <a:t>唯一</a:t>
            </a:r>
            <a:r>
              <a:rPr lang="zh-CN" altLang="en-US" sz="2000" b="1" dirty="0" smtClean="0">
                <a:latin typeface="+mn-ea"/>
              </a:rPr>
              <a:t>的变量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latin typeface="+mn-ea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具体：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根据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量词的辖域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将每个量词后的变量“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区分开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08618" name="Rectangle 10"/>
          <p:cNvSpPr>
            <a:spLocks noChangeArrowheads="1"/>
          </p:cNvSpPr>
          <p:nvPr/>
        </p:nvSpPr>
        <p:spPr bwMode="auto">
          <a:xfrm>
            <a:off x="635358" y="4267200"/>
            <a:ext cx="76704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90600" indent="-51911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71600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752600" indent="-4460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209800" indent="-51435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667000" indent="-5143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124200" indent="-5143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581400" indent="-5143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038600" indent="-5143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可得：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){</a:t>
            </a:r>
            <a:r>
              <a:rPr kumimoji="1" lang="en-US" altLang="zh-CN" sz="2000" dirty="0" smtClean="0">
                <a:latin typeface="宋体" panose="02010600030101010101" pitchFamily="2" charset="-122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P(x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)∨{(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)[</a:t>
            </a:r>
            <a:r>
              <a:rPr kumimoji="1" lang="en-US" altLang="zh-CN" sz="2000" dirty="0" smtClean="0">
                <a:latin typeface="宋体" panose="02010600030101010101" pitchFamily="2" charset="-122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P(y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)∨P(f(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))]∧(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w)[Q(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x,w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∧</a:t>
            </a:r>
            <a:r>
              <a:rPr kumimoji="1" lang="en-US" altLang="zh-CN" sz="2000" dirty="0" smtClean="0">
                <a:latin typeface="宋体" panose="02010600030101010101" pitchFamily="2" charset="-122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P(w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)]}}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60043" y="304800"/>
            <a:ext cx="6629399" cy="928353"/>
            <a:chOff x="660043" y="304800"/>
            <a:chExt cx="6629399" cy="928353"/>
          </a:xfrm>
        </p:grpSpPr>
        <p:sp>
          <p:nvSpPr>
            <p:cNvPr id="9" name="AutoShape 6"/>
            <p:cNvSpPr>
              <a:spLocks/>
            </p:cNvSpPr>
            <p:nvPr/>
          </p:nvSpPr>
          <p:spPr bwMode="invGray">
            <a:xfrm>
              <a:off x="660043" y="833043"/>
              <a:ext cx="6629399" cy="400110"/>
            </a:xfrm>
            <a:prstGeom prst="borderCallout2">
              <a:avLst>
                <a:gd name="adj1" fmla="val 28801"/>
                <a:gd name="adj2" fmla="val -949"/>
                <a:gd name="adj3" fmla="val 28801"/>
                <a:gd name="adj4" fmla="val -1306"/>
                <a:gd name="adj5" fmla="val -50000"/>
                <a:gd name="adj6" fmla="val -1681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triangle" w="med" len="med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){</a:t>
              </a:r>
              <a:r>
                <a:rPr kumimoji="1"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P(x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)∨{(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)[</a:t>
              </a:r>
              <a:r>
                <a:rPr kumimoji="1"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P(y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)∨P(f(</a:t>
              </a:r>
              <a:r>
                <a:rPr kumimoji="1" lang="en-US" altLang="zh-CN" sz="2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x,y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))]∧(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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y)[Q(</a:t>
              </a:r>
              <a:r>
                <a:rPr kumimoji="1" lang="en-US" altLang="zh-CN" sz="2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x,y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  <a:r>
                <a:rPr kumimoji="1"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kumimoji="1"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P(y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)]}}</a:t>
              </a: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914400" y="304800"/>
              <a:ext cx="0" cy="528243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711021" y="830237"/>
            <a:ext cx="4481848" cy="472643"/>
            <a:chOff x="711021" y="830237"/>
            <a:chExt cx="4481848" cy="472643"/>
          </a:xfrm>
        </p:grpSpPr>
        <p:sp>
          <p:nvSpPr>
            <p:cNvPr id="5" name="椭圆 4"/>
            <p:cNvSpPr/>
            <p:nvPr/>
          </p:nvSpPr>
          <p:spPr bwMode="auto">
            <a:xfrm>
              <a:off x="2209800" y="848448"/>
              <a:ext cx="381000" cy="454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4811869" y="830237"/>
              <a:ext cx="381000" cy="454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11021" y="848448"/>
              <a:ext cx="381000" cy="454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71600" y="1233153"/>
            <a:ext cx="5562600" cy="3034047"/>
            <a:chOff x="1371600" y="1233153"/>
            <a:chExt cx="5562600" cy="3034047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1371600" y="1284669"/>
              <a:ext cx="762000" cy="2982531"/>
            </a:xfrm>
            <a:prstGeom prst="straightConnector1">
              <a:avLst/>
            </a:prstGeom>
            <a:ln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 bwMode="auto">
            <a:xfrm>
              <a:off x="3429000" y="1284669"/>
              <a:ext cx="838200" cy="2982531"/>
            </a:xfrm>
            <a:prstGeom prst="straightConnector1">
              <a:avLst/>
            </a:prstGeom>
            <a:ln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 bwMode="auto">
            <a:xfrm>
              <a:off x="6031068" y="1233153"/>
              <a:ext cx="903132" cy="3034047"/>
            </a:xfrm>
            <a:prstGeom prst="straightConnector1">
              <a:avLst/>
            </a:prstGeom>
            <a:ln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9600" y="838200"/>
            <a:ext cx="6934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90600" indent="-51911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71600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752600" indent="-4460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209800" indent="-51435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667000" indent="-5143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124200" indent="-5143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581400" indent="-5143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038600" indent="-5143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){</a:t>
            </a:r>
            <a:r>
              <a:rPr kumimoji="1" lang="en-US" altLang="zh-CN" sz="2000" dirty="0" smtClean="0">
                <a:latin typeface="宋体" panose="02010600030101010101" pitchFamily="2" charset="-122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P(x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)∨{(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)[</a:t>
            </a:r>
            <a:r>
              <a:rPr kumimoji="1" lang="en-US" altLang="zh-CN" sz="2000" dirty="0" smtClean="0">
                <a:latin typeface="宋体" panose="02010600030101010101" pitchFamily="2" charset="-122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P(y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)∨P(f(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))]∧(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w)[Q(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x,w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∧</a:t>
            </a:r>
            <a:r>
              <a:rPr kumimoji="1" lang="en-US" altLang="zh-CN" sz="2000" dirty="0" smtClean="0">
                <a:latin typeface="宋体" panose="02010600030101010101" pitchFamily="2" charset="-122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P(w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)]}}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762000" y="304800"/>
            <a:ext cx="0" cy="533400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688289"/>
            <a:ext cx="80772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⑷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去存在量词“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全称量词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辖域内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Skolem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函数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代替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存在量词内的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变量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② </a:t>
            </a:r>
            <a:r>
              <a:rPr lang="zh-CN" altLang="en-US" sz="1800" dirty="0" smtClean="0">
                <a:latin typeface="+mn-ea"/>
                <a:sym typeface="Symbol" panose="05050102010706020507" pitchFamily="18" charset="2"/>
              </a:rPr>
              <a:t>独立存在的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1800" dirty="0" smtClean="0">
                <a:latin typeface="+mn-ea"/>
                <a:sym typeface="Symbol" panose="05050102010706020507" pitchFamily="18" charset="2"/>
              </a:rPr>
              <a:t>，用一个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任意常量</a:t>
            </a:r>
            <a:r>
              <a:rPr lang="zh-CN" altLang="en-US" sz="1800" dirty="0" smtClean="0">
                <a:latin typeface="+mn-ea"/>
                <a:sym typeface="Symbol" panose="05050102010706020507" pitchFamily="18" charset="2"/>
              </a:rPr>
              <a:t>替代，但</a:t>
            </a:r>
            <a:r>
              <a:rPr lang="zh-CN" altLang="en-US" sz="1800" dirty="0" smtClean="0">
                <a:sym typeface="Symbol" panose="05050102010706020507" pitchFamily="18" charset="2"/>
              </a:rPr>
              <a:t>替代常量必须</a:t>
            </a:r>
            <a:r>
              <a:rPr lang="zh-CN" altLang="en-US" sz="1800" dirty="0">
                <a:sym typeface="Symbol" panose="05050102010706020507" pitchFamily="18" charset="2"/>
              </a:rPr>
              <a:t>是新的</a:t>
            </a:r>
            <a:r>
              <a:rPr lang="zh-CN" altLang="en-US" sz="1800" dirty="0" smtClean="0">
                <a:sym typeface="Symbol" panose="05050102010706020507" pitchFamily="18" charset="2"/>
              </a:rPr>
              <a:t>，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dirty="0" smtClean="0">
                <a:sym typeface="Symbol" panose="05050102010706020507" pitchFamily="18" charset="2"/>
              </a:rPr>
              <a:t>            </a:t>
            </a:r>
            <a:r>
              <a:rPr lang="zh-CN" altLang="en-US" sz="1800" dirty="0" smtClean="0">
                <a:sym typeface="Symbol" panose="05050102010706020507" pitchFamily="18" charset="2"/>
              </a:rPr>
              <a:t>是</a:t>
            </a:r>
            <a:r>
              <a:rPr lang="zh-CN" altLang="en-US" sz="1800" dirty="0">
                <a:sym typeface="Symbol" panose="05050102010706020507" pitchFamily="18" charset="2"/>
              </a:rPr>
              <a:t>公式中没出现过的</a:t>
            </a:r>
            <a:r>
              <a:rPr lang="zh-CN" altLang="zh-CN" sz="1800" dirty="0" smtClean="0">
                <a:sym typeface="Symbol" panose="05050102010706020507" pitchFamily="18" charset="2"/>
              </a:rPr>
              <a:t>。</a:t>
            </a:r>
            <a:endParaRPr lang="en-US" altLang="ja-JP" sz="1800" dirty="0">
              <a:latin typeface="+mn-ea"/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具体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[(x)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⇔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(g(y),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x)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⇔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09600" y="4724400"/>
            <a:ext cx="7620000" cy="31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可得：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){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P(x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)∨{(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)[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P(y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)∨P(f(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x,y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))]∧[Q(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x,g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(x))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∧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P(g(x))]}}</a:t>
            </a:r>
            <a:endParaRPr kumimoji="1"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800600" y="1238310"/>
            <a:ext cx="2971800" cy="3486090"/>
            <a:chOff x="4800600" y="1238310"/>
            <a:chExt cx="2971800" cy="3486090"/>
          </a:xfrm>
        </p:grpSpPr>
        <p:cxnSp>
          <p:nvCxnSpPr>
            <p:cNvPr id="20" name="直接连接符 19"/>
            <p:cNvCxnSpPr/>
            <p:nvPr/>
          </p:nvCxnSpPr>
          <p:spPr bwMode="auto">
            <a:xfrm>
              <a:off x="4800600" y="1238310"/>
              <a:ext cx="2209800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auto">
            <a:xfrm>
              <a:off x="5638800" y="4724400"/>
              <a:ext cx="2133600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 bwMode="auto">
            <a:xfrm>
              <a:off x="6096000" y="1238310"/>
              <a:ext cx="838200" cy="3486090"/>
            </a:xfrm>
            <a:prstGeom prst="straightConnector1">
              <a:avLst/>
            </a:prstGeom>
            <a:ln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181600" y="313386"/>
            <a:ext cx="3427110" cy="524814"/>
            <a:chOff x="5181600" y="313386"/>
            <a:chExt cx="3427110" cy="524814"/>
          </a:xfrm>
        </p:grpSpPr>
        <p:sp>
          <p:nvSpPr>
            <p:cNvPr id="26" name="矩形 25"/>
            <p:cNvSpPr/>
            <p:nvPr/>
          </p:nvSpPr>
          <p:spPr>
            <a:xfrm>
              <a:off x="7850489" y="313386"/>
              <a:ext cx="758221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w=g(x)</a:t>
              </a:r>
              <a:endPara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181600" y="457200"/>
              <a:ext cx="2476500" cy="381000"/>
              <a:chOff x="5181600" y="571500"/>
              <a:chExt cx="2476500" cy="266700"/>
            </a:xfrm>
          </p:grpSpPr>
          <p:cxnSp>
            <p:nvCxnSpPr>
              <p:cNvPr id="28" name="直接连接符 27"/>
              <p:cNvCxnSpPr/>
              <p:nvPr/>
            </p:nvCxnSpPr>
            <p:spPr bwMode="auto">
              <a:xfrm>
                <a:off x="5181600" y="571500"/>
                <a:ext cx="0" cy="266700"/>
              </a:xfrm>
              <a:prstGeom prst="line">
                <a:avLst/>
              </a:prstGeom>
              <a:ln/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 bwMode="auto">
              <a:xfrm>
                <a:off x="5181600" y="571500"/>
                <a:ext cx="2476500" cy="0"/>
              </a:xfrm>
              <a:prstGeom prst="straightConnector1">
                <a:avLst/>
              </a:prstGeom>
              <a:ln>
                <a:tailEnd type="triangle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42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85800" y="914400"/>
            <a:ext cx="6858000" cy="31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){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P(x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)∨{(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)[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P(y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)∨P(f(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x,y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))]∧[Q(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x,g</a:t>
            </a:r>
            <a:r>
              <a:rPr kumimoji="1"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(x))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∧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P(g(x))]}}</a:t>
            </a:r>
            <a:endParaRPr kumimoji="1"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762000" y="304800"/>
            <a:ext cx="0" cy="533400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723072"/>
            <a:ext cx="8077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⑸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、化为前束型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lang="zh-CN" altLang="en-US" sz="2000" u="sng" dirty="0">
                <a:latin typeface="+mn-ea"/>
              </a:rPr>
              <a:t>将所有全称量词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移到</a:t>
            </a:r>
            <a:r>
              <a:rPr lang="zh-CN" altLang="en-US" sz="2000" u="sng" dirty="0">
                <a:latin typeface="+mn-ea"/>
              </a:rPr>
              <a:t>公式的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左边</a:t>
            </a:r>
            <a:r>
              <a:rPr lang="zh-CN" altLang="en-US" sz="2000" dirty="0">
                <a:latin typeface="+mn-ea"/>
              </a:rPr>
              <a:t>，并使每个量词的辖域包括这个</a:t>
            </a:r>
            <a:endParaRPr lang="en-US" altLang="zh-CN" sz="2000" dirty="0">
              <a:latin typeface="+mn-ea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+mn-ea"/>
              </a:rPr>
              <a:t>      </a:t>
            </a:r>
            <a:r>
              <a:rPr lang="zh-CN" altLang="en-US" sz="2000" u="sng" dirty="0">
                <a:latin typeface="+mn-ea"/>
              </a:rPr>
              <a:t>量词后面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公式的整个部分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" y="4415135"/>
            <a:ext cx="7909775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33400" indent="-533400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具体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全称量词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分块，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使非全称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变量成为全称量词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323596"/>
            <a:ext cx="3886200" cy="867404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" y="5178623"/>
            <a:ext cx="7620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可得：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(x)(y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){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P(x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)∨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{[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P(y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)∨P(f(</a:t>
            </a:r>
            <a:r>
              <a:rPr lang="en-US" altLang="zh-CN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))]∧[Q(</a:t>
            </a:r>
            <a:r>
              <a:rPr lang="en-US" altLang="zh-CN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x,g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(x))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P(g(x))]}}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33600" y="810905"/>
            <a:ext cx="482958" cy="4367718"/>
            <a:chOff x="2133600" y="810905"/>
            <a:chExt cx="482958" cy="4367718"/>
          </a:xfrm>
        </p:grpSpPr>
        <p:sp>
          <p:nvSpPr>
            <p:cNvPr id="10" name="椭圆 9"/>
            <p:cNvSpPr/>
            <p:nvPr/>
          </p:nvSpPr>
          <p:spPr bwMode="auto">
            <a:xfrm>
              <a:off x="2235558" y="810905"/>
              <a:ext cx="3810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12" name="直接箭头连接符 11"/>
            <p:cNvCxnSpPr>
              <a:stCxn id="10" idx="4"/>
            </p:cNvCxnSpPr>
            <p:nvPr/>
          </p:nvCxnSpPr>
          <p:spPr bwMode="auto">
            <a:xfrm flipH="1">
              <a:off x="2133600" y="1344305"/>
              <a:ext cx="292458" cy="3834318"/>
            </a:xfrm>
            <a:prstGeom prst="straightConnector1">
              <a:avLst/>
            </a:prstGeom>
            <a:ln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311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2920" y="1676400"/>
            <a:ext cx="824247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、将母式化为合取式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+mn-ea"/>
              </a:rPr>
              <a:t>将</a:t>
            </a:r>
            <a:r>
              <a:rPr lang="zh-CN" altLang="en-US" sz="2000" dirty="0" smtClean="0">
                <a:latin typeface="+mn-ea"/>
              </a:rPr>
              <a:t>母式写</a:t>
            </a:r>
            <a:r>
              <a:rPr lang="zh-CN" altLang="en-US" sz="2000" dirty="0">
                <a:latin typeface="+mn-ea"/>
              </a:rPr>
              <a:t>成由一些谓词</a:t>
            </a:r>
            <a:r>
              <a:rPr lang="zh-CN" altLang="en-US" sz="2000" dirty="0" smtClean="0">
                <a:latin typeface="+mn-ea"/>
              </a:rPr>
              <a:t>公式（或谓词公式的否定）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析取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的有限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集</a:t>
            </a:r>
            <a:r>
              <a:rPr lang="zh-CN" altLang="en-US" sz="2000" dirty="0" smtClean="0">
                <a:latin typeface="+mn-ea"/>
              </a:rPr>
              <a:t>，</a:t>
            </a:r>
            <a:endParaRPr lang="en-US" altLang="zh-CN" sz="2000" dirty="0" smtClean="0">
              <a:latin typeface="+mn-ea"/>
            </a:endParaRPr>
          </a:p>
          <a:p>
            <a:pPr marL="533400" indent="-5334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</a:t>
            </a:r>
            <a:r>
              <a:rPr lang="zh-CN" altLang="en-US" sz="2000" dirty="0" smtClean="0">
                <a:latin typeface="+mn-ea"/>
              </a:rPr>
              <a:t>组成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合取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533400" indent="-5334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依据：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A∨(B∧C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⇔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B)∧(A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C)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（分配率）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7400" y="612974"/>
            <a:ext cx="1371600" cy="301426"/>
            <a:chOff x="2895600" y="533400"/>
            <a:chExt cx="1676400" cy="194102"/>
          </a:xfrm>
        </p:grpSpPr>
        <p:cxnSp>
          <p:nvCxnSpPr>
            <p:cNvPr id="9" name="直接连接符 8"/>
            <p:cNvCxnSpPr/>
            <p:nvPr/>
          </p:nvCxnSpPr>
          <p:spPr bwMode="auto">
            <a:xfrm>
              <a:off x="2895600" y="533400"/>
              <a:ext cx="0" cy="194102"/>
            </a:xfrm>
            <a:prstGeom prst="line">
              <a:avLst/>
            </a:prstGeom>
            <a:ln/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>
              <a:off x="2895600" y="533400"/>
              <a:ext cx="1676400" cy="0"/>
            </a:xfrm>
            <a:prstGeom prst="line">
              <a:avLst/>
            </a:prstGeom>
            <a:ln/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4572000" y="533400"/>
              <a:ext cx="0" cy="194102"/>
            </a:xfrm>
            <a:prstGeom prst="line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905000" y="515422"/>
            <a:ext cx="4038600" cy="398977"/>
            <a:chOff x="2895600" y="533400"/>
            <a:chExt cx="1676400" cy="19410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2895600" y="533400"/>
              <a:ext cx="0" cy="194102"/>
            </a:xfrm>
            <a:prstGeom prst="line">
              <a:avLst/>
            </a:prstGeom>
            <a:ln/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>
              <a:off x="2895600" y="533400"/>
              <a:ext cx="1676400" cy="0"/>
            </a:xfrm>
            <a:prstGeom prst="line">
              <a:avLst/>
            </a:prstGeom>
            <a:ln/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4572000" y="533400"/>
              <a:ext cx="0" cy="194102"/>
            </a:xfrm>
            <a:prstGeom prst="line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633210" y="304800"/>
            <a:ext cx="7620000" cy="917377"/>
            <a:chOff x="633210" y="304800"/>
            <a:chExt cx="7620000" cy="917377"/>
          </a:xfrm>
        </p:grpSpPr>
        <p:cxnSp>
          <p:nvCxnSpPr>
            <p:cNvPr id="6" name="直接箭头连接符 5"/>
            <p:cNvCxnSpPr/>
            <p:nvPr/>
          </p:nvCxnSpPr>
          <p:spPr bwMode="auto">
            <a:xfrm>
              <a:off x="762000" y="304800"/>
              <a:ext cx="0" cy="533400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633210" y="914400"/>
              <a:ext cx="76200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x)(y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){</a:t>
              </a:r>
              <a:r>
                <a: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¬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P(x</a:t>
              </a:r>
              <a:r>
                <a:rPr lang="en-US" altLang="zh-CN" sz="2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)∨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{[</a:t>
              </a:r>
              <a:r>
                <a: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¬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P(y</a:t>
              </a:r>
              <a:r>
                <a:rPr lang="en-US" altLang="zh-CN" sz="2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)∨P(f(</a:t>
              </a:r>
              <a:r>
                <a:rPr lang="en-US" altLang="zh-CN" sz="2000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x,y</a:t>
              </a:r>
              <a:r>
                <a:rPr lang="en-US" altLang="zh-CN" sz="2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))]∧[Q(</a:t>
              </a:r>
              <a:r>
                <a:rPr lang="en-US" altLang="zh-CN" sz="2000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x,g</a:t>
              </a:r>
              <a:r>
                <a:rPr lang="en-US" altLang="zh-CN" sz="2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(x))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∧</a:t>
              </a:r>
              <a:r>
                <a: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¬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P(g(x))]}}</a:t>
              </a:r>
              <a:endPara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7" name="椭圆 16"/>
          <p:cNvSpPr/>
          <p:nvPr/>
        </p:nvSpPr>
        <p:spPr bwMode="auto">
          <a:xfrm>
            <a:off x="4038600" y="4952529"/>
            <a:ext cx="342364" cy="457200"/>
          </a:xfrm>
          <a:prstGeom prst="ellipse">
            <a:avLst/>
          </a:prstGeom>
          <a:noFill/>
          <a:ln w="22225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378815" y="5410803"/>
            <a:ext cx="3545985" cy="433345"/>
            <a:chOff x="4888606" y="4724872"/>
            <a:chExt cx="3721994" cy="433345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4888606" y="4724872"/>
              <a:ext cx="3721994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 bwMode="auto">
            <a:xfrm>
              <a:off x="6063803" y="4850440"/>
              <a:ext cx="1507028" cy="307777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rgbClr val="FF0000"/>
                  </a:solidFill>
                  <a:latin typeface="+mn-ea"/>
                </a:rPr>
                <a:t>2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+mn-ea"/>
                </a:rPr>
                <a:t>次分配率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52600" y="742723"/>
            <a:ext cx="800636" cy="3067277"/>
            <a:chOff x="1752600" y="742723"/>
            <a:chExt cx="800636" cy="3067277"/>
          </a:xfrm>
        </p:grpSpPr>
        <p:cxnSp>
          <p:nvCxnSpPr>
            <p:cNvPr id="22" name="直接箭头连接符 21"/>
            <p:cNvCxnSpPr>
              <a:stCxn id="26" idx="4"/>
            </p:cNvCxnSpPr>
            <p:nvPr/>
          </p:nvCxnSpPr>
          <p:spPr bwMode="auto">
            <a:xfrm flipH="1">
              <a:off x="1752600" y="1276123"/>
              <a:ext cx="648237" cy="2533877"/>
            </a:xfrm>
            <a:prstGeom prst="straightConnector1">
              <a:avLst/>
            </a:prstGeom>
            <a:ln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 bwMode="auto">
            <a:xfrm>
              <a:off x="2248437" y="742723"/>
              <a:ext cx="304799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86000" y="756174"/>
            <a:ext cx="2508159" cy="3053826"/>
            <a:chOff x="2286000" y="756174"/>
            <a:chExt cx="2508159" cy="3053826"/>
          </a:xfrm>
        </p:grpSpPr>
        <p:cxnSp>
          <p:nvCxnSpPr>
            <p:cNvPr id="24" name="直接箭头连接符 23"/>
            <p:cNvCxnSpPr/>
            <p:nvPr/>
          </p:nvCxnSpPr>
          <p:spPr bwMode="auto">
            <a:xfrm flipH="1">
              <a:off x="2286000" y="1298377"/>
              <a:ext cx="2355759" cy="2511623"/>
            </a:xfrm>
            <a:prstGeom prst="straightConnector1">
              <a:avLst/>
            </a:prstGeom>
            <a:ln>
              <a:prstDash val="dash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 bwMode="auto">
            <a:xfrm>
              <a:off x="4489360" y="756174"/>
              <a:ext cx="304799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72920" y="4267200"/>
            <a:ext cx="786148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可得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x)(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){[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P(x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P(y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)∨P(f(</a:t>
            </a:r>
            <a:r>
              <a:rPr lang="en-US" altLang="zh-CN" sz="1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))]∧[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P(x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)∨Q(</a:t>
            </a:r>
            <a:r>
              <a:rPr lang="en-US" altLang="zh-CN" sz="1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x,g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))]∧[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P(x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P(g(x))]}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798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283" y="1776412"/>
            <a:ext cx="7906019" cy="1354217"/>
          </a:xfrm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 smtClean="0">
                <a:latin typeface="+mn-ea"/>
              </a:rPr>
              <a:t>(7)</a:t>
            </a:r>
            <a:r>
              <a:rPr lang="zh-CN" altLang="en-US" sz="2400" b="1" dirty="0" smtClean="0">
                <a:latin typeface="+mn-ea"/>
              </a:rPr>
              <a:t>、消去全称量词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方法：</a:t>
            </a:r>
            <a:r>
              <a:rPr lang="zh-CN" altLang="en-US" sz="2000" b="1" dirty="0" smtClean="0">
                <a:latin typeface="+mn-ea"/>
              </a:rPr>
              <a:t>消去前缀，即消去明显出现的全称量词。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8823" y="304800"/>
            <a:ext cx="7861480" cy="913326"/>
            <a:chOff x="678823" y="304800"/>
            <a:chExt cx="7861480" cy="913326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678823" y="751332"/>
              <a:ext cx="7861480" cy="466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4925" indent="-3952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93863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93913" indent="-3984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indent="-533400" eaLnBrk="1" hangingPunct="1">
                <a:lnSpc>
                  <a:spcPct val="200000"/>
                </a:lnSpc>
                <a:spcBef>
                  <a:spcPct val="0"/>
                </a:spcBef>
                <a:buNone/>
              </a:pPr>
              <a:r>
                <a:rPr lang="en-US" altLang="zh-CN" sz="1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x)(</a:t>
              </a:r>
              <a:r>
                <a:rPr lang="en-US" altLang="zh-CN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){[</a:t>
              </a:r>
              <a:r>
                <a: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P(x</a:t>
              </a:r>
              <a:r>
                <a:rPr lang="en-US" altLang="zh-CN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∨</a:t>
              </a:r>
              <a:r>
                <a: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P(y</a:t>
              </a:r>
              <a:r>
                <a:rPr lang="en-US" altLang="zh-CN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)∨P(f(</a:t>
              </a:r>
              <a:r>
                <a:rPr lang="en-US" altLang="zh-CN" sz="18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x,y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))]∧[</a:t>
              </a:r>
              <a:r>
                <a: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P(x</a:t>
              </a:r>
              <a:r>
                <a:rPr lang="en-US" altLang="zh-CN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)∨Q(</a:t>
              </a:r>
              <a:r>
                <a:rPr lang="en-US" altLang="zh-CN" sz="18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x,g</a:t>
              </a:r>
              <a:r>
                <a:rPr lang="en-US" altLang="zh-CN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(x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))]∧[</a:t>
              </a:r>
              <a:r>
                <a: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P(x</a:t>
              </a:r>
              <a:r>
                <a:rPr lang="en-US" altLang="zh-CN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∨</a:t>
              </a:r>
              <a:r>
                <a: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¬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P(g(x))]}</a:t>
              </a:r>
              <a:endPara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762000" y="304800"/>
              <a:ext cx="0" cy="533400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7503" y="3173849"/>
            <a:ext cx="8153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可得：</a:t>
            </a:r>
            <a:endParaRPr lang="en-US" altLang="zh-CN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+mn-ea"/>
                <a:cs typeface="Times New Roman" panose="02020603050405020304" pitchFamily="18" charset="0"/>
              </a:rPr>
              <a:t>    {[¬P(x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en-US" altLang="zh-CN" sz="1800" dirty="0" smtClean="0">
                <a:latin typeface="+mn-ea"/>
                <a:cs typeface="Times New Roman" panose="02020603050405020304" pitchFamily="18" charset="0"/>
              </a:rPr>
              <a:t>∨¬P(y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)∨P(f(</a:t>
            </a:r>
            <a:r>
              <a:rPr lang="en-US" altLang="zh-CN" sz="1800" dirty="0" err="1">
                <a:latin typeface="+mn-ea"/>
                <a:cs typeface="Times New Roman" panose="02020603050405020304" pitchFamily="18" charset="0"/>
              </a:rPr>
              <a:t>x,y</a:t>
            </a:r>
            <a:r>
              <a:rPr lang="en-US" altLang="zh-CN" sz="1800" dirty="0" smtClean="0">
                <a:latin typeface="+mn-ea"/>
                <a:cs typeface="Times New Roman" panose="02020603050405020304" pitchFamily="18" charset="0"/>
              </a:rPr>
              <a:t>))]∧[¬P(x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)∨Q(</a:t>
            </a:r>
            <a:r>
              <a:rPr lang="en-US" altLang="zh-CN" sz="1800" dirty="0" err="1">
                <a:latin typeface="+mn-ea"/>
                <a:cs typeface="Times New Roman" panose="02020603050405020304" pitchFamily="18" charset="0"/>
              </a:rPr>
              <a:t>x,g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(x</a:t>
            </a:r>
            <a:r>
              <a:rPr lang="en-US" altLang="zh-CN" sz="1800" dirty="0" smtClean="0">
                <a:latin typeface="+mn-ea"/>
                <a:cs typeface="Times New Roman" panose="02020603050405020304" pitchFamily="18" charset="0"/>
              </a:rPr>
              <a:t>))]∧[¬P(x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en-US" altLang="zh-CN" sz="1800" dirty="0" smtClean="0">
                <a:latin typeface="+mn-ea"/>
                <a:cs typeface="Times New Roman" panose="02020603050405020304" pitchFamily="18" charset="0"/>
              </a:rPr>
              <a:t>∨¬P(g(x))]}</a:t>
            </a:r>
            <a:endParaRPr lang="en-US" altLang="zh-CN" sz="1800" dirty="0" smtClean="0">
              <a:latin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34283" y="1801968"/>
            <a:ext cx="7900117" cy="132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也称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归结演绎推理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是基于</a:t>
            </a:r>
            <a:r>
              <a:rPr lang="zh-CN" alt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鲁滨逊归结原理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机器推理技术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是鲁滨逊于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年在</a:t>
            </a:r>
            <a:r>
              <a:rPr lang="zh-CN" alt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海伯伦理论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基础上提出的一种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基于逻辑的</a:t>
            </a:r>
            <a:endParaRPr lang="en-US" altLang="zh-CN" sz="2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反证法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34283" y="3352800"/>
            <a:ext cx="7900117" cy="76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人工智能中，几乎所有问题都可转化为一个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定理证明问题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针对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前提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与结论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永真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4283" y="4357351"/>
            <a:ext cx="8192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永真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，即证明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在任何一个非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空个体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域上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都是永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（这非常困难，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甚至是不可实现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72"/>
          <p:cNvSpPr txBox="1">
            <a:spLocks noChangeArrowheads="1"/>
          </p:cNvSpPr>
          <p:nvPr/>
        </p:nvSpPr>
        <p:spPr bwMode="auto">
          <a:xfrm>
            <a:off x="685800" y="960438"/>
            <a:ext cx="1600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tx2"/>
                </a:solidFill>
                <a:latin typeface="+mn-ea"/>
                <a:ea typeface="+mn-ea"/>
              </a:rPr>
              <a:t>消解原理</a:t>
            </a:r>
            <a:endParaRPr lang="zh-CN" altLang="en-US" sz="2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999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042" y="1688205"/>
            <a:ext cx="8001000" cy="1354217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 smtClean="0">
                <a:latin typeface="+mn-ea"/>
              </a:rPr>
              <a:t>⑻</a:t>
            </a:r>
            <a:r>
              <a:rPr lang="zh-CN" altLang="en-US" sz="2400" b="1" dirty="0" smtClean="0">
                <a:latin typeface="+mn-ea"/>
              </a:rPr>
              <a:t>、消去连词符号∧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方法：</a:t>
            </a:r>
            <a:r>
              <a:rPr lang="zh-CN" altLang="en-US" sz="2000" b="1" dirty="0" smtClean="0">
                <a:latin typeface="+mn-ea"/>
              </a:rPr>
              <a:t>消去符号∧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zh-CN" altLang="en-US" sz="2000" b="1" dirty="0" smtClean="0">
                <a:latin typeface="+mn-ea"/>
              </a:rPr>
              <a:t>得到一个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有限集</a:t>
            </a:r>
            <a:r>
              <a:rPr lang="zh-CN" altLang="en-US" sz="2000" b="1" dirty="0" smtClean="0">
                <a:latin typeface="+mn-ea"/>
              </a:rPr>
              <a:t>，其中每个公式都是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文字的析取</a:t>
            </a:r>
            <a:r>
              <a:rPr lang="zh-CN" altLang="en-US" sz="2000" b="1" dirty="0" smtClean="0">
                <a:latin typeface="+mn-ea"/>
              </a:rPr>
              <a:t>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9600" y="304800"/>
            <a:ext cx="7772400" cy="939084"/>
            <a:chOff x="609600" y="304800"/>
            <a:chExt cx="7772400" cy="939084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609600" y="966885"/>
              <a:ext cx="7772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4925" indent="-3952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93863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93913" indent="-3984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400" indent="-533400" eaLnBrk="1" hangingPunct="1">
                <a:spcBef>
                  <a:spcPct val="0"/>
                </a:spcBef>
                <a:buNone/>
              </a:pPr>
              <a:r>
                <a:rPr lang="en-US" altLang="zh-CN" sz="1800" dirty="0" smtClean="0">
                  <a:latin typeface="+mn-ea"/>
                  <a:cs typeface="Times New Roman" panose="02020603050405020304" pitchFamily="18" charset="0"/>
                </a:rPr>
                <a:t>{[¬P(x</a:t>
              </a:r>
              <a:r>
                <a:rPr lang="en-US" altLang="zh-CN" sz="1800" dirty="0">
                  <a:latin typeface="+mn-ea"/>
                  <a:cs typeface="Times New Roman" panose="02020603050405020304" pitchFamily="18" charset="0"/>
                </a:rPr>
                <a:t>)</a:t>
              </a:r>
              <a:r>
                <a:rPr lang="en-US" altLang="zh-CN" sz="1800" dirty="0" smtClean="0">
                  <a:latin typeface="+mn-ea"/>
                  <a:cs typeface="Times New Roman" panose="02020603050405020304" pitchFamily="18" charset="0"/>
                </a:rPr>
                <a:t>∨¬P(y</a:t>
              </a:r>
              <a:r>
                <a:rPr lang="en-US" altLang="zh-CN" sz="1800" dirty="0">
                  <a:latin typeface="+mn-ea"/>
                  <a:cs typeface="Times New Roman" panose="02020603050405020304" pitchFamily="18" charset="0"/>
                </a:rPr>
                <a:t>)∨P(f(</a:t>
              </a:r>
              <a:r>
                <a:rPr lang="en-US" altLang="zh-CN" sz="1800" dirty="0" err="1">
                  <a:latin typeface="+mn-ea"/>
                  <a:cs typeface="Times New Roman" panose="02020603050405020304" pitchFamily="18" charset="0"/>
                </a:rPr>
                <a:t>x,y</a:t>
              </a:r>
              <a:r>
                <a:rPr lang="en-US" altLang="zh-CN" sz="1800" dirty="0" smtClean="0">
                  <a:latin typeface="+mn-ea"/>
                  <a:cs typeface="Times New Roman" panose="02020603050405020304" pitchFamily="18" charset="0"/>
                </a:rPr>
                <a:t>))]∧[¬P(x</a:t>
              </a:r>
              <a:r>
                <a:rPr lang="en-US" altLang="zh-CN" sz="1800" dirty="0">
                  <a:latin typeface="+mn-ea"/>
                  <a:cs typeface="Times New Roman" panose="02020603050405020304" pitchFamily="18" charset="0"/>
                </a:rPr>
                <a:t>)∨Q(</a:t>
              </a:r>
              <a:r>
                <a:rPr lang="en-US" altLang="zh-CN" sz="1800" dirty="0" err="1">
                  <a:latin typeface="+mn-ea"/>
                  <a:cs typeface="Times New Roman" panose="02020603050405020304" pitchFamily="18" charset="0"/>
                </a:rPr>
                <a:t>x,g</a:t>
              </a:r>
              <a:r>
                <a:rPr lang="en-US" altLang="zh-CN" sz="1800" dirty="0">
                  <a:latin typeface="+mn-ea"/>
                  <a:cs typeface="Times New Roman" panose="02020603050405020304" pitchFamily="18" charset="0"/>
                </a:rPr>
                <a:t>(x</a:t>
              </a:r>
              <a:r>
                <a:rPr lang="en-US" altLang="zh-CN" sz="1800" dirty="0" smtClean="0">
                  <a:latin typeface="+mn-ea"/>
                  <a:cs typeface="Times New Roman" panose="02020603050405020304" pitchFamily="18" charset="0"/>
                </a:rPr>
                <a:t>))]∧[¬P(x</a:t>
              </a:r>
              <a:r>
                <a:rPr lang="en-US" altLang="zh-CN" sz="1800" dirty="0">
                  <a:latin typeface="+mn-ea"/>
                  <a:cs typeface="Times New Roman" panose="02020603050405020304" pitchFamily="18" charset="0"/>
                </a:rPr>
                <a:t>)</a:t>
              </a:r>
              <a:r>
                <a:rPr lang="en-US" altLang="zh-CN" sz="1800" dirty="0" smtClean="0">
                  <a:latin typeface="+mn-ea"/>
                  <a:cs typeface="Times New Roman" panose="02020603050405020304" pitchFamily="18" charset="0"/>
                </a:rPr>
                <a:t>∨¬P(g(x))]}</a:t>
              </a:r>
              <a:endParaRPr lang="en-US" altLang="zh-CN" sz="1800" dirty="0" smtClean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>
              <a:off x="762000" y="304800"/>
              <a:ext cx="0" cy="533400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60042" y="3124200"/>
            <a:ext cx="3607158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可得：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)∨P(f(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)∨Q(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P(g(x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685800" y="1830895"/>
            <a:ext cx="7924800" cy="150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3500"/>
              </a:lnSpc>
              <a:spcAft>
                <a:spcPts val="1200"/>
              </a:spcAft>
            </a:pPr>
            <a:r>
              <a:rPr lang="en-US" altLang="zh-CN" dirty="0">
                <a:latin typeface="宋体" panose="02010600030101010101" pitchFamily="2" charset="-122"/>
              </a:rPr>
              <a:t>⑼</a:t>
            </a:r>
            <a:r>
              <a:rPr lang="zh-CN" altLang="en-US" dirty="0"/>
              <a:t>、更换变量名称</a:t>
            </a:r>
          </a:p>
          <a:p>
            <a:pPr eaLnBrk="1" hangingPunct="1">
              <a:lnSpc>
                <a:spcPts val="35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方法：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更换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变量符号的名称，使一个变量符号不出现在一个以上的子句中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（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x1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x2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x3</a:t>
            </a: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分别替代各子句中的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685800" y="3429000"/>
            <a:ext cx="381000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可得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P(x1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P(y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)∨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P(f(x1,y))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P(x2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)∨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Q(x2,g(x2))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P(x3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P(g(x3))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67400" y="332815"/>
            <a:ext cx="2743200" cy="11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)∨P(f(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)∨Q(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P(g(x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8" grpId="0" autoUpdateAnimBg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35358" y="1841679"/>
            <a:ext cx="8127642" cy="341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</a:pPr>
            <a:r>
              <a:rPr lang="zh-CN" altLang="en-US" sz="2400" b="1" dirty="0" smtClean="0">
                <a:solidFill>
                  <a:schemeClr val="tx2"/>
                </a:solidFill>
                <a:latin typeface="+mn-ea"/>
              </a:rPr>
              <a:t>子句集的意义</a:t>
            </a:r>
          </a:p>
          <a:p>
            <a:pPr lvl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+mn-ea"/>
              </a:rPr>
              <a:t>上述化简过程中，因</a:t>
            </a:r>
            <a:r>
              <a:rPr lang="zh-CN" altLang="en-US" sz="2000" b="1" u="sng" dirty="0" smtClean="0">
                <a:latin typeface="+mn-ea"/>
              </a:rPr>
              <a:t>消去存在量词时</a:t>
            </a:r>
            <a:r>
              <a:rPr lang="zh-CN" altLang="en-US" sz="2000" b="1" dirty="0" smtClean="0">
                <a:latin typeface="+mn-ea"/>
              </a:rPr>
              <a:t>所用的</a:t>
            </a:r>
            <a:r>
              <a:rPr lang="en-US" altLang="zh-CN" sz="2000" b="1" u="sng" dirty="0" smtClean="0">
                <a:latin typeface="+mn-ea"/>
              </a:rPr>
              <a:t>Skolem</a:t>
            </a:r>
            <a:r>
              <a:rPr lang="zh-CN" altLang="en-US" sz="2000" b="1" u="sng" dirty="0" smtClean="0">
                <a:latin typeface="+mn-ea"/>
              </a:rPr>
              <a:t>函数可以不同</a:t>
            </a:r>
            <a:r>
              <a:rPr lang="zh-CN" altLang="en-US" sz="2000" b="1" dirty="0" smtClean="0">
                <a:latin typeface="+mn-ea"/>
              </a:rPr>
              <a:t>，因此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化简后的标准子句集是不唯一的</a:t>
            </a:r>
            <a:r>
              <a:rPr lang="zh-CN" altLang="en-US" sz="2000" b="1" dirty="0" smtClean="0">
                <a:latin typeface="+mn-ea"/>
              </a:rPr>
              <a:t>。</a:t>
            </a:r>
          </a:p>
          <a:p>
            <a:pPr lvl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+mn-ea"/>
              </a:rPr>
              <a:t>因此，当原谓词公式为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非永假</a:t>
            </a:r>
            <a:r>
              <a:rPr lang="zh-CN" altLang="en-US" sz="2000" b="1" dirty="0" smtClean="0">
                <a:latin typeface="+mn-ea"/>
              </a:rPr>
              <a:t>时，它与其标准子句集并不等价。但当原谓词公式为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永假</a:t>
            </a:r>
            <a:r>
              <a:rPr lang="zh-CN" altLang="en-US" sz="2000" b="1" dirty="0" smtClean="0">
                <a:latin typeface="+mn-ea"/>
              </a:rPr>
              <a:t>（或不可满足）时，</a:t>
            </a:r>
            <a:r>
              <a:rPr lang="zh-CN" altLang="en-US" sz="2000" b="1" u="sng" dirty="0" smtClean="0">
                <a:latin typeface="+mn-ea"/>
              </a:rPr>
              <a:t>其标准子句集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一定是永假的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即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Skolem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化并不影响原谓词公式的永假性</a:t>
            </a:r>
            <a:r>
              <a:rPr lang="zh-CN" altLang="en-US" sz="2000" b="1" dirty="0" smtClean="0">
                <a:latin typeface="+mn-ea"/>
              </a:rPr>
              <a:t>。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tx2"/>
                </a:solidFill>
                <a:latin typeface="+mn-ea"/>
              </a:rPr>
              <a:t>子句集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</a:rPr>
              <a:t>S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</a:rPr>
              <a:t>的不可满足性：</a:t>
            </a:r>
            <a:r>
              <a:rPr lang="zh-CN" altLang="en-US" sz="2000" b="1" dirty="0" smtClean="0">
                <a:latin typeface="+mn-ea"/>
              </a:rPr>
              <a:t>对于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任意论域中的任意一个解释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S</a:t>
            </a:r>
            <a:r>
              <a:rPr lang="zh-CN" altLang="en-US" sz="2000" b="1" dirty="0" smtClean="0">
                <a:latin typeface="+mn-ea"/>
              </a:rPr>
              <a:t>中的子句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不能同时</a:t>
            </a:r>
            <a:r>
              <a:rPr lang="zh-CN" altLang="en-US" sz="2000" b="1" dirty="0" smtClean="0">
                <a:latin typeface="+mn-ea"/>
              </a:rPr>
              <a:t>取得真值</a:t>
            </a:r>
            <a:r>
              <a:rPr lang="en-US" altLang="zh-CN" sz="2000" b="1" dirty="0" smtClean="0">
                <a:latin typeface="+mn-ea"/>
              </a:rPr>
              <a:t>T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368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798812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定理：</a:t>
            </a:r>
            <a:r>
              <a:rPr lang="zh-CN" altLang="en-US" sz="2000" b="1" dirty="0" smtClean="0">
                <a:latin typeface="+mn-ea"/>
              </a:rPr>
              <a:t>设有谓词公式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F</a:t>
            </a:r>
            <a:r>
              <a:rPr lang="zh-CN" altLang="en-US" sz="2000" b="1" dirty="0" smtClean="0">
                <a:latin typeface="+mn-ea"/>
              </a:rPr>
              <a:t>，其子句集为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sz="2000" b="1" dirty="0" smtClean="0">
                <a:latin typeface="+mn-ea"/>
              </a:rPr>
              <a:t>，则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F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不可满足的充要条件是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不可满足</a:t>
            </a:r>
            <a:r>
              <a:rPr lang="zh-CN" altLang="en-US" sz="2000" b="1" dirty="0" smtClean="0">
                <a:latin typeface="+mn-ea"/>
              </a:rPr>
              <a:t>。</a:t>
            </a:r>
          </a:p>
          <a:p>
            <a:pPr lvl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+mn-ea"/>
              </a:rPr>
              <a:t>由此定理可知，要证明一个谓词公式不可满足，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只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需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证明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其相应的标准子句集</a:t>
            </a:r>
            <a:r>
              <a:rPr lang="zh-CN" altLang="en-US" sz="2000" b="1" dirty="0" smtClean="0">
                <a:latin typeface="+mn-ea"/>
              </a:rPr>
              <a:t>不可满足即可。</a:t>
            </a:r>
          </a:p>
          <a:p>
            <a:pPr lvl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+mn-ea"/>
              </a:rPr>
              <a:t>由于子句集中的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子句之间</a:t>
            </a:r>
            <a:r>
              <a:rPr lang="zh-CN" altLang="en-US" sz="2000" b="1" dirty="0" smtClean="0">
                <a:latin typeface="+mn-ea"/>
              </a:rPr>
              <a:t>是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合取关系</a:t>
            </a:r>
            <a:r>
              <a:rPr lang="zh-CN" altLang="en-US" sz="2000" b="1" dirty="0" smtClean="0">
                <a:latin typeface="+mn-ea"/>
              </a:rPr>
              <a:t>，因此子句集中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只要有一个子句不可满足</a:t>
            </a:r>
            <a:r>
              <a:rPr lang="zh-CN" altLang="en-US" sz="2000" b="1" dirty="0" smtClean="0">
                <a:latin typeface="+mn-ea"/>
              </a:rPr>
              <a:t>，则</a:t>
            </a:r>
            <a:r>
              <a:rPr lang="zh-CN" altLang="en-US" sz="2000" b="1" u="sng" dirty="0" smtClean="0">
                <a:latin typeface="+mn-ea"/>
              </a:rPr>
              <a:t>整个子句集就不可满足</a:t>
            </a:r>
            <a:r>
              <a:rPr lang="zh-CN" altLang="en-US" sz="2000" b="1" dirty="0" smtClean="0">
                <a:latin typeface="+mn-ea"/>
              </a:rPr>
              <a:t>。</a:t>
            </a:r>
          </a:p>
          <a:p>
            <a:pPr lvl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空子句</a:t>
            </a:r>
            <a:r>
              <a:rPr lang="zh-CN" altLang="en-US" sz="2000" b="1" dirty="0" smtClean="0">
                <a:latin typeface="+mn-ea"/>
              </a:rPr>
              <a:t>是不可满足的。因此，一个子句集中若包含有空子句，则此子句集就一定是不可满足的。</a:t>
            </a:r>
          </a:p>
          <a:p>
            <a:pPr lvl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+mn-ea"/>
              </a:rPr>
              <a:t>以上</a:t>
            </a:r>
            <a:r>
              <a:rPr lang="zh-CN" altLang="en-US" sz="2000" b="1" dirty="0" smtClean="0">
                <a:latin typeface="+mn-ea"/>
              </a:rPr>
              <a:t>结论是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鲁滨逊归结原理的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主要依据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94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40713"/>
            <a:ext cx="3048000" cy="430887"/>
          </a:xfrm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5.5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消解推理规则</a:t>
            </a:r>
          </a:p>
        </p:txBody>
      </p:sp>
      <p:sp>
        <p:nvSpPr>
          <p:cNvPr id="149507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60042" y="1689279"/>
            <a:ext cx="8077200" cy="2954655"/>
          </a:xfrm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消解式定义：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         令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000" b="1" baseline="-18000" dirty="0" smtClean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000" b="1" baseline="-18000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两任意原子公式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         L</a:t>
            </a:r>
            <a:r>
              <a:rPr lang="en-US" altLang="zh-CN" sz="2000" b="1" baseline="-18000" dirty="0" smtClean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000" b="1" baseline="-18000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具有相同的谓词符号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，但一般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具有不同变量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        已知两个子句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000" b="1" baseline="-18000" dirty="0" smtClean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∨α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¬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000" b="1" baseline="-18000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∨β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，如果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000" b="1" baseline="-18000" dirty="0" smtClean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000" b="1" baseline="-18000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具有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最一般合一者“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σ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en-US" altLang="zh-CN" sz="20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通过消解，可由这两个父辈子句，推导出一个新子句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(α∨β)σ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---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这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个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新子句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消解式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716804" name="Text Box 4"/>
          <p:cNvSpPr txBox="1">
            <a:spLocks noChangeArrowheads="1"/>
          </p:cNvSpPr>
          <p:nvPr/>
        </p:nvSpPr>
        <p:spPr bwMode="auto">
          <a:xfrm>
            <a:off x="635358" y="4648200"/>
            <a:ext cx="6781800" cy="46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FF"/>
              </a:buClr>
              <a:buSzPct val="90000"/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消解式求</a:t>
            </a:r>
            <a:r>
              <a:rPr kumimoji="1" lang="zh-CN" altLang="en-US" dirty="0" smtClean="0">
                <a:solidFill>
                  <a:srgbClr val="FF0000"/>
                </a:solidFill>
              </a:rPr>
              <a:t>法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r>
              <a:rPr kumimoji="1" lang="zh-CN" altLang="en-US" dirty="0" smtClean="0"/>
              <a:t>取</a:t>
            </a:r>
            <a:r>
              <a:rPr kumimoji="1" lang="zh-CN" altLang="en-US" dirty="0"/>
              <a:t>各子句的</a:t>
            </a:r>
            <a:r>
              <a:rPr kumimoji="1" lang="zh-CN" altLang="en-US" dirty="0">
                <a:solidFill>
                  <a:srgbClr val="0000FF"/>
                </a:solidFill>
              </a:rPr>
              <a:t>析取</a:t>
            </a:r>
            <a:r>
              <a:rPr kumimoji="1" lang="zh-CN" altLang="en-US" dirty="0"/>
              <a:t>，然后</a:t>
            </a:r>
            <a:r>
              <a:rPr kumimoji="1" lang="zh-CN" altLang="en-US" dirty="0">
                <a:solidFill>
                  <a:srgbClr val="0000FF"/>
                </a:solidFill>
              </a:rPr>
              <a:t>消去互补对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8434"/>
          <p:cNvSpPr txBox="1">
            <a:spLocks noChangeArrowheads="1"/>
          </p:cNvSpPr>
          <p:nvPr/>
        </p:nvSpPr>
        <p:spPr bwMode="auto">
          <a:xfrm>
            <a:off x="623888" y="1752600"/>
            <a:ext cx="7910512" cy="281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0" baseline="-30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0" baseline="-30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具有最一般合一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=P(x)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=P(y)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={x/y}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=P(</a:t>
            </a:r>
            <a:r>
              <a:rPr lang="en-US" altLang="zh-CN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=P(</a:t>
            </a:r>
            <a:r>
              <a:rPr lang="en-US" altLang="zh-CN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={a/x, b/y}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=P(</a:t>
            </a:r>
            <a:r>
              <a:rPr lang="en-US" altLang="zh-CN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x,a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=P(</a:t>
            </a:r>
            <a:r>
              <a:rPr lang="en-US" altLang="zh-CN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b,t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={b/x, a/t}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=P(</a:t>
            </a:r>
            <a:r>
              <a:rPr lang="en-US" altLang="zh-CN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x,y,f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(z))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=P(g(a),</a:t>
            </a:r>
            <a:r>
              <a:rPr lang="en-US" altLang="zh-CN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b,t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={g(a)/x, b/</a:t>
            </a:r>
            <a:r>
              <a:rPr lang="en-US" altLang="zh-CN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y,f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(z)/t}</a:t>
            </a:r>
          </a:p>
        </p:txBody>
      </p:sp>
    </p:spTree>
    <p:extLst>
      <p:ext uri="{BB962C8B-B14F-4D97-AF65-F5344CB8AC3E}">
        <p14:creationId xmlns:p14="http://schemas.microsoft.com/office/powerpoint/2010/main" val="26467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975" y="1066800"/>
            <a:ext cx="3730625" cy="365125"/>
          </a:xfrm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400" b="1" smtClean="0">
                <a:ea typeface="楷体_GB2312" pitchFamily="49" charset="-122"/>
              </a:rPr>
              <a:t>命题逻辑的消解推理举例：</a:t>
            </a:r>
            <a:endParaRPr lang="zh-CN" altLang="en-US" sz="2400" b="1" smtClean="0">
              <a:latin typeface="华文新魏" panose="02010800040101010101" pitchFamily="2" charset="-122"/>
              <a:ea typeface="楷体_GB2312" pitchFamily="49" charset="-122"/>
            </a:endParaRPr>
          </a:p>
        </p:txBody>
      </p:sp>
      <p:grpSp>
        <p:nvGrpSpPr>
          <p:cNvPr id="717852" name="Group 28"/>
          <p:cNvGrpSpPr>
            <a:grpSpLocks/>
          </p:cNvGrpSpPr>
          <p:nvPr/>
        </p:nvGrpSpPr>
        <p:grpSpPr bwMode="auto">
          <a:xfrm>
            <a:off x="833438" y="1773238"/>
            <a:ext cx="3662362" cy="987425"/>
            <a:chOff x="429" y="1090"/>
            <a:chExt cx="2307" cy="622"/>
          </a:xfrm>
        </p:grpSpPr>
        <p:sp>
          <p:nvSpPr>
            <p:cNvPr id="150552" name="Text Box 4"/>
            <p:cNvSpPr txBox="1">
              <a:spLocks noChangeArrowheads="1"/>
            </p:cNvSpPr>
            <p:nvPr/>
          </p:nvSpPr>
          <p:spPr bwMode="auto">
            <a:xfrm>
              <a:off x="429" y="1090"/>
              <a:ext cx="23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假言推理：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P    </a:t>
              </a: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P∨Q   (P→Q</a:t>
              </a: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50553" name="Line 5"/>
            <p:cNvSpPr>
              <a:spLocks noChangeShapeType="1"/>
            </p:cNvSpPr>
            <p:nvPr/>
          </p:nvSpPr>
          <p:spPr bwMode="auto">
            <a:xfrm>
              <a:off x="1305" y="1284"/>
              <a:ext cx="135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0554" name="Line 6"/>
            <p:cNvSpPr>
              <a:spLocks noChangeShapeType="1"/>
            </p:cNvSpPr>
            <p:nvPr/>
          </p:nvSpPr>
          <p:spPr bwMode="auto">
            <a:xfrm flipH="1">
              <a:off x="1575" y="1287"/>
              <a:ext cx="192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0555" name="Text Box 7"/>
            <p:cNvSpPr txBox="1">
              <a:spLocks noChangeArrowheads="1"/>
            </p:cNvSpPr>
            <p:nvPr/>
          </p:nvSpPr>
          <p:spPr bwMode="auto">
            <a:xfrm>
              <a:off x="801" y="1520"/>
              <a:ext cx="8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消解式：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717853" name="Group 29"/>
          <p:cNvGrpSpPr>
            <a:grpSpLocks/>
          </p:cNvGrpSpPr>
          <p:nvPr/>
        </p:nvGrpSpPr>
        <p:grpSpPr bwMode="auto">
          <a:xfrm>
            <a:off x="5694363" y="1752600"/>
            <a:ext cx="2611437" cy="1065213"/>
            <a:chOff x="3464" y="1039"/>
            <a:chExt cx="1645" cy="671"/>
          </a:xfrm>
        </p:grpSpPr>
        <p:sp>
          <p:nvSpPr>
            <p:cNvPr id="150548" name="Text Box 9"/>
            <p:cNvSpPr txBox="1">
              <a:spLocks noChangeArrowheads="1"/>
            </p:cNvSpPr>
            <p:nvPr/>
          </p:nvSpPr>
          <p:spPr bwMode="auto">
            <a:xfrm>
              <a:off x="3464" y="1039"/>
              <a:ext cx="1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CC00CC"/>
                  </a:solidFill>
                  <a:latin typeface="Times New Roman" panose="02020603050405020304" pitchFamily="18" charset="0"/>
                </a:rPr>
                <a:t>合并：</a:t>
              </a:r>
              <a:r>
                <a:rPr kumimoji="1" lang="en-US" altLang="zh-CN" sz="2000">
                  <a:solidFill>
                    <a:srgbClr val="CC00CC"/>
                  </a:solidFill>
                  <a:latin typeface="Times New Roman" panose="02020603050405020304" pitchFamily="18" charset="0"/>
                </a:rPr>
                <a:t>P∨Q    </a:t>
              </a:r>
              <a:r>
                <a:rPr kumimoji="1" lang="zh-CN" altLang="en-US" sz="200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>
                  <a:solidFill>
                    <a:srgbClr val="CC00CC"/>
                  </a:solidFill>
                  <a:latin typeface="Times New Roman" panose="02020603050405020304" pitchFamily="18" charset="0"/>
                </a:rPr>
                <a:t>P∨Q </a:t>
              </a:r>
            </a:p>
          </p:txBody>
        </p:sp>
        <p:sp>
          <p:nvSpPr>
            <p:cNvPr id="150549" name="Line 10"/>
            <p:cNvSpPr>
              <a:spLocks noChangeShapeType="1"/>
            </p:cNvSpPr>
            <p:nvPr/>
          </p:nvSpPr>
          <p:spPr bwMode="auto">
            <a:xfrm>
              <a:off x="4155" y="1246"/>
              <a:ext cx="309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0550" name="Line 11"/>
            <p:cNvSpPr>
              <a:spLocks noChangeShapeType="1"/>
            </p:cNvSpPr>
            <p:nvPr/>
          </p:nvSpPr>
          <p:spPr bwMode="auto">
            <a:xfrm flipH="1">
              <a:off x="4608" y="1248"/>
              <a:ext cx="22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0551" name="Text Box 12"/>
            <p:cNvSpPr txBox="1">
              <a:spLocks noChangeArrowheads="1"/>
            </p:cNvSpPr>
            <p:nvPr/>
          </p:nvSpPr>
          <p:spPr bwMode="auto">
            <a:xfrm>
              <a:off x="3701" y="1518"/>
              <a:ext cx="1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CC00CC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消解式</a:t>
              </a:r>
              <a:r>
                <a:rPr kumimoji="1" lang="zh-CN" altLang="en-US" sz="2000">
                  <a:solidFill>
                    <a:srgbClr val="CC00CC"/>
                  </a:solidFill>
                  <a:latin typeface="Times New Roman" panose="02020603050405020304" pitchFamily="18" charset="0"/>
                  <a:ea typeface="新宋体" panose="02010609030101010101" pitchFamily="49" charset="-122"/>
                </a:rPr>
                <a:t>：</a:t>
              </a:r>
              <a:r>
                <a:rPr kumimoji="1" lang="en-US" altLang="zh-CN" sz="2000">
                  <a:solidFill>
                    <a:srgbClr val="CC00CC"/>
                  </a:solidFill>
                  <a:latin typeface="Times New Roman" panose="02020603050405020304" pitchFamily="18" charset="0"/>
                  <a:ea typeface="新宋体" panose="02010609030101010101" pitchFamily="49" charset="-122"/>
                </a:rPr>
                <a:t>Q∨Q = Q </a:t>
              </a:r>
            </a:p>
          </p:txBody>
        </p:sp>
      </p:grpSp>
      <p:grpSp>
        <p:nvGrpSpPr>
          <p:cNvPr id="717854" name="Group 30"/>
          <p:cNvGrpSpPr>
            <a:grpSpLocks/>
          </p:cNvGrpSpPr>
          <p:nvPr/>
        </p:nvGrpSpPr>
        <p:grpSpPr bwMode="auto">
          <a:xfrm>
            <a:off x="820738" y="3263900"/>
            <a:ext cx="3217862" cy="1046163"/>
            <a:chOff x="451" y="2029"/>
            <a:chExt cx="2027" cy="659"/>
          </a:xfrm>
        </p:grpSpPr>
        <p:sp>
          <p:nvSpPr>
            <p:cNvPr id="150544" name="Text Box 14"/>
            <p:cNvSpPr txBox="1">
              <a:spLocks noChangeArrowheads="1"/>
            </p:cNvSpPr>
            <p:nvPr/>
          </p:nvSpPr>
          <p:spPr bwMode="auto">
            <a:xfrm>
              <a:off x="451" y="2029"/>
              <a:ext cx="19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重言式：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P∨Q   </a:t>
              </a:r>
              <a:r>
                <a:rPr kumimoji="1"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P∨</a:t>
              </a:r>
              <a:r>
                <a:rPr kumimoji="1"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Q </a:t>
              </a:r>
            </a:p>
          </p:txBody>
        </p:sp>
        <p:sp>
          <p:nvSpPr>
            <p:cNvPr id="150545" name="Line 15"/>
            <p:cNvSpPr>
              <a:spLocks noChangeShapeType="1"/>
            </p:cNvSpPr>
            <p:nvPr/>
          </p:nvSpPr>
          <p:spPr bwMode="auto">
            <a:xfrm>
              <a:off x="1296" y="2208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0546" name="Line 16"/>
            <p:cNvSpPr>
              <a:spLocks noChangeShapeType="1"/>
            </p:cNvSpPr>
            <p:nvPr/>
          </p:nvSpPr>
          <p:spPr bwMode="auto">
            <a:xfrm flipH="1">
              <a:off x="1728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0547" name="Text Box 17"/>
            <p:cNvSpPr txBox="1">
              <a:spLocks noChangeArrowheads="1"/>
            </p:cNvSpPr>
            <p:nvPr/>
          </p:nvSpPr>
          <p:spPr bwMode="auto">
            <a:xfrm>
              <a:off x="452" y="2496"/>
              <a:ext cx="20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消解式：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Q∨</a:t>
              </a:r>
              <a:r>
                <a:rPr kumimoji="1"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或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P∨</a:t>
              </a:r>
              <a:r>
                <a:rPr kumimoji="1"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 </a:t>
              </a:r>
            </a:p>
          </p:txBody>
        </p:sp>
      </p:grpSp>
      <p:grpSp>
        <p:nvGrpSpPr>
          <p:cNvPr id="717857" name="Group 33"/>
          <p:cNvGrpSpPr>
            <a:grpSpLocks/>
          </p:cNvGrpSpPr>
          <p:nvPr/>
        </p:nvGrpSpPr>
        <p:grpSpPr bwMode="auto">
          <a:xfrm>
            <a:off x="5726113" y="3289300"/>
            <a:ext cx="2808287" cy="977900"/>
            <a:chOff x="3607" y="2072"/>
            <a:chExt cx="1769" cy="616"/>
          </a:xfrm>
        </p:grpSpPr>
        <p:sp>
          <p:nvSpPr>
            <p:cNvPr id="150540" name="Text Box 19"/>
            <p:cNvSpPr txBox="1">
              <a:spLocks noChangeArrowheads="1"/>
            </p:cNvSpPr>
            <p:nvPr/>
          </p:nvSpPr>
          <p:spPr bwMode="auto">
            <a:xfrm>
              <a:off x="3607" y="2072"/>
              <a:ext cx="17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空子句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矛盾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       </a:t>
              </a:r>
              <a:r>
                <a:rPr kumimoji="1"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 </a:t>
              </a:r>
            </a:p>
          </p:txBody>
        </p:sp>
        <p:sp>
          <p:nvSpPr>
            <p:cNvPr id="150541" name="Line 20"/>
            <p:cNvSpPr>
              <a:spLocks noChangeShapeType="1"/>
            </p:cNvSpPr>
            <p:nvPr/>
          </p:nvSpPr>
          <p:spPr bwMode="auto">
            <a:xfrm>
              <a:off x="4735" y="2253"/>
              <a:ext cx="174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0542" name="Line 21"/>
            <p:cNvSpPr>
              <a:spLocks noChangeShapeType="1"/>
            </p:cNvSpPr>
            <p:nvPr/>
          </p:nvSpPr>
          <p:spPr bwMode="auto">
            <a:xfrm flipH="1">
              <a:off x="5005" y="2241"/>
              <a:ext cx="153" cy="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0543" name="Text Box 22"/>
            <p:cNvSpPr txBox="1">
              <a:spLocks noChangeArrowheads="1"/>
            </p:cNvSpPr>
            <p:nvPr/>
          </p:nvSpPr>
          <p:spPr bwMode="auto">
            <a:xfrm>
              <a:off x="4180" y="2496"/>
              <a:ext cx="10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消解式：</a:t>
              </a:r>
              <a:r>
                <a:rPr kumimoji="1"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NIL </a:t>
              </a:r>
            </a:p>
          </p:txBody>
        </p:sp>
      </p:grpSp>
      <p:grpSp>
        <p:nvGrpSpPr>
          <p:cNvPr id="717856" name="Group 32"/>
          <p:cNvGrpSpPr>
            <a:grpSpLocks/>
          </p:cNvGrpSpPr>
          <p:nvPr/>
        </p:nvGrpSpPr>
        <p:grpSpPr bwMode="auto">
          <a:xfrm>
            <a:off x="1814513" y="4724400"/>
            <a:ext cx="5881687" cy="1146175"/>
            <a:chOff x="519" y="3081"/>
            <a:chExt cx="3705" cy="722"/>
          </a:xfrm>
        </p:grpSpPr>
        <p:sp>
          <p:nvSpPr>
            <p:cNvPr id="150536" name="Text Box 24"/>
            <p:cNvSpPr txBox="1">
              <a:spLocks noChangeArrowheads="1"/>
            </p:cNvSpPr>
            <p:nvPr/>
          </p:nvSpPr>
          <p:spPr bwMode="auto">
            <a:xfrm>
              <a:off x="519" y="3081"/>
              <a:ext cx="37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660033"/>
                  </a:solidFill>
                  <a:latin typeface="Times New Roman" panose="02020603050405020304" pitchFamily="18" charset="0"/>
                </a:rPr>
                <a:t>链式</a:t>
              </a:r>
              <a:r>
                <a:rPr kumimoji="1" lang="en-US" altLang="zh-CN" sz="2000">
                  <a:solidFill>
                    <a:srgbClr val="660033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000">
                  <a:solidFill>
                    <a:srgbClr val="660033"/>
                  </a:solidFill>
                  <a:latin typeface="Times New Roman" panose="02020603050405020304" pitchFamily="18" charset="0"/>
                </a:rPr>
                <a:t>三段论</a:t>
              </a:r>
              <a:r>
                <a:rPr kumimoji="1" lang="en-US" altLang="zh-CN" sz="2000">
                  <a:solidFill>
                    <a:srgbClr val="660033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solidFill>
                    <a:srgbClr val="660033"/>
                  </a:solidFill>
                  <a:latin typeface="Times New Roman" panose="02020603050405020304" pitchFamily="18" charset="0"/>
                </a:rPr>
                <a:t>： </a:t>
              </a:r>
              <a:r>
                <a:rPr kumimoji="1" lang="zh-CN" altLang="en-US" sz="2000">
                  <a:solidFill>
                    <a:srgbClr val="6600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>
                  <a:solidFill>
                    <a:srgbClr val="660033"/>
                  </a:solidFill>
                  <a:latin typeface="Times New Roman" panose="02020603050405020304" pitchFamily="18" charset="0"/>
                </a:rPr>
                <a:t>P∨Q   (P→Q</a:t>
              </a:r>
              <a:r>
                <a:rPr kumimoji="1" lang="zh-CN" altLang="en-US" sz="2000">
                  <a:solidFill>
                    <a:srgbClr val="660033"/>
                  </a:solidFill>
                  <a:latin typeface="Times New Roman" panose="02020603050405020304" pitchFamily="18" charset="0"/>
                </a:rPr>
                <a:t>）  </a:t>
              </a:r>
              <a:r>
                <a:rPr kumimoji="1" lang="zh-CN" altLang="en-US" sz="2000">
                  <a:solidFill>
                    <a:srgbClr val="6600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>
                  <a:solidFill>
                    <a:srgbClr val="660033"/>
                  </a:solidFill>
                  <a:latin typeface="Times New Roman" panose="02020603050405020304" pitchFamily="18" charset="0"/>
                </a:rPr>
                <a:t>Q∨R   (Q→R</a:t>
              </a:r>
              <a:r>
                <a:rPr kumimoji="1" lang="zh-CN" altLang="en-US" sz="2000">
                  <a:solidFill>
                    <a:srgbClr val="660033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50537" name="Line 25"/>
            <p:cNvSpPr>
              <a:spLocks noChangeShapeType="1"/>
            </p:cNvSpPr>
            <p:nvPr/>
          </p:nvSpPr>
          <p:spPr bwMode="auto">
            <a:xfrm>
              <a:off x="1970" y="3279"/>
              <a:ext cx="565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0538" name="Line 26"/>
            <p:cNvSpPr>
              <a:spLocks noChangeShapeType="1"/>
            </p:cNvSpPr>
            <p:nvPr/>
          </p:nvSpPr>
          <p:spPr bwMode="auto">
            <a:xfrm flipH="1">
              <a:off x="2782" y="3284"/>
              <a:ext cx="565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0539" name="Text Box 27"/>
            <p:cNvSpPr txBox="1">
              <a:spLocks noChangeArrowheads="1"/>
            </p:cNvSpPr>
            <p:nvPr/>
          </p:nvSpPr>
          <p:spPr bwMode="auto">
            <a:xfrm>
              <a:off x="1678" y="3611"/>
              <a:ext cx="18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660033"/>
                  </a:solidFill>
                  <a:latin typeface="Arial" panose="020B0604020202020204" pitchFamily="34" charset="0"/>
                  <a:ea typeface="仿宋_GB2312"/>
                  <a:cs typeface="仿宋_GB2312"/>
                </a:rPr>
                <a:t>消解式</a:t>
              </a:r>
              <a:r>
                <a:rPr kumimoji="1" lang="zh-CN" altLang="en-US" sz="2000">
                  <a:solidFill>
                    <a:srgbClr val="660033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：～</a:t>
              </a:r>
              <a:r>
                <a:rPr kumimoji="1" lang="en-US" altLang="zh-CN" sz="2000">
                  <a:solidFill>
                    <a:srgbClr val="660033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P∨R  (P→R</a:t>
              </a:r>
              <a:r>
                <a:rPr kumimoji="1" lang="zh-CN" altLang="en-US" sz="2000">
                  <a:solidFill>
                    <a:srgbClr val="660033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）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986393"/>
            <a:ext cx="2678113" cy="369332"/>
          </a:xfrm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含有变量的消解式</a:t>
            </a:r>
          </a:p>
        </p:txBody>
      </p:sp>
      <p:sp>
        <p:nvSpPr>
          <p:cNvPr id="151555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78486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342900" indent="-342900" algn="just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1" lang="zh-CN" altLang="en-US" sz="2000" dirty="0" smtClean="0">
                <a:latin typeface="+mn-ea"/>
                <a:ea typeface="+mn-ea"/>
              </a:rPr>
              <a:t>将</a:t>
            </a:r>
            <a:r>
              <a:rPr kumimoji="1" lang="zh-CN" altLang="en-US" sz="2000" u="sng" dirty="0" smtClean="0">
                <a:latin typeface="+mn-ea"/>
                <a:ea typeface="+mn-ea"/>
              </a:rPr>
              <a:t>消解</a:t>
            </a:r>
            <a:r>
              <a:rPr kumimoji="1" lang="zh-CN" altLang="en-US" sz="2000" u="sng" dirty="0">
                <a:latin typeface="+mn-ea"/>
                <a:ea typeface="+mn-ea"/>
              </a:rPr>
              <a:t>推理规则</a:t>
            </a:r>
            <a:r>
              <a:rPr kumimoji="1"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推广到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含有变量的子句</a:t>
            </a:r>
            <a:r>
              <a:rPr kumimoji="1" lang="zh-CN" altLang="en-US" sz="2000" dirty="0">
                <a:latin typeface="+mn-ea"/>
                <a:ea typeface="+mn-ea"/>
              </a:rPr>
              <a:t>，必须找到一个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作用于父辈子句的置换</a:t>
            </a:r>
            <a:r>
              <a:rPr kumimoji="1" lang="zh-CN" altLang="en-US" sz="2000" dirty="0">
                <a:latin typeface="+mn-ea"/>
                <a:ea typeface="+mn-ea"/>
              </a:rPr>
              <a:t>，</a:t>
            </a:r>
            <a:r>
              <a:rPr kumimoji="1" lang="zh-CN" altLang="en-US" sz="2000" u="sng" dirty="0">
                <a:latin typeface="+mn-ea"/>
                <a:ea typeface="+mn-ea"/>
              </a:rPr>
              <a:t>使父辈子句含有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互补文字</a:t>
            </a:r>
            <a:r>
              <a:rPr kumimoji="1" lang="zh-CN" altLang="en-US" sz="2000" dirty="0">
                <a:latin typeface="+mn-ea"/>
                <a:ea typeface="+mn-ea"/>
              </a:rPr>
              <a:t>。</a:t>
            </a:r>
          </a:p>
        </p:txBody>
      </p:sp>
      <p:grpSp>
        <p:nvGrpSpPr>
          <p:cNvPr id="718882" name="Group 34"/>
          <p:cNvGrpSpPr>
            <a:grpSpLocks/>
          </p:cNvGrpSpPr>
          <p:nvPr/>
        </p:nvGrpSpPr>
        <p:grpSpPr bwMode="auto">
          <a:xfrm>
            <a:off x="685800" y="2819400"/>
            <a:ext cx="3657600" cy="1371600"/>
            <a:chOff x="432" y="1776"/>
            <a:chExt cx="2304" cy="864"/>
          </a:xfrm>
        </p:grpSpPr>
        <p:sp>
          <p:nvSpPr>
            <p:cNvPr id="151570" name="Text Box 7"/>
            <p:cNvSpPr txBox="1">
              <a:spLocks noChangeArrowheads="1"/>
            </p:cNvSpPr>
            <p:nvPr/>
          </p:nvSpPr>
          <p:spPr bwMode="auto">
            <a:xfrm>
              <a:off x="432" y="1776"/>
              <a:ext cx="5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00FFFF"/>
                </a:buClr>
                <a:buSzPct val="90000"/>
                <a:buFont typeface="Wingdings" panose="05000000000000000000" pitchFamily="2" charset="2"/>
                <a:buNone/>
              </a:pPr>
              <a:r>
                <a:rPr kumimoji="1" lang="zh-CN" altLang="en-US" dirty="0" smtClean="0">
                  <a:solidFill>
                    <a:srgbClr val="FF0000"/>
                  </a:solidFill>
                </a:rPr>
                <a:t>例：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51571" name="Group 24"/>
            <p:cNvGrpSpPr>
              <a:grpSpLocks/>
            </p:cNvGrpSpPr>
            <p:nvPr/>
          </p:nvGrpSpPr>
          <p:grpSpPr bwMode="auto">
            <a:xfrm>
              <a:off x="1010" y="2024"/>
              <a:ext cx="1726" cy="616"/>
              <a:chOff x="1458" y="2400"/>
              <a:chExt cx="1726" cy="616"/>
            </a:xfrm>
          </p:grpSpPr>
          <p:sp>
            <p:nvSpPr>
              <p:cNvPr id="151572" name="Rectangle 14"/>
              <p:cNvSpPr>
                <a:spLocks noChangeArrowheads="1"/>
              </p:cNvSpPr>
              <p:nvPr/>
            </p:nvSpPr>
            <p:spPr bwMode="auto">
              <a:xfrm>
                <a:off x="1458" y="2400"/>
                <a:ext cx="3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B(x)</a:t>
                </a:r>
              </a:p>
            </p:txBody>
          </p:sp>
          <p:sp>
            <p:nvSpPr>
              <p:cNvPr id="151573" name="Rectangle 15"/>
              <p:cNvSpPr>
                <a:spLocks noChangeArrowheads="1"/>
              </p:cNvSpPr>
              <p:nvPr/>
            </p:nvSpPr>
            <p:spPr bwMode="auto">
              <a:xfrm>
                <a:off x="2064" y="2401"/>
                <a:ext cx="11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～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B(x)</a:t>
                </a:r>
                <a:r>
                  <a:rPr lang="en-US" altLang="zh-CN" sz="2000" dirty="0"/>
                  <a:t>∨C(x)</a:t>
                </a:r>
              </a:p>
            </p:txBody>
          </p:sp>
          <p:sp>
            <p:nvSpPr>
              <p:cNvPr id="151574" name="Rectangle 16"/>
              <p:cNvSpPr>
                <a:spLocks noChangeArrowheads="1"/>
              </p:cNvSpPr>
              <p:nvPr/>
            </p:nvSpPr>
            <p:spPr bwMode="auto">
              <a:xfrm>
                <a:off x="1824" y="2824"/>
                <a:ext cx="3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C(x)</a:t>
                </a:r>
              </a:p>
            </p:txBody>
          </p:sp>
          <p:sp>
            <p:nvSpPr>
              <p:cNvPr id="151575" name="Line 17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1576" name="Line 18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18875" name="Group 27"/>
          <p:cNvGrpSpPr>
            <a:grpSpLocks/>
          </p:cNvGrpSpPr>
          <p:nvPr/>
        </p:nvGrpSpPr>
        <p:grpSpPr bwMode="auto">
          <a:xfrm>
            <a:off x="5053013" y="3200400"/>
            <a:ext cx="3557587" cy="987425"/>
            <a:chOff x="3183" y="2016"/>
            <a:chExt cx="2241" cy="622"/>
          </a:xfrm>
        </p:grpSpPr>
        <p:sp>
          <p:nvSpPr>
            <p:cNvPr id="151564" name="Rectangle 19"/>
            <p:cNvSpPr>
              <a:spLocks noChangeArrowheads="1"/>
            </p:cNvSpPr>
            <p:nvPr/>
          </p:nvSpPr>
          <p:spPr bwMode="auto">
            <a:xfrm>
              <a:off x="3183" y="2016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P(x)∨Q(x)</a:t>
              </a:r>
            </a:p>
          </p:txBody>
        </p:sp>
        <p:sp>
          <p:nvSpPr>
            <p:cNvPr id="151565" name="Rectangle 20"/>
            <p:cNvSpPr>
              <a:spLocks noChangeArrowheads="1"/>
            </p:cNvSpPr>
            <p:nvPr/>
          </p:nvSpPr>
          <p:spPr bwMode="auto">
            <a:xfrm>
              <a:off x="4191" y="2016"/>
              <a:ext cx="65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Q[f(y)]</a:t>
              </a:r>
            </a:p>
          </p:txBody>
        </p:sp>
        <p:sp>
          <p:nvSpPr>
            <p:cNvPr id="151566" name="Rectangle 21"/>
            <p:cNvSpPr>
              <a:spLocks noChangeArrowheads="1"/>
            </p:cNvSpPr>
            <p:nvPr/>
          </p:nvSpPr>
          <p:spPr bwMode="auto">
            <a:xfrm>
              <a:off x="3819" y="2446"/>
              <a:ext cx="4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P[f(y)]</a:t>
              </a:r>
            </a:p>
          </p:txBody>
        </p:sp>
        <p:sp>
          <p:nvSpPr>
            <p:cNvPr id="151567" name="Line 22"/>
            <p:cNvSpPr>
              <a:spLocks noChangeShapeType="1"/>
            </p:cNvSpPr>
            <p:nvPr/>
          </p:nvSpPr>
          <p:spPr bwMode="auto">
            <a:xfrm>
              <a:off x="3585" y="2220"/>
              <a:ext cx="36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1568" name="Line 23"/>
            <p:cNvSpPr>
              <a:spLocks noChangeShapeType="1"/>
            </p:cNvSpPr>
            <p:nvPr/>
          </p:nvSpPr>
          <p:spPr bwMode="auto">
            <a:xfrm flipH="1">
              <a:off x="4104" y="223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1569" name="Rectangle 25"/>
            <p:cNvSpPr>
              <a:spLocks noChangeArrowheads="1"/>
            </p:cNvSpPr>
            <p:nvPr/>
          </p:nvSpPr>
          <p:spPr bwMode="auto">
            <a:xfrm>
              <a:off x="4320" y="2304"/>
              <a:ext cx="11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置换</a:t>
              </a:r>
              <a:r>
                <a:rPr lang="el-GR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={f(y)/x}</a:t>
              </a:r>
              <a:endParaRPr lang="el-GR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8876" name="Group 28"/>
          <p:cNvGrpSpPr>
            <a:grpSpLocks/>
          </p:cNvGrpSpPr>
          <p:nvPr/>
        </p:nvGrpSpPr>
        <p:grpSpPr bwMode="auto">
          <a:xfrm>
            <a:off x="1968500" y="4572000"/>
            <a:ext cx="5865813" cy="1252537"/>
            <a:chOff x="1200" y="1536"/>
            <a:chExt cx="3695" cy="789"/>
          </a:xfrm>
        </p:grpSpPr>
        <p:sp>
          <p:nvSpPr>
            <p:cNvPr id="151559" name="Text Box 29"/>
            <p:cNvSpPr txBox="1">
              <a:spLocks noChangeArrowheads="1"/>
            </p:cNvSpPr>
            <p:nvPr/>
          </p:nvSpPr>
          <p:spPr bwMode="auto">
            <a:xfrm>
              <a:off x="1200" y="1536"/>
              <a:ext cx="369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P[</a:t>
              </a:r>
              <a:r>
                <a:rPr kumimoji="1" lang="en-US" altLang="zh-CN" sz="2000" dirty="0" err="1">
                  <a:latin typeface="Times New Roman" panose="02020603050405020304" pitchFamily="18" charset="0"/>
                  <a:ea typeface="华文新魏" panose="02010800040101010101" pitchFamily="2" charset="-122"/>
                </a:rPr>
                <a:t>x,f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(y)]∨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Q(x)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∨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R[f(a),y]         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～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P[f (f(a)),z]∨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R(</a:t>
              </a:r>
              <a:r>
                <a:rPr kumimoji="1"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z,w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51560" name="Text Box 30"/>
            <p:cNvSpPr txBox="1">
              <a:spLocks noChangeArrowheads="1"/>
            </p:cNvSpPr>
            <p:nvPr/>
          </p:nvSpPr>
          <p:spPr bwMode="auto">
            <a:xfrm>
              <a:off x="2091" y="2133"/>
              <a:ext cx="22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Q[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f (f(a))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]∨R(f(a),y)∨R(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f(y)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,w)</a:t>
              </a:r>
            </a:p>
          </p:txBody>
        </p:sp>
        <p:sp>
          <p:nvSpPr>
            <p:cNvPr id="151561" name="Line 31"/>
            <p:cNvSpPr>
              <a:spLocks noChangeShapeType="1"/>
            </p:cNvSpPr>
            <p:nvPr/>
          </p:nvSpPr>
          <p:spPr bwMode="auto">
            <a:xfrm>
              <a:off x="2496" y="177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62" name="Line 32"/>
            <p:cNvSpPr>
              <a:spLocks noChangeShapeType="1"/>
            </p:cNvSpPr>
            <p:nvPr/>
          </p:nvSpPr>
          <p:spPr bwMode="auto">
            <a:xfrm flipV="1">
              <a:off x="3024" y="1728"/>
              <a:ext cx="5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63" name="Text Box 33"/>
            <p:cNvSpPr txBox="1">
              <a:spLocks noChangeArrowheads="1"/>
            </p:cNvSpPr>
            <p:nvPr/>
          </p:nvSpPr>
          <p:spPr bwMode="auto">
            <a:xfrm>
              <a:off x="3360" y="1824"/>
              <a:ext cx="13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σ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={f(f(a))/</a:t>
              </a:r>
              <a:r>
                <a:rPr kumimoji="1"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x,f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(y)/z}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914400"/>
            <a:ext cx="3752850" cy="427038"/>
          </a:xfrm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5.6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消解反演求解过程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78000"/>
            <a:ext cx="8001000" cy="3000821"/>
          </a:xfrm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fr-FR" sz="2000" b="1" dirty="0" smtClean="0">
                <a:latin typeface="+mn-ea"/>
              </a:rPr>
              <a:t>将要</a:t>
            </a:r>
            <a:r>
              <a:rPr lang="zh-CN" altLang="en-US" sz="2000" b="1" dirty="0" smtClean="0">
                <a:latin typeface="+mn-ea"/>
              </a:rPr>
              <a:t>求解</a:t>
            </a:r>
            <a:r>
              <a:rPr lang="zh-CN" altLang="fr-FR" sz="2000" b="1" dirty="0" smtClean="0">
                <a:latin typeface="+mn-ea"/>
              </a:rPr>
              <a:t>的问题作为一个要证明的命题，消解通过反演产生证明。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fr-FR" sz="2000" b="1" dirty="0" smtClean="0">
                <a:latin typeface="+mn-ea"/>
              </a:rPr>
              <a:t>即</a:t>
            </a:r>
            <a:r>
              <a:rPr lang="fr-FR" altLang="zh-CN" sz="2000" b="1" dirty="0" smtClean="0">
                <a:latin typeface="+mn-ea"/>
              </a:rPr>
              <a:t>,</a:t>
            </a:r>
            <a:r>
              <a:rPr lang="zh-CN" altLang="fr-FR" sz="2000" b="1" u="sng" dirty="0" smtClean="0">
                <a:latin typeface="+mn-ea"/>
              </a:rPr>
              <a:t>要证明某个命题</a:t>
            </a:r>
            <a:r>
              <a:rPr lang="zh-CN" altLang="en-US" sz="2000" b="1" u="sng" dirty="0" smtClean="0">
                <a:latin typeface="+mn-ea"/>
              </a:rPr>
              <a:t>成立</a:t>
            </a:r>
            <a:r>
              <a:rPr lang="zh-CN" altLang="fr-FR" sz="2000" b="1" dirty="0" smtClean="0">
                <a:latin typeface="+mn-ea"/>
              </a:rPr>
              <a:t>，</a:t>
            </a:r>
            <a:r>
              <a:rPr lang="zh-CN" altLang="en-US" sz="2000" b="1" dirty="0" smtClean="0">
                <a:latin typeface="+mn-ea"/>
              </a:rPr>
              <a:t>可将</a:t>
            </a:r>
            <a:r>
              <a:rPr lang="zh-CN" altLang="fr-FR" sz="2000" b="1" dirty="0" smtClean="0">
                <a:latin typeface="+mn-ea"/>
              </a:rPr>
              <a:t>其</a:t>
            </a:r>
            <a:r>
              <a:rPr lang="zh-CN" altLang="fr-FR" sz="2000" b="1" dirty="0" smtClean="0">
                <a:solidFill>
                  <a:srgbClr val="FF0000"/>
                </a:solidFill>
                <a:latin typeface="+mn-ea"/>
              </a:rPr>
              <a:t>目标公式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结论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fr-FR" sz="2000" b="1" dirty="0" smtClean="0">
                <a:solidFill>
                  <a:srgbClr val="FF0000"/>
                </a:solidFill>
                <a:latin typeface="+mn-ea"/>
              </a:rPr>
              <a:t>否定并化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简</a:t>
            </a:r>
            <a:r>
              <a:rPr lang="zh-CN" altLang="fr-FR" sz="2000" b="1" dirty="0" smtClean="0">
                <a:solidFill>
                  <a:srgbClr val="FF0000"/>
                </a:solidFill>
                <a:latin typeface="+mn-ea"/>
              </a:rPr>
              <a:t>成子句形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zh-CN" altLang="fr-FR" sz="2000" b="1" dirty="0" smtClean="0">
                <a:latin typeface="+mn-ea"/>
              </a:rPr>
              <a:t>然后添加到命题公式集中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将</a:t>
            </a:r>
            <a:r>
              <a:rPr lang="zh-CN" altLang="fr-FR" sz="2000" b="1" dirty="0" smtClean="0">
                <a:latin typeface="+mn-ea"/>
              </a:rPr>
              <a:t>消解反演应用于</a:t>
            </a:r>
            <a:r>
              <a:rPr lang="zh-CN" altLang="en-US" sz="2000" b="1" dirty="0" smtClean="0">
                <a:latin typeface="+mn-ea"/>
              </a:rPr>
              <a:t>求解过程，</a:t>
            </a:r>
            <a:r>
              <a:rPr lang="zh-CN" altLang="fr-FR" sz="2000" b="1" dirty="0" smtClean="0">
                <a:latin typeface="+mn-ea"/>
              </a:rPr>
              <a:t>推导出一个空子句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fr-FR" altLang="zh-CN" sz="2000" b="1" dirty="0" smtClean="0">
                <a:latin typeface="+mn-ea"/>
              </a:rPr>
              <a:t>NIL</a:t>
            </a:r>
            <a:r>
              <a:rPr lang="zh-CN" altLang="en-US" sz="2000" b="1" dirty="0">
                <a:latin typeface="+mn-ea"/>
                <a:ea typeface="宋体" panose="02010600030101010101" pitchFamily="2" charset="-122"/>
              </a:rPr>
              <a:t>→</a:t>
            </a:r>
            <a:r>
              <a:rPr lang="zh-CN" altLang="en-US" sz="2000" b="1" dirty="0" smtClean="0">
                <a:latin typeface="+mn-ea"/>
              </a:rPr>
              <a:t>不能继续归结</a:t>
            </a:r>
            <a:r>
              <a:rPr lang="fr-FR" altLang="zh-CN" sz="2000" b="1" dirty="0" smtClean="0">
                <a:latin typeface="+mn-ea"/>
              </a:rPr>
              <a:t>)</a:t>
            </a:r>
            <a:r>
              <a:rPr lang="zh-CN" altLang="fr-FR" sz="2000" b="1" dirty="0" smtClean="0">
                <a:latin typeface="+mn-ea"/>
              </a:rPr>
              <a:t>，产生一个矛盾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不满足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fr-FR" sz="2000" b="1" dirty="0" smtClean="0">
                <a:latin typeface="+mn-ea"/>
              </a:rPr>
              <a:t>，从而使定理得到证明。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fr-FR" sz="2000" b="1" dirty="0" smtClean="0">
                <a:latin typeface="+mn-ea"/>
              </a:rPr>
              <a:t>消解反演的</a:t>
            </a:r>
            <a:r>
              <a:rPr lang="zh-CN" altLang="fr-FR" sz="2000" b="1" dirty="0" smtClean="0">
                <a:solidFill>
                  <a:srgbClr val="FF0000"/>
                </a:solidFill>
                <a:latin typeface="+mn-ea"/>
              </a:rPr>
              <a:t>证明思想</a:t>
            </a:r>
            <a:r>
              <a:rPr lang="zh-CN" altLang="fr-FR" sz="2000" b="1" dirty="0" smtClean="0">
                <a:latin typeface="+mn-ea"/>
              </a:rPr>
              <a:t>，与数学中</a:t>
            </a:r>
            <a:r>
              <a:rPr lang="zh-CN" altLang="fr-FR" sz="2000" b="1" dirty="0" smtClean="0">
                <a:solidFill>
                  <a:srgbClr val="FF0000"/>
                </a:solidFill>
                <a:latin typeface="+mn-ea"/>
              </a:rPr>
              <a:t>反证法</a:t>
            </a:r>
            <a:r>
              <a:rPr lang="zh-CN" altLang="fr-FR" sz="2000" b="1" dirty="0" smtClean="0">
                <a:latin typeface="+mn-ea"/>
              </a:rPr>
              <a:t>的思想相似。</a:t>
            </a:r>
            <a:endParaRPr lang="zh-CN" altLang="en-US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63397" y="1752600"/>
            <a:ext cx="7871004" cy="3077766"/>
          </a:xfrm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fr-FR" sz="2000" b="1" dirty="0" smtClean="0">
                <a:latin typeface="楷体_GB2312" pitchFamily="49" charset="-122"/>
                <a:ea typeface="楷体_GB2312" pitchFamily="49" charset="-122"/>
              </a:rPr>
              <a:t>给出一个</a:t>
            </a:r>
            <a:r>
              <a:rPr lang="zh-CN" altLang="fr-FR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公式集</a:t>
            </a:r>
            <a:r>
              <a:rPr lang="fr-FR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{S}</a:t>
            </a:r>
            <a:r>
              <a:rPr lang="zh-CN" altLang="fr-FR" sz="2000" b="1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fr-FR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目标公式</a:t>
            </a:r>
            <a:r>
              <a:rPr lang="fr-FR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fr-FR" sz="2000" b="1" dirty="0" smtClean="0">
                <a:latin typeface="楷体_GB2312" pitchFamily="49" charset="-122"/>
                <a:ea typeface="楷体_GB2312" pitchFamily="49" charset="-122"/>
              </a:rPr>
              <a:t>，通过反演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（反证）求证</a:t>
            </a:r>
            <a:r>
              <a:rPr lang="zh-CN" altLang="fr-FR" sz="2000" b="1" dirty="0" smtClean="0">
                <a:latin typeface="楷体_GB2312" pitchFamily="49" charset="-122"/>
                <a:ea typeface="楷体_GB2312" pitchFamily="49" charset="-122"/>
              </a:rPr>
              <a:t>目标公式</a:t>
            </a:r>
            <a:r>
              <a:rPr lang="fr-FR" altLang="zh-CN" sz="2000" b="1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fr-FR" sz="20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fr-FR" sz="2000" b="1" dirty="0" smtClean="0">
                <a:latin typeface="楷体_GB2312" pitchFamily="49" charset="-122"/>
                <a:ea typeface="楷体_GB2312" pitchFamily="49" charset="-122"/>
              </a:rPr>
              <a:t>步骤：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⑴ 否定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，得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～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      ⑵ 将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～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添加到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中去；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      ⑶ 将新产生的集合｛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～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｝化成子句集；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      ⑷ 应用消解原理，</a:t>
            </a:r>
            <a:r>
              <a:rPr lang="zh-CN" altLang="en-US" sz="2000" b="1" u="sng" dirty="0" smtClean="0">
                <a:latin typeface="楷体_GB2312" pitchFamily="49" charset="-122"/>
                <a:ea typeface="楷体_GB2312" pitchFamily="49" charset="-122"/>
              </a:rPr>
              <a:t>推导出一个表示矛盾的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空子句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53603" name="Rectangle 6"/>
          <p:cNvSpPr>
            <a:spLocks noChangeArrowheads="1"/>
          </p:cNvSpPr>
          <p:nvPr/>
        </p:nvSpPr>
        <p:spPr bwMode="auto">
          <a:xfrm>
            <a:off x="685800" y="990600"/>
            <a:ext cx="1828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、消解反演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1938"/>
            <a:ext cx="7571888" cy="2359356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685800" y="2599923"/>
            <a:ext cx="2819400" cy="3038877"/>
            <a:chOff x="685800" y="2599923"/>
            <a:chExt cx="2819400" cy="3038877"/>
          </a:xfrm>
        </p:grpSpPr>
        <p:grpSp>
          <p:nvGrpSpPr>
            <p:cNvPr id="37" name="组合 36"/>
            <p:cNvGrpSpPr/>
            <p:nvPr/>
          </p:nvGrpSpPr>
          <p:grpSpPr>
            <a:xfrm>
              <a:off x="685800" y="2599923"/>
              <a:ext cx="1600200" cy="3038877"/>
              <a:chOff x="685800" y="2599923"/>
              <a:chExt cx="1600200" cy="3038877"/>
            </a:xfrm>
          </p:grpSpPr>
          <p:cxnSp>
            <p:nvCxnSpPr>
              <p:cNvPr id="31" name="直接连接符 30"/>
              <p:cNvCxnSpPr/>
              <p:nvPr/>
            </p:nvCxnSpPr>
            <p:spPr bwMode="auto">
              <a:xfrm>
                <a:off x="685800" y="2599923"/>
                <a:ext cx="1600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 bwMode="auto">
              <a:xfrm>
                <a:off x="685800" y="2617631"/>
                <a:ext cx="0" cy="30211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 bwMode="auto">
              <a:xfrm>
                <a:off x="685800" y="5638800"/>
                <a:ext cx="6096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箭头连接符 38"/>
            <p:cNvCxnSpPr/>
            <p:nvPr/>
          </p:nvCxnSpPr>
          <p:spPr bwMode="auto">
            <a:xfrm flipV="1">
              <a:off x="1600200" y="2599923"/>
              <a:ext cx="1905000" cy="151487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2819400" y="3309334"/>
              <a:ext cx="685800" cy="805466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685800" y="1002268"/>
            <a:ext cx="259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2"/>
                </a:solidFill>
                <a:latin typeface="+mn-ea"/>
                <a:ea typeface="+mn-ea"/>
              </a:rPr>
              <a:t>5.1 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自然演绎推理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86000" y="1828800"/>
            <a:ext cx="5384442" cy="1480534"/>
            <a:chOff x="2286000" y="1828800"/>
            <a:chExt cx="5384442" cy="1480534"/>
          </a:xfrm>
        </p:grpSpPr>
        <p:grpSp>
          <p:nvGrpSpPr>
            <p:cNvPr id="16" name="组合 15"/>
            <p:cNvGrpSpPr/>
            <p:nvPr/>
          </p:nvGrpSpPr>
          <p:grpSpPr>
            <a:xfrm>
              <a:off x="2286000" y="1828800"/>
              <a:ext cx="5384442" cy="1480534"/>
              <a:chOff x="685800" y="1866363"/>
              <a:chExt cx="5384442" cy="1480534"/>
            </a:xfrm>
          </p:grpSpPr>
          <p:sp>
            <p:nvSpPr>
              <p:cNvPr id="4" name="Rectangle 7"/>
              <p:cNvSpPr txBox="1">
                <a:spLocks noChangeArrowheads="1"/>
              </p:cNvSpPr>
              <p:nvPr/>
            </p:nvSpPr>
            <p:spPr bwMode="auto">
              <a:xfrm>
                <a:off x="685800" y="2426056"/>
                <a:ext cx="8382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Clr>
                    <a:srgbClr val="FF0000"/>
                  </a:buClr>
                  <a:buNone/>
                </a:pPr>
                <a:r>
                  <a:rPr lang="zh-CN" altLang="en-US" sz="2800" b="1" dirty="0" smtClean="0"/>
                  <a:t>推理</a:t>
                </a:r>
                <a:endParaRPr lang="zh-CN" altLang="en-US" sz="2800" b="1" dirty="0"/>
              </a:p>
            </p:txBody>
          </p:sp>
          <p:sp>
            <p:nvSpPr>
              <p:cNvPr id="6" name="Rectangle 7"/>
              <p:cNvSpPr txBox="1">
                <a:spLocks noChangeArrowheads="1"/>
              </p:cNvSpPr>
              <p:nvPr/>
            </p:nvSpPr>
            <p:spPr bwMode="auto">
              <a:xfrm>
                <a:off x="1905000" y="1866363"/>
                <a:ext cx="1371600" cy="7888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Clr>
                    <a:srgbClr val="FF0000"/>
                  </a:buClr>
                  <a:buNone/>
                </a:pPr>
                <a:r>
                  <a:rPr lang="zh-CN" altLang="en-US" sz="2400" dirty="0" smtClean="0">
                    <a:latin typeface="+mn-ea"/>
                  </a:rPr>
                  <a:t>已知事实</a:t>
                </a:r>
                <a:r>
                  <a:rPr lang="en-US" altLang="zh-CN" sz="2400" dirty="0" smtClean="0">
                    <a:latin typeface="+mn-ea"/>
                  </a:rPr>
                  <a:t>(</a:t>
                </a:r>
                <a:r>
                  <a:rPr lang="zh-CN" altLang="en-US" sz="2400" dirty="0" smtClean="0">
                    <a:latin typeface="+mn-ea"/>
                  </a:rPr>
                  <a:t>证据</a:t>
                </a:r>
                <a:r>
                  <a:rPr lang="en-US" altLang="zh-CN" sz="2400" dirty="0" smtClean="0">
                    <a:latin typeface="+mn-ea"/>
                  </a:rPr>
                  <a:t>)</a:t>
                </a:r>
                <a:endParaRPr lang="zh-CN" altLang="en-US" sz="2400" b="1" dirty="0">
                  <a:latin typeface="+mn-ea"/>
                </a:endParaRPr>
              </a:p>
            </p:txBody>
          </p:sp>
          <p:sp>
            <p:nvSpPr>
              <p:cNvPr id="7" name="Rectangle 7"/>
              <p:cNvSpPr txBox="1">
                <a:spLocks noChangeArrowheads="1"/>
              </p:cNvSpPr>
              <p:nvPr/>
            </p:nvSpPr>
            <p:spPr bwMode="auto">
              <a:xfrm>
                <a:off x="1905000" y="2965897"/>
                <a:ext cx="13716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Clr>
                    <a:srgbClr val="FF0000"/>
                  </a:buClr>
                  <a:buNone/>
                </a:pPr>
                <a:r>
                  <a:rPr lang="zh-CN" altLang="en-US" sz="2400" b="1" dirty="0" smtClean="0"/>
                  <a:t>知识</a:t>
                </a:r>
                <a:endParaRPr lang="zh-CN" altLang="en-US" sz="2400" b="1" dirty="0"/>
              </a:p>
            </p:txBody>
          </p:sp>
          <p:sp>
            <p:nvSpPr>
              <p:cNvPr id="8" name="右箭头 7"/>
              <p:cNvSpPr/>
              <p:nvPr/>
            </p:nvSpPr>
            <p:spPr bwMode="auto">
              <a:xfrm>
                <a:off x="3657600" y="2288362"/>
                <a:ext cx="1447800" cy="733663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某种策略</a:t>
                </a:r>
              </a:p>
            </p:txBody>
          </p:sp>
          <p:sp>
            <p:nvSpPr>
              <p:cNvPr id="9" name="Rectangle 7"/>
              <p:cNvSpPr txBox="1">
                <a:spLocks noChangeArrowheads="1"/>
              </p:cNvSpPr>
              <p:nvPr/>
            </p:nvSpPr>
            <p:spPr bwMode="auto">
              <a:xfrm>
                <a:off x="5232042" y="2426056"/>
                <a:ext cx="8382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Clr>
                    <a:srgbClr val="FF0000"/>
                  </a:buClr>
                  <a:buNone/>
                </a:pPr>
                <a:r>
                  <a:rPr lang="zh-CN" altLang="en-US" sz="2800" b="1" dirty="0" smtClean="0"/>
                  <a:t>结论</a:t>
                </a:r>
                <a:endParaRPr lang="zh-CN" altLang="en-US" sz="2800" b="1" dirty="0"/>
              </a:p>
            </p:txBody>
          </p:sp>
          <p:cxnSp>
            <p:nvCxnSpPr>
              <p:cNvPr id="11" name="直接箭头连接符 10"/>
              <p:cNvCxnSpPr>
                <a:stCxn id="6" idx="3"/>
              </p:cNvCxnSpPr>
              <p:nvPr/>
            </p:nvCxnSpPr>
            <p:spPr bwMode="auto">
              <a:xfrm>
                <a:off x="3276600" y="2260779"/>
                <a:ext cx="381000" cy="204292"/>
              </a:xfrm>
              <a:prstGeom prst="straightConnector1">
                <a:avLst/>
              </a:prstGeom>
              <a:ln>
                <a:tailEnd type="triangle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7" idx="3"/>
              </p:cNvCxnSpPr>
              <p:nvPr/>
            </p:nvCxnSpPr>
            <p:spPr bwMode="auto">
              <a:xfrm flipV="1">
                <a:off x="3276600" y="2807056"/>
                <a:ext cx="381000" cy="349341"/>
              </a:xfrm>
              <a:prstGeom prst="straightConnector1">
                <a:avLst/>
              </a:prstGeom>
              <a:ln>
                <a:tailEnd type="triangle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箭头连接符 2"/>
            <p:cNvCxnSpPr>
              <a:stCxn id="4" idx="3"/>
              <a:endCxn id="6" idx="1"/>
            </p:cNvCxnSpPr>
            <p:nvPr/>
          </p:nvCxnSpPr>
          <p:spPr bwMode="auto">
            <a:xfrm flipV="1">
              <a:off x="3124200" y="2223216"/>
              <a:ext cx="381000" cy="355777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4" idx="3"/>
              <a:endCxn id="7" idx="1"/>
            </p:cNvCxnSpPr>
            <p:nvPr/>
          </p:nvCxnSpPr>
          <p:spPr bwMode="auto">
            <a:xfrm>
              <a:off x="3124200" y="2578993"/>
              <a:ext cx="381000" cy="539841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6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4"/>
          <p:cNvSpPr>
            <a:spLocks noChangeArrowheads="1"/>
          </p:cNvSpPr>
          <p:nvPr/>
        </p:nvSpPr>
        <p:spPr bwMode="auto">
          <a:xfrm>
            <a:off x="697605" y="990600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推</a:t>
            </a:r>
            <a:r>
              <a:rPr lang="zh-CN" altLang="en-US" dirty="0" smtClean="0"/>
              <a:t>论</a:t>
            </a:r>
            <a:r>
              <a:rPr lang="zh-CN" altLang="en-US" dirty="0"/>
              <a:t>：</a:t>
            </a:r>
          </a:p>
        </p:txBody>
      </p:sp>
      <p:sp>
        <p:nvSpPr>
          <p:cNvPr id="742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153400" cy="2462213"/>
          </a:xfrm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结论</a:t>
            </a:r>
            <a:r>
              <a:rPr lang="fr-FR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zh-CN" alt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在逻辑上遵循公式集</a:t>
            </a:r>
            <a:r>
              <a:rPr lang="fr-FR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理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，满足</a:t>
            </a:r>
            <a:r>
              <a:rPr lang="fr-FR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的每个解释也满足</a:t>
            </a:r>
            <a:r>
              <a:rPr lang="fr-FR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但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绝不会有满足</a:t>
            </a:r>
            <a:r>
              <a:rPr lang="fr-FR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的解释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也能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满足</a:t>
            </a:r>
            <a:r>
              <a:rPr lang="zh-CN" alt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fr-FR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</a:t>
            </a:r>
            <a:r>
              <a:rPr lang="zh-CN" altLang="fr-FR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，不存在满足并集“</a:t>
            </a:r>
            <a:r>
              <a:rPr lang="fr-FR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S∪(</a:t>
            </a:r>
            <a:r>
              <a:rPr lang="zh-CN" altLang="fr-FR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fr-FR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L)”</a:t>
            </a:r>
            <a:r>
              <a:rPr lang="zh-CN" altLang="fr-FR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的解释。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若一个公式集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不能被任一解释所满足，则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该</a:t>
            </a:r>
            <a:r>
              <a:rPr lang="zh-CN" alt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公式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集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是不可满足的。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可证：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</a:t>
            </a:r>
            <a:r>
              <a:rPr lang="zh-CN" altLang="fr-FR" sz="1800" b="1" u="sng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将消解反演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反复应用到</a:t>
            </a:r>
            <a:r>
              <a:rPr lang="zh-CN" altLang="fr-FR" sz="1800" b="1" u="sng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不可满足的子句集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最终会产生空子句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反之也可证：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若从</a:t>
            </a:r>
            <a:r>
              <a:rPr lang="fr-FR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S∪(</a:t>
            </a:r>
            <a:r>
              <a:rPr lang="zh-CN" alt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fr-FR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L)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的子句消解得到空子句，那么</a:t>
            </a:r>
            <a:r>
              <a:rPr lang="fr-FR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在逻辑上遵循</a:t>
            </a:r>
            <a:r>
              <a:rPr lang="fr-FR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fr-FR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4"/>
          <p:cNvSpPr>
            <a:spLocks noChangeArrowheads="1"/>
          </p:cNvSpPr>
          <p:nvPr/>
        </p:nvSpPr>
        <p:spPr bwMode="auto">
          <a:xfrm>
            <a:off x="685800" y="152400"/>
            <a:ext cx="7086600" cy="132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FFFF"/>
              </a:buClr>
              <a:buSzPct val="90000"/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例：</a:t>
            </a:r>
            <a:r>
              <a:rPr kumimoji="1" lang="zh-CN" altLang="en-US" dirty="0"/>
              <a:t>储蓄问题</a:t>
            </a:r>
          </a:p>
          <a:p>
            <a:pPr eaLnBrk="1" hangingPunct="1">
              <a:lnSpc>
                <a:spcPct val="120000"/>
              </a:lnSpc>
              <a:buClr>
                <a:srgbClr val="00FFFF"/>
              </a:buClr>
              <a:buSzPct val="90000"/>
              <a:buFont typeface="Wingdings" panose="05000000000000000000" pitchFamily="2" charset="2"/>
              <a:buNone/>
            </a:pPr>
            <a:r>
              <a:rPr kumimoji="1" lang="zh-CN" altLang="en-US" dirty="0"/>
              <a:t>    </a:t>
            </a:r>
            <a:r>
              <a:rPr kumimoji="1" lang="zh-CN" altLang="en-US" dirty="0">
                <a:solidFill>
                  <a:srgbClr val="FF0000"/>
                </a:solidFill>
              </a:rPr>
              <a:t>前提：</a:t>
            </a:r>
            <a:r>
              <a:rPr kumimoji="1" lang="zh-CN" altLang="en-US" dirty="0" smtClean="0"/>
              <a:t>每个进行储蓄的人都可获得</a:t>
            </a:r>
            <a:r>
              <a:rPr kumimoji="1" lang="zh-CN" altLang="en-US" dirty="0"/>
              <a:t>利息。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/>
              <a:t>    </a:t>
            </a:r>
            <a:r>
              <a:rPr kumimoji="1" lang="zh-CN" altLang="en-US" dirty="0">
                <a:solidFill>
                  <a:srgbClr val="FF0000"/>
                </a:solidFill>
              </a:rPr>
              <a:t>结论：</a:t>
            </a:r>
            <a:r>
              <a:rPr kumimoji="1" lang="zh-CN" altLang="en-US" dirty="0"/>
              <a:t>如果没有利息，那么就没有人去</a:t>
            </a:r>
            <a:r>
              <a:rPr kumimoji="1" lang="zh-CN" altLang="en-US" dirty="0" smtClean="0"/>
              <a:t>储蓄。</a:t>
            </a:r>
            <a:endParaRPr kumimoji="1" lang="en-US" altLang="zh-CN" dirty="0"/>
          </a:p>
        </p:txBody>
      </p:sp>
      <p:sp>
        <p:nvSpPr>
          <p:cNvPr id="741382" name="Rectangle 6"/>
          <p:cNvSpPr>
            <a:spLocks noChangeArrowheads="1"/>
          </p:cNvSpPr>
          <p:nvPr/>
        </p:nvSpPr>
        <p:spPr bwMode="auto">
          <a:xfrm>
            <a:off x="685800" y="1752600"/>
            <a:ext cx="7924800" cy="374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kumimoji="1" lang="en-US" altLang="zh-CN" dirty="0"/>
              <a:t>⑴ </a:t>
            </a:r>
            <a:r>
              <a:rPr kumimoji="1" lang="zh-CN" altLang="en-US" dirty="0"/>
              <a:t>规定</a:t>
            </a:r>
            <a:r>
              <a:rPr kumimoji="1" lang="zh-CN" altLang="en-US" dirty="0" smtClean="0"/>
              <a:t>原子公式（公式集）：</a:t>
            </a:r>
            <a:r>
              <a:rPr kumimoji="1" lang="zh-CN" altLang="en-US" dirty="0"/>
              <a:t>	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dirty="0"/>
              <a:t>       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表示“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储蓄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y”    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M(x)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钱”</a:t>
            </a:r>
          </a:p>
          <a:p>
            <a:pPr eaLnBrk="1" hangingPunct="1">
              <a:lnSpc>
                <a:spcPct val="16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I(x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表示“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是利息”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表示“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y”</a:t>
            </a:r>
          </a:p>
          <a:p>
            <a:pPr eaLnBrk="1" hangingPunct="1">
              <a:lnSpc>
                <a:spcPct val="160000"/>
              </a:lnSpc>
            </a:pPr>
            <a:endParaRPr kumimoji="1" lang="en-US" altLang="zh-CN" sz="800" b="0" dirty="0"/>
          </a:p>
          <a:p>
            <a:pPr eaLnBrk="1" hangingPunct="1">
              <a:lnSpc>
                <a:spcPct val="160000"/>
              </a:lnSpc>
            </a:pPr>
            <a:r>
              <a:rPr kumimoji="1" lang="en-US" altLang="zh-CN" dirty="0"/>
              <a:t>⑵ </a:t>
            </a:r>
            <a:r>
              <a:rPr kumimoji="1" lang="zh-CN" altLang="en-US" dirty="0"/>
              <a:t>用谓词公式表示前提和结论：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dirty="0"/>
              <a:t>   前提：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x){[(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y)(S(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)∧M(y)]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[(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y)(I(y)∧E(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))]}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dirty="0"/>
              <a:t>   结论：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x)I(x)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x)(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y)(M(y)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S(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))</a:t>
            </a:r>
            <a:endParaRPr kumimoji="1"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58000" y="647163"/>
            <a:ext cx="1104363" cy="369332"/>
            <a:chOff x="6858000" y="647163"/>
            <a:chExt cx="1104363" cy="369332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6858000" y="838200"/>
              <a:ext cx="762000" cy="0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 bwMode="auto">
            <a:xfrm>
              <a:off x="7733763" y="647163"/>
              <a:ext cx="2286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S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410181" y="1095140"/>
            <a:ext cx="1104363" cy="369332"/>
            <a:chOff x="6858000" y="647163"/>
            <a:chExt cx="1104363" cy="369332"/>
          </a:xfrm>
        </p:grpSpPr>
        <p:cxnSp>
          <p:nvCxnSpPr>
            <p:cNvPr id="9" name="直接箭头连接符 8"/>
            <p:cNvCxnSpPr/>
            <p:nvPr/>
          </p:nvCxnSpPr>
          <p:spPr bwMode="auto">
            <a:xfrm>
              <a:off x="6858000" y="838200"/>
              <a:ext cx="762000" cy="0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 bwMode="auto">
            <a:xfrm>
              <a:off x="7733763" y="647163"/>
              <a:ext cx="2286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L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4"/>
          <p:cNvSpPr>
            <a:spLocks noChangeArrowheads="1"/>
          </p:cNvSpPr>
          <p:nvPr/>
        </p:nvSpPr>
        <p:spPr bwMode="auto">
          <a:xfrm>
            <a:off x="685800" y="10668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⑶ </a:t>
            </a:r>
            <a:r>
              <a:rPr kumimoji="1" lang="zh-CN" altLang="en-US"/>
              <a:t>化为子句形</a:t>
            </a:r>
          </a:p>
        </p:txBody>
      </p:sp>
      <p:sp>
        <p:nvSpPr>
          <p:cNvPr id="720902" name="Rectangle 6"/>
          <p:cNvSpPr>
            <a:spLocks noGrp="1" noChangeArrowheads="1"/>
          </p:cNvSpPr>
          <p:nvPr>
            <p:ph type="title"/>
          </p:nvPr>
        </p:nvSpPr>
        <p:spPr>
          <a:xfrm>
            <a:off x="711200" y="1828800"/>
            <a:ext cx="2717800" cy="365125"/>
          </a:xfrm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把前提化为子句形：</a:t>
            </a:r>
          </a:p>
        </p:txBody>
      </p:sp>
      <p:sp>
        <p:nvSpPr>
          <p:cNvPr id="7209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476625" y="1781175"/>
            <a:ext cx="5162550" cy="396875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x){[(</a:t>
            </a:r>
            <a:r>
              <a:rPr kumimoji="1" lang="en-US" altLang="zh-CN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y)(S(</a:t>
            </a:r>
            <a:r>
              <a:rPr kumimoji="1" lang="en-US" altLang="zh-CN" sz="2000" b="1" dirty="0" err="1" smtClean="0">
                <a:latin typeface="Times New Roman" panose="02020603050405020304" pitchFamily="18" charset="0"/>
              </a:rPr>
              <a:t>x,y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)∧M(y)]</a:t>
            </a:r>
            <a:r>
              <a:rPr kumimoji="1" lang="en-US" altLang="zh-CN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[(</a:t>
            </a:r>
            <a:r>
              <a:rPr kumimoji="1" lang="en-US" altLang="zh-CN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y)(I(y)∧E(</a:t>
            </a:r>
            <a:r>
              <a:rPr kumimoji="1" lang="en-US" altLang="zh-CN" sz="2000" b="1" dirty="0" err="1" smtClean="0">
                <a:latin typeface="Times New Roman" panose="02020603050405020304" pitchFamily="18" charset="0"/>
              </a:rPr>
              <a:t>x,y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))]}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349500" y="4232968"/>
            <a:ext cx="6032500" cy="720032"/>
            <a:chOff x="2349500" y="4232968"/>
            <a:chExt cx="6032500" cy="720032"/>
          </a:xfrm>
        </p:grpSpPr>
        <p:sp>
          <p:nvSpPr>
            <p:cNvPr id="156684" name="Rectangle 10"/>
            <p:cNvSpPr>
              <a:spLocks noChangeArrowheads="1"/>
            </p:cNvSpPr>
            <p:nvPr/>
          </p:nvSpPr>
          <p:spPr bwMode="auto">
            <a:xfrm>
              <a:off x="2349500" y="4556125"/>
              <a:ext cx="60325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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x)(((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y)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zh-CN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S(</a:t>
              </a:r>
              <a:r>
                <a:rPr kumimoji="1" lang="en-US" altLang="zh-CN" sz="2000" dirty="0" err="1">
                  <a:latin typeface="Times New Roman" panose="02020603050405020304" pitchFamily="18" charset="0"/>
                  <a:ea typeface="华文新魏" panose="02010800040101010101" pitchFamily="2" charset="-122"/>
                </a:rPr>
                <a:t>x,y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) ∨ 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zh-CN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M(y) ) ∨ 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(I(f(x))∧E(</a:t>
              </a:r>
              <a:r>
                <a:rPr kumimoji="1" lang="en-US" altLang="zh-CN" sz="2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x,f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(x))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))</a:t>
              </a:r>
            </a:p>
          </p:txBody>
        </p:sp>
        <p:sp>
          <p:nvSpPr>
            <p:cNvPr id="156685" name="Text Box 11"/>
            <p:cNvSpPr txBox="1">
              <a:spLocks noChangeArrowheads="1"/>
            </p:cNvSpPr>
            <p:nvPr/>
          </p:nvSpPr>
          <p:spPr bwMode="auto">
            <a:xfrm>
              <a:off x="3706813" y="4232968"/>
              <a:ext cx="299878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消去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 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；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y=f(x</a:t>
              </a:r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Skolem</a:t>
              </a: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函数</a:t>
              </a:r>
            </a:p>
          </p:txBody>
        </p:sp>
        <p:sp>
          <p:nvSpPr>
            <p:cNvPr id="156686" name="AutoShape 15"/>
            <p:cNvSpPr>
              <a:spLocks noChangeArrowheads="1"/>
            </p:cNvSpPr>
            <p:nvPr/>
          </p:nvSpPr>
          <p:spPr bwMode="auto">
            <a:xfrm rot="2958268">
              <a:off x="3384550" y="4146550"/>
              <a:ext cx="166687" cy="381000"/>
            </a:xfrm>
            <a:prstGeom prst="downArrow">
              <a:avLst>
                <a:gd name="adj1" fmla="val 50000"/>
                <a:gd name="adj2" fmla="val 5714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62200" y="2375258"/>
            <a:ext cx="5651500" cy="764817"/>
            <a:chOff x="2362200" y="2375258"/>
            <a:chExt cx="5651500" cy="764817"/>
          </a:xfrm>
        </p:grpSpPr>
        <p:grpSp>
          <p:nvGrpSpPr>
            <p:cNvPr id="720915" name="Group 19"/>
            <p:cNvGrpSpPr>
              <a:grpSpLocks/>
            </p:cNvGrpSpPr>
            <p:nvPr/>
          </p:nvGrpSpPr>
          <p:grpSpPr bwMode="auto">
            <a:xfrm>
              <a:off x="2362200" y="2398713"/>
              <a:ext cx="5651500" cy="741362"/>
              <a:chOff x="1488" y="1511"/>
              <a:chExt cx="3560" cy="467"/>
            </a:xfrm>
          </p:grpSpPr>
          <p:sp>
            <p:nvSpPr>
              <p:cNvPr id="156689" name="Text Box 8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35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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x)((</a:t>
                </a:r>
                <a:r>
                  <a:rPr kumimoji="1" lang="zh-CN" altLang="en-US" sz="2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～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[(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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y)(S(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x,y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)∧M(y)) ]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∨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((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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y)(I(y)∧E(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x,y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))))</a:t>
                </a:r>
              </a:p>
            </p:txBody>
          </p:sp>
          <p:sp>
            <p:nvSpPr>
              <p:cNvPr id="156690" name="AutoShape 13"/>
              <p:cNvSpPr>
                <a:spLocks noChangeArrowheads="1"/>
              </p:cNvSpPr>
              <p:nvPr/>
            </p:nvSpPr>
            <p:spPr bwMode="auto">
              <a:xfrm rot="3059097">
                <a:off x="2152" y="1451"/>
                <a:ext cx="121" cy="242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 bwMode="auto">
            <a:xfrm>
              <a:off x="3810000" y="2375258"/>
              <a:ext cx="350520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消去蕴含→逆反律：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～A</a:t>
              </a:r>
              <a:r>
                <a:rPr kumimoji="1" lang="en-US" altLang="zh-CN" sz="16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∨B</a:t>
              </a:r>
              <a:r>
                <a:rPr kumimoji="1" lang="zh-CN" altLang="en-US" sz="16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替代</a:t>
              </a:r>
              <a:r>
                <a:rPr kumimoji="1" lang="en-US" altLang="zh-CN" sz="16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A→B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8813" y="5129217"/>
            <a:ext cx="8027987" cy="622300"/>
            <a:chOff x="658813" y="5129217"/>
            <a:chExt cx="8027987" cy="622300"/>
          </a:xfrm>
        </p:grpSpPr>
        <p:grpSp>
          <p:nvGrpSpPr>
            <p:cNvPr id="720918" name="Group 22"/>
            <p:cNvGrpSpPr>
              <a:grpSpLocks/>
            </p:cNvGrpSpPr>
            <p:nvPr/>
          </p:nvGrpSpPr>
          <p:grpSpPr bwMode="auto">
            <a:xfrm>
              <a:off x="658813" y="5129217"/>
              <a:ext cx="8027987" cy="622300"/>
              <a:chOff x="415" y="3231"/>
              <a:chExt cx="5057" cy="392"/>
            </a:xfrm>
          </p:grpSpPr>
          <p:sp>
            <p:nvSpPr>
              <p:cNvPr id="156682" name="Rectangle 12"/>
              <p:cNvSpPr>
                <a:spLocks noChangeArrowheads="1"/>
              </p:cNvSpPr>
              <p:nvPr/>
            </p:nvSpPr>
            <p:spPr bwMode="auto">
              <a:xfrm>
                <a:off x="415" y="3398"/>
                <a:ext cx="5057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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x)(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y)(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(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～ 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S(</a:t>
                </a:r>
                <a:r>
                  <a:rPr kumimoji="1" lang="en-US" altLang="zh-CN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x,y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))∨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～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M(y)∨I(f(x)))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∧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(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～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S(</a:t>
                </a:r>
                <a:r>
                  <a:rPr kumimoji="1" lang="en-US" altLang="zh-CN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x,y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)∨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～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M(y)∨E(</a:t>
                </a:r>
                <a:r>
                  <a:rPr kumimoji="1" lang="en-US" altLang="zh-CN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x,f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(x)))))</a:t>
                </a:r>
              </a:p>
            </p:txBody>
          </p:sp>
          <p:sp>
            <p:nvSpPr>
              <p:cNvPr id="156683" name="AutoShape 16"/>
              <p:cNvSpPr>
                <a:spLocks noChangeArrowheads="1"/>
              </p:cNvSpPr>
              <p:nvPr/>
            </p:nvSpPr>
            <p:spPr bwMode="auto">
              <a:xfrm rot="2757772">
                <a:off x="2095" y="3182"/>
                <a:ext cx="129" cy="227"/>
              </a:xfrm>
              <a:prstGeom prst="downArrow">
                <a:avLst>
                  <a:gd name="adj1" fmla="val 50000"/>
                  <a:gd name="adj2" fmla="val 4399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 bwMode="auto">
            <a:xfrm>
              <a:off x="3722054" y="5130039"/>
              <a:ext cx="382174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6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化为前束型；将母式化为合取式，分配律。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62200" y="3315752"/>
            <a:ext cx="6046788" cy="722848"/>
            <a:chOff x="2362200" y="3315752"/>
            <a:chExt cx="6046788" cy="722848"/>
          </a:xfrm>
        </p:grpSpPr>
        <p:grpSp>
          <p:nvGrpSpPr>
            <p:cNvPr id="720916" name="Group 20"/>
            <p:cNvGrpSpPr>
              <a:grpSpLocks/>
            </p:cNvGrpSpPr>
            <p:nvPr/>
          </p:nvGrpSpPr>
          <p:grpSpPr bwMode="auto">
            <a:xfrm>
              <a:off x="2362200" y="3395663"/>
              <a:ext cx="6046788" cy="642937"/>
              <a:chOff x="1488" y="2139"/>
              <a:chExt cx="3809" cy="405"/>
            </a:xfrm>
          </p:grpSpPr>
          <p:sp>
            <p:nvSpPr>
              <p:cNvPr id="156687" name="Rectangle 9"/>
              <p:cNvSpPr>
                <a:spLocks noChangeArrowheads="1"/>
              </p:cNvSpPr>
              <p:nvPr/>
            </p:nvSpPr>
            <p:spPr bwMode="auto">
              <a:xfrm>
                <a:off x="1488" y="2294"/>
                <a:ext cx="38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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x)((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y)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:r>
                  <a:rPr kumimoji="1" lang="zh-CN" altLang="en-US" sz="2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～</a:t>
                </a:r>
                <a:r>
                  <a:rPr kumimoji="1"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S(</a:t>
                </a:r>
                <a:r>
                  <a:rPr kumimoji="1" lang="en-US" altLang="zh-CN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x,y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 ∨ </a:t>
                </a:r>
                <a:r>
                  <a:rPr kumimoji="1" lang="zh-CN" altLang="en-US" sz="2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～</a:t>
                </a:r>
                <a:r>
                  <a:rPr kumimoji="1"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M(y)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 </a:t>
                </a:r>
                <a:r>
                  <a:rPr kumimoji="1"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∨(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  <a:sym typeface="Symbol" panose="05050102010706020507" pitchFamily="18" charset="2"/>
                  </a:rPr>
                  <a:t>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y)(I(y)∧E(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x,y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))))</a:t>
                </a:r>
              </a:p>
            </p:txBody>
          </p:sp>
          <p:sp>
            <p:nvSpPr>
              <p:cNvPr id="156688" name="AutoShape 14"/>
              <p:cNvSpPr>
                <a:spLocks noChangeArrowheads="1"/>
              </p:cNvSpPr>
              <p:nvPr/>
            </p:nvSpPr>
            <p:spPr bwMode="auto">
              <a:xfrm rot="3187806">
                <a:off x="2125" y="2078"/>
                <a:ext cx="117" cy="240"/>
              </a:xfrm>
              <a:prstGeom prst="downArrow">
                <a:avLst>
                  <a:gd name="adj1" fmla="val 50000"/>
                  <a:gd name="adj2" fmla="val 512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 bwMode="auto">
            <a:xfrm>
              <a:off x="3810000" y="3315752"/>
              <a:ext cx="449580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6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减少</a:t>
              </a:r>
              <a:r>
                <a:rPr lang="zh-CN" altLang="en-US" sz="1600" dirty="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～的辖域</a:t>
              </a: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→摩根律：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～A</a:t>
              </a:r>
              <a:r>
                <a:rPr kumimoji="1" lang="en-US" altLang="zh-CN" sz="16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∨</a:t>
              </a:r>
              <a:r>
                <a:rPr kumimoji="1" lang="zh-CN" altLang="en-US" sz="1600" dirty="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～</a:t>
              </a:r>
              <a:r>
                <a:rPr kumimoji="1" lang="en-US" altLang="zh-CN" sz="16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16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替代</a:t>
              </a:r>
              <a:r>
                <a:rPr kumimoji="1" lang="zh-CN" altLang="en-US" sz="1600" dirty="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～</a:t>
              </a:r>
              <a:r>
                <a:rPr kumimoji="1" lang="en-US" altLang="zh-CN" sz="1600" dirty="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16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16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∧</a:t>
              </a:r>
              <a:r>
                <a:rPr kumimoji="1" lang="en-US" altLang="zh-CN" sz="16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B)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96722" y="235665"/>
            <a:ext cx="7137678" cy="1059735"/>
            <a:chOff x="1396722" y="235665"/>
            <a:chExt cx="7137678" cy="1059735"/>
          </a:xfrm>
        </p:grpSpPr>
        <p:sp>
          <p:nvSpPr>
            <p:cNvPr id="720914" name="Rectangle 18"/>
            <p:cNvSpPr>
              <a:spLocks noChangeArrowheads="1"/>
            </p:cNvSpPr>
            <p:nvPr/>
          </p:nvSpPr>
          <p:spPr bwMode="auto">
            <a:xfrm>
              <a:off x="4279900" y="441325"/>
              <a:ext cx="4254500" cy="85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①  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S(</a:t>
              </a:r>
              <a:r>
                <a:rPr kumimoji="1" lang="en-US" altLang="zh-CN" sz="200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)∨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M(y)∨I(f(x))   </a:t>
              </a:r>
            </a:p>
            <a:p>
              <a:pPr eaLnBrk="1" hangingPunct="1">
                <a:lnSpc>
                  <a:spcPct val="140000"/>
                </a:lnSpc>
              </a:pP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②  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S(x1,y1)∨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M(y1)∨E(x1,f(x1))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396722" y="235665"/>
              <a:ext cx="2310091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kumimoji="1" lang="zh-CN" altLang="en-US" sz="1600" dirty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消</a:t>
              </a:r>
              <a:r>
                <a:rPr kumimoji="1" lang="zh-CN" altLang="en-US" sz="1600" dirty="0" smtClean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去</a:t>
              </a:r>
              <a:r>
                <a:rPr kumimoji="1" lang="en-US" altLang="zh-CN" sz="1600" dirty="0" smtClean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</a:t>
              </a:r>
              <a:r>
                <a:rPr kumimoji="1" lang="zh-CN" altLang="en-US" sz="1600" dirty="0" smtClean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、</a:t>
              </a:r>
              <a:r>
                <a:rPr kumimoji="1" lang="en-US" altLang="zh-CN" sz="1600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∧</a:t>
              </a:r>
              <a:r>
                <a:rPr kumimoji="1" lang="zh-CN" altLang="en-US" sz="1600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；更换变量名</a:t>
              </a:r>
              <a:endParaRPr lang="zh-CN" altLang="en-US" sz="1600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8" name="右箭头 7"/>
            <p:cNvSpPr/>
            <p:nvPr/>
          </p:nvSpPr>
          <p:spPr bwMode="auto">
            <a:xfrm rot="1927313">
              <a:off x="3699830" y="404150"/>
              <a:ext cx="416243" cy="244554"/>
            </a:xfrm>
            <a:prstGeom prst="rightArrow">
              <a:avLst>
                <a:gd name="adj1" fmla="val 50000"/>
                <a:gd name="adj2" fmla="val 39859"/>
              </a:avLst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92275"/>
            <a:ext cx="5334000" cy="474663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kumimoji="1" lang="zh-CN" altLang="en-US" sz="2000" b="1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～</a:t>
            </a:r>
            <a:r>
              <a:rPr kumimoji="1" lang="en-US" altLang="zh-CN" sz="2000" b="1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kumimoji="1" lang="en-US" altLang="zh-CN" sz="2000" b="1" smtClean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000" b="1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x)I(x)</a:t>
            </a:r>
            <a:r>
              <a:rPr kumimoji="1" lang="en-US" altLang="zh-CN" sz="2000" b="1" smtClean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000" b="1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 (</a:t>
            </a:r>
            <a:r>
              <a:rPr kumimoji="1" lang="en-US" altLang="zh-CN" sz="2000" b="1" smtClean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000" b="1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x)(</a:t>
            </a:r>
            <a:r>
              <a:rPr kumimoji="1" lang="en-US" altLang="zh-CN" sz="2000" b="1" smtClean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000" b="1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y)(M(y) </a:t>
            </a:r>
            <a:r>
              <a:rPr kumimoji="1" lang="en-US" altLang="zh-CN" sz="2000" b="1" smtClean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00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～</a:t>
            </a:r>
            <a:r>
              <a:rPr kumimoji="1" lang="en-US" altLang="zh-CN" sz="2000" b="1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S(x,y))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5064125" cy="480131"/>
          </a:xfrm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同理，将结论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的否定也化为子句形：</a:t>
            </a:r>
            <a:endParaRPr kumimoji="1" lang="zh-CN" altLang="en-US" sz="2400" b="1" dirty="0" smtClean="0">
              <a:solidFill>
                <a:srgbClr val="FF0000"/>
              </a:solidFill>
              <a:latin typeface="华文新魏" panose="02010800040101010101" pitchFamily="2" charset="-122"/>
              <a:ea typeface="楷体_GB2312" pitchFamily="49" charset="-122"/>
            </a:endParaRPr>
          </a:p>
        </p:txBody>
      </p:sp>
      <p:sp>
        <p:nvSpPr>
          <p:cNvPr id="722948" name="Rectangle 4"/>
          <p:cNvSpPr>
            <a:spLocks noChangeArrowheads="1"/>
          </p:cNvSpPr>
          <p:nvPr/>
        </p:nvSpPr>
        <p:spPr bwMode="auto">
          <a:xfrm>
            <a:off x="685800" y="2209800"/>
            <a:ext cx="67818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结论的否定：</a:t>
            </a:r>
            <a:r>
              <a: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楷体_GB2312" pitchFamily="49" charset="-122"/>
              </a:rPr>
              <a:t> </a:t>
            </a:r>
            <a:r>
              <a:rPr kumimoji="1"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kumimoji="1"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kumimoji="1"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～</a:t>
            </a:r>
            <a:r>
              <a:rPr kumimoji="1"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kumimoji="1" lang="en-US" altLang="zh-CN" sz="200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x)I(x)</a:t>
            </a:r>
            <a:r>
              <a:rPr kumimoji="1" lang="en-US" altLang="zh-CN" sz="200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(</a:t>
            </a:r>
            <a:r>
              <a:rPr kumimoji="1" lang="en-US" altLang="zh-CN" sz="200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x)(</a:t>
            </a:r>
            <a:r>
              <a:rPr kumimoji="1" lang="en-US" altLang="zh-CN" sz="200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y)(M(y)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～</a:t>
            </a:r>
            <a:r>
              <a:rPr kumimoji="1"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S(x,y)))</a:t>
            </a:r>
          </a:p>
        </p:txBody>
      </p:sp>
      <p:sp>
        <p:nvSpPr>
          <p:cNvPr id="722951" name="Rectangle 7"/>
          <p:cNvSpPr>
            <a:spLocks noChangeArrowheads="1"/>
          </p:cNvSpPr>
          <p:nvPr/>
        </p:nvSpPr>
        <p:spPr bwMode="auto">
          <a:xfrm>
            <a:off x="7086600" y="257175"/>
            <a:ext cx="1143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③  </a:t>
            </a: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I(z)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④  S(a,b)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⑤  M(b)</a:t>
            </a:r>
          </a:p>
        </p:txBody>
      </p:sp>
      <p:grpSp>
        <p:nvGrpSpPr>
          <p:cNvPr id="722964" name="Group 20"/>
          <p:cNvGrpSpPr>
            <a:grpSpLocks/>
          </p:cNvGrpSpPr>
          <p:nvPr/>
        </p:nvGrpSpPr>
        <p:grpSpPr bwMode="auto">
          <a:xfrm>
            <a:off x="2654300" y="2763838"/>
            <a:ext cx="4903788" cy="590550"/>
            <a:chOff x="1672" y="1741"/>
            <a:chExt cx="3089" cy="372"/>
          </a:xfrm>
        </p:grpSpPr>
        <p:sp>
          <p:nvSpPr>
            <p:cNvPr id="157715" name="Rectangle 5"/>
            <p:cNvSpPr>
              <a:spLocks noChangeArrowheads="1"/>
            </p:cNvSpPr>
            <p:nvPr/>
          </p:nvSpPr>
          <p:spPr bwMode="auto">
            <a:xfrm>
              <a:off x="1672" y="1863"/>
              <a:ext cx="3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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x)I(x)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∨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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x)(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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y)(</a:t>
              </a:r>
              <a:r>
                <a:rPr kumimoji="1" lang="zh-CN" altLang="en-US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M(y)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∨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r>
                <a:rPr kumimoji="1"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～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S(x,y)))</a:t>
              </a:r>
            </a:p>
          </p:txBody>
        </p:sp>
        <p:sp>
          <p:nvSpPr>
            <p:cNvPr id="157716" name="AutoShape 11"/>
            <p:cNvSpPr>
              <a:spLocks noChangeArrowheads="1"/>
            </p:cNvSpPr>
            <p:nvPr/>
          </p:nvSpPr>
          <p:spPr bwMode="auto">
            <a:xfrm rot="3048404">
              <a:off x="2199" y="1692"/>
              <a:ext cx="121" cy="220"/>
            </a:xfrm>
            <a:prstGeom prst="downArrow">
              <a:avLst>
                <a:gd name="adj1" fmla="val 50000"/>
                <a:gd name="adj2" fmla="val 454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22965" name="Group 21"/>
          <p:cNvGrpSpPr>
            <a:grpSpLocks/>
          </p:cNvGrpSpPr>
          <p:nvPr/>
        </p:nvGrpSpPr>
        <p:grpSpPr bwMode="auto">
          <a:xfrm>
            <a:off x="2605088" y="3503613"/>
            <a:ext cx="5418137" cy="603250"/>
            <a:chOff x="1641" y="2207"/>
            <a:chExt cx="3413" cy="380"/>
          </a:xfrm>
        </p:grpSpPr>
        <p:sp>
          <p:nvSpPr>
            <p:cNvPr id="157713" name="Rectangle 6"/>
            <p:cNvSpPr>
              <a:spLocks noChangeArrowheads="1"/>
            </p:cNvSpPr>
            <p:nvPr/>
          </p:nvSpPr>
          <p:spPr bwMode="auto">
            <a:xfrm>
              <a:off x="1641" y="2337"/>
              <a:ext cx="34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((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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x)I(x))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∧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zh-CN" altLang="en-US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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x)(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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y)(</a:t>
              </a: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M(y) ∨ </a:t>
              </a:r>
              <a:r>
                <a:rPr kumimoji="1"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～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S(x,y)))</a:t>
              </a:r>
            </a:p>
          </p:txBody>
        </p:sp>
        <p:sp>
          <p:nvSpPr>
            <p:cNvPr id="157714" name="AutoShape 16"/>
            <p:cNvSpPr>
              <a:spLocks noChangeArrowheads="1"/>
            </p:cNvSpPr>
            <p:nvPr/>
          </p:nvSpPr>
          <p:spPr bwMode="auto">
            <a:xfrm rot="3048404">
              <a:off x="2199" y="2158"/>
              <a:ext cx="121" cy="220"/>
            </a:xfrm>
            <a:prstGeom prst="downArrow">
              <a:avLst>
                <a:gd name="adj1" fmla="val 50000"/>
                <a:gd name="adj2" fmla="val 454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22966" name="Group 22"/>
          <p:cNvGrpSpPr>
            <a:grpSpLocks/>
          </p:cNvGrpSpPr>
          <p:nvPr/>
        </p:nvGrpSpPr>
        <p:grpSpPr bwMode="auto">
          <a:xfrm>
            <a:off x="2590800" y="4219575"/>
            <a:ext cx="4732338" cy="577850"/>
            <a:chOff x="1632" y="2658"/>
            <a:chExt cx="2981" cy="364"/>
          </a:xfrm>
        </p:grpSpPr>
        <p:sp>
          <p:nvSpPr>
            <p:cNvPr id="157711" name="Rectangle 8"/>
            <p:cNvSpPr>
              <a:spLocks noChangeArrowheads="1"/>
            </p:cNvSpPr>
            <p:nvPr/>
          </p:nvSpPr>
          <p:spPr bwMode="auto">
            <a:xfrm>
              <a:off x="1632" y="2772"/>
              <a:ext cx="29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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x) 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I(x)) ∧(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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x)(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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y)(M(y) ∧ S(x,y))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57712" name="AutoShape 17"/>
            <p:cNvSpPr>
              <a:spLocks noChangeArrowheads="1"/>
            </p:cNvSpPr>
            <p:nvPr/>
          </p:nvSpPr>
          <p:spPr bwMode="auto">
            <a:xfrm rot="3048404">
              <a:off x="2197" y="2609"/>
              <a:ext cx="121" cy="220"/>
            </a:xfrm>
            <a:prstGeom prst="downArrow">
              <a:avLst>
                <a:gd name="adj1" fmla="val 50000"/>
                <a:gd name="adj2" fmla="val 454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22967" name="Group 23"/>
          <p:cNvGrpSpPr>
            <a:grpSpLocks/>
          </p:cNvGrpSpPr>
          <p:nvPr/>
        </p:nvGrpSpPr>
        <p:grpSpPr bwMode="auto">
          <a:xfrm>
            <a:off x="2590800" y="4886325"/>
            <a:ext cx="4757738" cy="601663"/>
            <a:chOff x="1632" y="3078"/>
            <a:chExt cx="2997" cy="379"/>
          </a:xfrm>
        </p:grpSpPr>
        <p:sp>
          <p:nvSpPr>
            <p:cNvPr id="157709" name="Rectangle 10"/>
            <p:cNvSpPr>
              <a:spLocks noChangeArrowheads="1"/>
            </p:cNvSpPr>
            <p:nvPr/>
          </p:nvSpPr>
          <p:spPr bwMode="auto">
            <a:xfrm>
              <a:off x="1632" y="3207"/>
              <a:ext cx="2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((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z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) (</a:t>
              </a: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I(z))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∧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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x)(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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y)(M(y) ∧ S(x,y))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57710" name="AutoShape 18"/>
            <p:cNvSpPr>
              <a:spLocks noChangeArrowheads="1"/>
            </p:cNvSpPr>
            <p:nvPr/>
          </p:nvSpPr>
          <p:spPr bwMode="auto">
            <a:xfrm rot="3048404">
              <a:off x="2191" y="3029"/>
              <a:ext cx="121" cy="220"/>
            </a:xfrm>
            <a:prstGeom prst="downArrow">
              <a:avLst>
                <a:gd name="adj1" fmla="val 50000"/>
                <a:gd name="adj2" fmla="val 454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22968" name="Group 24"/>
          <p:cNvGrpSpPr>
            <a:grpSpLocks/>
          </p:cNvGrpSpPr>
          <p:nvPr/>
        </p:nvGrpSpPr>
        <p:grpSpPr bwMode="auto">
          <a:xfrm>
            <a:off x="3414713" y="5570538"/>
            <a:ext cx="3214687" cy="612775"/>
            <a:chOff x="2151" y="3509"/>
            <a:chExt cx="2025" cy="386"/>
          </a:xfrm>
        </p:grpSpPr>
        <p:sp>
          <p:nvSpPr>
            <p:cNvPr id="157707" name="Rectangle 9"/>
            <p:cNvSpPr>
              <a:spLocks noChangeArrowheads="1"/>
            </p:cNvSpPr>
            <p:nvPr/>
          </p:nvSpPr>
          <p:spPr bwMode="auto">
            <a:xfrm>
              <a:off x="2179" y="3645"/>
              <a:ext cx="1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kumimoji="1"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I(z)) ∧(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(M(b) 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∧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S(a,b))</a:t>
              </a: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57708" name="AutoShape 19"/>
            <p:cNvSpPr>
              <a:spLocks noChangeArrowheads="1"/>
            </p:cNvSpPr>
            <p:nvPr/>
          </p:nvSpPr>
          <p:spPr bwMode="auto">
            <a:xfrm rot="3048404">
              <a:off x="2200" y="3460"/>
              <a:ext cx="121" cy="220"/>
            </a:xfrm>
            <a:prstGeom prst="downArrow">
              <a:avLst>
                <a:gd name="adj1" fmla="val 50000"/>
                <a:gd name="adj2" fmla="val 454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6" grpId="0" build="p"/>
      <p:bldP spid="722948" grpId="0"/>
      <p:bldP spid="7229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4338" y="252413"/>
            <a:ext cx="4310062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前提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化为子句形：</a:t>
            </a:r>
            <a:endParaRPr kumimoji="1"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S(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)∨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M(y)∨I(f(x))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宋体" panose="02010600030101010101" pitchFamily="2" charset="-122"/>
                <a:ea typeface="楷体_GB2312" pitchFamily="49" charset="-122"/>
              </a:rPr>
              <a:t>② 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S(x1,y1)∨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M(y1)∨E(x1,f(x1))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81600" y="228600"/>
            <a:ext cx="3657600" cy="155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的否定化为子句形：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③  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I(z)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④  S(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楷体_GB2312" pitchFamily="49" charset="-122"/>
              </a:rPr>
              <a:t>a,b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⑤  M(b)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1963738"/>
            <a:ext cx="25146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宋体" panose="02010600030101010101" pitchFamily="2" charset="-122"/>
                <a:ea typeface="楷体_GB2312" pitchFamily="49" charset="-122"/>
              </a:rPr>
              <a:t>⑷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消解反演求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NIL</a:t>
            </a:r>
            <a:endParaRPr kumimoji="1"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33400" y="2862263"/>
            <a:ext cx="8158163" cy="3614737"/>
            <a:chOff x="336" y="1803"/>
            <a:chExt cx="5139" cy="227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978" y="3792"/>
              <a:ext cx="1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图：储蓄问题反演树</a:t>
              </a:r>
            </a:p>
          </p:txBody>
        </p: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016" y="2487"/>
              <a:ext cx="3459" cy="1353"/>
              <a:chOff x="2016" y="2487"/>
              <a:chExt cx="3459" cy="1353"/>
            </a:xfrm>
          </p:grpSpPr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2880" y="3022"/>
                <a:ext cx="1248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  <a:ea typeface="楷体_GB2312" pitchFamily="49" charset="-122"/>
                  </a:rPr>
                  <a:t>～</a:t>
                </a:r>
                <a:r>
                  <a:rPr kumimoji="1" lang="en-US" altLang="zh-CN" sz="2400">
                    <a:latin typeface="Times New Roman" panose="02020603050405020304" pitchFamily="18" charset="0"/>
                    <a:ea typeface="楷体_GB2312" pitchFamily="49" charset="-122"/>
                  </a:rPr>
                  <a:t>M(b)</a:t>
                </a: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4176" y="3643"/>
                <a:ext cx="864" cy="1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楷体_GB2312" pitchFamily="49" charset="-122"/>
                  </a:rPr>
                  <a:t>NIL</a:t>
                </a:r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3792" y="3218"/>
                <a:ext cx="624" cy="4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 flipV="1">
                <a:off x="4464" y="3251"/>
                <a:ext cx="576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4634" y="3011"/>
                <a:ext cx="84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latin typeface="楷体_GB2312" pitchFamily="49" charset="-122"/>
                    <a:ea typeface="楷体_GB2312" pitchFamily="49" charset="-122"/>
                  </a:rPr>
                  <a:t>子句（</a:t>
                </a:r>
                <a:r>
                  <a:rPr kumimoji="1" lang="en-US" altLang="zh-CN" sz="2000">
                    <a:latin typeface="楷体_GB2312" pitchFamily="49" charset="-122"/>
                    <a:ea typeface="楷体_GB2312" pitchFamily="49" charset="-122"/>
                  </a:rPr>
                  <a:t>5</a:t>
                </a:r>
                <a:r>
                  <a:rPr kumimoji="1" lang="zh-CN" altLang="en-US" sz="2000">
                    <a:latin typeface="楷体_GB2312" pitchFamily="49" charset="-122"/>
                    <a:ea typeface="楷体_GB2312" pitchFamily="49" charset="-122"/>
                  </a:rPr>
                  <a:t>）</a:t>
                </a: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2016" y="3003"/>
                <a:ext cx="84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latin typeface="楷体_GB2312" pitchFamily="49" charset="-122"/>
                    <a:ea typeface="楷体_GB2312" pitchFamily="49" charset="-122"/>
                  </a:rPr>
                  <a:t>子句（</a:t>
                </a:r>
                <a:r>
                  <a:rPr kumimoji="1" lang="en-US" altLang="zh-CN" sz="2000">
                    <a:latin typeface="楷体_GB2312" pitchFamily="49" charset="-122"/>
                    <a:ea typeface="楷体_GB2312" pitchFamily="49" charset="-122"/>
                  </a:rPr>
                  <a:t>7</a:t>
                </a:r>
                <a:r>
                  <a:rPr kumimoji="1" lang="zh-CN" altLang="en-US" sz="2000">
                    <a:latin typeface="楷体_GB2312" pitchFamily="49" charset="-122"/>
                    <a:ea typeface="楷体_GB2312" pitchFamily="49" charset="-122"/>
                  </a:rPr>
                  <a:t>）</a:t>
                </a:r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>
                <a:off x="2544" y="2564"/>
                <a:ext cx="672" cy="4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 flipV="1">
                <a:off x="3216" y="2597"/>
                <a:ext cx="624" cy="4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7" name="Group 29"/>
              <p:cNvGrpSpPr>
                <a:grpSpLocks/>
              </p:cNvGrpSpPr>
              <p:nvPr/>
            </p:nvGrpSpPr>
            <p:grpSpPr bwMode="auto">
              <a:xfrm>
                <a:off x="3864" y="2487"/>
                <a:ext cx="933" cy="385"/>
                <a:chOff x="3864" y="2487"/>
                <a:chExt cx="933" cy="385"/>
              </a:xfrm>
            </p:grpSpPr>
            <p:sp>
              <p:nvSpPr>
                <p:cNvPr id="2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864" y="2487"/>
                  <a:ext cx="84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000">
                      <a:latin typeface="楷体_GB2312" pitchFamily="49" charset="-122"/>
                      <a:ea typeface="楷体_GB2312" pitchFamily="49" charset="-122"/>
                    </a:rPr>
                    <a:t>子句（</a:t>
                  </a:r>
                  <a:r>
                    <a:rPr kumimoji="1" lang="en-US" altLang="zh-CN" sz="2000"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  <a:r>
                    <a:rPr kumimoji="1" lang="zh-CN" altLang="en-US" sz="2000">
                      <a:latin typeface="楷体_GB2312" pitchFamily="49" charset="-122"/>
                      <a:ea typeface="楷体_GB2312" pitchFamily="49" charset="-122"/>
                    </a:rPr>
                    <a:t>）</a:t>
                  </a:r>
                </a:p>
              </p:txBody>
            </p:sp>
            <p:sp>
              <p:nvSpPr>
                <p:cNvPr id="2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098" y="2622"/>
                  <a:ext cx="6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楷体_GB2312" pitchFamily="49" charset="-122"/>
                    </a:rPr>
                    <a:t>{a/x,b/y}</a:t>
                  </a:r>
                </a:p>
              </p:txBody>
            </p:sp>
          </p:grp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336" y="1803"/>
              <a:ext cx="2784" cy="836"/>
              <a:chOff x="336" y="1803"/>
              <a:chExt cx="2784" cy="836"/>
            </a:xfrm>
          </p:grpSpPr>
          <p:grpSp>
            <p:nvGrpSpPr>
              <p:cNvPr id="11" name="Group 6"/>
              <p:cNvGrpSpPr>
                <a:grpSpLocks/>
              </p:cNvGrpSpPr>
              <p:nvPr/>
            </p:nvGrpSpPr>
            <p:grpSpPr bwMode="auto">
              <a:xfrm>
                <a:off x="1248" y="1803"/>
                <a:ext cx="1782" cy="516"/>
                <a:chOff x="1248" y="1803"/>
                <a:chExt cx="1782" cy="516"/>
              </a:xfrm>
            </p:grpSpPr>
            <p:sp>
              <p:nvSpPr>
                <p:cNvPr id="14" name="Line 7"/>
                <p:cNvSpPr>
                  <a:spLocks noChangeShapeType="1"/>
                </p:cNvSpPr>
                <p:nvPr/>
              </p:nvSpPr>
              <p:spPr bwMode="auto">
                <a:xfrm>
                  <a:off x="1776" y="2058"/>
                  <a:ext cx="384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160" y="2058"/>
                  <a:ext cx="384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48" y="1803"/>
                  <a:ext cx="84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000" dirty="0">
                      <a:latin typeface="楷体_GB2312" pitchFamily="49" charset="-122"/>
                      <a:ea typeface="楷体_GB2312" pitchFamily="49" charset="-122"/>
                    </a:rPr>
                    <a:t>子句（</a:t>
                  </a:r>
                  <a:r>
                    <a:rPr kumimoji="1" lang="en-US" altLang="zh-CN" sz="2000" dirty="0">
                      <a:latin typeface="楷体_GB2312" pitchFamily="49" charset="-122"/>
                      <a:ea typeface="楷体_GB2312" pitchFamily="49" charset="-122"/>
                    </a:rPr>
                    <a:t>1</a:t>
                  </a:r>
                  <a:r>
                    <a:rPr kumimoji="1" lang="zh-CN" altLang="en-US" sz="2000" dirty="0">
                      <a:latin typeface="楷体_GB2312" pitchFamily="49" charset="-122"/>
                      <a:ea typeface="楷体_GB2312" pitchFamily="49" charset="-122"/>
                    </a:rPr>
                    <a:t>）</a:t>
                  </a:r>
                </a:p>
              </p:txBody>
            </p:sp>
            <p:sp>
              <p:nvSpPr>
                <p:cNvPr id="1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136" y="1813"/>
                  <a:ext cx="84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000">
                      <a:latin typeface="楷体_GB2312" pitchFamily="49" charset="-122"/>
                      <a:ea typeface="楷体_GB2312" pitchFamily="49" charset="-122"/>
                    </a:rPr>
                    <a:t>子句（</a:t>
                  </a:r>
                  <a:r>
                    <a:rPr kumimoji="1" lang="en-US" altLang="zh-CN" sz="2000">
                      <a:latin typeface="楷体_GB2312" pitchFamily="49" charset="-122"/>
                      <a:ea typeface="楷体_GB2312" pitchFamily="49" charset="-122"/>
                    </a:rPr>
                    <a:t>3</a:t>
                  </a:r>
                  <a:r>
                    <a:rPr kumimoji="1" lang="zh-CN" altLang="en-US" sz="2000">
                      <a:latin typeface="楷体_GB2312" pitchFamily="49" charset="-122"/>
                      <a:ea typeface="楷体_GB2312" pitchFamily="49" charset="-122"/>
                    </a:rPr>
                    <a:t>）</a:t>
                  </a:r>
                </a:p>
              </p:txBody>
            </p:sp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20" y="2024"/>
                  <a:ext cx="51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楷体_GB2312" pitchFamily="49" charset="-122"/>
                    </a:rPr>
                    <a:t>f (x)/z</a:t>
                  </a:r>
                </a:p>
              </p:txBody>
            </p:sp>
          </p:grpSp>
          <p:sp>
            <p:nvSpPr>
              <p:cNvPr id="12" name="Rectangle 26"/>
              <p:cNvSpPr>
                <a:spLocks noChangeArrowheads="1"/>
              </p:cNvSpPr>
              <p:nvPr/>
            </p:nvSpPr>
            <p:spPr bwMode="auto">
              <a:xfrm>
                <a:off x="1104" y="2368"/>
                <a:ext cx="2016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  <a:ea typeface="楷体_GB2312" pitchFamily="49" charset="-122"/>
                  </a:rPr>
                  <a:t>～</a:t>
                </a:r>
                <a:r>
                  <a:rPr kumimoji="1" lang="en-US" altLang="zh-CN" sz="2400">
                    <a:latin typeface="Times New Roman" panose="02020603050405020304" pitchFamily="18" charset="0"/>
                    <a:ea typeface="楷体_GB2312" pitchFamily="49" charset="-122"/>
                  </a:rPr>
                  <a:t>S(x,y)∨</a:t>
                </a:r>
                <a:r>
                  <a:rPr kumimoji="1" lang="zh-CN" altLang="en-US" sz="2400">
                    <a:latin typeface="Times New Roman" panose="02020603050405020304" pitchFamily="18" charset="0"/>
                    <a:ea typeface="楷体_GB2312" pitchFamily="49" charset="-122"/>
                  </a:rPr>
                  <a:t>～</a:t>
                </a:r>
                <a:r>
                  <a:rPr kumimoji="1" lang="en-US" altLang="zh-CN" sz="2400">
                    <a:latin typeface="Times New Roman" panose="02020603050405020304" pitchFamily="18" charset="0"/>
                    <a:ea typeface="楷体_GB2312" pitchFamily="49" charset="-122"/>
                  </a:rPr>
                  <a:t>M(y)</a:t>
                </a:r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336" y="2389"/>
                <a:ext cx="84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latin typeface="楷体_GB2312" pitchFamily="49" charset="-122"/>
                    <a:ea typeface="楷体_GB2312" pitchFamily="49" charset="-122"/>
                  </a:rPr>
                  <a:t>子句（</a:t>
                </a:r>
                <a:r>
                  <a:rPr kumimoji="1" lang="en-US" altLang="zh-CN" sz="2000">
                    <a:latin typeface="楷体_GB2312" pitchFamily="49" charset="-122"/>
                    <a:ea typeface="楷体_GB2312" pitchFamily="49" charset="-122"/>
                  </a:rPr>
                  <a:t>6</a:t>
                </a:r>
                <a:r>
                  <a:rPr kumimoji="1" lang="zh-CN" altLang="en-US" sz="2000">
                    <a:latin typeface="楷体_GB2312" pitchFamily="49" charset="-122"/>
                    <a:ea typeface="楷体_GB2312" pitchFamily="49" charset="-122"/>
                  </a:rPr>
                  <a:t>）</a:t>
                </a: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810000" y="838200"/>
            <a:ext cx="1295400" cy="682625"/>
            <a:chOff x="3810000" y="838200"/>
            <a:chExt cx="1295400" cy="682625"/>
          </a:xfrm>
        </p:grpSpPr>
        <p:cxnSp>
          <p:nvCxnSpPr>
            <p:cNvPr id="31" name="直接箭头连接符 30"/>
            <p:cNvCxnSpPr/>
            <p:nvPr/>
          </p:nvCxnSpPr>
          <p:spPr bwMode="auto">
            <a:xfrm flipV="1">
              <a:off x="3810000" y="838200"/>
              <a:ext cx="1295400" cy="76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 bwMode="auto">
            <a:xfrm>
              <a:off x="3810000" y="914400"/>
              <a:ext cx="12954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 bwMode="auto">
            <a:xfrm>
              <a:off x="3810000" y="914400"/>
              <a:ext cx="1295400" cy="6064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572000" y="1004197"/>
            <a:ext cx="609600" cy="596003"/>
            <a:chOff x="4572000" y="1004197"/>
            <a:chExt cx="609600" cy="596003"/>
          </a:xfrm>
        </p:grpSpPr>
        <p:cxnSp>
          <p:nvCxnSpPr>
            <p:cNvPr id="35" name="直接箭头连接符 34"/>
            <p:cNvCxnSpPr>
              <a:endCxn id="5" idx="1"/>
            </p:cNvCxnSpPr>
            <p:nvPr/>
          </p:nvCxnSpPr>
          <p:spPr bwMode="auto">
            <a:xfrm flipV="1">
              <a:off x="4572000" y="1004197"/>
              <a:ext cx="609600" cy="36740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4572000" y="1219200"/>
              <a:ext cx="533400" cy="15240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 bwMode="auto">
            <a:xfrm>
              <a:off x="4572000" y="1371600"/>
              <a:ext cx="609600" cy="22860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43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6324600" cy="28947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5800" y="304800"/>
            <a:ext cx="784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由此</a:t>
            </a:r>
            <a:r>
              <a:rPr lang="zh-CN" altLang="en-US" sz="2000" dirty="0" smtClean="0"/>
              <a:t>，应用</a:t>
            </a:r>
            <a:r>
              <a:rPr lang="zh-CN" altLang="en-US" sz="2000" dirty="0"/>
              <a:t>消解原理，</a:t>
            </a:r>
            <a:r>
              <a:rPr lang="zh-CN" altLang="en-US" sz="2000" dirty="0">
                <a:solidFill>
                  <a:srgbClr val="FF0000"/>
                </a:solidFill>
              </a:rPr>
              <a:t>推导出一个表示矛盾的空子句</a:t>
            </a:r>
            <a:r>
              <a:rPr lang="zh-CN" altLang="en-US" sz="2000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685800" y="849745"/>
            <a:ext cx="81534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反演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S∪(</a:t>
            </a:r>
            <a:r>
              <a:rPr lang="zh-CN" alt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L)</a:t>
            </a:r>
            <a:r>
              <a:rPr lang="zh-CN" alt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的子句消解</a:t>
            </a:r>
            <a:r>
              <a:rPr lang="zh-CN" altLang="fr-F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得到空子句</a:t>
            </a:r>
            <a:r>
              <a:rPr lang="zh-CN" alt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在逻辑上遵循</a:t>
            </a: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5128736"/>
            <a:ext cx="78486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FFFF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000" dirty="0" smtClean="0">
                <a:solidFill>
                  <a:srgbClr val="FF0000"/>
                </a:solidFill>
              </a:rPr>
              <a:t>S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：</a:t>
            </a:r>
            <a:r>
              <a:rPr kumimoji="1" lang="zh-CN" altLang="en-US" sz="2000" dirty="0" smtClean="0"/>
              <a:t>每个进行储蓄的人都可获得</a:t>
            </a:r>
            <a:r>
              <a:rPr kumimoji="1" lang="zh-CN" altLang="en-US" sz="2000" dirty="0"/>
              <a:t>利息。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dirty="0" smtClean="0">
                <a:solidFill>
                  <a:srgbClr val="FF0000"/>
                </a:solidFill>
              </a:rPr>
              <a:t>L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：</a:t>
            </a:r>
            <a:r>
              <a:rPr kumimoji="1" lang="zh-CN" altLang="en-US" sz="2000" dirty="0"/>
              <a:t>如果没有利息，那么就没有人去</a:t>
            </a:r>
            <a:r>
              <a:rPr kumimoji="1" lang="zh-CN" altLang="en-US" sz="2000" dirty="0" smtClean="0"/>
              <a:t>储蓄。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9420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0813"/>
            <a:ext cx="8001000" cy="1373187"/>
          </a:xfrm>
        </p:spPr>
        <p:txBody>
          <a:bodyPr lIns="0" tIns="0" rIns="0" bIns="0">
            <a:spAutoFit/>
          </a:bodyPr>
          <a:lstStyle/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练习：某公司招聘工作人员，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三人应试，经面试后公司表示如下想法：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三人中至少录取一人；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如果录取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而不录取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B, </a:t>
            </a: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则一定录取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C;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      (3) </a:t>
            </a: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如果录取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，则一定录取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C;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求证：公司一定录取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1800" b="1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1800" b="1" smtClean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24996" name="Rectangle 4"/>
          <p:cNvSpPr>
            <a:spLocks noChangeArrowheads="1"/>
          </p:cNvSpPr>
          <p:nvPr/>
        </p:nvSpPr>
        <p:spPr bwMode="auto">
          <a:xfrm>
            <a:off x="723900" y="1752600"/>
            <a:ext cx="78867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设用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</a:rPr>
              <a:t>P(x) </a:t>
            </a:r>
            <a:r>
              <a:rPr lang="zh-CN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表示录取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   </a:t>
            </a:r>
            <a:r>
              <a:rPr lang="zh-CN" altLang="en-US" sz="1800">
                <a:solidFill>
                  <a:srgbClr val="800000"/>
                </a:solidFill>
                <a:latin typeface="Times New Roman" panose="02020603050405020304" pitchFamily="18" charset="0"/>
              </a:rPr>
              <a:t>把公司的想法用谓词公式表示如下：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   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8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</a:rPr>
              <a:t>:  P(A)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P(B)  P(C)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</a:rPr>
              <a:t>      F</a:t>
            </a:r>
            <a:r>
              <a:rPr lang="en-US" altLang="zh-CN" sz="18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</a:rPr>
              <a:t>:  P(A)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 P(B)  P(C)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F</a:t>
            </a:r>
            <a:r>
              <a:rPr lang="en-US" altLang="zh-CN" sz="1800" baseline="-250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P(B)  P(C)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sz="180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把要求证的问题否定，并用谓词公式表示出来：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G:   P(C)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sz="180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把上述公式化成子句集： 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(1) 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</a:rPr>
              <a:t>P(A)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P(B)  P(C)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</a:rPr>
              <a:t>      (2) 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</a:rPr>
              <a:t>P(A) 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P(B)  P(C)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(3)   P(B)  P(C)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(4)   P(C)</a:t>
            </a:r>
          </a:p>
        </p:txBody>
      </p:sp>
      <p:sp>
        <p:nvSpPr>
          <p:cNvPr id="724995" name="Text Box 3"/>
          <p:cNvSpPr txBox="1">
            <a:spLocks noChangeArrowheads="1"/>
          </p:cNvSpPr>
          <p:nvPr/>
        </p:nvSpPr>
        <p:spPr bwMode="auto">
          <a:xfrm>
            <a:off x="5181600" y="4191000"/>
            <a:ext cx="3276600" cy="18605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0000"/>
            </a:pPr>
            <a:r>
              <a:rPr kumimoji="1" lang="zh-CN" altLang="en-US" sz="1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应用归结原理进行归结</a:t>
            </a:r>
            <a:r>
              <a:rPr kumimoji="1" lang="en-US" altLang="zh-CN" sz="1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120000"/>
              </a:lnSpc>
              <a:buSzPct val="80000"/>
            </a:pPr>
            <a:r>
              <a:rPr kumimoji="1" lang="en-US" altLang="zh-CN" sz="18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(5)  P(B)  P(C)     (1)</a:t>
            </a:r>
            <a:r>
              <a:rPr kumimoji="1" lang="zh-CN" altLang="en-US" sz="18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与</a:t>
            </a:r>
            <a:r>
              <a:rPr kumimoji="1" lang="en-US" altLang="zh-CN" sz="18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kumimoji="1" lang="zh-CN" altLang="en-US" sz="18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归结     </a:t>
            </a:r>
          </a:p>
          <a:p>
            <a:pPr eaLnBrk="1" hangingPunct="1">
              <a:lnSpc>
                <a:spcPct val="120000"/>
              </a:lnSpc>
              <a:buSzPct val="80000"/>
            </a:pPr>
            <a:r>
              <a:rPr kumimoji="1" lang="en-US" altLang="zh-CN" sz="18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(6)  P(C)                 (3)</a:t>
            </a:r>
            <a:r>
              <a:rPr kumimoji="1" lang="zh-CN" altLang="en-US" sz="18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与</a:t>
            </a:r>
            <a:r>
              <a:rPr kumimoji="1" lang="en-US" altLang="zh-CN" sz="18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(5)</a:t>
            </a:r>
            <a:r>
              <a:rPr kumimoji="1" lang="zh-CN" altLang="en-US" sz="18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归结 </a:t>
            </a:r>
          </a:p>
          <a:p>
            <a:pPr eaLnBrk="1" hangingPunct="1">
              <a:lnSpc>
                <a:spcPct val="120000"/>
              </a:lnSpc>
              <a:buSzPct val="80000"/>
            </a:pPr>
            <a:r>
              <a:rPr kumimoji="1" lang="en-US" altLang="zh-CN" sz="18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(7)  NIL                  (4)</a:t>
            </a:r>
            <a:r>
              <a:rPr kumimoji="1" lang="zh-CN" altLang="en-US" sz="18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与 </a:t>
            </a:r>
            <a:r>
              <a:rPr kumimoji="1" lang="en-US" altLang="zh-CN" sz="18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6)</a:t>
            </a:r>
            <a:r>
              <a:rPr kumimoji="1" lang="zh-CN" altLang="en-US" sz="18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归结 </a:t>
            </a:r>
          </a:p>
          <a:p>
            <a:pPr eaLnBrk="1" hangingPunct="1">
              <a:lnSpc>
                <a:spcPct val="120000"/>
              </a:lnSpc>
              <a:buSzPct val="80000"/>
            </a:pPr>
            <a:r>
              <a:rPr kumimoji="1" lang="zh-CN" altLang="en-US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∴</a:t>
            </a:r>
            <a:r>
              <a:rPr kumimoji="1" lang="zh-CN" altLang="en-US" sz="1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公司一定录取</a:t>
            </a:r>
            <a:r>
              <a:rPr kumimoji="1" lang="en-US" altLang="zh-CN" sz="1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zh-CN" altLang="en-US" sz="1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6" grpId="0"/>
      <p:bldP spid="72499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685800" y="1006475"/>
            <a:ext cx="4229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80000"/>
            </a:pPr>
            <a:r>
              <a:rPr kumimoji="1" lang="zh-CN" altLang="en-US"/>
              <a:t>上述归结过程可用归结树表示</a:t>
            </a:r>
            <a:r>
              <a:rPr kumimoji="1" lang="en-US" altLang="zh-CN"/>
              <a:t>:</a:t>
            </a:r>
          </a:p>
        </p:txBody>
      </p:sp>
      <p:grpSp>
        <p:nvGrpSpPr>
          <p:cNvPr id="160771" name="Group 3"/>
          <p:cNvGrpSpPr>
            <a:grpSpLocks/>
          </p:cNvGrpSpPr>
          <p:nvPr/>
        </p:nvGrpSpPr>
        <p:grpSpPr bwMode="auto">
          <a:xfrm>
            <a:off x="2057400" y="1981200"/>
            <a:ext cx="5257800" cy="3657600"/>
            <a:chOff x="912" y="1024"/>
            <a:chExt cx="3312" cy="2304"/>
          </a:xfrm>
        </p:grpSpPr>
        <p:sp>
          <p:nvSpPr>
            <p:cNvPr id="160772" name="Rectangle 4"/>
            <p:cNvSpPr>
              <a:spLocks noChangeArrowheads="1"/>
            </p:cNvSpPr>
            <p:nvPr/>
          </p:nvSpPr>
          <p:spPr bwMode="auto">
            <a:xfrm>
              <a:off x="912" y="1024"/>
              <a:ext cx="1440" cy="240"/>
            </a:xfrm>
            <a:prstGeom prst="rect">
              <a:avLst/>
            </a:prstGeom>
            <a:noFill/>
            <a:ln w="127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P(A) </a:t>
              </a: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 P(B)  P(C)</a:t>
              </a:r>
            </a:p>
          </p:txBody>
        </p:sp>
        <p:sp>
          <p:nvSpPr>
            <p:cNvPr id="160773" name="Rectangle 5"/>
            <p:cNvSpPr>
              <a:spLocks noChangeArrowheads="1"/>
            </p:cNvSpPr>
            <p:nvPr/>
          </p:nvSpPr>
          <p:spPr bwMode="auto">
            <a:xfrm>
              <a:off x="2784" y="1024"/>
              <a:ext cx="1440" cy="240"/>
            </a:xfrm>
            <a:prstGeom prst="rect">
              <a:avLst/>
            </a:prstGeom>
            <a:noFill/>
            <a:ln w="127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 </a:t>
              </a: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P(A) </a:t>
              </a: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 P(B)  P(C)</a:t>
              </a:r>
            </a:p>
          </p:txBody>
        </p:sp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1488" y="1744"/>
              <a:ext cx="960" cy="240"/>
            </a:xfrm>
            <a:prstGeom prst="rect">
              <a:avLst/>
            </a:prstGeom>
            <a:noFill/>
            <a:ln w="127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P(B)  P(C)</a:t>
              </a:r>
            </a:p>
          </p:txBody>
        </p:sp>
        <p:sp>
          <p:nvSpPr>
            <p:cNvPr id="160775" name="Rectangle 7"/>
            <p:cNvSpPr>
              <a:spLocks noChangeArrowheads="1"/>
            </p:cNvSpPr>
            <p:nvPr/>
          </p:nvSpPr>
          <p:spPr bwMode="auto">
            <a:xfrm>
              <a:off x="3120" y="1744"/>
              <a:ext cx="1104" cy="240"/>
            </a:xfrm>
            <a:prstGeom prst="rect">
              <a:avLst/>
            </a:prstGeom>
            <a:noFill/>
            <a:ln w="127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 </a:t>
              </a: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P(B)  P(C)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776" name="Rectangle 8"/>
            <p:cNvSpPr>
              <a:spLocks noChangeArrowheads="1"/>
            </p:cNvSpPr>
            <p:nvPr/>
          </p:nvSpPr>
          <p:spPr bwMode="auto">
            <a:xfrm>
              <a:off x="2016" y="2464"/>
              <a:ext cx="672" cy="240"/>
            </a:xfrm>
            <a:prstGeom prst="rect">
              <a:avLst/>
            </a:prstGeom>
            <a:noFill/>
            <a:ln w="127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P(C)</a:t>
              </a:r>
            </a:p>
          </p:txBody>
        </p:sp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3408" y="2464"/>
              <a:ext cx="672" cy="240"/>
            </a:xfrm>
            <a:prstGeom prst="rect">
              <a:avLst/>
            </a:prstGeom>
            <a:noFill/>
            <a:ln w="127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 </a:t>
              </a: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P(C)</a:t>
              </a:r>
            </a:p>
          </p:txBody>
        </p:sp>
        <p:sp>
          <p:nvSpPr>
            <p:cNvPr id="160778" name="Rectangle 10"/>
            <p:cNvSpPr>
              <a:spLocks noChangeArrowheads="1"/>
            </p:cNvSpPr>
            <p:nvPr/>
          </p:nvSpPr>
          <p:spPr bwMode="auto">
            <a:xfrm>
              <a:off x="2688" y="3088"/>
              <a:ext cx="672" cy="240"/>
            </a:xfrm>
            <a:prstGeom prst="rect">
              <a:avLst/>
            </a:prstGeom>
            <a:noFill/>
            <a:ln w="127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NIL</a:t>
              </a:r>
            </a:p>
          </p:txBody>
        </p:sp>
        <p:sp>
          <p:nvSpPr>
            <p:cNvPr id="160779" name="Line 11"/>
            <p:cNvSpPr>
              <a:spLocks noChangeShapeType="1"/>
            </p:cNvSpPr>
            <p:nvPr/>
          </p:nvSpPr>
          <p:spPr bwMode="auto">
            <a:xfrm>
              <a:off x="1584" y="1264"/>
              <a:ext cx="288" cy="480"/>
            </a:xfrm>
            <a:prstGeom prst="line">
              <a:avLst/>
            </a:prstGeom>
            <a:noFill/>
            <a:ln w="127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780" name="Line 12"/>
            <p:cNvSpPr>
              <a:spLocks noChangeShapeType="1"/>
            </p:cNvSpPr>
            <p:nvPr/>
          </p:nvSpPr>
          <p:spPr bwMode="auto">
            <a:xfrm flipH="1">
              <a:off x="1872" y="1264"/>
              <a:ext cx="1584" cy="480"/>
            </a:xfrm>
            <a:prstGeom prst="line">
              <a:avLst/>
            </a:prstGeom>
            <a:noFill/>
            <a:ln w="127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781" name="Line 13"/>
            <p:cNvSpPr>
              <a:spLocks noChangeShapeType="1"/>
            </p:cNvSpPr>
            <p:nvPr/>
          </p:nvSpPr>
          <p:spPr bwMode="auto">
            <a:xfrm>
              <a:off x="1968" y="1984"/>
              <a:ext cx="384" cy="480"/>
            </a:xfrm>
            <a:prstGeom prst="line">
              <a:avLst/>
            </a:prstGeom>
            <a:noFill/>
            <a:ln w="127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782" name="Line 14"/>
            <p:cNvSpPr>
              <a:spLocks noChangeShapeType="1"/>
            </p:cNvSpPr>
            <p:nvPr/>
          </p:nvSpPr>
          <p:spPr bwMode="auto">
            <a:xfrm flipH="1">
              <a:off x="2352" y="1984"/>
              <a:ext cx="1344" cy="480"/>
            </a:xfrm>
            <a:prstGeom prst="line">
              <a:avLst/>
            </a:prstGeom>
            <a:noFill/>
            <a:ln w="127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783" name="Line 15"/>
            <p:cNvSpPr>
              <a:spLocks noChangeShapeType="1"/>
            </p:cNvSpPr>
            <p:nvPr/>
          </p:nvSpPr>
          <p:spPr bwMode="auto">
            <a:xfrm>
              <a:off x="2400" y="2704"/>
              <a:ext cx="576" cy="384"/>
            </a:xfrm>
            <a:prstGeom prst="line">
              <a:avLst/>
            </a:prstGeom>
            <a:noFill/>
            <a:ln w="127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784" name="Line 16"/>
            <p:cNvSpPr>
              <a:spLocks noChangeShapeType="1"/>
            </p:cNvSpPr>
            <p:nvPr/>
          </p:nvSpPr>
          <p:spPr bwMode="auto">
            <a:xfrm flipH="1">
              <a:off x="2976" y="2704"/>
              <a:ext cx="720" cy="384"/>
            </a:xfrm>
            <a:prstGeom prst="line">
              <a:avLst/>
            </a:prstGeom>
            <a:noFill/>
            <a:ln w="127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ChangeArrowheads="1"/>
          </p:cNvSpPr>
          <p:nvPr/>
        </p:nvSpPr>
        <p:spPr bwMode="auto">
          <a:xfrm>
            <a:off x="698500" y="1785938"/>
            <a:ext cx="7759700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900">
                <a:solidFill>
                  <a:srgbClr val="000099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sz="190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90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CN" sz="190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• </a:t>
            </a:r>
            <a:r>
              <a:rPr lang="zh-CN" altLang="en-US" sz="1900">
                <a:solidFill>
                  <a:srgbClr val="800000"/>
                </a:solidFill>
                <a:latin typeface="Times New Roman" panose="02020603050405020304" pitchFamily="18" charset="0"/>
              </a:rPr>
              <a:t>首先把要证明的问题用谓词公式表达出来：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90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G: (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x)(N(x)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O(x)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I(S(x)))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90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en-US" altLang="zh-CN" sz="190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900">
                <a:solidFill>
                  <a:srgbClr val="800000"/>
                </a:solidFill>
                <a:latin typeface="Times New Roman" panose="02020603050405020304" pitchFamily="18" charset="0"/>
              </a:rPr>
              <a:t>把 </a:t>
            </a:r>
            <a:r>
              <a:rPr lang="en-US" altLang="zh-CN" sz="1900">
                <a:solidFill>
                  <a:srgbClr val="8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900" baseline="-30000">
                <a:solidFill>
                  <a:srgbClr val="800000"/>
                </a:solidFill>
                <a:latin typeface="Times New Roman" panose="02020603050405020304" pitchFamily="18" charset="0"/>
              </a:rPr>
              <a:t>1,</a:t>
            </a:r>
            <a:r>
              <a:rPr lang="en-US" altLang="zh-CN" sz="1900">
                <a:solidFill>
                  <a:srgbClr val="8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900" baseline="-30000">
                <a:solidFill>
                  <a:srgbClr val="800000"/>
                </a:solidFill>
                <a:latin typeface="Times New Roman" panose="02020603050405020304" pitchFamily="18" charset="0"/>
              </a:rPr>
              <a:t>2,</a:t>
            </a:r>
            <a:r>
              <a:rPr lang="en-US" altLang="zh-CN" sz="1900">
                <a:solidFill>
                  <a:srgbClr val="8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900" baseline="-3000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1900">
                <a:solidFill>
                  <a:srgbClr val="800000"/>
                </a:solidFill>
                <a:latin typeface="Times New Roman" panose="02020603050405020304" pitchFamily="18" charset="0"/>
              </a:rPr>
              <a:t>及</a:t>
            </a:r>
            <a:r>
              <a:rPr lang="en-US" altLang="zh-CN" sz="1900">
                <a:solidFill>
                  <a:srgbClr val="8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1900">
                <a:solidFill>
                  <a:srgbClr val="800000"/>
                </a:solidFill>
                <a:latin typeface="Times New Roman" panose="02020603050405020304" pitchFamily="18" charset="0"/>
              </a:rPr>
              <a:t>化成子句集：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900">
                <a:solidFill>
                  <a:srgbClr val="000099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(1)  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N(x)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GZ(x)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         (2)  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N(u)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I(u)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         (3)  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I(y)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E(y)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O(y)     F</a:t>
            </a:r>
            <a:r>
              <a:rPr lang="en-US" altLang="zh-CN" sz="1900" baseline="-30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         (4)  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E(z)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I(S(z))        F</a:t>
            </a:r>
            <a:r>
              <a:rPr lang="en-US" altLang="zh-CN" sz="1900" baseline="-30000">
                <a:solidFill>
                  <a:srgbClr val="000099"/>
                </a:solidFill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900" baseline="-30000">
                <a:solidFill>
                  <a:srgbClr val="000099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(5)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N(t)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         (6)  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O(t)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         (7)  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900">
                <a:solidFill>
                  <a:srgbClr val="000099"/>
                </a:solidFill>
                <a:latin typeface="Times New Roman" panose="02020603050405020304" pitchFamily="18" charset="0"/>
              </a:rPr>
              <a:t> I(S(t))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242888"/>
            <a:ext cx="7289800" cy="1157287"/>
          </a:xfrm>
        </p:spPr>
        <p:txBody>
          <a:bodyPr lIns="0" tIns="0" rIns="0" bIns="0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smtClean="0">
                <a:solidFill>
                  <a:srgbClr val="000099"/>
                </a:solidFill>
                <a:latin typeface="Times New Roman" panose="02020603050405020304" pitchFamily="18" charset="0"/>
              </a:rPr>
              <a:t>练习：</a:t>
            </a:r>
            <a:r>
              <a:rPr lang="zh-CN" altLang="en-US" sz="1800" b="1" smtClean="0">
                <a:latin typeface="Times New Roman" panose="02020603050405020304" pitchFamily="18" charset="0"/>
              </a:rPr>
              <a:t>已知：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F</a:t>
            </a:r>
            <a:r>
              <a:rPr lang="en-US" altLang="zh-CN" sz="1800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1800" b="1" smtClean="0">
                <a:latin typeface="Times New Roman" panose="02020603050405020304" pitchFamily="18" charset="0"/>
              </a:rPr>
              <a:t>: (</a:t>
            </a:r>
            <a:r>
              <a:rPr lang="en-US" altLang="zh-CN" sz="1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b="1" smtClean="0">
                <a:latin typeface="Times New Roman" panose="02020603050405020304" pitchFamily="18" charset="0"/>
              </a:rPr>
              <a:t>x)((N(x)</a:t>
            </a:r>
            <a:r>
              <a:rPr lang="en-US" altLang="zh-CN" sz="18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b="1" smtClean="0">
                <a:latin typeface="Times New Roman" panose="02020603050405020304" pitchFamily="18" charset="0"/>
              </a:rPr>
              <a:t>GZ(x)</a:t>
            </a:r>
            <a:r>
              <a:rPr lang="en-US" altLang="zh-CN" sz="1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b="1" smtClean="0">
                <a:latin typeface="Times New Roman" panose="02020603050405020304" pitchFamily="18" charset="0"/>
              </a:rPr>
              <a:t>I(x))   </a:t>
            </a:r>
            <a:r>
              <a:rPr lang="zh-CN" altLang="en-US" sz="1800" b="1" smtClean="0">
                <a:latin typeface="Times New Roman" panose="02020603050405020304" pitchFamily="18" charset="0"/>
              </a:rPr>
              <a:t>自然数都是大于零的整数；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smtClean="0"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F</a:t>
            </a:r>
            <a:r>
              <a:rPr lang="en-US" altLang="zh-CN" sz="1800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1800" b="1" smtClean="0">
                <a:latin typeface="Times New Roman" panose="02020603050405020304" pitchFamily="18" charset="0"/>
              </a:rPr>
              <a:t>: (</a:t>
            </a:r>
            <a:r>
              <a:rPr lang="en-US" altLang="zh-CN" sz="1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b="1" smtClean="0">
                <a:latin typeface="Times New Roman" panose="02020603050405020304" pitchFamily="18" charset="0"/>
              </a:rPr>
              <a:t>x)(I(x)</a:t>
            </a:r>
            <a:r>
              <a:rPr lang="en-US" altLang="zh-CN" sz="18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b="1" smtClean="0">
                <a:latin typeface="Times New Roman" panose="02020603050405020304" pitchFamily="18" charset="0"/>
              </a:rPr>
              <a:t>E(x)</a:t>
            </a:r>
            <a:r>
              <a:rPr lang="en-US" altLang="zh-CN" sz="1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 O</a:t>
            </a:r>
            <a:r>
              <a:rPr lang="en-US" altLang="zh-CN" sz="1800" b="1" smtClean="0">
                <a:latin typeface="Times New Roman" panose="02020603050405020304" pitchFamily="18" charset="0"/>
              </a:rPr>
              <a:t>(x))    </a:t>
            </a:r>
            <a:r>
              <a:rPr lang="zh-CN" altLang="en-US" sz="1800" b="1" smtClean="0">
                <a:latin typeface="Times New Roman" panose="02020603050405020304" pitchFamily="18" charset="0"/>
              </a:rPr>
              <a:t>所有整数不是偶数就是奇数；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smtClean="0"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1800" b="1" smtClean="0">
                <a:latin typeface="Times New Roman" panose="02020603050405020304" pitchFamily="18" charset="0"/>
              </a:rPr>
              <a:t>F</a:t>
            </a:r>
            <a:r>
              <a:rPr lang="en-US" altLang="zh-CN" sz="1800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sz="1800" b="1" smtClean="0">
                <a:latin typeface="Times New Roman" panose="02020603050405020304" pitchFamily="18" charset="0"/>
              </a:rPr>
              <a:t>: (</a:t>
            </a:r>
            <a:r>
              <a:rPr lang="en-US" altLang="zh-CN" sz="1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b="1" smtClean="0">
                <a:latin typeface="Times New Roman" panose="02020603050405020304" pitchFamily="18" charset="0"/>
              </a:rPr>
              <a:t>x)(E(x)</a:t>
            </a:r>
            <a:r>
              <a:rPr lang="en-US" altLang="zh-CN" sz="18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b="1" smtClean="0">
                <a:latin typeface="Times New Roman" panose="02020603050405020304" pitchFamily="18" charset="0"/>
              </a:rPr>
              <a:t>I(S(x)))       </a:t>
            </a:r>
            <a:r>
              <a:rPr lang="zh-CN" altLang="en-US" sz="1800" b="1" smtClean="0">
                <a:latin typeface="Times New Roman" panose="02020603050405020304" pitchFamily="18" charset="0"/>
              </a:rPr>
              <a:t>偶数除以</a:t>
            </a:r>
            <a:r>
              <a:rPr lang="en-US" altLang="zh-CN" sz="1800" b="1" smtClean="0">
                <a:latin typeface="Times New Roman" panose="02020603050405020304" pitchFamily="18" charset="0"/>
              </a:rPr>
              <a:t>2</a:t>
            </a:r>
            <a:r>
              <a:rPr lang="zh-CN" altLang="en-US" sz="1800" b="1" smtClean="0">
                <a:latin typeface="Times New Roman" panose="02020603050405020304" pitchFamily="18" charset="0"/>
              </a:rPr>
              <a:t>是整数；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smtClean="0">
                <a:latin typeface="Times New Roman" panose="02020603050405020304" pitchFamily="18" charset="0"/>
              </a:rPr>
              <a:t>            求证：所有自然数不是奇数就是其一半为整数的数。</a:t>
            </a:r>
          </a:p>
        </p:txBody>
      </p:sp>
      <p:grpSp>
        <p:nvGrpSpPr>
          <p:cNvPr id="727048" name="Group 8"/>
          <p:cNvGrpSpPr>
            <a:grpSpLocks/>
          </p:cNvGrpSpPr>
          <p:nvPr/>
        </p:nvGrpSpPr>
        <p:grpSpPr bwMode="auto">
          <a:xfrm>
            <a:off x="3367088" y="3524250"/>
            <a:ext cx="633412" cy="533400"/>
            <a:chOff x="2121" y="2220"/>
            <a:chExt cx="399" cy="336"/>
          </a:xfrm>
        </p:grpSpPr>
        <p:sp>
          <p:nvSpPr>
            <p:cNvPr id="161801" name="AutoShape 4"/>
            <p:cNvSpPr>
              <a:spLocks/>
            </p:cNvSpPr>
            <p:nvPr/>
          </p:nvSpPr>
          <p:spPr bwMode="auto">
            <a:xfrm>
              <a:off x="2121" y="2220"/>
              <a:ext cx="96" cy="336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1802" name="Text Box 5"/>
            <p:cNvSpPr txBox="1">
              <a:spLocks noChangeArrowheads="1"/>
            </p:cNvSpPr>
            <p:nvPr/>
          </p:nvSpPr>
          <p:spPr bwMode="auto">
            <a:xfrm>
              <a:off x="2283" y="2268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80000"/>
              </a:pPr>
              <a:r>
                <a:rPr kumimoji="1" lang="en-US" altLang="zh-CN" sz="1800">
                  <a:solidFill>
                    <a:srgbClr val="0000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r>
                <a:rPr kumimoji="1" lang="en-US" altLang="zh-CN" sz="1800" baseline="-30000">
                  <a:solidFill>
                    <a:srgbClr val="0000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047" name="Text Box 7"/>
          <p:cNvSpPr txBox="1">
            <a:spLocks noChangeArrowheads="1"/>
          </p:cNvSpPr>
          <p:nvPr/>
        </p:nvSpPr>
        <p:spPr bwMode="auto">
          <a:xfrm>
            <a:off x="5029200" y="3275013"/>
            <a:ext cx="3505200" cy="2820987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>
                <a:solidFill>
                  <a:srgbClr val="800000"/>
                </a:solidFill>
                <a:latin typeface="Times New Roman" panose="02020603050405020304" pitchFamily="18" charset="0"/>
              </a:rPr>
              <a:t>对子句进行归结：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(8) 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I(y) 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 E(y)     (3)</a:t>
            </a:r>
            <a:r>
              <a:rPr kumimoji="1" lang="zh-CN" altLang="en-US" sz="1600">
                <a:solidFill>
                  <a:srgbClr val="000099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(6)</a:t>
            </a:r>
            <a:r>
              <a:rPr kumimoji="1" lang="zh-CN" altLang="en-US" sz="1600">
                <a:solidFill>
                  <a:srgbClr val="000099"/>
                </a:solidFill>
                <a:latin typeface="Times New Roman" panose="02020603050405020304" pitchFamily="18" charset="0"/>
              </a:rPr>
              <a:t>归结  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{y/t}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(9) 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 E(z)               (4)</a:t>
            </a:r>
            <a:r>
              <a:rPr kumimoji="1" lang="zh-CN" altLang="en-US" sz="1600">
                <a:solidFill>
                  <a:srgbClr val="000099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(7)</a:t>
            </a:r>
            <a:r>
              <a:rPr kumimoji="1" lang="zh-CN" altLang="en-US" sz="1600">
                <a:solidFill>
                  <a:srgbClr val="000099"/>
                </a:solidFill>
                <a:latin typeface="Times New Roman" panose="02020603050405020304" pitchFamily="18" charset="0"/>
              </a:rPr>
              <a:t>归结  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{z/t}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(10) 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 I(y)              (8)</a:t>
            </a:r>
            <a:r>
              <a:rPr kumimoji="1" lang="zh-CN" altLang="en-US" sz="1600">
                <a:solidFill>
                  <a:srgbClr val="000099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(9)</a:t>
            </a:r>
            <a:r>
              <a:rPr kumimoji="1" lang="zh-CN" altLang="en-US" sz="1600">
                <a:solidFill>
                  <a:srgbClr val="000099"/>
                </a:solidFill>
                <a:latin typeface="Times New Roman" panose="02020603050405020304" pitchFamily="18" charset="0"/>
              </a:rPr>
              <a:t>归结  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{y/z}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(11) 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 N(u)             (2)</a:t>
            </a:r>
            <a:r>
              <a:rPr kumimoji="1" lang="zh-CN" altLang="en-US" sz="1600">
                <a:solidFill>
                  <a:srgbClr val="000099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(10)</a:t>
            </a:r>
            <a:r>
              <a:rPr kumimoji="1" lang="zh-CN" altLang="en-US" sz="1600">
                <a:solidFill>
                  <a:srgbClr val="000099"/>
                </a:solidFill>
                <a:latin typeface="Times New Roman" panose="02020603050405020304" pitchFamily="18" charset="0"/>
              </a:rPr>
              <a:t>归结  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{u/y}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(12) NIL                  (5)</a:t>
            </a:r>
            <a:r>
              <a:rPr kumimoji="1" lang="zh-CN" altLang="en-US" sz="1600">
                <a:solidFill>
                  <a:srgbClr val="000099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(11)</a:t>
            </a:r>
            <a:r>
              <a:rPr kumimoji="1" lang="zh-CN" altLang="en-US" sz="1600">
                <a:solidFill>
                  <a:srgbClr val="000099"/>
                </a:solidFill>
                <a:latin typeface="Times New Roman" panose="02020603050405020304" pitchFamily="18" charset="0"/>
              </a:rPr>
              <a:t>归结  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{u/t}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1600">
                <a:solidFill>
                  <a:srgbClr val="990000"/>
                </a:solidFill>
              </a:rPr>
              <a:t>∴</a:t>
            </a:r>
            <a:r>
              <a:rPr kumimoji="1" lang="en-US" altLang="zh-CN" sz="1600">
                <a:solidFill>
                  <a:srgbClr val="990000"/>
                </a:solidFill>
              </a:rPr>
              <a:t> </a:t>
            </a:r>
            <a:r>
              <a:rPr kumimoji="1" lang="zh-CN" altLang="en-US" sz="1600">
                <a:solidFill>
                  <a:srgbClr val="800000"/>
                </a:solidFill>
                <a:latin typeface="Times New Roman" panose="02020603050405020304" pitchFamily="18" charset="0"/>
              </a:rPr>
              <a:t>所有自然数不是奇数就是其一半为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600">
                <a:solidFill>
                  <a:srgbClr val="800000"/>
                </a:solidFill>
                <a:latin typeface="Times New Roman" panose="02020603050405020304" pitchFamily="18" charset="0"/>
              </a:rPr>
              <a:t>      整数的数</a:t>
            </a:r>
          </a:p>
        </p:txBody>
      </p:sp>
      <p:grpSp>
        <p:nvGrpSpPr>
          <p:cNvPr id="727053" name="Group 13"/>
          <p:cNvGrpSpPr>
            <a:grpSpLocks/>
          </p:cNvGrpSpPr>
          <p:nvPr/>
        </p:nvGrpSpPr>
        <p:grpSpPr bwMode="auto">
          <a:xfrm>
            <a:off x="2819400" y="5138738"/>
            <a:ext cx="900113" cy="914400"/>
            <a:chOff x="1776" y="3237"/>
            <a:chExt cx="567" cy="576"/>
          </a:xfrm>
        </p:grpSpPr>
        <p:sp>
          <p:nvSpPr>
            <p:cNvPr id="161799" name="AutoShape 6"/>
            <p:cNvSpPr>
              <a:spLocks/>
            </p:cNvSpPr>
            <p:nvPr/>
          </p:nvSpPr>
          <p:spPr bwMode="auto">
            <a:xfrm>
              <a:off x="1776" y="3237"/>
              <a:ext cx="144" cy="5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1800" name="Text Box 11"/>
            <p:cNvSpPr txBox="1">
              <a:spLocks noChangeArrowheads="1"/>
            </p:cNvSpPr>
            <p:nvPr/>
          </p:nvSpPr>
          <p:spPr bwMode="auto">
            <a:xfrm>
              <a:off x="1959" y="338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80000"/>
              </a:pPr>
              <a:r>
                <a:rPr lang="en-US" altLang="zh-CN" sz="1800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kumimoji="1" lang="en-US" altLang="zh-CN" sz="18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8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2" grpId="0"/>
      <p:bldP spid="7270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0" y="1006475"/>
            <a:ext cx="4229100" cy="365125"/>
          </a:xfrm>
        </p:spPr>
        <p:txBody>
          <a:bodyPr lIns="0" tIns="0" rIns="0" bIns="0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上述过程可用如下归结树表示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162819" name="Group 3"/>
          <p:cNvGrpSpPr>
            <a:grpSpLocks/>
          </p:cNvGrpSpPr>
          <p:nvPr/>
        </p:nvGrpSpPr>
        <p:grpSpPr bwMode="auto">
          <a:xfrm>
            <a:off x="1295400" y="2057400"/>
            <a:ext cx="6400800" cy="3557588"/>
            <a:chOff x="768" y="1023"/>
            <a:chExt cx="4032" cy="2241"/>
          </a:xfrm>
        </p:grpSpPr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768" y="1023"/>
              <a:ext cx="1351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I(y) </a:t>
              </a: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E(y) </a:t>
              </a: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O(y)</a:t>
              </a:r>
            </a:p>
          </p:txBody>
        </p:sp>
        <p:sp>
          <p:nvSpPr>
            <p:cNvPr id="162821" name="Rectangle 5"/>
            <p:cNvSpPr>
              <a:spLocks noChangeArrowheads="1"/>
            </p:cNvSpPr>
            <p:nvPr/>
          </p:nvSpPr>
          <p:spPr bwMode="auto">
            <a:xfrm>
              <a:off x="2208" y="1023"/>
              <a:ext cx="528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O(t)</a:t>
              </a:r>
            </a:p>
          </p:txBody>
        </p:sp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2862" y="1023"/>
              <a:ext cx="1122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E(z) </a:t>
              </a: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I(S(z))</a:t>
              </a:r>
            </a:p>
          </p:txBody>
        </p:sp>
        <p:sp>
          <p:nvSpPr>
            <p:cNvPr id="162823" name="Rectangle 7"/>
            <p:cNvSpPr>
              <a:spLocks noChangeArrowheads="1"/>
            </p:cNvSpPr>
            <p:nvPr/>
          </p:nvSpPr>
          <p:spPr bwMode="auto">
            <a:xfrm>
              <a:off x="4128" y="1023"/>
              <a:ext cx="672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I(S(t))</a:t>
              </a:r>
            </a:p>
          </p:txBody>
        </p:sp>
        <p:sp>
          <p:nvSpPr>
            <p:cNvPr id="162824" name="Rectangle 8"/>
            <p:cNvSpPr>
              <a:spLocks noChangeArrowheads="1"/>
            </p:cNvSpPr>
            <p:nvPr/>
          </p:nvSpPr>
          <p:spPr bwMode="auto">
            <a:xfrm>
              <a:off x="1536" y="1517"/>
              <a:ext cx="939" cy="28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I(y) </a:t>
              </a: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E(y)    </a:t>
              </a:r>
            </a:p>
          </p:txBody>
        </p:sp>
        <p:sp>
          <p:nvSpPr>
            <p:cNvPr id="162825" name="Rectangle 9"/>
            <p:cNvSpPr>
              <a:spLocks noChangeArrowheads="1"/>
            </p:cNvSpPr>
            <p:nvPr/>
          </p:nvSpPr>
          <p:spPr bwMode="auto">
            <a:xfrm>
              <a:off x="3450" y="1517"/>
              <a:ext cx="802" cy="28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E(z)  </a:t>
              </a:r>
            </a:p>
          </p:txBody>
        </p:sp>
        <p:sp>
          <p:nvSpPr>
            <p:cNvPr id="162826" name="Rectangle 10"/>
            <p:cNvSpPr>
              <a:spLocks noChangeArrowheads="1"/>
            </p:cNvSpPr>
            <p:nvPr/>
          </p:nvSpPr>
          <p:spPr bwMode="auto">
            <a:xfrm>
              <a:off x="1941" y="2012"/>
              <a:ext cx="802" cy="28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I(y)</a:t>
              </a:r>
            </a:p>
          </p:txBody>
        </p:sp>
        <p:sp>
          <p:nvSpPr>
            <p:cNvPr id="162827" name="Rectangle 11"/>
            <p:cNvSpPr>
              <a:spLocks noChangeArrowheads="1"/>
            </p:cNvSpPr>
            <p:nvPr/>
          </p:nvSpPr>
          <p:spPr bwMode="auto">
            <a:xfrm>
              <a:off x="3099" y="2012"/>
              <a:ext cx="981" cy="28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N(u) </a:t>
              </a: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I(u)</a:t>
              </a:r>
            </a:p>
            <a:p>
              <a:pPr algn="ctr"/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28" name="Rectangle 12"/>
            <p:cNvSpPr>
              <a:spLocks noChangeArrowheads="1"/>
            </p:cNvSpPr>
            <p:nvPr/>
          </p:nvSpPr>
          <p:spPr bwMode="auto">
            <a:xfrm>
              <a:off x="2386" y="2533"/>
              <a:ext cx="624" cy="21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N(u) </a:t>
              </a:r>
            </a:p>
          </p:txBody>
        </p:sp>
        <p:sp>
          <p:nvSpPr>
            <p:cNvPr id="162829" name="Rectangle 13"/>
            <p:cNvSpPr>
              <a:spLocks noChangeArrowheads="1"/>
            </p:cNvSpPr>
            <p:nvPr/>
          </p:nvSpPr>
          <p:spPr bwMode="auto">
            <a:xfrm>
              <a:off x="3189" y="2533"/>
              <a:ext cx="445" cy="21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N(t)</a:t>
              </a:r>
            </a:p>
          </p:txBody>
        </p:sp>
        <p:sp>
          <p:nvSpPr>
            <p:cNvPr id="162830" name="Rectangle 14"/>
            <p:cNvSpPr>
              <a:spLocks noChangeArrowheads="1"/>
            </p:cNvSpPr>
            <p:nvPr/>
          </p:nvSpPr>
          <p:spPr bwMode="auto">
            <a:xfrm>
              <a:off x="2743" y="2982"/>
              <a:ext cx="535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NIL</a:t>
              </a:r>
            </a:p>
          </p:txBody>
        </p:sp>
        <p:sp>
          <p:nvSpPr>
            <p:cNvPr id="162831" name="Line 15"/>
            <p:cNvSpPr>
              <a:spLocks noChangeShapeType="1"/>
            </p:cNvSpPr>
            <p:nvPr/>
          </p:nvSpPr>
          <p:spPr bwMode="auto">
            <a:xfrm>
              <a:off x="1584" y="1305"/>
              <a:ext cx="267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2" name="Line 16"/>
            <p:cNvSpPr>
              <a:spLocks noChangeShapeType="1"/>
            </p:cNvSpPr>
            <p:nvPr/>
          </p:nvSpPr>
          <p:spPr bwMode="auto">
            <a:xfrm flipH="1">
              <a:off x="1851" y="1305"/>
              <a:ext cx="535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3" name="Line 17"/>
            <p:cNvSpPr>
              <a:spLocks noChangeShapeType="1"/>
            </p:cNvSpPr>
            <p:nvPr/>
          </p:nvSpPr>
          <p:spPr bwMode="auto">
            <a:xfrm>
              <a:off x="3456" y="1305"/>
              <a:ext cx="267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4" name="Line 18"/>
            <p:cNvSpPr>
              <a:spLocks noChangeShapeType="1"/>
            </p:cNvSpPr>
            <p:nvPr/>
          </p:nvSpPr>
          <p:spPr bwMode="auto">
            <a:xfrm flipH="1">
              <a:off x="3723" y="1305"/>
              <a:ext cx="714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5" name="Line 19"/>
            <p:cNvSpPr>
              <a:spLocks noChangeShapeType="1"/>
            </p:cNvSpPr>
            <p:nvPr/>
          </p:nvSpPr>
          <p:spPr bwMode="auto">
            <a:xfrm>
              <a:off x="2030" y="1800"/>
              <a:ext cx="267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6" name="Line 20"/>
            <p:cNvSpPr>
              <a:spLocks noChangeShapeType="1"/>
            </p:cNvSpPr>
            <p:nvPr/>
          </p:nvSpPr>
          <p:spPr bwMode="auto">
            <a:xfrm flipH="1">
              <a:off x="2297" y="1800"/>
              <a:ext cx="1516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7" name="Line 21"/>
            <p:cNvSpPr>
              <a:spLocks noChangeShapeType="1"/>
            </p:cNvSpPr>
            <p:nvPr/>
          </p:nvSpPr>
          <p:spPr bwMode="auto">
            <a:xfrm>
              <a:off x="2386" y="2295"/>
              <a:ext cx="350" cy="2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8" name="Line 22"/>
            <p:cNvSpPr>
              <a:spLocks noChangeShapeType="1"/>
            </p:cNvSpPr>
            <p:nvPr/>
          </p:nvSpPr>
          <p:spPr bwMode="auto">
            <a:xfrm flipH="1">
              <a:off x="2688" y="2295"/>
              <a:ext cx="857" cy="2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9" name="Line 23"/>
            <p:cNvSpPr>
              <a:spLocks noChangeShapeType="1"/>
            </p:cNvSpPr>
            <p:nvPr/>
          </p:nvSpPr>
          <p:spPr bwMode="auto">
            <a:xfrm>
              <a:off x="2743" y="2744"/>
              <a:ext cx="233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0" name="Line 24"/>
            <p:cNvSpPr>
              <a:spLocks noChangeShapeType="1"/>
            </p:cNvSpPr>
            <p:nvPr/>
          </p:nvSpPr>
          <p:spPr bwMode="auto">
            <a:xfrm flipH="1">
              <a:off x="2976" y="2744"/>
              <a:ext cx="391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4284" y="1814847"/>
            <a:ext cx="8001000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lnSpc>
                <a:spcPts val="32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定义：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从一组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已知为</a:t>
            </a:r>
            <a:r>
              <a:rPr lang="zh-CN" altLang="zh-CN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真</a:t>
            </a:r>
            <a:r>
              <a:rPr lang="en-US" altLang="zh-CN" kern="1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kern="1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某种程度为真</a:t>
            </a:r>
            <a:r>
              <a:rPr lang="en-US" altLang="zh-CN" kern="1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事实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出发，运用</a:t>
            </a:r>
            <a:r>
              <a:rPr lang="zh-CN" altLang="zh-CN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经典</a:t>
            </a:r>
            <a:r>
              <a:rPr lang="en-US" altLang="zh-CN" kern="100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kern="100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模糊</a:t>
            </a:r>
            <a:r>
              <a:rPr lang="en-US" altLang="zh-CN" kern="100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逻辑</a:t>
            </a:r>
            <a:r>
              <a:rPr lang="zh-CN" altLang="zh-CN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的推理</a:t>
            </a:r>
            <a:r>
              <a:rPr lang="zh-CN" altLang="zh-CN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规则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推出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结论的过程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4284" y="2861016"/>
            <a:ext cx="800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推理规则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规则、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规则、假言推理、拒取式推理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68758" y="3415342"/>
            <a:ext cx="7492284" cy="769441"/>
            <a:chOff x="1143000" y="3505495"/>
            <a:chExt cx="7492284" cy="769441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43000" y="3505495"/>
              <a:ext cx="7492284" cy="76944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342900" indent="-342900">
                <a:lnSpc>
                  <a:spcPts val="3000"/>
                </a:lnSpc>
                <a:spcBef>
                  <a:spcPts val="0"/>
                </a:spcBef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ü"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假言推理：</a:t>
              </a:r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r>
                <a:rPr lang="en-US" altLang="zh-CN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  </a:t>
              </a:r>
              <a:r>
                <a:rPr lang="en-US" altLang="zh-CN" sz="20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→</a:t>
              </a:r>
              <a:r>
                <a:rPr lang="en-US" altLang="zh-CN" sz="20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Q</a:t>
              </a:r>
              <a:r>
                <a:rPr lang="en-US" altLang="zh-CN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</a:t>
              </a:r>
              <a:r>
                <a:rPr lang="en-US" altLang="zh-CN" sz="20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Q</a:t>
              </a:r>
              <a:r>
                <a:rPr lang="en-US" altLang="zh-CN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ts val="3000"/>
                </a:lnSpc>
                <a:spcBef>
                  <a:spcPts val="0"/>
                </a:spcBef>
                <a:buClr>
                  <a:srgbClr val="0000FF"/>
                </a:buClr>
                <a:buSzPct val="50000"/>
              </a:pPr>
              <a:r>
                <a:rPr lang="zh-CN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例：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“</a:t>
              </a:r>
              <a:r>
                <a:rPr lang="zh-CN" altLang="en-US" sz="20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如果</a:t>
              </a:r>
              <a:r>
                <a:rPr lang="en-US" altLang="zh-CN" sz="2000" b="1" i="1" dirty="0" smtClean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r>
                <a:rPr lang="zh-CN" altLang="en-US" sz="20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是</a:t>
              </a: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金属，</a:t>
              </a:r>
              <a:r>
                <a:rPr lang="zh-CN" altLang="en-US" sz="20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则</a:t>
              </a:r>
              <a:r>
                <a:rPr lang="en-US" altLang="zh-CN" sz="2000" b="1" i="1" dirty="0" smtClean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Q</a:t>
              </a:r>
              <a:r>
                <a:rPr lang="zh-CN" altLang="en-US" sz="20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能</a:t>
              </a: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导电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”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</a:t>
              </a:r>
              <a:r>
                <a:rPr lang="en-US" altLang="zh-CN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“</a:t>
              </a: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铜是金属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”推出“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铜能导电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”</a:t>
              </a:r>
              <a:endPara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7237" y="3538203"/>
              <a:ext cx="380972" cy="30478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68758" y="4419600"/>
            <a:ext cx="7492284" cy="769441"/>
            <a:chOff x="1168758" y="4419600"/>
            <a:chExt cx="7492284" cy="769441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168758" y="4419600"/>
              <a:ext cx="7492284" cy="76944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342900" indent="-342900">
                <a:lnSpc>
                  <a:spcPts val="3000"/>
                </a:lnSpc>
                <a:spcBef>
                  <a:spcPts val="0"/>
                </a:spcBef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ü"/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拒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取式推理： </a:t>
              </a:r>
              <a:r>
                <a:rPr lang="en-US" altLang="zh-CN" sz="20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→</a:t>
              </a:r>
              <a:r>
                <a:rPr lang="en-US" altLang="zh-CN" sz="20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Q</a:t>
              </a:r>
              <a:r>
                <a:rPr lang="en-US" altLang="zh-CN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 </a:t>
              </a: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﹁</a:t>
              </a:r>
              <a:r>
                <a:rPr lang="en-US" altLang="zh-CN" sz="20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Q</a:t>
              </a:r>
              <a:r>
                <a:rPr lang="en-US" altLang="zh-CN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</a:t>
              </a:r>
              <a:r>
                <a:rPr lang="en-US" altLang="zh-CN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﹁</a:t>
              </a:r>
              <a:r>
                <a:rPr lang="en-US" altLang="zh-CN" sz="20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</a:p>
            <a:p>
              <a:pPr>
                <a:lnSpc>
                  <a:spcPts val="3000"/>
                </a:lnSpc>
                <a:spcBef>
                  <a:spcPts val="0"/>
                </a:spcBef>
                <a:buClr>
                  <a:srgbClr val="0000FF"/>
                </a:buClr>
                <a:buSzPct val="50000"/>
              </a:pPr>
              <a:r>
                <a:rPr lang="zh-CN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例：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“</a:t>
              </a: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如果下雨，则</a:t>
              </a:r>
              <a:r>
                <a:rPr lang="zh-CN" altLang="en-US" sz="20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地是湿的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” </a:t>
              </a:r>
              <a:r>
                <a:rPr lang="en-US" altLang="zh-CN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“</a:t>
              </a:r>
              <a:r>
                <a:rPr lang="zh-CN" altLang="en-US" sz="20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地不</a:t>
              </a: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湿</a:t>
              </a:r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” 推出 “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没有下雨</a:t>
              </a:r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”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3967" y="4488528"/>
              <a:ext cx="380972" cy="304789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3276600" y="5334000"/>
            <a:ext cx="3048000" cy="533400"/>
            <a:chOff x="3276600" y="5334000"/>
            <a:chExt cx="3048000" cy="533400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3276600" y="5334000"/>
              <a:ext cx="0" cy="533400"/>
            </a:xfrm>
            <a:prstGeom prst="line">
              <a:avLst/>
            </a:prstGeom>
            <a:ln w="25400">
              <a:prstDash val="dash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>
              <a:off x="6324600" y="5334000"/>
              <a:ext cx="0" cy="533400"/>
            </a:xfrm>
            <a:prstGeom prst="line">
              <a:avLst/>
            </a:prstGeom>
            <a:ln w="25400">
              <a:prstDash val="dash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82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58963"/>
            <a:ext cx="8229600" cy="3475037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从反演树求取答案步骤：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⑴ 把由目标公式的否定产生的每个子句，添加到目标公式的子句中去，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   得重言式。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⑵ 按照反演树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执行和以前相同的消解，直至在根部得到某个子句为止。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⑶ 用根部的子句作为一个回答语句。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8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实质：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    把一棵根部有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NIL</a:t>
            </a: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的反演树，变换为根部带有回答语句的一棵证明树。</a:t>
            </a:r>
            <a:endParaRPr lang="ja-JP" altLang="en-US" sz="2000" b="1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757238" y="1082675"/>
            <a:ext cx="24431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、反演求解过程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06475"/>
            <a:ext cx="2555875" cy="365125"/>
          </a:xfrm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400" b="1" smtClean="0">
                <a:ea typeface="楷体_GB2312" pitchFamily="49" charset="-122"/>
              </a:rPr>
              <a:t>反演求解的例子：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1743075"/>
            <a:ext cx="8108950" cy="4270375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Times New Roman" panose="02020603050405020304" pitchFamily="18" charset="0"/>
                <a:ea typeface="楷体_GB2312" pitchFamily="49" charset="-122"/>
              </a:rPr>
              <a:t>例：已知：</a:t>
            </a:r>
            <a:r>
              <a:rPr lang="en-US" altLang="zh-CN" sz="2000" b="1" smtClean="0">
                <a:latin typeface="Times New Roman" panose="02020603050405020304" pitchFamily="18" charset="0"/>
                <a:ea typeface="楷体_GB2312" pitchFamily="49" charset="-122"/>
              </a:rPr>
              <a:t>If  Fido  goes wherever John goes and if John is at school,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  <a:ea typeface="楷体_GB2312" pitchFamily="49" charset="-122"/>
              </a:rPr>
              <a:t>                     where is Fido ?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  <a:ea typeface="楷体_GB2312" pitchFamily="49" charset="-122"/>
              </a:rPr>
              <a:t>              (</a:t>
            </a:r>
            <a:r>
              <a:rPr lang="en-US" altLang="zh-CN" sz="2000" b="1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x)[AT(John, x)  AT(Fido, x)]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		       AT(John, School)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求证：</a:t>
            </a:r>
            <a:r>
              <a:rPr lang="en-US" altLang="zh-CN" sz="2000" b="1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(x)AT(Fido, x)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子句集：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~AT(John, y)  AT(Fido, y)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AT(John, School)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结论的否定：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~(x)AT(Fido, x) 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                    即：</a:t>
            </a:r>
            <a:r>
              <a:rPr lang="en-US" altLang="zh-CN" sz="2000" b="1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~AT(Fido, 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5"/>
          <p:cNvSpPr txBox="1">
            <a:spLocks noChangeArrowheads="1"/>
          </p:cNvSpPr>
          <p:nvPr/>
        </p:nvSpPr>
        <p:spPr bwMode="auto">
          <a:xfrm>
            <a:off x="2078038" y="274638"/>
            <a:ext cx="5008562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zh-CN">
                <a:latin typeface="Times New Roman" panose="02020603050405020304" pitchFamily="18" charset="0"/>
                <a:sym typeface="Symbol" panose="05050102010706020507" pitchFamily="18" charset="2"/>
              </a:rPr>
              <a:t>子句集：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~AT(John, y)  AT(Fido, y)</a:t>
            </a:r>
          </a:p>
          <a:p>
            <a:pPr lvl="1" eaLnBrk="1" hangingPunct="1"/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	      AT(John, School)</a:t>
            </a:r>
          </a:p>
          <a:p>
            <a:pPr lvl="1" eaLnBrk="1" hangingPunct="1"/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	    ~AT(Fido, x)</a:t>
            </a:r>
          </a:p>
        </p:txBody>
      </p:sp>
      <p:grpSp>
        <p:nvGrpSpPr>
          <p:cNvPr id="165891" name="Group 19"/>
          <p:cNvGrpSpPr>
            <a:grpSpLocks/>
          </p:cNvGrpSpPr>
          <p:nvPr/>
        </p:nvGrpSpPr>
        <p:grpSpPr bwMode="auto">
          <a:xfrm>
            <a:off x="893763" y="2239963"/>
            <a:ext cx="7353300" cy="3302000"/>
            <a:chOff x="563" y="1411"/>
            <a:chExt cx="4632" cy="2080"/>
          </a:xfrm>
        </p:grpSpPr>
        <p:sp>
          <p:nvSpPr>
            <p:cNvPr id="165892" name="Text Box 3"/>
            <p:cNvSpPr txBox="1">
              <a:spLocks noChangeArrowheads="1"/>
            </p:cNvSpPr>
            <p:nvPr/>
          </p:nvSpPr>
          <p:spPr bwMode="auto">
            <a:xfrm>
              <a:off x="1578" y="1411"/>
              <a:ext cx="1005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~AT(Fido, x)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5893" name="Text Box 4"/>
            <p:cNvSpPr txBox="1">
              <a:spLocks noChangeArrowheads="1"/>
            </p:cNvSpPr>
            <p:nvPr/>
          </p:nvSpPr>
          <p:spPr bwMode="auto">
            <a:xfrm>
              <a:off x="3226" y="1411"/>
              <a:ext cx="1969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~AT(John, y) 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kumimoji="1"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AT(Fido, y)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165894" name="Group 6"/>
            <p:cNvGrpSpPr>
              <a:grpSpLocks/>
            </p:cNvGrpSpPr>
            <p:nvPr/>
          </p:nvGrpSpPr>
          <p:grpSpPr bwMode="auto">
            <a:xfrm>
              <a:off x="1984" y="1680"/>
              <a:ext cx="2208" cy="947"/>
              <a:chOff x="2064" y="1632"/>
              <a:chExt cx="2208" cy="947"/>
            </a:xfrm>
          </p:grpSpPr>
          <p:sp>
            <p:nvSpPr>
              <p:cNvPr id="165902" name="Text Box 7"/>
              <p:cNvSpPr txBox="1">
                <a:spLocks noChangeArrowheads="1"/>
              </p:cNvSpPr>
              <p:nvPr/>
            </p:nvSpPr>
            <p:spPr bwMode="auto">
              <a:xfrm>
                <a:off x="2370" y="2323"/>
                <a:ext cx="1032" cy="256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~AT(John, x)</a:t>
                </a:r>
              </a:p>
            </p:txBody>
          </p:sp>
          <p:sp>
            <p:nvSpPr>
              <p:cNvPr id="165903" name="Line 8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720" cy="6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04" name="Line 9"/>
              <p:cNvSpPr>
                <a:spLocks noChangeShapeType="1"/>
              </p:cNvSpPr>
              <p:nvPr/>
            </p:nvSpPr>
            <p:spPr bwMode="auto">
              <a:xfrm flipH="1">
                <a:off x="2976" y="1632"/>
                <a:ext cx="1296" cy="6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5895" name="Text Box 10"/>
            <p:cNvSpPr txBox="1">
              <a:spLocks noChangeArrowheads="1"/>
            </p:cNvSpPr>
            <p:nvPr/>
          </p:nvSpPr>
          <p:spPr bwMode="auto">
            <a:xfrm>
              <a:off x="3777" y="1939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{x/y}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5896" name="Text Box 11"/>
            <p:cNvSpPr txBox="1">
              <a:spLocks noChangeArrowheads="1"/>
            </p:cNvSpPr>
            <p:nvPr/>
          </p:nvSpPr>
          <p:spPr bwMode="auto">
            <a:xfrm>
              <a:off x="563" y="2371"/>
              <a:ext cx="1322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AT(John, School)</a:t>
              </a:r>
            </a:p>
          </p:txBody>
        </p:sp>
        <p:grpSp>
          <p:nvGrpSpPr>
            <p:cNvPr id="165897" name="Group 12"/>
            <p:cNvGrpSpPr>
              <a:grpSpLocks/>
            </p:cNvGrpSpPr>
            <p:nvPr/>
          </p:nvGrpSpPr>
          <p:grpSpPr bwMode="auto">
            <a:xfrm>
              <a:off x="1216" y="2640"/>
              <a:ext cx="1536" cy="851"/>
              <a:chOff x="1296" y="2592"/>
              <a:chExt cx="1536" cy="851"/>
            </a:xfrm>
          </p:grpSpPr>
          <p:sp>
            <p:nvSpPr>
              <p:cNvPr id="165899" name="Text Box 13"/>
              <p:cNvSpPr txBox="1">
                <a:spLocks noChangeArrowheads="1"/>
              </p:cNvSpPr>
              <p:nvPr/>
            </p:nvSpPr>
            <p:spPr bwMode="auto">
              <a:xfrm>
                <a:off x="1825" y="3187"/>
                <a:ext cx="299" cy="256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nil</a:t>
                </a:r>
              </a:p>
            </p:txBody>
          </p:sp>
          <p:sp>
            <p:nvSpPr>
              <p:cNvPr id="165900" name="Line 14"/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672" cy="576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01" name="Line 15"/>
              <p:cNvSpPr>
                <a:spLocks noChangeShapeType="1"/>
              </p:cNvSpPr>
              <p:nvPr/>
            </p:nvSpPr>
            <p:spPr bwMode="auto">
              <a:xfrm flipH="1">
                <a:off x="1968" y="2592"/>
                <a:ext cx="864" cy="576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5898" name="Text Box 16"/>
            <p:cNvSpPr txBox="1">
              <a:spLocks noChangeArrowheads="1"/>
            </p:cNvSpPr>
            <p:nvPr/>
          </p:nvSpPr>
          <p:spPr bwMode="auto">
            <a:xfrm>
              <a:off x="2352" y="2899"/>
              <a:ext cx="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{School/x}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7075" y="1066800"/>
            <a:ext cx="2473325" cy="365125"/>
          </a:xfrm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400" b="1" smtClean="0">
                <a:ea typeface="楷体_GB2312" pitchFamily="49" charset="-122"/>
              </a:rPr>
              <a:t>提取回答的过程：</a:t>
            </a:r>
            <a:endParaRPr lang="en-US" altLang="zh-CN" sz="2400" b="1" smtClean="0">
              <a:ea typeface="楷体_GB2312" pitchFamily="49" charset="-122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844675"/>
            <a:ext cx="7662862" cy="2738438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smtClean="0">
                <a:ea typeface="楷体_GB2312" pitchFamily="49" charset="-122"/>
              </a:rPr>
              <a:t>◇ 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先进行归结，证明结论的正确性；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smtClean="0">
                <a:ea typeface="楷体_GB2312" pitchFamily="49" charset="-122"/>
              </a:rPr>
              <a:t>◇ </a:t>
            </a:r>
            <a:r>
              <a:rPr lang="zh-CN" altLang="en-US" sz="2400" b="1" smtClean="0">
                <a:ea typeface="楷体_GB2312" pitchFamily="49" charset="-122"/>
              </a:rPr>
              <a:t>用重言式代替</a:t>
            </a:r>
            <a:r>
              <a:rPr lang="zh-CN" altLang="en-US" sz="2400" b="1" smtClean="0">
                <a:solidFill>
                  <a:srgbClr val="3333CC"/>
                </a:solidFill>
                <a:ea typeface="楷体_GB2312" pitchFamily="49" charset="-122"/>
              </a:rPr>
              <a:t>结论求反</a:t>
            </a:r>
            <a:r>
              <a:rPr lang="zh-CN" altLang="en-US" sz="2400" b="1" smtClean="0">
                <a:ea typeface="楷体_GB2312" pitchFamily="49" charset="-122"/>
              </a:rPr>
              <a:t>得到的子句；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smtClean="0">
                <a:ea typeface="楷体_GB2312" pitchFamily="49" charset="-122"/>
              </a:rPr>
              <a:t>◇ </a:t>
            </a:r>
            <a:r>
              <a:rPr lang="zh-CN" altLang="en-US" sz="2400" b="1" smtClean="0">
                <a:ea typeface="楷体_GB2312" pitchFamily="49" charset="-122"/>
              </a:rPr>
              <a:t>按照证明过程，进行归结；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smtClean="0">
                <a:ea typeface="楷体_GB2312" pitchFamily="49" charset="-122"/>
              </a:rPr>
              <a:t>◇ </a:t>
            </a:r>
            <a:r>
              <a:rPr lang="zh-CN" altLang="en-US" sz="2400" b="1" smtClean="0">
                <a:ea typeface="楷体_GB2312" pitchFamily="49" charset="-122"/>
              </a:rPr>
              <a:t>最后，在原来为空的地方，得到的就是提取的回答。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ea typeface="楷体_GB2312" pitchFamily="49" charset="-122"/>
              </a:rPr>
              <a:t>   修改后的证明树称为</a:t>
            </a:r>
            <a:r>
              <a:rPr lang="zh-CN" altLang="en-US" sz="2400" b="1" smtClean="0">
                <a:solidFill>
                  <a:srgbClr val="3333CC"/>
                </a:solidFill>
                <a:ea typeface="楷体_GB2312" pitchFamily="49" charset="-122"/>
              </a:rPr>
              <a:t>修改证明树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06475"/>
            <a:ext cx="1828800" cy="365125"/>
          </a:xfrm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400" b="1" smtClean="0">
                <a:ea typeface="楷体_GB2312" pitchFamily="49" charset="-122"/>
              </a:rPr>
              <a:t>修改证明树：</a:t>
            </a:r>
          </a:p>
        </p:txBody>
      </p:sp>
      <p:grpSp>
        <p:nvGrpSpPr>
          <p:cNvPr id="167939" name="Group 20"/>
          <p:cNvGrpSpPr>
            <a:grpSpLocks/>
          </p:cNvGrpSpPr>
          <p:nvPr/>
        </p:nvGrpSpPr>
        <p:grpSpPr bwMode="auto">
          <a:xfrm>
            <a:off x="1066800" y="2260600"/>
            <a:ext cx="7462838" cy="3302000"/>
            <a:chOff x="675" y="1376"/>
            <a:chExt cx="4701" cy="2080"/>
          </a:xfrm>
        </p:grpSpPr>
        <p:sp>
          <p:nvSpPr>
            <p:cNvPr id="167940" name="Text Box 4"/>
            <p:cNvSpPr txBox="1">
              <a:spLocks noChangeArrowheads="1"/>
            </p:cNvSpPr>
            <p:nvPr/>
          </p:nvSpPr>
          <p:spPr bwMode="auto">
            <a:xfrm>
              <a:off x="1759" y="1376"/>
              <a:ext cx="1005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~AT(Fido, x)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7941" name="Text Box 5"/>
            <p:cNvSpPr txBox="1">
              <a:spLocks noChangeArrowheads="1"/>
            </p:cNvSpPr>
            <p:nvPr/>
          </p:nvSpPr>
          <p:spPr bwMode="auto">
            <a:xfrm>
              <a:off x="3407" y="1376"/>
              <a:ext cx="1969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~AT(John, y) 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kumimoji="1"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AT(Fido, y)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167942" name="Group 6"/>
            <p:cNvGrpSpPr>
              <a:grpSpLocks/>
            </p:cNvGrpSpPr>
            <p:nvPr/>
          </p:nvGrpSpPr>
          <p:grpSpPr bwMode="auto">
            <a:xfrm>
              <a:off x="2165" y="1645"/>
              <a:ext cx="2208" cy="947"/>
              <a:chOff x="2064" y="1632"/>
              <a:chExt cx="2208" cy="947"/>
            </a:xfrm>
          </p:grpSpPr>
          <p:sp>
            <p:nvSpPr>
              <p:cNvPr id="167953" name="Text Box 7"/>
              <p:cNvSpPr txBox="1">
                <a:spLocks noChangeArrowheads="1"/>
              </p:cNvSpPr>
              <p:nvPr/>
            </p:nvSpPr>
            <p:spPr bwMode="auto">
              <a:xfrm>
                <a:off x="2370" y="2323"/>
                <a:ext cx="1032" cy="256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~AT(John, x)</a:t>
                </a:r>
              </a:p>
            </p:txBody>
          </p:sp>
          <p:sp>
            <p:nvSpPr>
              <p:cNvPr id="167954" name="Line 8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720" cy="6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55" name="Line 9"/>
              <p:cNvSpPr>
                <a:spLocks noChangeShapeType="1"/>
              </p:cNvSpPr>
              <p:nvPr/>
            </p:nvSpPr>
            <p:spPr bwMode="auto">
              <a:xfrm flipH="1">
                <a:off x="2976" y="1632"/>
                <a:ext cx="1296" cy="6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7943" name="Text Box 10"/>
            <p:cNvSpPr txBox="1">
              <a:spLocks noChangeArrowheads="1"/>
            </p:cNvSpPr>
            <p:nvPr/>
          </p:nvSpPr>
          <p:spPr bwMode="auto">
            <a:xfrm>
              <a:off x="4134" y="1904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{x/y}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7944" name="Text Box 11"/>
            <p:cNvSpPr txBox="1">
              <a:spLocks noChangeArrowheads="1"/>
            </p:cNvSpPr>
            <p:nvPr/>
          </p:nvSpPr>
          <p:spPr bwMode="auto">
            <a:xfrm>
              <a:off x="744" y="2336"/>
              <a:ext cx="1322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AT(John, School)</a:t>
              </a:r>
            </a:p>
          </p:txBody>
        </p:sp>
        <p:grpSp>
          <p:nvGrpSpPr>
            <p:cNvPr id="167945" name="Group 12"/>
            <p:cNvGrpSpPr>
              <a:grpSpLocks/>
            </p:cNvGrpSpPr>
            <p:nvPr/>
          </p:nvGrpSpPr>
          <p:grpSpPr bwMode="auto">
            <a:xfrm>
              <a:off x="1397" y="2605"/>
              <a:ext cx="1536" cy="851"/>
              <a:chOff x="1296" y="2592"/>
              <a:chExt cx="1536" cy="851"/>
            </a:xfrm>
          </p:grpSpPr>
          <p:sp>
            <p:nvSpPr>
              <p:cNvPr id="167950" name="Text Box 13"/>
              <p:cNvSpPr txBox="1">
                <a:spLocks noChangeArrowheads="1"/>
              </p:cNvSpPr>
              <p:nvPr/>
            </p:nvSpPr>
            <p:spPr bwMode="auto">
              <a:xfrm>
                <a:off x="1825" y="3187"/>
                <a:ext cx="299" cy="256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nil</a:t>
                </a:r>
              </a:p>
            </p:txBody>
          </p:sp>
          <p:sp>
            <p:nvSpPr>
              <p:cNvPr id="167951" name="Line 14"/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672" cy="576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52" name="Line 15"/>
              <p:cNvSpPr>
                <a:spLocks noChangeShapeType="1"/>
              </p:cNvSpPr>
              <p:nvPr/>
            </p:nvSpPr>
            <p:spPr bwMode="auto">
              <a:xfrm flipH="1">
                <a:off x="1968" y="2592"/>
                <a:ext cx="864" cy="576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7946" name="Text Box 16"/>
            <p:cNvSpPr txBox="1">
              <a:spLocks noChangeArrowheads="1"/>
            </p:cNvSpPr>
            <p:nvPr/>
          </p:nvSpPr>
          <p:spPr bwMode="auto">
            <a:xfrm>
              <a:off x="2653" y="2864"/>
              <a:ext cx="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{School/x}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7947" name="Text Box 17"/>
            <p:cNvSpPr txBox="1">
              <a:spLocks noChangeArrowheads="1"/>
            </p:cNvSpPr>
            <p:nvPr/>
          </p:nvSpPr>
          <p:spPr bwMode="auto">
            <a:xfrm>
              <a:off x="675" y="1376"/>
              <a:ext cx="10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AT(Fido, x) </a:t>
              </a:r>
              <a:r>
                <a:rPr kumimoji="1"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7948" name="Text Box 18"/>
            <p:cNvSpPr txBox="1">
              <a:spLocks noChangeArrowheads="1"/>
            </p:cNvSpPr>
            <p:nvPr/>
          </p:nvSpPr>
          <p:spPr bwMode="auto">
            <a:xfrm>
              <a:off x="3504" y="2336"/>
              <a:ext cx="10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kumimoji="1"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AT(Fido, x)</a:t>
              </a:r>
            </a:p>
          </p:txBody>
        </p:sp>
        <p:sp>
          <p:nvSpPr>
            <p:cNvPr id="167949" name="Text Box 19"/>
            <p:cNvSpPr txBox="1">
              <a:spLocks noChangeArrowheads="1"/>
            </p:cNvSpPr>
            <p:nvPr/>
          </p:nvSpPr>
          <p:spPr bwMode="auto">
            <a:xfrm>
              <a:off x="2261" y="3200"/>
              <a:ext cx="17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AT(Fido, School)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27075" y="990600"/>
            <a:ext cx="2397125" cy="427038"/>
          </a:xfrm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消解方法小结：</a:t>
            </a:r>
            <a:endParaRPr lang="en-US" altLang="zh-CN" sz="2800" b="1" smtClean="0">
              <a:ea typeface="楷体_GB2312" pitchFamily="49" charset="-122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5257800" cy="2738438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smtClean="0">
                <a:ea typeface="楷体_GB2312" pitchFamily="49" charset="-122"/>
              </a:rPr>
              <a:t>◇ </a:t>
            </a:r>
            <a:r>
              <a:rPr lang="zh-CN" altLang="en-US" sz="2400" b="1" smtClean="0">
                <a:ea typeface="楷体_GB2312" pitchFamily="49" charset="-122"/>
              </a:rPr>
              <a:t>求子句集，进行归结，方法简单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smtClean="0">
                <a:ea typeface="楷体_GB2312" pitchFamily="49" charset="-122"/>
              </a:rPr>
              <a:t>◇ </a:t>
            </a:r>
            <a:r>
              <a:rPr lang="zh-CN" altLang="en-US" sz="2400" b="1" smtClean="0">
                <a:ea typeface="楷体_GB2312" pitchFamily="49" charset="-122"/>
              </a:rPr>
              <a:t>通过修改证明树的方法，提取回答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smtClean="0">
                <a:ea typeface="楷体_GB2312" pitchFamily="49" charset="-122"/>
              </a:rPr>
              <a:t>◇ </a:t>
            </a:r>
            <a:r>
              <a:rPr lang="zh-CN" altLang="en-US" sz="2400" b="1" smtClean="0">
                <a:ea typeface="楷体_GB2312" pitchFamily="49" charset="-122"/>
              </a:rPr>
              <a:t>方法通用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smtClean="0">
                <a:ea typeface="楷体_GB2312" pitchFamily="49" charset="-122"/>
              </a:rPr>
              <a:t>◇ </a:t>
            </a:r>
            <a:r>
              <a:rPr lang="zh-CN" altLang="en-US" sz="2400" b="1" smtClean="0">
                <a:ea typeface="楷体_GB2312" pitchFamily="49" charset="-122"/>
              </a:rPr>
              <a:t>求解效率低，不宜引入启发信息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smtClean="0">
                <a:ea typeface="楷体_GB2312" pitchFamily="49" charset="-122"/>
              </a:rPr>
              <a:t>◇ </a:t>
            </a:r>
            <a:r>
              <a:rPr lang="zh-CN" altLang="en-US" sz="2400" b="1" smtClean="0">
                <a:ea typeface="楷体_GB2312" pitchFamily="49" charset="-122"/>
              </a:rPr>
              <a:t>不宜理解推理过程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828800"/>
            <a:ext cx="7924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优点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Clr>
                <a:srgbClr val="0000FF"/>
              </a:buClr>
              <a:buSzPct val="50000"/>
              <a:buNone/>
            </a:pP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◇ 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表达定理证明过程自然，易于理解。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Clr>
                <a:srgbClr val="0000FF"/>
              </a:buClr>
              <a:buSzPct val="50000"/>
              <a:buNone/>
            </a:pP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◇ 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有丰富的推理规则，推理过程灵活。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Clr>
                <a:srgbClr val="0000FF"/>
              </a:buClr>
              <a:buSzPct val="50000"/>
              <a:buNone/>
            </a:pP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◇ 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便于嵌入问题领域的启发式知识。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11747" y="3886200"/>
            <a:ext cx="7922654" cy="134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2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+mn-ea"/>
                <a:ea typeface="+mn-ea"/>
              </a:rPr>
              <a:t>缺点</a:t>
            </a:r>
            <a:endParaRPr lang="en-US" altLang="zh-CN" dirty="0" smtClean="0">
              <a:latin typeface="+mn-ea"/>
              <a:ea typeface="+mn-ea"/>
            </a:endParaRPr>
          </a:p>
          <a:p>
            <a:pPr marL="0" indent="0" algn="just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dirty="0" smtClean="0">
                <a:latin typeface="+mn-ea"/>
                <a:ea typeface="+mn-ea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</a:rPr>
              <a:t>◇ </a:t>
            </a:r>
            <a:r>
              <a:rPr lang="zh-CN" altLang="en-US" dirty="0" smtClean="0">
                <a:latin typeface="+mn-ea"/>
                <a:ea typeface="+mn-ea"/>
              </a:rPr>
              <a:t>中间结论呈</a:t>
            </a:r>
            <a:r>
              <a:rPr lang="zh-CN" altLang="en-US" dirty="0">
                <a:latin typeface="+mn-ea"/>
                <a:ea typeface="+mn-ea"/>
              </a:rPr>
              <a:t>指数形式递增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0" algn="just">
              <a:lnSpc>
                <a:spcPts val="35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dirty="0" smtClean="0">
                <a:latin typeface="+mn-ea"/>
                <a:ea typeface="+mn-ea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</a:rPr>
              <a:t>◇ </a:t>
            </a:r>
            <a:r>
              <a:rPr lang="zh-CN" altLang="en-US" dirty="0" smtClean="0">
                <a:latin typeface="+mn-ea"/>
                <a:ea typeface="+mn-ea"/>
              </a:rPr>
              <a:t>易</a:t>
            </a:r>
            <a:r>
              <a:rPr lang="zh-CN" altLang="en-US" dirty="0">
                <a:latin typeface="+mn-ea"/>
                <a:ea typeface="+mn-ea"/>
              </a:rPr>
              <a:t>产生</a:t>
            </a:r>
            <a:r>
              <a:rPr lang="zh-CN" altLang="en-US" dirty="0" smtClean="0">
                <a:latin typeface="+mn-ea"/>
                <a:ea typeface="+mn-ea"/>
              </a:rPr>
              <a:t>组合爆炸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833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2"/>
          <p:cNvSpPr txBox="1">
            <a:spLocks noChangeArrowheads="1"/>
          </p:cNvSpPr>
          <p:nvPr/>
        </p:nvSpPr>
        <p:spPr bwMode="auto">
          <a:xfrm>
            <a:off x="685800" y="1002268"/>
            <a:ext cx="259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2"/>
                </a:solidFill>
                <a:latin typeface="+mn-ea"/>
                <a:ea typeface="+mn-ea"/>
              </a:rPr>
              <a:t>5.2 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归结演绎推理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090" y="1764405"/>
            <a:ext cx="7875431" cy="1423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lnSpc>
                <a:spcPts val="35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基本</a:t>
            </a:r>
            <a:r>
              <a:rPr lang="zh-CN" altLang="zh-CN" kern="1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思想</a:t>
            </a:r>
            <a:endParaRPr lang="en-US" altLang="zh-CN" kern="100" dirty="0" smtClean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Aft>
                <a:spcPts val="0"/>
              </a:spcAft>
              <a:buClr>
                <a:srgbClr val="FF0000"/>
              </a:buClr>
            </a:pP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kern="100" dirty="0" smtClean="0">
                <a:latin typeface="+mn-ea"/>
                <a:ea typeface="+mn-ea"/>
                <a:cs typeface="Times New Roman" panose="02020603050405020304" pitchFamily="18" charset="0"/>
              </a:rPr>
              <a:t>无论</a:t>
            </a:r>
            <a:r>
              <a:rPr lang="zh-CN" altLang="zh-CN" kern="100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表达</a:t>
            </a:r>
            <a:r>
              <a:rPr lang="zh-CN" altLang="en-US" kern="100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求解</a:t>
            </a:r>
            <a:r>
              <a:rPr lang="zh-CN" altLang="zh-CN" kern="100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过程</a:t>
            </a: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谓词</a:t>
            </a:r>
            <a:r>
              <a:rPr lang="zh-CN" altLang="zh-CN" kern="1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公式</a:t>
            </a:r>
            <a:r>
              <a:rPr lang="zh-CN" altLang="en-US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多么</a:t>
            </a:r>
            <a:r>
              <a:rPr lang="zh-CN" altLang="zh-CN" kern="1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复杂</a:t>
            </a: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zh-CN" u="sng" kern="100" dirty="0" smtClean="0">
                <a:latin typeface="+mn-ea"/>
                <a:ea typeface="+mn-ea"/>
                <a:cs typeface="Times New Roman" panose="02020603050405020304" pitchFamily="18" charset="0"/>
              </a:rPr>
              <a:t>首先</a:t>
            </a:r>
            <a:r>
              <a:rPr lang="zh-CN" altLang="en-US" kern="100" dirty="0" smtClean="0">
                <a:latin typeface="+mn-ea"/>
                <a:ea typeface="+mn-ea"/>
                <a:cs typeface="Times New Roman" panose="02020603050405020304" pitchFamily="18" charset="0"/>
              </a:rPr>
              <a:t>将其转</a:t>
            </a:r>
            <a:r>
              <a:rPr lang="zh-CN" altLang="zh-CN" kern="100" dirty="0" smtClean="0">
                <a:latin typeface="+mn-ea"/>
                <a:ea typeface="+mn-ea"/>
                <a:cs typeface="Times New Roman" panose="02020603050405020304" pitchFamily="18" charset="0"/>
              </a:rPr>
              <a:t>化成“</a:t>
            </a:r>
            <a:r>
              <a:rPr lang="zh-CN" altLang="zh-CN" kern="1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子句集</a:t>
            </a:r>
            <a:r>
              <a:rPr lang="zh-CN" altLang="zh-CN" kern="100" dirty="0" smtClean="0">
                <a:latin typeface="+mn-ea"/>
                <a:ea typeface="+mn-ea"/>
                <a:cs typeface="Times New Roman" panose="02020603050405020304" pitchFamily="18" charset="0"/>
              </a:rPr>
              <a:t>”</a:t>
            </a:r>
            <a:r>
              <a:rPr lang="zh-CN" altLang="en-US" kern="100" dirty="0" smtClean="0"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zh-CN" u="sng" dirty="0" smtClean="0">
                <a:latin typeface="+mn-ea"/>
                <a:ea typeface="+mn-ea"/>
              </a:rPr>
              <a:t>然后</a:t>
            </a:r>
            <a:r>
              <a:rPr lang="zh-CN" altLang="en-US" u="sng" dirty="0" smtClean="0">
                <a:latin typeface="+mn-ea"/>
                <a:ea typeface="+mn-ea"/>
              </a:rPr>
              <a:t>对</a:t>
            </a:r>
            <a:r>
              <a:rPr lang="zh-CN" altLang="zh-CN" u="sng" dirty="0" smtClean="0">
                <a:latin typeface="+mn-ea"/>
                <a:ea typeface="+mn-ea"/>
              </a:rPr>
              <a:t>子句</a:t>
            </a:r>
            <a:r>
              <a:rPr lang="zh-CN" altLang="zh-CN" u="sng" dirty="0">
                <a:latin typeface="+mn-ea"/>
                <a:ea typeface="+mn-ea"/>
              </a:rPr>
              <a:t>集</a:t>
            </a:r>
            <a:r>
              <a:rPr lang="zh-CN" altLang="zh-CN" dirty="0" smtClean="0">
                <a:latin typeface="+mn-ea"/>
                <a:ea typeface="+mn-ea"/>
              </a:rPr>
              <a:t>进行“</a:t>
            </a:r>
            <a:r>
              <a:rPr lang="zh-CN" altLang="zh-CN" dirty="0" smtClean="0">
                <a:solidFill>
                  <a:srgbClr val="FF0000"/>
                </a:solidFill>
                <a:latin typeface="+mn-ea"/>
                <a:ea typeface="+mn-ea"/>
              </a:rPr>
              <a:t>归结</a:t>
            </a:r>
            <a:r>
              <a:rPr lang="zh-CN" altLang="zh-CN" dirty="0" smtClean="0">
                <a:latin typeface="+mn-ea"/>
                <a:ea typeface="+mn-ea"/>
              </a:rPr>
              <a:t>”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zh-CN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090" y="3276600"/>
            <a:ext cx="7875431" cy="1423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lnSpc>
                <a:spcPts val="35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kern="1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两个</a:t>
            </a:r>
            <a:r>
              <a:rPr lang="zh-CN" altLang="en-US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阶段</a:t>
            </a:r>
            <a:endParaRPr lang="en-US" altLang="zh-CN" kern="100" dirty="0" smtClean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Aft>
                <a:spcPts val="0"/>
              </a:spcAft>
              <a:buClr>
                <a:srgbClr val="FF0000"/>
              </a:buClr>
            </a:pPr>
            <a:r>
              <a:rPr lang="en-US" altLang="zh-CN" dirty="0" smtClean="0"/>
              <a:t>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zh-CN" altLang="zh-CN" dirty="0" smtClean="0"/>
              <a:t>将</a:t>
            </a:r>
            <a:r>
              <a:rPr lang="zh-CN" altLang="zh-CN" dirty="0"/>
              <a:t>谓词</a:t>
            </a:r>
            <a:r>
              <a:rPr lang="zh-CN" altLang="zh-CN" dirty="0" smtClean="0"/>
              <a:t>公式</a:t>
            </a:r>
            <a:r>
              <a:rPr lang="zh-CN" altLang="en-US" dirty="0" smtClean="0">
                <a:solidFill>
                  <a:srgbClr val="0000FF"/>
                </a:solidFill>
              </a:rPr>
              <a:t>转</a:t>
            </a:r>
            <a:r>
              <a:rPr lang="zh-CN" altLang="zh-CN" dirty="0" smtClean="0">
                <a:solidFill>
                  <a:srgbClr val="0000FF"/>
                </a:solidFill>
              </a:rPr>
              <a:t>化</a:t>
            </a:r>
            <a:r>
              <a:rPr lang="zh-CN" altLang="zh-CN" dirty="0"/>
              <a:t>为子句</a:t>
            </a:r>
            <a:r>
              <a:rPr lang="zh-CN" altLang="zh-CN" dirty="0" smtClean="0"/>
              <a:t>集</a:t>
            </a:r>
            <a:endParaRPr lang="en-US" altLang="zh-CN" dirty="0" smtClean="0"/>
          </a:p>
          <a:p>
            <a:pPr algn="just">
              <a:lnSpc>
                <a:spcPts val="3500"/>
              </a:lnSpc>
              <a:spcAft>
                <a:spcPts val="0"/>
              </a:spcAft>
              <a:buClr>
                <a:srgbClr val="FF0000"/>
              </a:buClr>
            </a:pPr>
            <a:r>
              <a:rPr lang="en-US" altLang="zh-CN" dirty="0" smtClean="0"/>
              <a:t>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zh-CN" altLang="en-US" dirty="0">
                <a:latin typeface="宋体" panose="02010600030101010101" pitchFamily="2" charset="-122"/>
              </a:rPr>
              <a:t>运</a:t>
            </a:r>
            <a:r>
              <a:rPr lang="zh-CN" altLang="zh-CN" dirty="0" smtClean="0"/>
              <a:t>用</a:t>
            </a:r>
            <a:r>
              <a:rPr lang="zh-CN" altLang="zh-CN" dirty="0"/>
              <a:t>归结原理对子句集进行</a:t>
            </a:r>
            <a:r>
              <a:rPr lang="zh-CN" altLang="zh-CN" dirty="0" smtClean="0">
                <a:solidFill>
                  <a:srgbClr val="0000FF"/>
                </a:solidFill>
              </a:rPr>
              <a:t>归结</a:t>
            </a:r>
            <a:endParaRPr lang="zh-CN" altLang="zh-CN" kern="100" dirty="0">
              <a:solidFill>
                <a:srgbClr val="0000FF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6091" y="4795234"/>
            <a:ext cx="354491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3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2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两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个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应用</a:t>
            </a:r>
            <a:endParaRPr lang="en-US" altLang="zh-CN" sz="2000" dirty="0" smtClean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◇ </a:t>
            </a:r>
            <a:r>
              <a:rPr lang="zh-CN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归结</a:t>
            </a:r>
            <a:r>
              <a:rPr lang="zh-CN" altLang="zh-CN" sz="2000" dirty="0">
                <a:latin typeface="+mn-ea"/>
                <a:ea typeface="+mn-ea"/>
                <a:cs typeface="Times New Roman" panose="02020603050405020304" pitchFamily="18" charset="0"/>
              </a:rPr>
              <a:t>反演</a:t>
            </a:r>
            <a:r>
              <a:rPr lang="zh-CN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证明</a:t>
            </a:r>
            <a:r>
              <a:rPr lang="zh-CN" altLang="zh-CN" sz="2000" dirty="0">
                <a:latin typeface="+mn-ea"/>
                <a:ea typeface="+mn-ea"/>
                <a:cs typeface="Times New Roman" panose="02020603050405020304" pitchFamily="18" charset="0"/>
              </a:rPr>
              <a:t>问题</a:t>
            </a:r>
            <a:r>
              <a:rPr lang="zh-CN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◇ </a:t>
            </a:r>
            <a:r>
              <a:rPr lang="zh-CN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利用</a:t>
            </a:r>
            <a:r>
              <a:rPr lang="zh-CN" altLang="zh-CN" sz="2000" dirty="0">
                <a:latin typeface="+mn-ea"/>
                <a:ea typeface="+mn-ea"/>
                <a:cs typeface="Times New Roman" panose="02020603050405020304" pitchFamily="18" charset="0"/>
              </a:rPr>
              <a:t>归结反演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求解</a:t>
            </a:r>
            <a:r>
              <a:rPr lang="zh-CN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问题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35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72"/>
              <p:cNvSpPr txBox="1">
                <a:spLocks noChangeArrowheads="1"/>
              </p:cNvSpPr>
              <p:nvPr/>
            </p:nvSpPr>
            <p:spPr bwMode="auto">
              <a:xfrm>
                <a:off x="610226" y="1822227"/>
                <a:ext cx="8203216" cy="8976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marL="342900" indent="-342900" eaLnBrk="1" hangingPunct="1">
                  <a:lnSpc>
                    <a:spcPts val="35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反证法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  <m:r>
                      <m:rPr>
                        <m:nor/>
                      </m:rPr>
                      <a: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zh-CN" altLang="en-US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m:rPr>
                        <m:nor/>
                      </m:rPr>
                      <a:rPr lang="en-US" altLang="zh-CN" b="1" i="1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altLang="zh-CN" b="1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</m:oMath>
                </a14:m>
                <a:r>
                  <a:rPr lang="zh-CN" altLang="en-US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，即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Q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为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P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的逻辑结论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,  </a:t>
                </a:r>
              </a:p>
              <a:p>
                <a:pPr eaLnBrk="1" hangingPunct="1">
                  <a:lnSpc>
                    <a:spcPts val="3500"/>
                  </a:lnSpc>
                  <a:buClr>
                    <a:srgbClr val="FF0000"/>
                  </a:buClr>
                </a:pPr>
                <a:r>
                  <a:rPr lang="en-US" altLang="zh-CN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       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altLang="zh-CN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zh-CN" altLang="en-US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是不可满足的。</a:t>
                </a:r>
                <a:endParaRPr lang="zh-CN" altLang="en-US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226" y="1822227"/>
                <a:ext cx="8203216" cy="897682"/>
              </a:xfrm>
              <a:prstGeom prst="rect">
                <a:avLst/>
              </a:prstGeom>
              <a:blipFill rotWithShape="0">
                <a:blip r:embed="rId2"/>
                <a:stretch>
                  <a:fillRect l="-2080" t="-8844" r="-5201" b="-129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72"/>
              <p:cNvSpPr txBox="1">
                <a:spLocks noChangeArrowheads="1"/>
              </p:cNvSpPr>
              <p:nvPr/>
            </p:nvSpPr>
            <p:spPr bwMode="auto">
              <a:xfrm>
                <a:off x="597392" y="2882861"/>
                <a:ext cx="8203216" cy="8976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marL="342900" indent="-342900" eaLnBrk="1" hangingPunct="1">
                  <a:lnSpc>
                    <a:spcPts val="35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定理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𝑸</m:t>
                    </m:r>
                    <m:r>
                      <a:rPr lang="zh-CN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的逻辑结论，</a:t>
                </a:r>
                <a:endParaRPr lang="en-US" altLang="zh-CN" dirty="0" smtClean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lnSpc>
                    <a:spcPts val="3500"/>
                  </a:lnSpc>
                  <a:buClr>
                    <a:srgbClr val="FF0000"/>
                  </a:buClr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      当且仅当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m:rPr>
                        <m:nor/>
                      </m:rPr>
                      <a:rPr lang="en-US" altLang="zh-CN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zh-CN" altLang="en-US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是不可满足的。</a:t>
                </a:r>
                <a:endParaRPr lang="zh-CN" altLang="en-US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392" y="2882861"/>
                <a:ext cx="8203216" cy="897682"/>
              </a:xfrm>
              <a:prstGeom prst="rect">
                <a:avLst/>
              </a:prstGeom>
              <a:blipFill rotWithShape="0">
                <a:blip r:embed="rId3"/>
                <a:stretch>
                  <a:fillRect l="-2155" t="-8844" b="-129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597347" y="4024640"/>
            <a:ext cx="8236486" cy="17953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归结演绎推理中</a:t>
            </a:r>
            <a:r>
              <a:rPr lang="zh-CN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zh-CN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“结论”否定</a:t>
            </a:r>
            <a:r>
              <a:rPr lang="zh-CN" altLang="zh-CN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一下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Aft>
                <a:spcPts val="600"/>
              </a:spcAft>
              <a:buClr>
                <a:srgbClr val="FF0000"/>
              </a:buClr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即，</a:t>
            </a:r>
            <a:r>
              <a:rPr lang="zh-CN" altLang="zh-CN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无法</a:t>
            </a:r>
            <a:r>
              <a:rPr lang="zh-CN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谓词公式的</a:t>
            </a:r>
            <a:r>
              <a:rPr lang="zh-CN" altLang="zh-CN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满足性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只能</a:t>
            </a:r>
            <a:r>
              <a:rPr lang="zh-CN" altLang="zh-CN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谓词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公式的</a:t>
            </a:r>
            <a:r>
              <a:rPr lang="zh-CN" altLang="zh-CN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zh-CN" altLang="zh-CN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可满足性</a:t>
            </a:r>
            <a:r>
              <a:rPr lang="zh-CN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buClr>
                <a:srgbClr val="FF0000"/>
              </a:buClr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只要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能</a:t>
            </a:r>
            <a:r>
              <a:rPr lang="zh-CN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不可满足，那就意味着可满足。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21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2"/>
          <p:cNvSpPr txBox="1">
            <a:spLocks noChangeArrowheads="1"/>
          </p:cNvSpPr>
          <p:nvPr/>
        </p:nvSpPr>
        <p:spPr bwMode="auto">
          <a:xfrm>
            <a:off x="660042" y="10668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归结演绎的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思路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：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42" y="1676400"/>
            <a:ext cx="6096000" cy="26150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0042" y="4410670"/>
            <a:ext cx="787435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证明：</a:t>
            </a:r>
            <a:r>
              <a:rPr lang="zh-CN" altLang="zh-CN" sz="2000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谓词</a:t>
            </a:r>
            <a:r>
              <a:rPr lang="zh-CN" altLang="zh-CN" sz="20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公式的不</a:t>
            </a:r>
            <a:r>
              <a:rPr lang="zh-CN" altLang="zh-CN" sz="2000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可满足性</a:t>
            </a:r>
            <a:r>
              <a:rPr lang="zh-CN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zh-CN" altLang="zh-CN" sz="2000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子句</a:t>
            </a:r>
            <a:r>
              <a:rPr lang="zh-CN" altLang="zh-CN" sz="20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集的不</a:t>
            </a:r>
            <a:r>
              <a:rPr lang="zh-CN" altLang="zh-CN" sz="2000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可满足性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是否等价</a:t>
            </a:r>
            <a:endParaRPr lang="en-US" altLang="zh-CN" sz="2000" dirty="0" smtClean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工作量大</a:t>
            </a:r>
            <a:r>
              <a:rPr lang="zh-CN" altLang="en-US" sz="2000" dirty="0" smtClean="0"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如何</a:t>
            </a:r>
            <a:r>
              <a:rPr lang="zh-CN" altLang="zh-CN" sz="2000" dirty="0">
                <a:latin typeface="+mn-ea"/>
                <a:ea typeface="+mn-ea"/>
                <a:cs typeface="Times New Roman" panose="02020603050405020304" pitchFamily="18" charset="0"/>
              </a:rPr>
              <a:t>将一个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谓词公式</a:t>
            </a:r>
            <a:r>
              <a:rPr lang="zh-CN" altLang="zh-CN" sz="2000" dirty="0">
                <a:solidFill>
                  <a:srgbClr val="3333CC"/>
                </a:solidFill>
                <a:latin typeface="+mn-ea"/>
                <a:ea typeface="+mn-ea"/>
                <a:cs typeface="Times New Roman" panose="02020603050405020304" pitchFamily="18" charset="0"/>
              </a:rPr>
              <a:t>变成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子句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集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48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23370</TotalTime>
  <Words>5231</Words>
  <Application>Microsoft Office PowerPoint</Application>
  <PresentationFormat>全屏显示(4:3)</PresentationFormat>
  <Paragraphs>466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1" baseType="lpstr">
      <vt:lpstr>仿宋_GB2312</vt:lpstr>
      <vt:lpstr>黑体</vt:lpstr>
      <vt:lpstr>华文新魏</vt:lpstr>
      <vt:lpstr>楷体</vt:lpstr>
      <vt:lpstr>楷体_GB2312</vt:lpstr>
      <vt:lpstr>隶书</vt:lpstr>
      <vt:lpstr>宋体</vt:lpstr>
      <vt:lpstr>新宋体</vt:lpstr>
      <vt:lpstr>Arial</vt:lpstr>
      <vt:lpstr>Calibri</vt:lpstr>
      <vt:lpstr>Cambria Math</vt:lpstr>
      <vt:lpstr>Symbol</vt:lpstr>
      <vt:lpstr>Times New Roman</vt:lpstr>
      <vt:lpstr>Verdana</vt:lpstr>
      <vt:lpstr>Wingdings</vt:lpstr>
      <vt:lpstr>Profile</vt:lpstr>
      <vt:lpstr>Artificial Intelligence (AI) 人工智能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鲁滨逊归结原理将永真性证明，转化为不可满足性证明。 要证明P→Q永真，只需证明P∧﹁Q不可满足。 因为：﹁ (P→Q) ⇔ ﹁(﹁ P∨Q) ⇔ P∧﹁ Q</vt:lpstr>
      <vt:lpstr>5.3 子句集及其化简</vt:lpstr>
      <vt:lpstr>有关概念：</vt:lpstr>
      <vt:lpstr>PowerPoint 演示文稿</vt:lpstr>
      <vt:lpstr>鲁滨逊归结原理</vt:lpstr>
      <vt:lpstr>5.4 子句集的求取（9步法）</vt:lpstr>
      <vt:lpstr>步骤说明：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 消解推理规则</vt:lpstr>
      <vt:lpstr>PowerPoint 演示文稿</vt:lpstr>
      <vt:lpstr>命题逻辑的消解推理举例：</vt:lpstr>
      <vt:lpstr>含有变量的消解式</vt:lpstr>
      <vt:lpstr>5.6 消解反演求解过程</vt:lpstr>
      <vt:lpstr>PowerPoint 演示文稿</vt:lpstr>
      <vt:lpstr>PowerPoint 演示文稿</vt:lpstr>
      <vt:lpstr>PowerPoint 演示文稿</vt:lpstr>
      <vt:lpstr>把前提化为子句形：</vt:lpstr>
      <vt:lpstr>同理，将结论L的否定也化为子句形：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反演求解的例子：</vt:lpstr>
      <vt:lpstr>PowerPoint 演示文稿</vt:lpstr>
      <vt:lpstr>提取回答的过程：</vt:lpstr>
      <vt:lpstr>修改证明树：</vt:lpstr>
      <vt:lpstr>消解方法小结：</vt:lpstr>
    </vt:vector>
  </TitlesOfParts>
  <Company>family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fengqi</dc:creator>
  <cp:lastModifiedBy>Windows 用户</cp:lastModifiedBy>
  <cp:revision>3015</cp:revision>
  <dcterms:created xsi:type="dcterms:W3CDTF">2004-07-21T02:43:03Z</dcterms:created>
  <dcterms:modified xsi:type="dcterms:W3CDTF">2020-12-27T16:53:13Z</dcterms:modified>
</cp:coreProperties>
</file>