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76" r:id="rId18"/>
    <p:sldId id="279" r:id="rId19"/>
    <p:sldId id="281" r:id="rId20"/>
    <p:sldId id="282" r:id="rId21"/>
    <p:sldId id="284" r:id="rId22"/>
    <p:sldId id="285" r:id="rId23"/>
    <p:sldId id="286" r:id="rId24"/>
    <p:sldId id="287" r:id="rId25"/>
    <p:sldId id="290" r:id="rId26"/>
    <p:sldId id="292" r:id="rId27"/>
    <p:sldId id="291" r:id="rId28"/>
    <p:sldId id="29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2024/5/7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2024/5/7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2024/5/7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复习</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118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400" b="1" dirty="0"/>
              <a:t>3. </a:t>
            </a:r>
            <a:r>
              <a:rPr lang="zh-CN" altLang="zh-CN" sz="2400" dirty="0"/>
              <a:t>下列叙述中正确的是</a:t>
            </a:r>
            <a:r>
              <a:rPr lang="en-US" altLang="zh-CN" sz="2400" dirty="0"/>
              <a:t>____B_____</a:t>
            </a:r>
            <a:r>
              <a:rPr lang="zh-CN" altLang="zh-CN" sz="2400" dirty="0"/>
              <a:t>。</a:t>
            </a:r>
          </a:p>
          <a:p>
            <a:r>
              <a:rPr lang="en-US" altLang="zh-CN" sz="2400" b="1" dirty="0"/>
              <a:t>A. </a:t>
            </a:r>
            <a:r>
              <a:rPr lang="en-US" altLang="zh-CN" sz="2400" dirty="0"/>
              <a:t>Java</a:t>
            </a:r>
            <a:r>
              <a:rPr lang="zh-CN" altLang="zh-CN" sz="2400" dirty="0"/>
              <a:t>中一个类可以有多个直接父类，可以实现多个接</a:t>
            </a:r>
            <a:r>
              <a:rPr lang="zh-CN" altLang="en-US" sz="2400" dirty="0"/>
              <a:t>口</a:t>
            </a:r>
            <a:endParaRPr lang="zh-CN" altLang="zh-CN" sz="2400" dirty="0"/>
          </a:p>
          <a:p>
            <a:r>
              <a:rPr lang="en-US" altLang="zh-CN" sz="2400" b="1" dirty="0"/>
              <a:t>B. </a:t>
            </a:r>
            <a:r>
              <a:rPr lang="en-US" altLang="zh-CN" sz="2400" dirty="0"/>
              <a:t>Java</a:t>
            </a:r>
            <a:r>
              <a:rPr lang="zh-CN" altLang="zh-CN" sz="2400" dirty="0"/>
              <a:t>中一个类只可以有一个直接父类，可以实现多个接口</a:t>
            </a:r>
          </a:p>
          <a:p>
            <a:r>
              <a:rPr lang="en-US" altLang="zh-CN" sz="2400" b="1" dirty="0"/>
              <a:t>C.</a:t>
            </a:r>
            <a:r>
              <a:rPr lang="en-US" altLang="zh-CN" sz="2400" dirty="0"/>
              <a:t> Java</a:t>
            </a:r>
            <a:r>
              <a:rPr lang="zh-CN" altLang="zh-CN" sz="2400" dirty="0"/>
              <a:t>中一个类只可以有一个直接父类，只可以实现一个接口</a:t>
            </a:r>
            <a:r>
              <a:rPr lang="en-US" altLang="zh-CN" sz="2400" dirty="0"/>
              <a:t>	</a:t>
            </a:r>
            <a:endParaRPr lang="zh-CN" altLang="zh-CN" sz="2400" dirty="0"/>
          </a:p>
          <a:p>
            <a:r>
              <a:rPr lang="en-US" altLang="zh-CN" sz="2400" b="1" dirty="0"/>
              <a:t>D. </a:t>
            </a:r>
            <a:r>
              <a:rPr lang="en-US" altLang="zh-CN" sz="2400" dirty="0"/>
              <a:t>Java</a:t>
            </a:r>
            <a:r>
              <a:rPr lang="zh-CN" altLang="zh-CN" sz="2400" dirty="0"/>
              <a:t>中一个类可以有多个直接父类，只可以实现一个接口</a:t>
            </a:r>
            <a:endParaRPr lang="en-US" altLang="zh-CN" sz="2400" dirty="0"/>
          </a:p>
          <a:p>
            <a:endParaRPr lang="en-US" altLang="zh-CN" sz="2400" b="1" dirty="0">
              <a:solidFill>
                <a:prstClr val="black"/>
              </a:solidFill>
            </a:endParaRPr>
          </a:p>
          <a:p>
            <a:r>
              <a:rPr lang="en-US" altLang="zh-CN" sz="2400" b="1" dirty="0"/>
              <a:t>4. </a:t>
            </a:r>
            <a:r>
              <a:rPr lang="zh-CN" altLang="zh-CN" sz="2400" dirty="0"/>
              <a:t>下列修饰符中可以使在一个类中定义的成员变量只能被同一包中的类访问的是</a:t>
            </a:r>
            <a:r>
              <a:rPr lang="en-US" altLang="zh-CN" sz="2400" dirty="0"/>
              <a:t>____B_____</a:t>
            </a:r>
            <a:r>
              <a:rPr lang="zh-CN" altLang="zh-CN" sz="2400" dirty="0"/>
              <a:t>。</a:t>
            </a:r>
          </a:p>
          <a:p>
            <a:r>
              <a:rPr lang="en-US" altLang="zh-CN" sz="2400" b="1" dirty="0"/>
              <a:t>	A. </a:t>
            </a:r>
            <a:r>
              <a:rPr lang="en-US" altLang="zh-CN" sz="2400" dirty="0"/>
              <a:t>private				</a:t>
            </a:r>
            <a:r>
              <a:rPr lang="en-US" altLang="zh-CN" sz="2400" b="1" dirty="0"/>
              <a:t>B.</a:t>
            </a:r>
            <a:r>
              <a:rPr lang="en-US" altLang="zh-CN" sz="2400" dirty="0"/>
              <a:t> </a:t>
            </a:r>
            <a:r>
              <a:rPr lang="zh-CN" altLang="zh-CN" sz="2400" dirty="0"/>
              <a:t>无修饰符</a:t>
            </a:r>
          </a:p>
          <a:p>
            <a:r>
              <a:rPr lang="en-US" altLang="zh-CN" sz="2400" b="1" dirty="0"/>
              <a:t> 	C. </a:t>
            </a:r>
            <a:r>
              <a:rPr lang="en-US" altLang="zh-CN" sz="2400" dirty="0"/>
              <a:t>protected				</a:t>
            </a:r>
            <a:r>
              <a:rPr lang="en-US" altLang="zh-CN" sz="2400" b="1" dirty="0"/>
              <a:t>D. </a:t>
            </a:r>
            <a:r>
              <a:rPr lang="en-US" altLang="zh-CN" sz="2400" dirty="0"/>
              <a:t>public</a:t>
            </a:r>
            <a:endParaRPr lang="en-US" altLang="zh-CN" sz="2400" b="1" dirty="0">
              <a:solidFill>
                <a:prstClr val="black"/>
              </a:solidFill>
            </a:endParaRPr>
          </a:p>
        </p:txBody>
      </p:sp>
    </p:spTree>
    <p:extLst>
      <p:ext uri="{BB962C8B-B14F-4D97-AF65-F5344CB8AC3E}">
        <p14:creationId xmlns:p14="http://schemas.microsoft.com/office/powerpoint/2010/main" val="42125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400" b="1" dirty="0"/>
              <a:t>5. </a:t>
            </a:r>
            <a:r>
              <a:rPr lang="zh-CN" altLang="zh-CN" sz="2400" dirty="0"/>
              <a:t>顺序执行下列语句之后，</a:t>
            </a:r>
            <a:r>
              <a:rPr lang="en-US" altLang="zh-CN" sz="2400" dirty="0"/>
              <a:t>b</a:t>
            </a:r>
            <a:r>
              <a:rPr lang="zh-CN" altLang="zh-CN" sz="2400" dirty="0"/>
              <a:t>的值是</a:t>
            </a:r>
            <a:r>
              <a:rPr lang="en-US" altLang="zh-CN" sz="2400" dirty="0"/>
              <a:t>___A______</a:t>
            </a:r>
            <a:r>
              <a:rPr lang="zh-CN" altLang="zh-CN" sz="2400" dirty="0"/>
              <a:t>。</a:t>
            </a:r>
          </a:p>
          <a:p>
            <a:r>
              <a:rPr lang="en-US" altLang="zh-CN" sz="2400" dirty="0"/>
              <a:t>   String a = “Welcome to Java”;</a:t>
            </a:r>
            <a:endParaRPr lang="zh-CN" altLang="zh-CN" sz="2400" dirty="0"/>
          </a:p>
          <a:p>
            <a:r>
              <a:rPr lang="en-US" altLang="zh-CN" sz="2400" dirty="0"/>
              <a:t>   String b = </a:t>
            </a:r>
            <a:r>
              <a:rPr lang="en-US" altLang="zh-CN" sz="2400" dirty="0" err="1"/>
              <a:t>a.substring</a:t>
            </a:r>
            <a:r>
              <a:rPr lang="en-US" altLang="zh-CN" sz="2400" dirty="0"/>
              <a:t>(11);</a:t>
            </a:r>
            <a:endParaRPr lang="zh-CN" altLang="zh-CN" sz="2400" dirty="0"/>
          </a:p>
          <a:p>
            <a:r>
              <a:rPr lang="fi-FI" altLang="zh-CN" sz="2400" b="1" dirty="0"/>
              <a:t>	A. </a:t>
            </a:r>
            <a:r>
              <a:rPr lang="fi-FI" altLang="zh-CN" sz="2400" dirty="0"/>
              <a:t>“Java”				</a:t>
            </a:r>
            <a:r>
              <a:rPr lang="fi-FI" altLang="zh-CN" sz="2400" b="1" dirty="0"/>
              <a:t>B.</a:t>
            </a:r>
            <a:r>
              <a:rPr lang="fi-FI" altLang="zh-CN" sz="2400" dirty="0"/>
              <a:t> “ava”</a:t>
            </a:r>
            <a:endParaRPr lang="zh-CN" altLang="zh-CN" sz="2400" dirty="0"/>
          </a:p>
          <a:p>
            <a:r>
              <a:rPr lang="en-US" altLang="zh-CN" sz="2400" b="1" dirty="0"/>
              <a:t>	C. </a:t>
            </a:r>
            <a:r>
              <a:rPr lang="en-US" altLang="zh-CN" sz="2400" dirty="0"/>
              <a:t>“J”					</a:t>
            </a:r>
            <a:r>
              <a:rPr lang="en-US" altLang="zh-CN" sz="2400" b="1" dirty="0"/>
              <a:t>D</a:t>
            </a:r>
            <a:r>
              <a:rPr lang="en-US" altLang="zh-CN" sz="2400" dirty="0"/>
              <a:t>. ”Welcome to ”</a:t>
            </a:r>
            <a:endParaRPr lang="en-US" altLang="zh-CN" sz="2400" b="1" dirty="0">
              <a:solidFill>
                <a:prstClr val="black"/>
              </a:solidFill>
            </a:endParaRPr>
          </a:p>
          <a:p>
            <a:endParaRPr lang="fi-FI" altLang="zh-CN" sz="2400" b="1" dirty="0"/>
          </a:p>
          <a:p>
            <a:r>
              <a:rPr lang="fi-FI" altLang="zh-CN" sz="2400" b="1" dirty="0"/>
              <a:t>6. </a:t>
            </a:r>
            <a:r>
              <a:rPr lang="zh-CN" altLang="zh-CN" sz="2400" dirty="0"/>
              <a:t>在</a:t>
            </a:r>
            <a:r>
              <a:rPr lang="en-US" altLang="zh-CN" sz="2400" dirty="0"/>
              <a:t>Java</a:t>
            </a:r>
            <a:r>
              <a:rPr lang="zh-CN" altLang="zh-CN" sz="2400" dirty="0"/>
              <a:t>中，所有类的根类是</a:t>
            </a:r>
            <a:r>
              <a:rPr lang="fi-FI" altLang="zh-CN" sz="2400" dirty="0"/>
              <a:t>____A_____</a:t>
            </a:r>
            <a:r>
              <a:rPr lang="zh-CN" altLang="zh-CN" sz="2400" dirty="0"/>
              <a:t>。</a:t>
            </a:r>
          </a:p>
          <a:p>
            <a:r>
              <a:rPr lang="fi-FI" altLang="zh-CN" sz="2400" b="1" dirty="0"/>
              <a:t>	A. </a:t>
            </a:r>
            <a:r>
              <a:rPr lang="fi-FI" altLang="zh-CN" sz="2400" dirty="0"/>
              <a:t>java.lang.Object   		 </a:t>
            </a:r>
            <a:r>
              <a:rPr lang="fi-FI" altLang="zh-CN" sz="2400" b="1" dirty="0"/>
              <a:t>B.</a:t>
            </a:r>
            <a:r>
              <a:rPr lang="fi-FI" altLang="zh-CN" sz="2400" dirty="0"/>
              <a:t> java.lang.Class          </a:t>
            </a:r>
            <a:endParaRPr lang="zh-CN" altLang="zh-CN" sz="2400" dirty="0"/>
          </a:p>
          <a:p>
            <a:r>
              <a:rPr lang="fi-FI" altLang="zh-CN" sz="2400" b="1" dirty="0"/>
              <a:t> 	C. </a:t>
            </a:r>
            <a:r>
              <a:rPr lang="fi-FI" altLang="zh-CN" sz="2400" dirty="0"/>
              <a:t>java.applet.Applet	     	</a:t>
            </a:r>
            <a:r>
              <a:rPr lang="fi-FI" altLang="zh-CN" sz="2400" b="1" dirty="0"/>
              <a:t>D. </a:t>
            </a:r>
            <a:r>
              <a:rPr lang="fi-FI" altLang="zh-CN" sz="2400" dirty="0"/>
              <a:t>java.awt.Frame</a:t>
            </a:r>
            <a:endParaRPr lang="en-US" altLang="zh-CN" sz="2400" b="1" dirty="0">
              <a:solidFill>
                <a:prstClr val="black"/>
              </a:solidFill>
            </a:endParaRPr>
          </a:p>
        </p:txBody>
      </p:sp>
    </p:spTree>
    <p:extLst>
      <p:ext uri="{BB962C8B-B14F-4D97-AF65-F5344CB8AC3E}">
        <p14:creationId xmlns:p14="http://schemas.microsoft.com/office/powerpoint/2010/main" val="261045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fi-FI" altLang="zh-CN" sz="2400" b="1" dirty="0"/>
              <a:t>7. </a:t>
            </a:r>
            <a:r>
              <a:rPr lang="zh-CN" altLang="zh-CN" sz="2400" dirty="0"/>
              <a:t>构造函数被调用的时机是</a:t>
            </a:r>
            <a:r>
              <a:rPr lang="fi-FI" altLang="zh-CN" sz="2400" dirty="0"/>
              <a:t>_____A____</a:t>
            </a:r>
            <a:r>
              <a:rPr lang="zh-CN" altLang="zh-CN" sz="2400" dirty="0"/>
              <a:t>。</a:t>
            </a:r>
          </a:p>
          <a:p>
            <a:r>
              <a:rPr lang="fi-FI" altLang="zh-CN" sz="2400" b="1" dirty="0"/>
              <a:t>	A. </a:t>
            </a:r>
            <a:r>
              <a:rPr lang="zh-CN" altLang="zh-CN" sz="2400" dirty="0"/>
              <a:t>实例化对象时</a:t>
            </a:r>
            <a:r>
              <a:rPr lang="fi-FI" altLang="zh-CN" sz="2400" dirty="0"/>
              <a:t>          	 </a:t>
            </a:r>
            <a:r>
              <a:rPr lang="fi-FI" altLang="zh-CN" sz="2400" b="1" dirty="0"/>
              <a:t>B. </a:t>
            </a:r>
            <a:r>
              <a:rPr lang="zh-CN" altLang="zh-CN" sz="2400" dirty="0"/>
              <a:t>类定义时</a:t>
            </a:r>
            <a:r>
              <a:rPr lang="fi-FI" altLang="zh-CN" sz="2400" dirty="0"/>
              <a:t>          </a:t>
            </a:r>
            <a:endParaRPr lang="zh-CN" altLang="zh-CN" sz="2400" dirty="0"/>
          </a:p>
          <a:p>
            <a:r>
              <a:rPr lang="fi-FI" altLang="zh-CN" sz="2400" b="1" dirty="0"/>
              <a:t>	C. </a:t>
            </a:r>
            <a:r>
              <a:rPr lang="zh-CN" altLang="zh-CN" sz="2400" dirty="0"/>
              <a:t>使用对象方法时</a:t>
            </a:r>
            <a:r>
              <a:rPr lang="fi-FI" altLang="zh-CN" sz="2400" dirty="0"/>
              <a:t>		 </a:t>
            </a:r>
            <a:r>
              <a:rPr lang="fi-FI" altLang="zh-CN" sz="2400" b="1" dirty="0"/>
              <a:t>D.</a:t>
            </a:r>
            <a:r>
              <a:rPr lang="fi-FI" altLang="zh-CN" sz="2400" dirty="0"/>
              <a:t> </a:t>
            </a:r>
            <a:r>
              <a:rPr lang="zh-CN" altLang="zh-CN" sz="2400" dirty="0"/>
              <a:t>访问对象属性时</a:t>
            </a:r>
            <a:endParaRPr lang="fi-FI" altLang="zh-CN" sz="2400" b="1" dirty="0">
              <a:solidFill>
                <a:prstClr val="black"/>
              </a:solidFill>
            </a:endParaRPr>
          </a:p>
          <a:p>
            <a:endParaRPr lang="fi-FI" altLang="zh-CN" sz="2400" b="1" dirty="0">
              <a:solidFill>
                <a:prstClr val="black"/>
              </a:solidFill>
            </a:endParaRPr>
          </a:p>
          <a:p>
            <a:r>
              <a:rPr lang="fi-FI" altLang="zh-CN" sz="2400" b="1" dirty="0"/>
              <a:t>8. </a:t>
            </a:r>
            <a:r>
              <a:rPr lang="zh-CN" altLang="zh-CN" sz="2400" dirty="0"/>
              <a:t>关于抽象方法，下列叙述正确的是</a:t>
            </a:r>
            <a:r>
              <a:rPr lang="fi-FI" altLang="zh-CN" sz="2400" dirty="0"/>
              <a:t>_____C____</a:t>
            </a:r>
            <a:r>
              <a:rPr lang="zh-CN" altLang="zh-CN" sz="2400" dirty="0"/>
              <a:t>。</a:t>
            </a:r>
          </a:p>
          <a:p>
            <a:r>
              <a:rPr lang="en-US" altLang="zh-CN" sz="2400" b="1" dirty="0"/>
              <a:t>	A. </a:t>
            </a:r>
            <a:r>
              <a:rPr lang="zh-CN" altLang="zh-CN" sz="2400" dirty="0"/>
              <a:t>抽象方法可以定义方法体</a:t>
            </a:r>
            <a:r>
              <a:rPr lang="en-US" altLang="zh-CN" sz="2400" dirty="0"/>
              <a:t>   </a:t>
            </a:r>
            <a:endParaRPr lang="zh-CN" altLang="zh-CN" sz="2400" dirty="0"/>
          </a:p>
          <a:p>
            <a:r>
              <a:rPr lang="en-US" altLang="zh-CN" sz="2400" b="1" dirty="0"/>
              <a:t>	B. </a:t>
            </a:r>
            <a:r>
              <a:rPr lang="zh-CN" altLang="zh-CN" sz="2400" dirty="0"/>
              <a:t>可以出现在非抽象类中</a:t>
            </a:r>
            <a:r>
              <a:rPr lang="zh-CN" altLang="zh-CN" sz="2400" b="1" dirty="0"/>
              <a:t> </a:t>
            </a:r>
            <a:r>
              <a:rPr lang="en-US" altLang="zh-CN" sz="2400" dirty="0"/>
              <a:t>           </a:t>
            </a:r>
            <a:endParaRPr lang="zh-CN" altLang="zh-CN" sz="2400" dirty="0"/>
          </a:p>
          <a:p>
            <a:r>
              <a:rPr lang="en-US" altLang="zh-CN" sz="2400" b="1" dirty="0"/>
              <a:t>	C. </a:t>
            </a:r>
            <a:r>
              <a:rPr lang="zh-CN" altLang="zh-CN" sz="2400" dirty="0"/>
              <a:t>是没有定义方法体的方法</a:t>
            </a:r>
            <a:r>
              <a:rPr lang="en-US" altLang="zh-CN" sz="2400" dirty="0"/>
              <a:t>	</a:t>
            </a:r>
            <a:endParaRPr lang="zh-CN" altLang="zh-CN" sz="2400" dirty="0"/>
          </a:p>
          <a:p>
            <a:r>
              <a:rPr lang="en-US" altLang="zh-CN" sz="2400" b="1" dirty="0"/>
              <a:t>	D.</a:t>
            </a:r>
            <a:r>
              <a:rPr lang="en-US" altLang="zh-CN" sz="2400" dirty="0"/>
              <a:t> </a:t>
            </a:r>
            <a:r>
              <a:rPr lang="zh-CN" altLang="zh-CN" sz="2400" dirty="0"/>
              <a:t>抽象类中的方法都是抽象方法</a:t>
            </a:r>
            <a:endParaRPr lang="en-US" altLang="zh-CN" sz="2400" b="1" dirty="0">
              <a:solidFill>
                <a:prstClr val="black"/>
              </a:solidFill>
            </a:endParaRPr>
          </a:p>
        </p:txBody>
      </p:sp>
    </p:spTree>
    <p:extLst>
      <p:ext uri="{BB962C8B-B14F-4D97-AF65-F5344CB8AC3E}">
        <p14:creationId xmlns:p14="http://schemas.microsoft.com/office/powerpoint/2010/main" val="384061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400" b="1" dirty="0"/>
              <a:t>9. </a:t>
            </a:r>
            <a:r>
              <a:rPr lang="zh-CN" altLang="zh-CN" sz="2400" dirty="0"/>
              <a:t>关于构造函数，下列叙述正确的是</a:t>
            </a:r>
            <a:r>
              <a:rPr lang="en-US" altLang="zh-CN" sz="2400" dirty="0"/>
              <a:t>____C_____</a:t>
            </a:r>
            <a:r>
              <a:rPr lang="zh-CN" altLang="zh-CN" sz="2400" dirty="0"/>
              <a:t>。</a:t>
            </a:r>
          </a:p>
          <a:p>
            <a:r>
              <a:rPr lang="en-US" altLang="zh-CN" sz="2400" b="1" dirty="0"/>
              <a:t>	A. </a:t>
            </a:r>
            <a:r>
              <a:rPr lang="zh-CN" altLang="zh-CN" sz="2400" dirty="0"/>
              <a:t>一个类只有一个构造函数</a:t>
            </a:r>
            <a:r>
              <a:rPr lang="en-US" altLang="zh-CN" sz="2400" dirty="0"/>
              <a:t>   </a:t>
            </a:r>
            <a:endParaRPr lang="zh-CN" altLang="zh-CN" sz="2400" dirty="0"/>
          </a:p>
          <a:p>
            <a:r>
              <a:rPr lang="en-US" altLang="zh-CN" sz="2400" b="1" dirty="0"/>
              <a:t>	B. </a:t>
            </a:r>
            <a:r>
              <a:rPr lang="zh-CN" altLang="zh-CN" sz="2400" dirty="0"/>
              <a:t>一个类可以有多个不同名的构造函数</a:t>
            </a:r>
            <a:r>
              <a:rPr lang="en-US" altLang="zh-CN" sz="2400" dirty="0"/>
              <a:t>           </a:t>
            </a:r>
            <a:endParaRPr lang="zh-CN" altLang="zh-CN" sz="2400" dirty="0"/>
          </a:p>
          <a:p>
            <a:r>
              <a:rPr lang="en-US" altLang="zh-CN" sz="2400" b="1" dirty="0"/>
              <a:t>	C. </a:t>
            </a:r>
            <a:r>
              <a:rPr lang="zh-CN" altLang="zh-CN" sz="2400" dirty="0"/>
              <a:t>构造函数名必须和类名一样</a:t>
            </a:r>
            <a:r>
              <a:rPr lang="en-US" altLang="zh-CN" sz="2400" dirty="0"/>
              <a:t>	</a:t>
            </a:r>
            <a:endParaRPr lang="zh-CN" altLang="zh-CN" sz="2400" dirty="0"/>
          </a:p>
          <a:p>
            <a:r>
              <a:rPr lang="en-US" altLang="zh-CN" sz="2400" b="1" dirty="0"/>
              <a:t>	D.</a:t>
            </a:r>
            <a:r>
              <a:rPr lang="en-US" altLang="zh-CN" sz="2400" dirty="0"/>
              <a:t> </a:t>
            </a:r>
            <a:r>
              <a:rPr lang="zh-CN" altLang="zh-CN" sz="2400" dirty="0"/>
              <a:t>构造函数可以返回值</a:t>
            </a:r>
            <a:endParaRPr lang="en-US" altLang="zh-CN" sz="2400" dirty="0"/>
          </a:p>
          <a:p>
            <a:endParaRPr lang="zh-CN" altLang="zh-CN" sz="2400" dirty="0"/>
          </a:p>
          <a:p>
            <a:r>
              <a:rPr lang="fr-FR" altLang="zh-CN" sz="2400" b="1" dirty="0"/>
              <a:t>10. </a:t>
            </a:r>
            <a:r>
              <a:rPr lang="zh-CN" altLang="zh-CN" sz="2400" dirty="0"/>
              <a:t>若有定义</a:t>
            </a:r>
            <a:r>
              <a:rPr lang="fr-FR" altLang="zh-CN" sz="2400" dirty="0"/>
              <a:t>int a=1, b=2 ; </a:t>
            </a:r>
            <a:r>
              <a:rPr lang="zh-CN" altLang="zh-CN" sz="2400" dirty="0"/>
              <a:t>则表达式</a:t>
            </a:r>
            <a:r>
              <a:rPr lang="fr-FR" altLang="zh-CN" sz="2400" dirty="0"/>
              <a:t>(a++) + (++b)</a:t>
            </a:r>
            <a:r>
              <a:rPr lang="zh-CN" altLang="zh-CN" sz="2400" dirty="0"/>
              <a:t>的值是</a:t>
            </a:r>
            <a:r>
              <a:rPr lang="fr-FR" altLang="zh-CN" sz="2400" dirty="0"/>
              <a:t>____B_____</a:t>
            </a:r>
            <a:r>
              <a:rPr lang="zh-CN" altLang="zh-CN" sz="2400" dirty="0"/>
              <a:t>。</a:t>
            </a:r>
          </a:p>
          <a:p>
            <a:r>
              <a:rPr lang="fr-FR" altLang="zh-CN" sz="2400" b="1" dirty="0"/>
              <a:t>	A. </a:t>
            </a:r>
            <a:r>
              <a:rPr lang="fr-FR" altLang="zh-CN" sz="2400" dirty="0"/>
              <a:t>3            			 	</a:t>
            </a:r>
            <a:r>
              <a:rPr lang="en-US" altLang="zh-CN" sz="2400" b="1" dirty="0"/>
              <a:t>B. </a:t>
            </a:r>
            <a:r>
              <a:rPr lang="en-US" altLang="zh-CN" sz="2400" dirty="0"/>
              <a:t>4           </a:t>
            </a:r>
            <a:endParaRPr lang="zh-CN" altLang="zh-CN" sz="2400" dirty="0"/>
          </a:p>
          <a:p>
            <a:r>
              <a:rPr lang="en-US" altLang="zh-CN" sz="2400" b="1" dirty="0"/>
              <a:t>	C. </a:t>
            </a:r>
            <a:r>
              <a:rPr lang="en-US" altLang="zh-CN" sz="2400" dirty="0"/>
              <a:t>5					</a:t>
            </a:r>
            <a:r>
              <a:rPr lang="en-US" altLang="zh-CN" sz="2400" b="1" dirty="0"/>
              <a:t>D.</a:t>
            </a:r>
            <a:r>
              <a:rPr lang="en-US" altLang="zh-CN" sz="2400" dirty="0"/>
              <a:t> 6</a:t>
            </a:r>
            <a:endParaRPr lang="en-US" altLang="zh-CN" sz="2400" b="1" dirty="0">
              <a:solidFill>
                <a:prstClr val="black"/>
              </a:solidFill>
            </a:endParaRPr>
          </a:p>
        </p:txBody>
      </p:sp>
    </p:spTree>
    <p:extLst>
      <p:ext uri="{BB962C8B-B14F-4D97-AF65-F5344CB8AC3E}">
        <p14:creationId xmlns:p14="http://schemas.microsoft.com/office/powerpoint/2010/main" val="143640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400" b="1" dirty="0"/>
              <a:t>11.</a:t>
            </a:r>
            <a:r>
              <a:rPr lang="en-US" altLang="zh-CN" sz="2400" dirty="0"/>
              <a:t> </a:t>
            </a:r>
            <a:r>
              <a:rPr lang="zh-CN" altLang="zh-CN" sz="2400" dirty="0"/>
              <a:t>下列哪个类声明是正确的</a:t>
            </a:r>
            <a:r>
              <a:rPr lang="fr-FR" altLang="zh-CN" sz="2400" dirty="0"/>
              <a:t> D</a:t>
            </a:r>
            <a:endParaRPr lang="zh-CN" altLang="zh-CN" sz="2400" dirty="0"/>
          </a:p>
          <a:p>
            <a:pPr marL="1371600" lvl="2" indent="-457200">
              <a:buAutoNum type="alphaUcPeriod"/>
            </a:pPr>
            <a:r>
              <a:rPr lang="fr-FR" altLang="zh-CN" sz="2400" dirty="0"/>
              <a:t>abstract final class HI{ }	 	</a:t>
            </a:r>
            <a:endParaRPr lang="en-US" altLang="zh-CN" sz="2400" dirty="0"/>
          </a:p>
          <a:p>
            <a:r>
              <a:rPr lang="fr-FR" altLang="zh-CN" sz="2400" b="1" dirty="0"/>
              <a:t>	B.  </a:t>
            </a:r>
            <a:r>
              <a:rPr lang="fr-FR" altLang="zh-CN" sz="2400" dirty="0"/>
              <a:t>abstract private move(){ } </a:t>
            </a:r>
            <a:br>
              <a:rPr lang="fr-FR" altLang="zh-CN" sz="2400" dirty="0"/>
            </a:br>
            <a:r>
              <a:rPr lang="fr-FR" altLang="zh-CN" sz="2400" dirty="0"/>
              <a:t>	</a:t>
            </a:r>
            <a:r>
              <a:rPr lang="fr-FR" altLang="zh-CN" sz="2400" b="1" dirty="0"/>
              <a:t>C.  </a:t>
            </a:r>
            <a:r>
              <a:rPr lang="fr-FR" altLang="zh-CN" sz="2400" dirty="0"/>
              <a:t>protected private number; 	</a:t>
            </a:r>
          </a:p>
          <a:p>
            <a:r>
              <a:rPr lang="fr-FR" altLang="zh-CN" sz="2400" b="1" dirty="0"/>
              <a:t>	D.  </a:t>
            </a:r>
            <a:r>
              <a:rPr lang="fr-FR" altLang="zh-CN" sz="2400" dirty="0"/>
              <a:t>public abstract class Car{ }</a:t>
            </a:r>
          </a:p>
          <a:p>
            <a:r>
              <a:rPr lang="en-US" altLang="zh-CN" sz="2400" b="1" dirty="0"/>
              <a:t>12. </a:t>
            </a:r>
            <a:r>
              <a:rPr lang="zh-CN" altLang="zh-CN" sz="2400" dirty="0"/>
              <a:t>下列哪个修饰符可以使在一个类中定义的成员变量只能被同一包中的类访问？ </a:t>
            </a:r>
            <a:r>
              <a:rPr lang="fr-FR" altLang="zh-CN" sz="2400" dirty="0"/>
              <a:t>B</a:t>
            </a:r>
            <a:br>
              <a:rPr lang="fr-FR" altLang="zh-CN" sz="2400" dirty="0"/>
            </a:br>
            <a:r>
              <a:rPr lang="fr-FR" altLang="zh-CN" sz="2400" dirty="0"/>
              <a:t>	</a:t>
            </a:r>
            <a:r>
              <a:rPr lang="fr-FR" altLang="zh-CN" sz="2400" b="1" dirty="0"/>
              <a:t>A</a:t>
            </a:r>
            <a:r>
              <a:rPr lang="zh-CN" altLang="zh-CN" sz="2400" b="1" dirty="0"/>
              <a:t>．</a:t>
            </a:r>
            <a:r>
              <a:rPr lang="fr-FR" altLang="zh-CN" sz="2400" dirty="0"/>
              <a:t>private </a:t>
            </a:r>
            <a:br>
              <a:rPr lang="fr-FR" altLang="zh-CN" sz="2400" dirty="0"/>
            </a:br>
            <a:r>
              <a:rPr lang="fr-FR" altLang="zh-CN" sz="2400" dirty="0"/>
              <a:t>	</a:t>
            </a:r>
            <a:r>
              <a:rPr lang="fr-FR" altLang="zh-CN" sz="2400" b="1" dirty="0"/>
              <a:t>B</a:t>
            </a:r>
            <a:r>
              <a:rPr lang="zh-CN" altLang="zh-CN" sz="2400" b="1" dirty="0"/>
              <a:t>．</a:t>
            </a:r>
            <a:r>
              <a:rPr lang="zh-CN" altLang="zh-CN" sz="2400" dirty="0"/>
              <a:t>无修饰符</a:t>
            </a:r>
            <a:r>
              <a:rPr lang="fr-FR" altLang="zh-CN" sz="2400" dirty="0"/>
              <a:t> </a:t>
            </a:r>
            <a:br>
              <a:rPr lang="fr-FR" altLang="zh-CN" sz="2400" dirty="0"/>
            </a:br>
            <a:r>
              <a:rPr lang="fr-FR" altLang="zh-CN" sz="2400" dirty="0"/>
              <a:t>	</a:t>
            </a:r>
            <a:r>
              <a:rPr lang="fr-FR" altLang="zh-CN" sz="2400" b="1" dirty="0"/>
              <a:t>C</a:t>
            </a:r>
            <a:r>
              <a:rPr lang="zh-CN" altLang="zh-CN" sz="2400" b="1" dirty="0"/>
              <a:t>．</a:t>
            </a:r>
            <a:r>
              <a:rPr lang="fr-FR" altLang="zh-CN" sz="2400" dirty="0"/>
              <a:t>public </a:t>
            </a:r>
            <a:br>
              <a:rPr lang="fr-FR" altLang="zh-CN" sz="2400" dirty="0"/>
            </a:br>
            <a:r>
              <a:rPr lang="fr-FR" altLang="zh-CN" sz="2400" dirty="0"/>
              <a:t>	</a:t>
            </a:r>
            <a:r>
              <a:rPr lang="fr-FR" altLang="zh-CN" sz="2400" b="1" dirty="0"/>
              <a:t>D</a:t>
            </a:r>
            <a:r>
              <a:rPr lang="zh-CN" altLang="zh-CN" sz="2400" b="1" dirty="0"/>
              <a:t>．</a:t>
            </a:r>
            <a:r>
              <a:rPr lang="fr-FR" altLang="zh-CN" sz="2400" dirty="0"/>
              <a:t>protected</a:t>
            </a:r>
            <a:endParaRPr lang="en-US" altLang="zh-CN" sz="2400" b="1" dirty="0">
              <a:solidFill>
                <a:prstClr val="black"/>
              </a:solidFill>
            </a:endParaRPr>
          </a:p>
          <a:p>
            <a:endParaRPr lang="zh-CN" altLang="zh-CN" sz="2400" dirty="0"/>
          </a:p>
          <a:p>
            <a:r>
              <a:rPr lang="fr-FR" altLang="zh-CN" sz="2400" dirty="0"/>
              <a:t> </a:t>
            </a:r>
          </a:p>
        </p:txBody>
      </p:sp>
    </p:spTree>
    <p:extLst>
      <p:ext uri="{BB962C8B-B14F-4D97-AF65-F5344CB8AC3E}">
        <p14:creationId xmlns:p14="http://schemas.microsoft.com/office/powerpoint/2010/main" val="287107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fr-FR" altLang="zh-CN" sz="2400" b="1" dirty="0"/>
              <a:t>13. </a:t>
            </a:r>
            <a:r>
              <a:rPr lang="zh-CN" altLang="zh-CN" sz="2400" dirty="0"/>
              <a:t>给出下列代码，如何使成员变量</a:t>
            </a:r>
            <a:r>
              <a:rPr lang="fr-FR" altLang="zh-CN" sz="2400" dirty="0"/>
              <a:t>m </a:t>
            </a:r>
            <a:r>
              <a:rPr lang="zh-CN" altLang="zh-CN" sz="2400" dirty="0"/>
              <a:t>被方法</a:t>
            </a:r>
            <a:r>
              <a:rPr lang="fr-FR" altLang="zh-CN" sz="2400" dirty="0"/>
              <a:t>fun</a:t>
            </a:r>
            <a:r>
              <a:rPr lang="zh-CN" altLang="zh-CN" sz="2400" dirty="0"/>
              <a:t>直接访问？ </a:t>
            </a:r>
            <a:r>
              <a:rPr lang="fr-FR" altLang="zh-CN" sz="2400" dirty="0"/>
              <a:t>C</a:t>
            </a:r>
            <a:br>
              <a:rPr lang="fr-FR" altLang="zh-CN" sz="2400" dirty="0"/>
            </a:br>
            <a:r>
              <a:rPr lang="fr-FR" altLang="zh-CN" sz="2400" dirty="0"/>
              <a:t>	</a:t>
            </a:r>
            <a:r>
              <a:rPr lang="fr-FR" altLang="zh-CN" sz="2000" dirty="0"/>
              <a:t>class Test </a:t>
            </a:r>
            <a:br>
              <a:rPr lang="fr-FR" altLang="zh-CN" sz="2000" dirty="0"/>
            </a:br>
            <a:r>
              <a:rPr lang="fr-FR" altLang="zh-CN" sz="2000" dirty="0"/>
              <a:t>	{ </a:t>
            </a:r>
            <a:br>
              <a:rPr lang="fr-FR" altLang="zh-CN" sz="2000" dirty="0"/>
            </a:br>
            <a:r>
              <a:rPr lang="fr-FR" altLang="zh-CN" sz="2000" dirty="0"/>
              <a:t>		private int m; </a:t>
            </a:r>
            <a:br>
              <a:rPr lang="fr-FR" altLang="zh-CN" sz="2000" dirty="0"/>
            </a:br>
            <a:r>
              <a:rPr lang="fr-FR" altLang="zh-CN" sz="2000" dirty="0"/>
              <a:t>		public static void fun</a:t>
            </a:r>
            <a:r>
              <a:rPr lang="zh-CN" altLang="zh-CN" sz="2000" dirty="0"/>
              <a:t>（）</a:t>
            </a:r>
            <a:r>
              <a:rPr lang="fr-FR" altLang="zh-CN" sz="2000" dirty="0"/>
              <a:t> </a:t>
            </a:r>
            <a:br>
              <a:rPr lang="fr-FR" altLang="zh-CN" sz="2000" dirty="0"/>
            </a:br>
            <a:r>
              <a:rPr lang="fr-FR" altLang="zh-CN" sz="2000" dirty="0"/>
              <a:t>		{ </a:t>
            </a:r>
            <a:br>
              <a:rPr lang="fr-FR" altLang="zh-CN" sz="2000" dirty="0"/>
            </a:br>
            <a:r>
              <a:rPr lang="fr-FR" altLang="zh-CN" sz="2000" dirty="0"/>
              <a:t>			... </a:t>
            </a:r>
            <a:br>
              <a:rPr lang="fr-FR" altLang="zh-CN" sz="2000" dirty="0"/>
            </a:br>
            <a:r>
              <a:rPr lang="fr-FR" altLang="zh-CN" sz="2000" dirty="0"/>
              <a:t>		} </a:t>
            </a:r>
            <a:br>
              <a:rPr lang="fr-FR" altLang="zh-CN" sz="2000" dirty="0"/>
            </a:br>
            <a:r>
              <a:rPr lang="fr-FR" altLang="zh-CN" sz="2000" dirty="0"/>
              <a:t>	} </a:t>
            </a:r>
            <a:br>
              <a:rPr lang="fr-FR" altLang="zh-CN" sz="2000" dirty="0"/>
            </a:br>
            <a:r>
              <a:rPr lang="fr-FR" altLang="zh-CN" sz="2000" dirty="0"/>
              <a:t>	</a:t>
            </a:r>
            <a:r>
              <a:rPr lang="fr-FR" altLang="zh-CN" sz="2000" b="1" dirty="0"/>
              <a:t>A</a:t>
            </a:r>
            <a:r>
              <a:rPr lang="zh-CN" altLang="zh-CN" sz="2000" b="1" dirty="0"/>
              <a:t>．</a:t>
            </a:r>
            <a:r>
              <a:rPr lang="zh-CN" altLang="zh-CN" sz="2000" dirty="0"/>
              <a:t>将</a:t>
            </a:r>
            <a:r>
              <a:rPr lang="fr-FR" altLang="zh-CN" sz="2000" dirty="0"/>
              <a:t>private int m </a:t>
            </a:r>
            <a:r>
              <a:rPr lang="zh-CN" altLang="zh-CN" sz="2000" dirty="0"/>
              <a:t>改为</a:t>
            </a:r>
            <a:r>
              <a:rPr lang="fr-FR" altLang="zh-CN" sz="2000" dirty="0"/>
              <a:t>protected int m </a:t>
            </a:r>
            <a:br>
              <a:rPr lang="fr-FR" altLang="zh-CN" sz="2000" dirty="0"/>
            </a:br>
            <a:r>
              <a:rPr lang="fr-FR" altLang="zh-CN" sz="2000" dirty="0"/>
              <a:t>	</a:t>
            </a:r>
            <a:r>
              <a:rPr lang="fr-FR" altLang="zh-CN" sz="2000" b="1" dirty="0"/>
              <a:t>B</a:t>
            </a:r>
            <a:r>
              <a:rPr lang="zh-CN" altLang="zh-CN" sz="2000" b="1" dirty="0"/>
              <a:t>．</a:t>
            </a:r>
            <a:r>
              <a:rPr lang="zh-CN" altLang="zh-CN" sz="2000" dirty="0"/>
              <a:t>将</a:t>
            </a:r>
            <a:r>
              <a:rPr lang="fr-FR" altLang="zh-CN" sz="2000" dirty="0"/>
              <a:t>private int m </a:t>
            </a:r>
            <a:r>
              <a:rPr lang="zh-CN" altLang="zh-CN" sz="2000" dirty="0"/>
              <a:t>改为</a:t>
            </a:r>
            <a:r>
              <a:rPr lang="fr-FR" altLang="zh-CN" sz="2000" dirty="0"/>
              <a:t> public int m </a:t>
            </a:r>
            <a:br>
              <a:rPr lang="fr-FR" altLang="zh-CN" sz="2000" dirty="0"/>
            </a:br>
            <a:r>
              <a:rPr lang="fr-FR" altLang="zh-CN" sz="2000" dirty="0"/>
              <a:t>	</a:t>
            </a:r>
            <a:r>
              <a:rPr lang="fr-FR" altLang="zh-CN" sz="2000" b="1" dirty="0"/>
              <a:t>C</a:t>
            </a:r>
            <a:r>
              <a:rPr lang="zh-CN" altLang="zh-CN" sz="2000" b="1" dirty="0"/>
              <a:t>．</a:t>
            </a:r>
            <a:r>
              <a:rPr lang="zh-CN" altLang="zh-CN" sz="2000" dirty="0"/>
              <a:t>将</a:t>
            </a:r>
            <a:r>
              <a:rPr lang="fr-FR" altLang="zh-CN" sz="2000" dirty="0"/>
              <a:t>private int m </a:t>
            </a:r>
            <a:r>
              <a:rPr lang="zh-CN" altLang="zh-CN" sz="2000" dirty="0"/>
              <a:t>改为</a:t>
            </a:r>
            <a:r>
              <a:rPr lang="fr-FR" altLang="zh-CN" sz="2000" dirty="0"/>
              <a:t> static int m </a:t>
            </a:r>
            <a:br>
              <a:rPr lang="fr-FR" altLang="zh-CN" sz="2000" dirty="0"/>
            </a:br>
            <a:r>
              <a:rPr lang="fr-FR" altLang="zh-CN" sz="2000" dirty="0"/>
              <a:t>	</a:t>
            </a:r>
            <a:r>
              <a:rPr lang="fr-FR" altLang="zh-CN" sz="2000" b="1" dirty="0"/>
              <a:t>D</a:t>
            </a:r>
            <a:r>
              <a:rPr lang="zh-CN" altLang="zh-CN" sz="2000" b="1" dirty="0"/>
              <a:t>．</a:t>
            </a:r>
            <a:r>
              <a:rPr lang="zh-CN" altLang="zh-CN" sz="2000" dirty="0"/>
              <a:t>将</a:t>
            </a:r>
            <a:r>
              <a:rPr lang="fr-FR" altLang="zh-CN" sz="2000" dirty="0"/>
              <a:t>private int m </a:t>
            </a:r>
            <a:r>
              <a:rPr lang="zh-CN" altLang="zh-CN" sz="2000" dirty="0"/>
              <a:t>改为</a:t>
            </a:r>
            <a:r>
              <a:rPr lang="fr-FR" altLang="zh-CN" sz="2000" dirty="0"/>
              <a:t> int m</a:t>
            </a:r>
            <a:endParaRPr lang="en-US" altLang="zh-CN" sz="2000" b="1" dirty="0">
              <a:solidFill>
                <a:prstClr val="black"/>
              </a:solidFill>
            </a:endParaRPr>
          </a:p>
        </p:txBody>
      </p:sp>
    </p:spTree>
    <p:extLst>
      <p:ext uri="{BB962C8B-B14F-4D97-AF65-F5344CB8AC3E}">
        <p14:creationId xmlns:p14="http://schemas.microsoft.com/office/powerpoint/2010/main" val="342781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fr-FR" altLang="zh-CN" sz="2400" b="1" dirty="0"/>
              <a:t>15. </a:t>
            </a:r>
            <a:r>
              <a:rPr lang="zh-CN" altLang="zh-CN" sz="2400" dirty="0"/>
              <a:t>顺序执行下列程序语句后，则</a:t>
            </a:r>
            <a:r>
              <a:rPr lang="fr-FR" altLang="zh-CN" sz="2400" dirty="0"/>
              <a:t>b</a:t>
            </a:r>
            <a:r>
              <a:rPr lang="zh-CN" altLang="zh-CN" sz="2400" dirty="0"/>
              <a:t>的值是 </a:t>
            </a:r>
            <a:r>
              <a:rPr lang="fr-FR" altLang="zh-CN" sz="2400" dirty="0"/>
              <a:t>D</a:t>
            </a:r>
            <a:br>
              <a:rPr lang="fr-FR" altLang="zh-CN" sz="2400" dirty="0"/>
            </a:br>
            <a:r>
              <a:rPr lang="fr-FR" altLang="zh-CN" sz="2400" dirty="0"/>
              <a:t>	String a="Hello"; </a:t>
            </a:r>
            <a:br>
              <a:rPr lang="fr-FR" altLang="zh-CN" sz="2400" dirty="0"/>
            </a:br>
            <a:r>
              <a:rPr lang="fr-FR" altLang="zh-CN" sz="2400" dirty="0"/>
              <a:t>	String b=a.substring</a:t>
            </a:r>
            <a:r>
              <a:rPr lang="zh-CN" altLang="zh-CN" sz="2400" dirty="0"/>
              <a:t>（</a:t>
            </a:r>
            <a:r>
              <a:rPr lang="fr-FR" altLang="zh-CN" sz="2400" dirty="0"/>
              <a:t>0,2</a:t>
            </a:r>
            <a:r>
              <a:rPr lang="zh-CN" altLang="zh-CN" sz="2400" dirty="0"/>
              <a:t>）</a:t>
            </a:r>
            <a:r>
              <a:rPr lang="fr-FR" altLang="zh-CN" sz="2400" dirty="0"/>
              <a:t>; </a:t>
            </a:r>
            <a:br>
              <a:rPr lang="fr-FR" altLang="zh-CN" sz="2400" dirty="0"/>
            </a:br>
            <a:r>
              <a:rPr lang="fr-FR" altLang="zh-CN" sz="2400" dirty="0"/>
              <a:t>	</a:t>
            </a:r>
            <a:r>
              <a:rPr lang="fr-FR" altLang="zh-CN" sz="2400" b="1" dirty="0"/>
              <a:t>A</a:t>
            </a:r>
            <a:r>
              <a:rPr lang="zh-CN" altLang="zh-CN" sz="2400" b="1" dirty="0"/>
              <a:t>．</a:t>
            </a:r>
            <a:r>
              <a:rPr lang="fr-FR" altLang="zh-CN" sz="2400" dirty="0"/>
              <a:t>Hello </a:t>
            </a:r>
            <a:br>
              <a:rPr lang="fr-FR" altLang="zh-CN" sz="2400" dirty="0"/>
            </a:br>
            <a:r>
              <a:rPr lang="fr-FR" altLang="zh-CN" sz="2400" dirty="0"/>
              <a:t>	</a:t>
            </a:r>
            <a:r>
              <a:rPr lang="fr-FR" altLang="zh-CN" sz="2400" b="1" dirty="0"/>
              <a:t>B</a:t>
            </a:r>
            <a:r>
              <a:rPr lang="zh-CN" altLang="zh-CN" sz="2400" b="1" dirty="0"/>
              <a:t>．</a:t>
            </a:r>
            <a:r>
              <a:rPr lang="fr-FR" altLang="zh-CN" sz="2400" dirty="0"/>
              <a:t>hello </a:t>
            </a:r>
            <a:br>
              <a:rPr lang="fr-FR" altLang="zh-CN" sz="2400" dirty="0"/>
            </a:br>
            <a:r>
              <a:rPr lang="fr-FR" altLang="zh-CN" sz="2400" dirty="0"/>
              <a:t>	</a:t>
            </a:r>
            <a:r>
              <a:rPr lang="fr-FR" altLang="zh-CN" sz="2400" b="1" dirty="0"/>
              <a:t>C</a:t>
            </a:r>
            <a:r>
              <a:rPr lang="zh-CN" altLang="zh-CN" sz="2400" b="1" dirty="0"/>
              <a:t>．</a:t>
            </a:r>
            <a:r>
              <a:rPr lang="fr-FR" altLang="zh-CN" sz="2400" dirty="0"/>
              <a:t>Hel </a:t>
            </a:r>
            <a:br>
              <a:rPr lang="fr-FR" altLang="zh-CN" sz="2400" dirty="0"/>
            </a:br>
            <a:r>
              <a:rPr lang="fr-FR" altLang="zh-CN" sz="2400" dirty="0"/>
              <a:t>	</a:t>
            </a:r>
            <a:r>
              <a:rPr lang="fr-FR" altLang="zh-CN" sz="2400" b="1" dirty="0"/>
              <a:t>D</a:t>
            </a:r>
            <a:r>
              <a:rPr lang="zh-CN" altLang="zh-CN" sz="2400" b="1" dirty="0"/>
              <a:t>．</a:t>
            </a:r>
            <a:r>
              <a:rPr lang="fr-FR" altLang="zh-CN" sz="2400" dirty="0"/>
              <a:t>He</a:t>
            </a:r>
            <a:endParaRPr lang="zh-CN" altLang="zh-CN" sz="2400" dirty="0">
              <a:solidFill>
                <a:prstClr val="black"/>
              </a:solidFill>
            </a:endParaRPr>
          </a:p>
        </p:txBody>
      </p:sp>
    </p:spTree>
    <p:extLst>
      <p:ext uri="{BB962C8B-B14F-4D97-AF65-F5344CB8AC3E}">
        <p14:creationId xmlns:p14="http://schemas.microsoft.com/office/powerpoint/2010/main" val="366758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fr-FR" altLang="zh-CN" sz="2400" b="1" dirty="0"/>
              <a:t>16.</a:t>
            </a:r>
            <a:r>
              <a:rPr lang="fr-FR" altLang="zh-CN" sz="2400" dirty="0"/>
              <a:t> </a:t>
            </a:r>
            <a:r>
              <a:rPr lang="zh-CN" altLang="zh-CN" sz="2400" dirty="0"/>
              <a:t>在</a:t>
            </a:r>
            <a:r>
              <a:rPr lang="fr-FR" altLang="zh-CN" sz="2400" dirty="0"/>
              <a:t>Java</a:t>
            </a:r>
            <a:r>
              <a:rPr lang="zh-CN" altLang="zh-CN" sz="2400" dirty="0"/>
              <a:t>中，由</a:t>
            </a:r>
            <a:r>
              <a:rPr lang="fr-FR" altLang="zh-CN" sz="2400" dirty="0"/>
              <a:t>Java</a:t>
            </a:r>
            <a:r>
              <a:rPr lang="zh-CN" altLang="zh-CN" sz="2400" dirty="0"/>
              <a:t>编译器自动导入，而无需在程序中用</a:t>
            </a:r>
            <a:r>
              <a:rPr lang="fr-FR" altLang="zh-CN" sz="2400" dirty="0"/>
              <a:t>import</a:t>
            </a:r>
            <a:r>
              <a:rPr lang="zh-CN" altLang="zh-CN" sz="2400" dirty="0"/>
              <a:t>导入的包是 </a:t>
            </a:r>
            <a:r>
              <a:rPr lang="fr-FR" altLang="zh-CN" sz="2400" dirty="0"/>
              <a:t>D</a:t>
            </a:r>
            <a:br>
              <a:rPr lang="fr-FR" altLang="zh-CN" sz="2400" dirty="0"/>
            </a:br>
            <a:r>
              <a:rPr lang="fr-FR" altLang="zh-CN" sz="2400" dirty="0"/>
              <a:t>	</a:t>
            </a:r>
            <a:r>
              <a:rPr lang="fr-FR" altLang="zh-CN" sz="2400" b="1" dirty="0"/>
              <a:t>A</a:t>
            </a:r>
            <a:r>
              <a:rPr lang="zh-CN" altLang="zh-CN" sz="2400" b="1" dirty="0"/>
              <a:t>．</a:t>
            </a:r>
            <a:r>
              <a:rPr lang="fr-FR" altLang="zh-CN" sz="2400" dirty="0"/>
              <a:t>java.applet </a:t>
            </a:r>
            <a:br>
              <a:rPr lang="fr-FR" altLang="zh-CN" sz="2400" dirty="0"/>
            </a:br>
            <a:r>
              <a:rPr lang="fr-FR" altLang="zh-CN" sz="2400" dirty="0"/>
              <a:t>	</a:t>
            </a:r>
            <a:r>
              <a:rPr lang="fr-FR" altLang="zh-CN" sz="2400" b="1" dirty="0"/>
              <a:t>B</a:t>
            </a:r>
            <a:r>
              <a:rPr lang="zh-CN" altLang="zh-CN" sz="2400" b="1" dirty="0"/>
              <a:t>．</a:t>
            </a:r>
            <a:r>
              <a:rPr lang="fr-FR" altLang="zh-CN" sz="2400" dirty="0"/>
              <a:t>java.awt </a:t>
            </a:r>
            <a:br>
              <a:rPr lang="fr-FR" altLang="zh-CN" sz="2400" dirty="0"/>
            </a:br>
            <a:r>
              <a:rPr lang="fr-FR" altLang="zh-CN" sz="2400" dirty="0"/>
              <a:t>	</a:t>
            </a:r>
            <a:r>
              <a:rPr lang="fr-FR" altLang="zh-CN" sz="2400" b="1" dirty="0"/>
              <a:t>C</a:t>
            </a:r>
            <a:r>
              <a:rPr lang="zh-CN" altLang="zh-CN" sz="2400" b="1" dirty="0"/>
              <a:t>．</a:t>
            </a:r>
            <a:r>
              <a:rPr lang="fr-FR" altLang="zh-CN" sz="2400" dirty="0"/>
              <a:t>java.util </a:t>
            </a:r>
            <a:br>
              <a:rPr lang="fr-FR" altLang="zh-CN" sz="2400" dirty="0"/>
            </a:br>
            <a:r>
              <a:rPr lang="fr-FR" altLang="zh-CN" sz="2400" dirty="0"/>
              <a:t>	</a:t>
            </a:r>
            <a:r>
              <a:rPr lang="fr-FR" altLang="zh-CN" sz="2400" b="1" dirty="0"/>
              <a:t>D</a:t>
            </a:r>
            <a:r>
              <a:rPr lang="zh-CN" altLang="zh-CN" sz="2400" b="1" dirty="0"/>
              <a:t>．</a:t>
            </a:r>
            <a:r>
              <a:rPr lang="fr-FR" altLang="zh-CN" sz="2400" dirty="0"/>
              <a:t>java.lang </a:t>
            </a:r>
            <a:br>
              <a:rPr lang="fr-FR" altLang="zh-CN" sz="2400" dirty="0"/>
            </a:br>
            <a:endParaRPr lang="zh-CN" altLang="zh-CN" sz="2400" dirty="0"/>
          </a:p>
          <a:p>
            <a:r>
              <a:rPr lang="fr-FR" altLang="zh-CN" sz="2400" b="1" dirty="0"/>
              <a:t>17. </a:t>
            </a:r>
            <a:r>
              <a:rPr lang="zh-CN" altLang="zh-CN" sz="2400" dirty="0"/>
              <a:t>在</a:t>
            </a:r>
            <a:r>
              <a:rPr lang="fr-FR" altLang="zh-CN" sz="2400" dirty="0"/>
              <a:t>Java</a:t>
            </a:r>
            <a:r>
              <a:rPr lang="zh-CN" altLang="zh-CN" sz="2400" dirty="0"/>
              <a:t>中，用</a:t>
            </a:r>
            <a:r>
              <a:rPr lang="fr-FR" altLang="zh-CN" sz="2400" dirty="0"/>
              <a:t>Package</a:t>
            </a:r>
            <a:r>
              <a:rPr lang="zh-CN" altLang="zh-CN" sz="2400" dirty="0"/>
              <a:t>语句说明一个包时，该包的层次结构必须是 </a:t>
            </a:r>
            <a:r>
              <a:rPr lang="fr-FR" altLang="zh-CN" sz="2400" dirty="0"/>
              <a:t>B</a:t>
            </a:r>
            <a:br>
              <a:rPr lang="fr-FR" altLang="zh-CN" sz="2400" dirty="0"/>
            </a:br>
            <a:r>
              <a:rPr lang="fr-FR" altLang="zh-CN" sz="2400" dirty="0"/>
              <a:t>	</a:t>
            </a:r>
            <a:r>
              <a:rPr lang="fr-FR" altLang="zh-CN" sz="2400" b="1" dirty="0"/>
              <a:t>A</a:t>
            </a:r>
            <a:r>
              <a:rPr lang="zh-CN" altLang="zh-CN" sz="2400" b="1" dirty="0"/>
              <a:t>．</a:t>
            </a:r>
            <a:r>
              <a:rPr lang="zh-CN" altLang="zh-CN" sz="2400" dirty="0"/>
              <a:t>与文件的结构相同</a:t>
            </a:r>
            <a:r>
              <a:rPr lang="fr-FR" altLang="zh-CN" sz="2400" dirty="0"/>
              <a:t> </a:t>
            </a:r>
            <a:br>
              <a:rPr lang="fr-FR" altLang="zh-CN" sz="2400" dirty="0"/>
            </a:br>
            <a:r>
              <a:rPr lang="fr-FR" altLang="zh-CN" sz="2400" dirty="0"/>
              <a:t>	</a:t>
            </a:r>
            <a:r>
              <a:rPr lang="fr-FR" altLang="zh-CN" sz="2400" b="1" dirty="0"/>
              <a:t>B</a:t>
            </a:r>
            <a:r>
              <a:rPr lang="zh-CN" altLang="zh-CN" sz="2400" b="1" dirty="0"/>
              <a:t>．</a:t>
            </a:r>
            <a:r>
              <a:rPr lang="zh-CN" altLang="zh-CN" sz="2400" dirty="0"/>
              <a:t>与文件目录的层次相同</a:t>
            </a:r>
            <a:r>
              <a:rPr lang="fr-FR" altLang="zh-CN" sz="2400" dirty="0"/>
              <a:t> </a:t>
            </a:r>
            <a:br>
              <a:rPr lang="fr-FR" altLang="zh-CN" sz="2400" dirty="0"/>
            </a:br>
            <a:r>
              <a:rPr lang="fr-FR" altLang="zh-CN" sz="2400" dirty="0"/>
              <a:t>	</a:t>
            </a:r>
            <a:r>
              <a:rPr lang="fr-FR" altLang="zh-CN" sz="2400" b="1" dirty="0"/>
              <a:t>C</a:t>
            </a:r>
            <a:r>
              <a:rPr lang="zh-CN" altLang="zh-CN" sz="2400" b="1" dirty="0"/>
              <a:t>．</a:t>
            </a:r>
            <a:r>
              <a:rPr lang="zh-CN" altLang="zh-CN" sz="2400" dirty="0"/>
              <a:t>与文件类型相同</a:t>
            </a:r>
            <a:r>
              <a:rPr lang="fr-FR" altLang="zh-CN" sz="2400" dirty="0"/>
              <a:t> </a:t>
            </a:r>
            <a:br>
              <a:rPr lang="fr-FR" altLang="zh-CN" sz="2400" dirty="0"/>
            </a:br>
            <a:r>
              <a:rPr lang="fr-FR" altLang="zh-CN" sz="2400" dirty="0"/>
              <a:t>	</a:t>
            </a:r>
            <a:r>
              <a:rPr lang="fr-FR" altLang="zh-CN" sz="2400" b="1" dirty="0"/>
              <a:t>D</a:t>
            </a:r>
            <a:r>
              <a:rPr lang="zh-CN" altLang="zh-CN" sz="2400" b="1" dirty="0"/>
              <a:t>．</a:t>
            </a:r>
            <a:r>
              <a:rPr lang="zh-CN" altLang="zh-CN" sz="2400" dirty="0"/>
              <a:t>与文件大小相同</a:t>
            </a:r>
            <a:br>
              <a:rPr lang="fr-FR" altLang="zh-CN" sz="2400" dirty="0">
                <a:solidFill>
                  <a:prstClr val="black"/>
                </a:solidFill>
              </a:rPr>
            </a:br>
            <a:endParaRPr lang="zh-CN" altLang="zh-CN" sz="2400" dirty="0">
              <a:solidFill>
                <a:prstClr val="black"/>
              </a:solidFill>
            </a:endParaRPr>
          </a:p>
        </p:txBody>
      </p:sp>
    </p:spTree>
    <p:extLst>
      <p:ext uri="{BB962C8B-B14F-4D97-AF65-F5344CB8AC3E}">
        <p14:creationId xmlns:p14="http://schemas.microsoft.com/office/powerpoint/2010/main" val="313000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400" dirty="0"/>
              <a:t> </a:t>
            </a:r>
            <a:endParaRPr lang="zh-CN" altLang="zh-CN" sz="2400" dirty="0"/>
          </a:p>
          <a:p>
            <a:r>
              <a:rPr lang="en-US" altLang="zh-CN" sz="2400" b="1" dirty="0"/>
              <a:t>18. </a:t>
            </a:r>
            <a:r>
              <a:rPr lang="zh-CN" altLang="zh-CN" sz="2400" dirty="0"/>
              <a:t>下列语句中，能正确创建一个名为</a:t>
            </a:r>
            <a:r>
              <a:rPr lang="en-US" altLang="zh-CN" sz="2400" dirty="0" err="1"/>
              <a:t>scu</a:t>
            </a:r>
            <a:r>
              <a:rPr lang="zh-CN" altLang="zh-CN" sz="2400" dirty="0"/>
              <a:t>的包是</a:t>
            </a:r>
            <a:r>
              <a:rPr lang="en-US" altLang="zh-CN" sz="2400" dirty="0"/>
              <a:t>__C ____</a:t>
            </a:r>
            <a:r>
              <a:rPr lang="zh-CN" altLang="zh-CN" sz="2400" dirty="0"/>
              <a:t>。</a:t>
            </a:r>
          </a:p>
          <a:p>
            <a:r>
              <a:rPr lang="en-US" altLang="zh-CN" sz="2400" b="1" dirty="0"/>
              <a:t>	A</a:t>
            </a:r>
            <a:r>
              <a:rPr lang="zh-CN" altLang="zh-CN" sz="2400" b="1" dirty="0"/>
              <a:t>．</a:t>
            </a:r>
            <a:r>
              <a:rPr lang="en-US" altLang="zh-CN" sz="2400" dirty="0"/>
              <a:t>import </a:t>
            </a:r>
            <a:r>
              <a:rPr lang="en-US" altLang="zh-CN" sz="2400" dirty="0" err="1"/>
              <a:t>java.scu</a:t>
            </a:r>
            <a:r>
              <a:rPr lang="en-US" altLang="zh-CN" sz="2400" dirty="0"/>
              <a:t>;	       	</a:t>
            </a:r>
            <a:r>
              <a:rPr lang="en-US" altLang="zh-CN" sz="2400" b="1" dirty="0"/>
              <a:t>B</a:t>
            </a:r>
            <a:r>
              <a:rPr lang="zh-CN" altLang="zh-CN" sz="2400" b="1" dirty="0"/>
              <a:t>．</a:t>
            </a:r>
            <a:r>
              <a:rPr lang="en-US" altLang="zh-CN" sz="2400" dirty="0"/>
              <a:t>import </a:t>
            </a:r>
            <a:r>
              <a:rPr lang="en-US" altLang="zh-CN" sz="2400" dirty="0" err="1"/>
              <a:t>scu</a:t>
            </a:r>
            <a:r>
              <a:rPr lang="en-US" altLang="zh-CN" sz="2400" dirty="0"/>
              <a:t>;</a:t>
            </a:r>
            <a:endParaRPr lang="zh-CN" altLang="zh-CN" sz="2400" dirty="0"/>
          </a:p>
          <a:p>
            <a:r>
              <a:rPr lang="en-US" altLang="zh-CN" sz="2400" dirty="0"/>
              <a:t>	</a:t>
            </a:r>
            <a:r>
              <a:rPr lang="en-US" altLang="zh-CN" sz="2400" b="1" dirty="0"/>
              <a:t>C</a:t>
            </a:r>
            <a:r>
              <a:rPr lang="zh-CN" altLang="zh-CN" sz="2400" b="1" dirty="0"/>
              <a:t>．</a:t>
            </a:r>
            <a:r>
              <a:rPr lang="en-US" altLang="zh-CN" sz="2400" dirty="0"/>
              <a:t>package </a:t>
            </a:r>
            <a:r>
              <a:rPr lang="en-US" altLang="zh-CN" sz="2400" dirty="0" err="1"/>
              <a:t>scu</a:t>
            </a:r>
            <a:r>
              <a:rPr lang="en-US" altLang="zh-CN" sz="2400" dirty="0"/>
              <a:t>;	           	</a:t>
            </a:r>
            <a:r>
              <a:rPr lang="en-US" altLang="zh-CN" sz="2400" b="1" dirty="0"/>
              <a:t>D</a:t>
            </a:r>
            <a:r>
              <a:rPr lang="zh-CN" altLang="zh-CN" sz="2400" b="1" dirty="0"/>
              <a:t>．</a:t>
            </a:r>
            <a:r>
              <a:rPr lang="en-US" altLang="zh-CN" sz="2400" dirty="0"/>
              <a:t>package </a:t>
            </a:r>
            <a:r>
              <a:rPr lang="en-US" altLang="zh-CN" sz="2400" dirty="0" err="1"/>
              <a:t>java.scu</a:t>
            </a:r>
            <a:r>
              <a:rPr lang="en-US" altLang="zh-CN" sz="2400" dirty="0"/>
              <a:t>;</a:t>
            </a:r>
          </a:p>
          <a:p>
            <a:r>
              <a:rPr lang="en-US" altLang="zh-CN" sz="2400" b="1" dirty="0"/>
              <a:t>19</a:t>
            </a:r>
            <a:r>
              <a:rPr lang="zh-CN" altLang="zh-CN" sz="2400" dirty="0"/>
              <a:t>．在子类的构造函数中要调用父类的构造函数，需要用哪个关键字</a:t>
            </a:r>
            <a:r>
              <a:rPr lang="en-US" altLang="zh-CN" sz="2400" dirty="0"/>
              <a:t>____D __</a:t>
            </a:r>
            <a:r>
              <a:rPr lang="zh-CN" altLang="zh-CN" sz="2400" dirty="0"/>
              <a:t>。</a:t>
            </a:r>
          </a:p>
          <a:p>
            <a:r>
              <a:rPr lang="en-US" altLang="zh-CN" sz="2400" b="1" dirty="0"/>
              <a:t>	A</a:t>
            </a:r>
            <a:r>
              <a:rPr lang="zh-CN" altLang="zh-CN" sz="2400" b="1" dirty="0"/>
              <a:t>．</a:t>
            </a:r>
            <a:r>
              <a:rPr lang="en-US" altLang="zh-CN" sz="2400" dirty="0"/>
              <a:t>final		 			</a:t>
            </a:r>
            <a:r>
              <a:rPr lang="en-US" altLang="zh-CN" sz="2400" b="1" dirty="0"/>
              <a:t>B</a:t>
            </a:r>
            <a:r>
              <a:rPr lang="zh-CN" altLang="zh-CN" sz="2400" b="1" dirty="0"/>
              <a:t>．</a:t>
            </a:r>
            <a:r>
              <a:rPr lang="en-US" altLang="zh-CN" sz="2400" dirty="0"/>
              <a:t>extends	 </a:t>
            </a:r>
            <a:endParaRPr lang="zh-CN" altLang="zh-CN" sz="2400" dirty="0"/>
          </a:p>
          <a:p>
            <a:r>
              <a:rPr lang="en-US" altLang="zh-CN" sz="2400" dirty="0"/>
              <a:t>	</a:t>
            </a:r>
            <a:r>
              <a:rPr lang="en-US" altLang="zh-CN" sz="2400" b="1" dirty="0"/>
              <a:t>C</a:t>
            </a:r>
            <a:r>
              <a:rPr lang="zh-CN" altLang="zh-CN" sz="2400" b="1" dirty="0"/>
              <a:t>．</a:t>
            </a:r>
            <a:r>
              <a:rPr lang="en-US" altLang="zh-CN" sz="2400" dirty="0"/>
              <a:t>implements		  		</a:t>
            </a:r>
            <a:r>
              <a:rPr lang="en-US" altLang="zh-CN" sz="2400" b="1" dirty="0"/>
              <a:t>D</a:t>
            </a:r>
            <a:r>
              <a:rPr lang="zh-CN" altLang="zh-CN" sz="2400" b="1" dirty="0"/>
              <a:t>．</a:t>
            </a:r>
            <a:r>
              <a:rPr lang="en-US" altLang="zh-CN" sz="2400" dirty="0"/>
              <a:t>super</a:t>
            </a:r>
            <a:endParaRPr lang="zh-CN" altLang="zh-CN" sz="2400" dirty="0"/>
          </a:p>
          <a:p>
            <a:endParaRPr lang="zh-CN" altLang="zh-CN" sz="2400" dirty="0"/>
          </a:p>
          <a:p>
            <a:br>
              <a:rPr lang="fr-FR" altLang="zh-CN" sz="2400" dirty="0">
                <a:solidFill>
                  <a:prstClr val="black"/>
                </a:solidFill>
              </a:rPr>
            </a:br>
            <a:endParaRPr lang="zh-CN" altLang="zh-CN" sz="2400" dirty="0">
              <a:solidFill>
                <a:prstClr val="black"/>
              </a:solidFill>
            </a:endParaRPr>
          </a:p>
        </p:txBody>
      </p:sp>
    </p:spTree>
    <p:extLst>
      <p:ext uri="{BB962C8B-B14F-4D97-AF65-F5344CB8AC3E}">
        <p14:creationId xmlns:p14="http://schemas.microsoft.com/office/powerpoint/2010/main" val="96704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000" b="1" dirty="0"/>
              <a:t>20</a:t>
            </a:r>
            <a:r>
              <a:rPr lang="zh-CN" altLang="zh-CN" sz="2000" dirty="0"/>
              <a:t>． 在</a:t>
            </a:r>
            <a:r>
              <a:rPr lang="en-US" altLang="zh-CN" sz="2000" dirty="0"/>
              <a:t>Java</a:t>
            </a:r>
            <a:r>
              <a:rPr lang="zh-CN" altLang="zh-CN" sz="2000" dirty="0"/>
              <a:t>语言中，下列哪个包是编译器自动导入的？</a:t>
            </a:r>
            <a:r>
              <a:rPr lang="en-US" altLang="zh-CN" sz="2000" dirty="0"/>
              <a:t> __A____</a:t>
            </a:r>
            <a:r>
              <a:rPr lang="zh-CN" altLang="zh-CN" sz="2000" dirty="0"/>
              <a:t>。</a:t>
            </a:r>
          </a:p>
          <a:p>
            <a:r>
              <a:rPr lang="en-US" altLang="zh-CN" sz="2000" b="1" dirty="0"/>
              <a:t>	A</a:t>
            </a:r>
            <a:r>
              <a:rPr lang="zh-CN" altLang="zh-CN" sz="2000" b="1" dirty="0"/>
              <a:t>．</a:t>
            </a:r>
            <a:r>
              <a:rPr lang="en-US" altLang="zh-CN" sz="2000" dirty="0" err="1"/>
              <a:t>java.lang</a:t>
            </a:r>
            <a:r>
              <a:rPr lang="en-US" altLang="zh-CN" sz="2000" dirty="0"/>
              <a:t>    				</a:t>
            </a:r>
            <a:r>
              <a:rPr lang="en-US" altLang="zh-CN" sz="2000" b="1" dirty="0"/>
              <a:t>B</a:t>
            </a:r>
            <a:r>
              <a:rPr lang="zh-CN" altLang="zh-CN" sz="2000" b="1" dirty="0"/>
              <a:t>．</a:t>
            </a:r>
            <a:r>
              <a:rPr lang="en-US" altLang="zh-CN" sz="2000" dirty="0"/>
              <a:t>java.net       </a:t>
            </a:r>
            <a:endParaRPr lang="zh-CN" altLang="zh-CN" sz="2000" dirty="0"/>
          </a:p>
          <a:p>
            <a:r>
              <a:rPr lang="en-US" altLang="zh-CN" sz="2000" b="1" dirty="0"/>
              <a:t>	C</a:t>
            </a:r>
            <a:r>
              <a:rPr lang="zh-CN" altLang="zh-CN" sz="2000" b="1" dirty="0"/>
              <a:t>．</a:t>
            </a:r>
            <a:r>
              <a:rPr lang="en-US" altLang="zh-CN" sz="2000" dirty="0" err="1"/>
              <a:t>javax.swing</a:t>
            </a:r>
            <a:r>
              <a:rPr lang="en-US" altLang="zh-CN" sz="2000" dirty="0"/>
              <a:t>  				</a:t>
            </a:r>
            <a:r>
              <a:rPr lang="en-US" altLang="zh-CN" sz="2000" b="1" dirty="0"/>
              <a:t>D</a:t>
            </a:r>
            <a:r>
              <a:rPr lang="zh-CN" altLang="zh-CN" sz="2000" b="1" dirty="0"/>
              <a:t>．</a:t>
            </a:r>
            <a:r>
              <a:rPr lang="en-US" altLang="zh-CN" sz="2000" dirty="0" err="1"/>
              <a:t>java.util</a:t>
            </a:r>
            <a:r>
              <a:rPr lang="en-US" altLang="zh-CN" sz="2000" dirty="0"/>
              <a:t> </a:t>
            </a:r>
            <a:endParaRPr lang="zh-CN" altLang="zh-CN" sz="2000" dirty="0"/>
          </a:p>
          <a:p>
            <a:r>
              <a:rPr lang="en-US" altLang="zh-CN" sz="2000" dirty="0"/>
              <a:t> </a:t>
            </a:r>
            <a:endParaRPr lang="zh-CN" altLang="zh-CN" sz="2000" dirty="0"/>
          </a:p>
          <a:p>
            <a:r>
              <a:rPr lang="en-US" altLang="zh-CN" sz="2000" b="1" dirty="0"/>
              <a:t>21</a:t>
            </a:r>
            <a:r>
              <a:rPr lang="zh-CN" altLang="zh-CN" sz="2000" dirty="0"/>
              <a:t>．以下语句中，没有创建出字符串对象的是</a:t>
            </a:r>
            <a:r>
              <a:rPr lang="en-US" altLang="zh-CN" sz="2000" dirty="0"/>
              <a:t> ___A_____</a:t>
            </a:r>
            <a:r>
              <a:rPr lang="zh-CN" altLang="zh-CN" sz="2000" dirty="0"/>
              <a:t>。</a:t>
            </a:r>
          </a:p>
          <a:p>
            <a:r>
              <a:rPr lang="en-US" altLang="zh-CN" sz="2000" b="1" dirty="0"/>
              <a:t>	A</a:t>
            </a:r>
            <a:r>
              <a:rPr lang="zh-CN" altLang="zh-CN" sz="2000" b="1" dirty="0"/>
              <a:t>．</a:t>
            </a:r>
            <a:r>
              <a:rPr lang="en-US" altLang="zh-CN" sz="2000" dirty="0"/>
              <a:t>String </a:t>
            </a:r>
            <a:r>
              <a:rPr lang="en-US" altLang="zh-CN" sz="2000" dirty="0" err="1"/>
              <a:t>str</a:t>
            </a:r>
            <a:r>
              <a:rPr lang="en-US" altLang="zh-CN" sz="2000" dirty="0"/>
              <a:t>;                 		</a:t>
            </a:r>
            <a:r>
              <a:rPr lang="en-US" altLang="zh-CN" sz="2000" b="1" dirty="0"/>
              <a:t>B</a:t>
            </a:r>
            <a:r>
              <a:rPr lang="zh-CN" altLang="zh-CN" sz="2000" b="1" dirty="0"/>
              <a:t>．</a:t>
            </a:r>
            <a:r>
              <a:rPr lang="en-US" altLang="zh-CN" sz="2000" dirty="0"/>
              <a:t>String </a:t>
            </a:r>
            <a:r>
              <a:rPr lang="en-US" altLang="zh-CN" sz="2000" dirty="0" err="1"/>
              <a:t>str</a:t>
            </a:r>
            <a:r>
              <a:rPr lang="en-US" altLang="zh-CN" sz="2000" dirty="0"/>
              <a:t> = “hello”;   </a:t>
            </a:r>
            <a:endParaRPr lang="zh-CN" altLang="zh-CN" sz="2000" dirty="0"/>
          </a:p>
          <a:p>
            <a:r>
              <a:rPr lang="en-US" altLang="zh-CN" sz="2000" b="1" dirty="0"/>
              <a:t>	C</a:t>
            </a:r>
            <a:r>
              <a:rPr lang="zh-CN" altLang="zh-CN" sz="2000" b="1" dirty="0"/>
              <a:t>．</a:t>
            </a:r>
            <a:r>
              <a:rPr lang="en-US" altLang="zh-CN" sz="2000" dirty="0"/>
              <a:t>String </a:t>
            </a:r>
            <a:r>
              <a:rPr lang="en-US" altLang="zh-CN" sz="2000" dirty="0" err="1"/>
              <a:t>str</a:t>
            </a:r>
            <a:r>
              <a:rPr lang="en-US" altLang="zh-CN" sz="2000" dirty="0"/>
              <a:t> = new String( );    	</a:t>
            </a:r>
            <a:r>
              <a:rPr lang="en-US" altLang="zh-CN" sz="2000" b="1" dirty="0"/>
              <a:t>D</a:t>
            </a:r>
            <a:r>
              <a:rPr lang="zh-CN" altLang="zh-CN" sz="2000" b="1" dirty="0"/>
              <a:t>．</a:t>
            </a:r>
            <a:r>
              <a:rPr lang="en-US" altLang="zh-CN" sz="2000" dirty="0"/>
              <a:t>new String(“hello”);</a:t>
            </a:r>
            <a:br>
              <a:rPr lang="fr-FR" altLang="zh-CN" sz="2400" dirty="0">
                <a:solidFill>
                  <a:prstClr val="black"/>
                </a:solidFill>
              </a:rPr>
            </a:br>
            <a:endParaRPr lang="zh-CN" altLang="zh-CN" sz="2400" dirty="0">
              <a:solidFill>
                <a:prstClr val="black"/>
              </a:solidFill>
            </a:endParaRPr>
          </a:p>
        </p:txBody>
      </p:sp>
    </p:spTree>
    <p:extLst>
      <p:ext uri="{BB962C8B-B14F-4D97-AF65-F5344CB8AC3E}">
        <p14:creationId xmlns:p14="http://schemas.microsoft.com/office/powerpoint/2010/main" val="153970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lstStyle/>
          <a:p>
            <a:pPr marL="514350" indent="-514350">
              <a:buAutoNum type="arabicPeriod"/>
            </a:pPr>
            <a:r>
              <a:rPr lang="en-US" altLang="zh-CN" dirty="0"/>
              <a:t>Java</a:t>
            </a:r>
            <a:r>
              <a:rPr lang="zh-CN" altLang="zh-CN" dirty="0"/>
              <a:t>源程序经过编译后生成称为</a:t>
            </a:r>
            <a:r>
              <a:rPr lang="en-US" altLang="zh-CN" dirty="0"/>
              <a:t>____</a:t>
            </a:r>
            <a:r>
              <a:rPr lang="zh-CN" altLang="zh-CN" dirty="0">
                <a:solidFill>
                  <a:srgbClr val="FF0000"/>
                </a:solidFill>
              </a:rPr>
              <a:t>字节码</a:t>
            </a:r>
            <a:r>
              <a:rPr lang="en-US" altLang="zh-CN" dirty="0"/>
              <a:t>_____</a:t>
            </a:r>
            <a:r>
              <a:rPr lang="zh-CN" altLang="zh-CN" dirty="0"/>
              <a:t>特殊机器语言码，然后经过</a:t>
            </a:r>
            <a:r>
              <a:rPr lang="en-US" altLang="zh-CN" dirty="0"/>
              <a:t>____</a:t>
            </a:r>
            <a:r>
              <a:rPr lang="en-US" altLang="zh-CN" dirty="0">
                <a:solidFill>
                  <a:srgbClr val="FF0000"/>
                </a:solidFill>
              </a:rPr>
              <a:t>java</a:t>
            </a:r>
            <a:r>
              <a:rPr lang="zh-CN" altLang="zh-CN" dirty="0">
                <a:solidFill>
                  <a:srgbClr val="FF0000"/>
                </a:solidFill>
              </a:rPr>
              <a:t>虚拟机</a:t>
            </a:r>
            <a:r>
              <a:rPr lang="en-US" altLang="zh-CN" dirty="0"/>
              <a:t>_____</a:t>
            </a:r>
            <a:r>
              <a:rPr lang="zh-CN" altLang="zh-CN" dirty="0"/>
              <a:t>解释运行。</a:t>
            </a:r>
            <a:endParaRPr lang="en-US" altLang="zh-CN" dirty="0"/>
          </a:p>
          <a:p>
            <a:pPr marL="0" indent="0">
              <a:buNone/>
            </a:pPr>
            <a:r>
              <a:rPr lang="en-US" altLang="zh-CN" b="1" dirty="0"/>
              <a:t>2. </a:t>
            </a:r>
            <a:r>
              <a:rPr lang="zh-CN" altLang="zh-CN" dirty="0"/>
              <a:t>声明一个值为</a:t>
            </a:r>
            <a:r>
              <a:rPr lang="en-US" altLang="zh-CN" dirty="0"/>
              <a:t>10</a:t>
            </a:r>
            <a:r>
              <a:rPr lang="zh-CN" altLang="zh-CN" dirty="0"/>
              <a:t>的整型常量</a:t>
            </a:r>
            <a:r>
              <a:rPr lang="en-US" altLang="zh-CN" dirty="0"/>
              <a:t>c</a:t>
            </a:r>
            <a:r>
              <a:rPr lang="zh-CN" altLang="zh-CN" dirty="0"/>
              <a:t>的语句为</a:t>
            </a:r>
            <a:r>
              <a:rPr lang="en-US" altLang="zh-CN" dirty="0"/>
              <a:t>______</a:t>
            </a:r>
            <a:r>
              <a:rPr lang="en-US" altLang="zh-CN" dirty="0">
                <a:solidFill>
                  <a:srgbClr val="FF0000"/>
                </a:solidFill>
              </a:rPr>
              <a:t>final </a:t>
            </a:r>
            <a:r>
              <a:rPr lang="en-US" altLang="zh-CN" dirty="0" err="1">
                <a:solidFill>
                  <a:srgbClr val="FF0000"/>
                </a:solidFill>
              </a:rPr>
              <a:t>int</a:t>
            </a:r>
            <a:r>
              <a:rPr lang="en-US" altLang="zh-CN" dirty="0">
                <a:solidFill>
                  <a:srgbClr val="FF0000"/>
                </a:solidFill>
              </a:rPr>
              <a:t> c =10</a:t>
            </a:r>
            <a:r>
              <a:rPr lang="en-US" altLang="zh-CN" dirty="0"/>
              <a:t>____________</a:t>
            </a:r>
            <a:r>
              <a:rPr lang="zh-CN" altLang="zh-CN" dirty="0"/>
              <a:t>。</a:t>
            </a:r>
          </a:p>
          <a:p>
            <a:pPr marL="0" indent="0">
              <a:buNone/>
            </a:pPr>
            <a:r>
              <a:rPr lang="en-US" altLang="zh-CN" b="1" dirty="0"/>
              <a:t>3. </a:t>
            </a:r>
            <a:r>
              <a:rPr lang="zh-CN" altLang="zh-CN" dirty="0"/>
              <a:t>编译</a:t>
            </a:r>
            <a:r>
              <a:rPr lang="en-US" altLang="zh-CN" dirty="0"/>
              <a:t>Java</a:t>
            </a:r>
            <a:r>
              <a:rPr lang="zh-CN" altLang="zh-CN" dirty="0"/>
              <a:t>程序的命令是</a:t>
            </a:r>
            <a:r>
              <a:rPr lang="en-US" altLang="zh-CN" dirty="0"/>
              <a:t>___</a:t>
            </a:r>
            <a:r>
              <a:rPr lang="en-US" altLang="zh-CN" dirty="0" err="1">
                <a:solidFill>
                  <a:srgbClr val="FF0000"/>
                </a:solidFill>
              </a:rPr>
              <a:t>javac</a:t>
            </a:r>
            <a:r>
              <a:rPr lang="en-US" altLang="zh-CN" dirty="0"/>
              <a:t>______</a:t>
            </a:r>
            <a:r>
              <a:rPr lang="zh-CN" altLang="zh-CN" dirty="0"/>
              <a:t>，运行</a:t>
            </a:r>
            <a:r>
              <a:rPr lang="en-US" altLang="zh-CN" dirty="0"/>
              <a:t>Java</a:t>
            </a:r>
            <a:r>
              <a:rPr lang="zh-CN" altLang="zh-CN" dirty="0"/>
              <a:t>程序的命令是</a:t>
            </a:r>
            <a:r>
              <a:rPr lang="en-US" altLang="zh-CN" dirty="0"/>
              <a:t>___</a:t>
            </a:r>
            <a:r>
              <a:rPr lang="en-US" altLang="zh-CN" dirty="0">
                <a:solidFill>
                  <a:srgbClr val="FF0000"/>
                </a:solidFill>
              </a:rPr>
              <a:t>java</a:t>
            </a:r>
            <a:r>
              <a:rPr lang="en-US" altLang="zh-CN" dirty="0"/>
              <a:t>______ </a:t>
            </a:r>
            <a:r>
              <a:rPr lang="zh-CN" altLang="zh-CN" dirty="0"/>
              <a:t>。</a:t>
            </a:r>
            <a:endParaRPr lang="zh-CN" altLang="en-US" dirty="0"/>
          </a:p>
        </p:txBody>
      </p:sp>
    </p:spTree>
    <p:extLst>
      <p:ext uri="{BB962C8B-B14F-4D97-AF65-F5344CB8AC3E}">
        <p14:creationId xmlns:p14="http://schemas.microsoft.com/office/powerpoint/2010/main" val="299682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000" dirty="0"/>
              <a:t> </a:t>
            </a:r>
            <a:endParaRPr lang="zh-CN" altLang="zh-CN" sz="2000" dirty="0"/>
          </a:p>
          <a:p>
            <a:r>
              <a:rPr lang="en-US" altLang="zh-CN" sz="2000" b="1" dirty="0"/>
              <a:t>22.</a:t>
            </a:r>
            <a:r>
              <a:rPr lang="en-US" altLang="zh-CN" sz="2000" dirty="0"/>
              <a:t> 	</a:t>
            </a:r>
            <a:r>
              <a:rPr lang="zh-CN" altLang="zh-CN" sz="2000" dirty="0"/>
              <a:t>若执行以下语句</a:t>
            </a:r>
          </a:p>
          <a:p>
            <a:r>
              <a:rPr lang="en-US" altLang="zh-CN" sz="2000" dirty="0"/>
              <a:t>		</a:t>
            </a:r>
            <a:r>
              <a:rPr lang="en-US" altLang="zh-CN" sz="2000" dirty="0" err="1"/>
              <a:t>ArrayList</a:t>
            </a:r>
            <a:r>
              <a:rPr lang="en-US" altLang="zh-CN" sz="2000" dirty="0"/>
              <a:t> al = new </a:t>
            </a:r>
            <a:r>
              <a:rPr lang="en-US" altLang="zh-CN" sz="2000" dirty="0" err="1"/>
              <a:t>ArrayList</a:t>
            </a:r>
            <a:r>
              <a:rPr lang="en-US" altLang="zh-CN" sz="2000" dirty="0"/>
              <a:t>( );</a:t>
            </a:r>
            <a:endParaRPr lang="zh-CN" altLang="zh-CN" sz="2000" dirty="0"/>
          </a:p>
          <a:p>
            <a:r>
              <a:rPr lang="en-US" altLang="zh-CN" sz="2000" dirty="0"/>
              <a:t>		</a:t>
            </a:r>
            <a:r>
              <a:rPr lang="en-US" altLang="zh-CN" sz="2000" dirty="0" err="1"/>
              <a:t>al.add</a:t>
            </a:r>
            <a:r>
              <a:rPr lang="en-US" altLang="zh-CN" sz="2000" dirty="0"/>
              <a:t>(“one”);   </a:t>
            </a:r>
            <a:r>
              <a:rPr lang="en-US" altLang="zh-CN" sz="2000" dirty="0" err="1"/>
              <a:t>al.add</a:t>
            </a:r>
            <a:r>
              <a:rPr lang="en-US" altLang="zh-CN" sz="2000" dirty="0"/>
              <a:t>("two");</a:t>
            </a:r>
            <a:endParaRPr lang="zh-CN" altLang="zh-CN" sz="2000" dirty="0"/>
          </a:p>
          <a:p>
            <a:r>
              <a:rPr lang="en-US" altLang="zh-CN" sz="2000" dirty="0"/>
              <a:t>    		</a:t>
            </a:r>
            <a:r>
              <a:rPr lang="en-US" altLang="zh-CN" sz="2000" dirty="0" err="1"/>
              <a:t>al.add</a:t>
            </a:r>
            <a:r>
              <a:rPr lang="en-US" altLang="zh-CN" sz="2000" dirty="0"/>
              <a:t>("three ");  </a:t>
            </a:r>
            <a:r>
              <a:rPr lang="en-US" altLang="zh-CN" sz="2000" dirty="0" err="1"/>
              <a:t>al.add</a:t>
            </a:r>
            <a:r>
              <a:rPr lang="en-US" altLang="zh-CN" sz="2000" dirty="0"/>
              <a:t>("two"); </a:t>
            </a:r>
            <a:endParaRPr lang="zh-CN" altLang="zh-CN" sz="2000" dirty="0"/>
          </a:p>
          <a:p>
            <a:r>
              <a:rPr lang="en-US" altLang="zh-CN" sz="2000" dirty="0"/>
              <a:t>	</a:t>
            </a:r>
            <a:r>
              <a:rPr lang="zh-CN" altLang="zh-CN" sz="2000" dirty="0"/>
              <a:t>则</a:t>
            </a:r>
            <a:r>
              <a:rPr lang="en-US" altLang="zh-CN" sz="2000" dirty="0"/>
              <a:t>al</a:t>
            </a:r>
            <a:r>
              <a:rPr lang="zh-CN" altLang="zh-CN" sz="2000" dirty="0"/>
              <a:t>中的元素有</a:t>
            </a:r>
            <a:r>
              <a:rPr lang="en-US" altLang="zh-CN" sz="2000" dirty="0"/>
              <a:t>___D</a:t>
            </a:r>
            <a:r>
              <a:rPr lang="en-US" altLang="zh-CN" sz="2000" u="sng" dirty="0"/>
              <a:t>_ _</a:t>
            </a:r>
            <a:r>
              <a:rPr lang="en-US" altLang="zh-CN" sz="2000" dirty="0"/>
              <a:t>___</a:t>
            </a:r>
            <a:r>
              <a:rPr lang="zh-CN" altLang="zh-CN" sz="2000" dirty="0"/>
              <a:t>。</a:t>
            </a:r>
          </a:p>
          <a:p>
            <a:r>
              <a:rPr lang="en-US" altLang="zh-CN" sz="2000" b="1" dirty="0"/>
              <a:t>	A</a:t>
            </a:r>
            <a:r>
              <a:rPr lang="zh-CN" altLang="zh-CN" sz="2000" b="1" dirty="0"/>
              <a:t>．</a:t>
            </a:r>
            <a:r>
              <a:rPr lang="zh-CN" altLang="zh-CN" sz="2000" dirty="0"/>
              <a:t> </a:t>
            </a:r>
            <a:r>
              <a:rPr lang="en-US" altLang="zh-CN" sz="2000" dirty="0"/>
              <a:t>"two"	              		</a:t>
            </a:r>
            <a:r>
              <a:rPr lang="en-US" altLang="zh-CN" sz="2000" b="1" dirty="0"/>
              <a:t>B</a:t>
            </a:r>
            <a:r>
              <a:rPr lang="zh-CN" altLang="zh-CN" sz="2000" b="1" dirty="0"/>
              <a:t>．</a:t>
            </a:r>
            <a:r>
              <a:rPr lang="en-US" altLang="zh-CN" sz="2000" dirty="0"/>
              <a:t>"one", "three"</a:t>
            </a:r>
            <a:endParaRPr lang="zh-CN" altLang="zh-CN" sz="2000" dirty="0"/>
          </a:p>
          <a:p>
            <a:r>
              <a:rPr lang="en-US" altLang="zh-CN" sz="2000" b="1" dirty="0"/>
              <a:t>	C</a:t>
            </a:r>
            <a:r>
              <a:rPr lang="zh-CN" altLang="zh-CN" sz="2000" b="1" dirty="0"/>
              <a:t>．</a:t>
            </a:r>
            <a:r>
              <a:rPr lang="zh-CN" altLang="zh-CN" sz="2000" dirty="0"/>
              <a:t> </a:t>
            </a:r>
            <a:r>
              <a:rPr lang="en-US" altLang="zh-CN" sz="2000" dirty="0"/>
              <a:t>"one", "</a:t>
            </a:r>
            <a:r>
              <a:rPr lang="en-US" altLang="zh-CN" sz="2000" dirty="0" err="1"/>
              <a:t>two","three</a:t>
            </a:r>
            <a:r>
              <a:rPr lang="en-US" altLang="zh-CN" sz="2000" dirty="0"/>
              <a:t>"   	</a:t>
            </a:r>
            <a:r>
              <a:rPr lang="en-US" altLang="zh-CN" sz="2000" b="1" dirty="0"/>
              <a:t>D</a:t>
            </a:r>
            <a:r>
              <a:rPr lang="zh-CN" altLang="zh-CN" sz="2000" b="1" dirty="0"/>
              <a:t>．</a:t>
            </a:r>
            <a:r>
              <a:rPr lang="en-US" altLang="zh-CN" sz="2000" dirty="0"/>
              <a:t>"one", "</a:t>
            </a:r>
            <a:r>
              <a:rPr lang="en-US" altLang="zh-CN" sz="2000" dirty="0" err="1"/>
              <a:t>two","three</a:t>
            </a:r>
            <a:r>
              <a:rPr lang="en-US" altLang="zh-CN" sz="2000" dirty="0"/>
              <a:t>", "two"</a:t>
            </a:r>
            <a:endParaRPr lang="zh-CN" altLang="zh-CN" sz="2000" dirty="0"/>
          </a:p>
          <a:p>
            <a:br>
              <a:rPr lang="fr-FR" altLang="zh-CN" sz="2400" dirty="0">
                <a:solidFill>
                  <a:prstClr val="black"/>
                </a:solidFill>
              </a:rPr>
            </a:br>
            <a:r>
              <a:rPr lang="en-US" altLang="zh-CN" sz="2400" b="1" dirty="0"/>
              <a:t>23</a:t>
            </a:r>
            <a:r>
              <a:rPr lang="zh-CN" altLang="zh-CN" sz="2400" dirty="0"/>
              <a:t>．判断两个字符串</a:t>
            </a:r>
            <a:r>
              <a:rPr lang="en-US" altLang="zh-CN" sz="2400" dirty="0"/>
              <a:t>s1,s2</a:t>
            </a:r>
            <a:r>
              <a:rPr lang="zh-CN" altLang="zh-CN" sz="2400" dirty="0"/>
              <a:t>值是否相等，需要使用</a:t>
            </a:r>
            <a:r>
              <a:rPr lang="en-US" altLang="zh-CN" sz="2400" dirty="0"/>
              <a:t>__D</a:t>
            </a:r>
            <a:r>
              <a:rPr lang="en-US" altLang="zh-CN" sz="2400" u="sng" dirty="0"/>
              <a:t>_ _</a:t>
            </a:r>
            <a:r>
              <a:rPr lang="en-US" altLang="zh-CN" sz="2400" dirty="0"/>
              <a:t>___</a:t>
            </a:r>
            <a:r>
              <a:rPr lang="zh-CN" altLang="zh-CN" sz="2400" dirty="0"/>
              <a:t>。</a:t>
            </a:r>
          </a:p>
          <a:p>
            <a:r>
              <a:rPr lang="en-US" altLang="zh-CN" sz="2400" b="1" dirty="0"/>
              <a:t>	A</a:t>
            </a:r>
            <a:r>
              <a:rPr lang="zh-CN" altLang="zh-CN" sz="2400" b="1" dirty="0"/>
              <a:t>．</a:t>
            </a:r>
            <a:r>
              <a:rPr lang="en-US" altLang="zh-CN" sz="2400" dirty="0"/>
              <a:t>if(s1=s2)             		</a:t>
            </a:r>
            <a:r>
              <a:rPr lang="en-US" altLang="zh-CN" sz="2400" b="1" dirty="0"/>
              <a:t>B</a:t>
            </a:r>
            <a:r>
              <a:rPr lang="zh-CN" altLang="zh-CN" sz="2400" b="1" dirty="0"/>
              <a:t>．</a:t>
            </a:r>
            <a:r>
              <a:rPr lang="en-US" altLang="zh-CN" sz="2400" dirty="0"/>
              <a:t>if(s1==s2)	</a:t>
            </a:r>
            <a:endParaRPr lang="zh-CN" altLang="zh-CN" sz="2400" dirty="0"/>
          </a:p>
          <a:p>
            <a:r>
              <a:rPr lang="en-US" altLang="zh-CN" sz="2400" b="1" dirty="0"/>
              <a:t>	C</a:t>
            </a:r>
            <a:r>
              <a:rPr lang="zh-CN" altLang="zh-CN" sz="2400" b="1" dirty="0"/>
              <a:t>．</a:t>
            </a:r>
            <a:r>
              <a:rPr lang="en-US" altLang="zh-CN" sz="2400" dirty="0"/>
              <a:t>if( equals(s1,s2))	      	</a:t>
            </a:r>
            <a:r>
              <a:rPr lang="en-US" altLang="zh-CN" sz="2400" b="1" dirty="0"/>
              <a:t>D</a:t>
            </a:r>
            <a:r>
              <a:rPr lang="zh-CN" altLang="zh-CN" sz="2400" b="1" dirty="0"/>
              <a:t>．</a:t>
            </a:r>
            <a:r>
              <a:rPr lang="en-US" altLang="zh-CN" sz="2400" dirty="0"/>
              <a:t>if(s1.equals(s2))</a:t>
            </a:r>
            <a:endParaRPr lang="zh-CN" altLang="zh-CN" sz="2400" dirty="0"/>
          </a:p>
          <a:p>
            <a:endParaRPr lang="zh-CN" altLang="zh-CN" sz="2400" dirty="0">
              <a:solidFill>
                <a:prstClr val="black"/>
              </a:solidFill>
            </a:endParaRPr>
          </a:p>
        </p:txBody>
      </p:sp>
    </p:spTree>
    <p:extLst>
      <p:ext uri="{BB962C8B-B14F-4D97-AF65-F5344CB8AC3E}">
        <p14:creationId xmlns:p14="http://schemas.microsoft.com/office/powerpoint/2010/main" val="581727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000" b="1" dirty="0"/>
              <a:t>24.</a:t>
            </a:r>
            <a:r>
              <a:rPr lang="en-US" altLang="zh-CN" sz="2000" dirty="0"/>
              <a:t> String s1=new String(”HUSTCS”); String s2 = new String(“HUSTCS”);</a:t>
            </a:r>
            <a:endParaRPr lang="zh-CN" altLang="zh-CN" sz="2000" dirty="0"/>
          </a:p>
          <a:p>
            <a:r>
              <a:rPr lang="en-US" altLang="zh-CN" sz="2000" dirty="0"/>
              <a:t>       </a:t>
            </a:r>
            <a:r>
              <a:rPr lang="en-US" altLang="zh-CN" sz="2000" dirty="0" err="1"/>
              <a:t>boolean</a:t>
            </a:r>
            <a:r>
              <a:rPr lang="en-US" altLang="zh-CN" sz="2000" dirty="0"/>
              <a:t> b = (s1= =s2); </a:t>
            </a:r>
            <a:r>
              <a:rPr lang="zh-CN" altLang="zh-CN" sz="2000" dirty="0"/>
              <a:t>则</a:t>
            </a:r>
            <a:r>
              <a:rPr lang="en-US" altLang="zh-CN" sz="2000" dirty="0"/>
              <a:t>b</a:t>
            </a:r>
            <a:r>
              <a:rPr lang="zh-CN" altLang="zh-CN" sz="2000" dirty="0"/>
              <a:t>的值为</a:t>
            </a:r>
            <a:r>
              <a:rPr lang="en-US" altLang="zh-CN" sz="2000" dirty="0"/>
              <a:t>(    B   )</a:t>
            </a:r>
            <a:endParaRPr lang="zh-CN" altLang="zh-CN" sz="2000" dirty="0"/>
          </a:p>
          <a:p>
            <a:r>
              <a:rPr lang="en-US" altLang="zh-CN" sz="2000" dirty="0"/>
              <a:t>	</a:t>
            </a:r>
            <a:r>
              <a:rPr lang="en-US" altLang="zh-CN" sz="2000" b="1" dirty="0"/>
              <a:t>A.</a:t>
            </a:r>
            <a:r>
              <a:rPr lang="en-US" altLang="zh-CN" sz="2000" dirty="0"/>
              <a:t> true  			</a:t>
            </a:r>
            <a:r>
              <a:rPr lang="en-US" altLang="zh-CN" sz="2000" b="1" dirty="0"/>
              <a:t>B.</a:t>
            </a:r>
            <a:r>
              <a:rPr lang="en-US" altLang="zh-CN" sz="2000" dirty="0"/>
              <a:t> false  		</a:t>
            </a:r>
            <a:r>
              <a:rPr lang="en-US" altLang="zh-CN" sz="2000" b="1" dirty="0"/>
              <a:t>C.</a:t>
            </a:r>
            <a:r>
              <a:rPr lang="en-US" altLang="zh-CN" sz="2000" dirty="0"/>
              <a:t>0  		</a:t>
            </a:r>
            <a:r>
              <a:rPr lang="en-US" altLang="zh-CN" sz="2000" b="1" dirty="0"/>
              <a:t>D.</a:t>
            </a:r>
            <a:r>
              <a:rPr lang="en-US" altLang="zh-CN" sz="2000" dirty="0"/>
              <a:t> 1</a:t>
            </a:r>
            <a:endParaRPr lang="zh-CN" altLang="zh-CN" sz="2000" dirty="0"/>
          </a:p>
          <a:p>
            <a:r>
              <a:rPr lang="en-US" altLang="zh-CN" sz="2000" b="1" dirty="0"/>
              <a:t> </a:t>
            </a:r>
            <a:endParaRPr lang="zh-CN" altLang="zh-CN" sz="2000" dirty="0"/>
          </a:p>
          <a:p>
            <a:r>
              <a:rPr lang="en-US" altLang="zh-CN" sz="2000" b="1" dirty="0"/>
              <a:t>25.</a:t>
            </a:r>
            <a:r>
              <a:rPr lang="en-US" altLang="zh-CN" sz="2000" dirty="0"/>
              <a:t>String[] s={“</a:t>
            </a:r>
            <a:r>
              <a:rPr lang="en-US" altLang="zh-CN" sz="2000" dirty="0" err="1"/>
              <a:t>Monday”,”Tuesday”,”Wednesday</a:t>
            </a:r>
            <a:r>
              <a:rPr lang="en-US" altLang="zh-CN" sz="2000" dirty="0"/>
              <a:t>”,</a:t>
            </a:r>
          </a:p>
          <a:p>
            <a:r>
              <a:rPr lang="en-US" altLang="zh-CN" sz="2000" dirty="0"/>
              <a:t>	”Thirsday”,”Friday”,”Sataday”,”Sunday”}</a:t>
            </a:r>
            <a:r>
              <a:rPr lang="zh-CN" altLang="zh-CN" sz="2000" dirty="0"/>
              <a:t>；，</a:t>
            </a:r>
            <a:endParaRPr lang="en-US" altLang="zh-CN" sz="2000" dirty="0"/>
          </a:p>
          <a:p>
            <a:r>
              <a:rPr lang="en-US" altLang="zh-CN" sz="2000" dirty="0"/>
              <a:t>      </a:t>
            </a:r>
            <a:r>
              <a:rPr lang="zh-CN" altLang="zh-CN" sz="2000" dirty="0"/>
              <a:t>则下列语句正确的是</a:t>
            </a:r>
            <a:r>
              <a:rPr lang="en-US" altLang="zh-CN" sz="2000" dirty="0"/>
              <a:t>(   C  )</a:t>
            </a:r>
            <a:endParaRPr lang="zh-CN" altLang="zh-CN" sz="2000" dirty="0"/>
          </a:p>
          <a:p>
            <a:r>
              <a:rPr lang="en-US" altLang="zh-CN" sz="2000" dirty="0"/>
              <a:t>	</a:t>
            </a:r>
            <a:r>
              <a:rPr lang="en-US" altLang="zh-CN" sz="2000" b="1" dirty="0"/>
              <a:t>A.</a:t>
            </a:r>
            <a:r>
              <a:rPr lang="en-US" altLang="zh-CN" sz="2000" dirty="0"/>
              <a:t> </a:t>
            </a:r>
            <a:r>
              <a:rPr lang="en-US" altLang="zh-CN" sz="2000" dirty="0" err="1"/>
              <a:t>int</a:t>
            </a:r>
            <a:r>
              <a:rPr lang="en-US" altLang="zh-CN" sz="2000" dirty="0"/>
              <a:t> a = </a:t>
            </a:r>
            <a:r>
              <a:rPr lang="en-US" altLang="zh-CN" sz="2000" dirty="0" err="1"/>
              <a:t>s.length</a:t>
            </a:r>
            <a:r>
              <a:rPr lang="en-US" altLang="zh-CN" sz="2000" dirty="0"/>
              <a:t>,  b = s[1].length;</a:t>
            </a:r>
            <a:endParaRPr lang="zh-CN" altLang="zh-CN" sz="2000" dirty="0"/>
          </a:p>
          <a:p>
            <a:r>
              <a:rPr lang="en-US" altLang="zh-CN" sz="2000" dirty="0"/>
              <a:t>	</a:t>
            </a:r>
            <a:r>
              <a:rPr lang="en-US" altLang="zh-CN" sz="2000" b="1" dirty="0"/>
              <a:t>B.</a:t>
            </a:r>
            <a:r>
              <a:rPr lang="en-US" altLang="zh-CN" sz="2000" dirty="0"/>
              <a:t> </a:t>
            </a:r>
            <a:r>
              <a:rPr lang="en-US" altLang="zh-CN" sz="2000" dirty="0" err="1"/>
              <a:t>int</a:t>
            </a:r>
            <a:r>
              <a:rPr lang="en-US" altLang="zh-CN" sz="2000" dirty="0"/>
              <a:t>  a = </a:t>
            </a:r>
            <a:r>
              <a:rPr lang="en-US" altLang="zh-CN" sz="2000" dirty="0" err="1"/>
              <a:t>s.length</a:t>
            </a:r>
            <a:r>
              <a:rPr lang="en-US" altLang="zh-CN" sz="2000" dirty="0"/>
              <a:t>( ), b = s[1].length;</a:t>
            </a:r>
            <a:endParaRPr lang="zh-CN" altLang="zh-CN" sz="2000" dirty="0"/>
          </a:p>
          <a:p>
            <a:r>
              <a:rPr lang="en-US" altLang="zh-CN" sz="2000" dirty="0"/>
              <a:t>	</a:t>
            </a:r>
            <a:r>
              <a:rPr lang="en-US" altLang="zh-CN" sz="2000" b="1" dirty="0"/>
              <a:t>C.</a:t>
            </a:r>
            <a:r>
              <a:rPr lang="en-US" altLang="zh-CN" sz="2000" dirty="0"/>
              <a:t> </a:t>
            </a:r>
            <a:r>
              <a:rPr lang="en-US" altLang="zh-CN" sz="2000" dirty="0" err="1"/>
              <a:t>int</a:t>
            </a:r>
            <a:r>
              <a:rPr lang="en-US" altLang="zh-CN" sz="2000" dirty="0"/>
              <a:t>  a = </a:t>
            </a:r>
            <a:r>
              <a:rPr lang="en-US" altLang="zh-CN" sz="2000" dirty="0" err="1"/>
              <a:t>s.length</a:t>
            </a:r>
            <a:r>
              <a:rPr lang="en-US" altLang="zh-CN" sz="2000" dirty="0"/>
              <a:t>,  b = s[1].length();</a:t>
            </a:r>
            <a:endParaRPr lang="zh-CN" altLang="zh-CN" sz="2000" dirty="0"/>
          </a:p>
          <a:p>
            <a:r>
              <a:rPr lang="en-US" altLang="zh-CN" sz="2000" dirty="0"/>
              <a:t>	</a:t>
            </a:r>
            <a:r>
              <a:rPr lang="en-US" altLang="zh-CN" sz="2000" b="1" dirty="0"/>
              <a:t>D.</a:t>
            </a:r>
            <a:r>
              <a:rPr lang="en-US" altLang="zh-CN" sz="2000" dirty="0"/>
              <a:t> </a:t>
            </a:r>
            <a:r>
              <a:rPr lang="en-US" altLang="zh-CN" sz="2000" dirty="0" err="1"/>
              <a:t>int</a:t>
            </a:r>
            <a:r>
              <a:rPr lang="en-US" altLang="zh-CN" sz="2000" dirty="0"/>
              <a:t>  a = </a:t>
            </a:r>
            <a:r>
              <a:rPr lang="en-US" altLang="zh-CN" sz="2000" dirty="0" err="1"/>
              <a:t>s.length</a:t>
            </a:r>
            <a:r>
              <a:rPr lang="en-US" altLang="zh-CN" sz="2000" dirty="0"/>
              <a:t>( ), b = s[1].length( );</a:t>
            </a:r>
            <a:endParaRPr lang="zh-CN" altLang="zh-CN" sz="2000" dirty="0"/>
          </a:p>
          <a:p>
            <a:br>
              <a:rPr lang="fr-FR" altLang="zh-CN" sz="2400" dirty="0">
                <a:solidFill>
                  <a:prstClr val="black"/>
                </a:solidFill>
              </a:rPr>
            </a:br>
            <a:endParaRPr lang="zh-CN" altLang="zh-CN" sz="2400" dirty="0">
              <a:solidFill>
                <a:prstClr val="black"/>
              </a:solidFill>
            </a:endParaRPr>
          </a:p>
        </p:txBody>
      </p:sp>
    </p:spTree>
    <p:extLst>
      <p:ext uri="{BB962C8B-B14F-4D97-AF65-F5344CB8AC3E}">
        <p14:creationId xmlns:p14="http://schemas.microsoft.com/office/powerpoint/2010/main" val="359750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268760"/>
            <a:ext cx="8496944" cy="4464496"/>
          </a:xfrm>
          <a:prstGeom prst="rect">
            <a:avLst/>
          </a:prstGeom>
          <a:noFill/>
        </p:spPr>
        <p:txBody>
          <a:bodyPr wrap="square" rtlCol="0">
            <a:noAutofit/>
          </a:bodyPr>
          <a:lstStyle/>
          <a:p>
            <a:r>
              <a:rPr lang="en-US" altLang="zh-CN" sz="2000" b="1" dirty="0"/>
              <a:t>26. </a:t>
            </a:r>
            <a:r>
              <a:rPr lang="zh-CN" altLang="zh-CN" sz="2000" dirty="0"/>
              <a:t>分析下面的程序</a:t>
            </a:r>
            <a:r>
              <a:rPr lang="en-US" altLang="zh-CN" sz="2000" dirty="0"/>
              <a:t>  </a:t>
            </a:r>
            <a:endParaRPr lang="zh-CN" altLang="zh-CN" sz="2000" dirty="0"/>
          </a:p>
          <a:p>
            <a:r>
              <a:rPr lang="en-US" altLang="zh-CN" sz="1600" dirty="0"/>
              <a:t>abstract class Base{</a:t>
            </a:r>
            <a:endParaRPr lang="zh-CN" altLang="zh-CN" sz="1600" dirty="0"/>
          </a:p>
          <a:p>
            <a:r>
              <a:rPr lang="en-US" altLang="zh-CN" sz="1600" dirty="0"/>
              <a:t>    public void fun(){</a:t>
            </a:r>
            <a:endParaRPr lang="zh-CN" altLang="zh-CN" sz="1600" dirty="0"/>
          </a:p>
          <a:p>
            <a:r>
              <a:rPr lang="en-US" altLang="zh-CN" sz="1600" dirty="0"/>
              <a:t>        </a:t>
            </a:r>
            <a:r>
              <a:rPr lang="en-US" altLang="zh-CN" sz="1600" dirty="0" err="1"/>
              <a:t>System.out.println</a:t>
            </a:r>
            <a:r>
              <a:rPr lang="en-US" altLang="zh-CN" sz="1600" dirty="0"/>
              <a:t>("function </a:t>
            </a:r>
            <a:r>
              <a:rPr lang="en-US" altLang="zh-CN" sz="1600" dirty="0" err="1"/>
              <a:t>Base.fun</a:t>
            </a:r>
            <a:r>
              <a:rPr lang="en-US" altLang="zh-CN" sz="1600" dirty="0"/>
              <a:t>( )");</a:t>
            </a:r>
            <a:endParaRPr lang="zh-CN" altLang="zh-CN" sz="1600" dirty="0"/>
          </a:p>
          <a:p>
            <a:r>
              <a:rPr lang="en-US" altLang="zh-CN" sz="1600" dirty="0"/>
              <a:t>    }</a:t>
            </a:r>
            <a:endParaRPr lang="zh-CN" altLang="zh-CN" sz="1600" dirty="0"/>
          </a:p>
          <a:p>
            <a:r>
              <a:rPr lang="en-US" altLang="zh-CN" sz="1600" dirty="0"/>
              <a:t>}</a:t>
            </a:r>
            <a:endParaRPr lang="zh-CN" altLang="zh-CN" sz="1600" dirty="0"/>
          </a:p>
          <a:p>
            <a:r>
              <a:rPr lang="en-US" altLang="zh-CN" sz="1600" dirty="0"/>
              <a:t>public class Derive extends Base{</a:t>
            </a:r>
            <a:endParaRPr lang="zh-CN" altLang="zh-CN" sz="1600" dirty="0"/>
          </a:p>
          <a:p>
            <a:r>
              <a:rPr lang="en-US" altLang="zh-CN" sz="1600" dirty="0"/>
              <a:t>    public static void main(String[] </a:t>
            </a:r>
            <a:r>
              <a:rPr lang="en-US" altLang="zh-CN" sz="1600" dirty="0" err="1"/>
              <a:t>args</a:t>
            </a:r>
            <a:r>
              <a:rPr lang="en-US" altLang="zh-CN" sz="1600" dirty="0"/>
              <a:t>){</a:t>
            </a:r>
            <a:endParaRPr lang="zh-CN" altLang="zh-CN" sz="1600" dirty="0"/>
          </a:p>
          <a:p>
            <a:r>
              <a:rPr lang="en-US" altLang="zh-CN" sz="1600" dirty="0"/>
              <a:t>        Base a = new Derive( );</a:t>
            </a:r>
            <a:endParaRPr lang="zh-CN" altLang="zh-CN" sz="1600" dirty="0"/>
          </a:p>
          <a:p>
            <a:r>
              <a:rPr lang="en-US" altLang="zh-CN" sz="1600" dirty="0"/>
              <a:t>        </a:t>
            </a:r>
            <a:r>
              <a:rPr lang="en-US" altLang="zh-CN" sz="1600" dirty="0" err="1"/>
              <a:t>a.fun</a:t>
            </a:r>
            <a:r>
              <a:rPr lang="en-US" altLang="zh-CN" sz="1600" dirty="0"/>
              <a:t>( );</a:t>
            </a:r>
            <a:endParaRPr lang="zh-CN" altLang="zh-CN" sz="1600" dirty="0"/>
          </a:p>
          <a:p>
            <a:r>
              <a:rPr lang="en-US" altLang="zh-CN" sz="1600" dirty="0"/>
              <a:t>    }    </a:t>
            </a:r>
            <a:endParaRPr lang="zh-CN" altLang="zh-CN" sz="1600" dirty="0"/>
          </a:p>
          <a:p>
            <a:r>
              <a:rPr lang="en-US" altLang="zh-CN" sz="1600" dirty="0"/>
              <a:t>    public void fun( ){</a:t>
            </a:r>
            <a:endParaRPr lang="zh-CN" altLang="zh-CN" sz="1600" dirty="0"/>
          </a:p>
          <a:p>
            <a:r>
              <a:rPr lang="en-US" altLang="zh-CN" sz="1600" dirty="0"/>
              <a:t>        System.out.println(“function </a:t>
            </a:r>
            <a:r>
              <a:rPr lang="en-US" altLang="zh-CN" sz="1600" dirty="0" err="1"/>
              <a:t>Derive.fun</a:t>
            </a:r>
            <a:r>
              <a:rPr lang="en-US" altLang="zh-CN" sz="1600" dirty="0"/>
              <a:t>()”);</a:t>
            </a:r>
            <a:endParaRPr lang="zh-CN" altLang="zh-CN" sz="1600" dirty="0"/>
          </a:p>
          <a:p>
            <a:r>
              <a:rPr lang="en-US" altLang="zh-CN" sz="1600" dirty="0"/>
              <a:t>    }</a:t>
            </a:r>
            <a:endParaRPr lang="zh-CN" altLang="zh-CN" sz="1600" dirty="0"/>
          </a:p>
          <a:p>
            <a:r>
              <a:rPr lang="en-US" altLang="zh-CN" sz="1600" dirty="0"/>
              <a:t>}</a:t>
            </a:r>
            <a:endParaRPr lang="zh-CN" altLang="zh-CN" sz="1600" dirty="0"/>
          </a:p>
          <a:p>
            <a:r>
              <a:rPr lang="zh-CN" altLang="zh-CN" sz="1600" dirty="0"/>
              <a:t>以下说法正确的是</a:t>
            </a:r>
            <a:r>
              <a:rPr lang="en-US" altLang="zh-CN" sz="1600" dirty="0"/>
              <a:t>(   D  )</a:t>
            </a:r>
            <a:endParaRPr lang="zh-CN" altLang="zh-CN" sz="1600" dirty="0"/>
          </a:p>
          <a:p>
            <a:r>
              <a:rPr lang="en-US" altLang="zh-CN" sz="1600" b="1" dirty="0"/>
              <a:t>	A</a:t>
            </a:r>
            <a:r>
              <a:rPr lang="en-US" altLang="zh-CN" sz="1600" dirty="0"/>
              <a:t>. </a:t>
            </a:r>
            <a:r>
              <a:rPr lang="zh-CN" altLang="zh-CN" sz="1600" dirty="0"/>
              <a:t>编译错误，因为</a:t>
            </a:r>
            <a:r>
              <a:rPr lang="en-US" altLang="zh-CN" sz="1600" dirty="0"/>
              <a:t>class Base</a:t>
            </a:r>
            <a:r>
              <a:rPr lang="zh-CN" altLang="zh-CN" sz="1600" dirty="0"/>
              <a:t>里没有抽象方法</a:t>
            </a:r>
          </a:p>
          <a:p>
            <a:r>
              <a:rPr lang="en-US" altLang="zh-CN" sz="1600" dirty="0"/>
              <a:t>	</a:t>
            </a:r>
            <a:r>
              <a:rPr lang="en-US" altLang="zh-CN" sz="1600" b="1" dirty="0"/>
              <a:t>B. </a:t>
            </a:r>
            <a:r>
              <a:rPr lang="zh-CN" altLang="zh-CN" sz="1600" dirty="0"/>
              <a:t>编译错误，因为类</a:t>
            </a:r>
            <a:r>
              <a:rPr lang="en-US" altLang="zh-CN" sz="1600" dirty="0"/>
              <a:t>Derive</a:t>
            </a:r>
            <a:r>
              <a:rPr lang="zh-CN" altLang="zh-CN" sz="1600" dirty="0"/>
              <a:t>也是个抽象类</a:t>
            </a:r>
          </a:p>
          <a:p>
            <a:r>
              <a:rPr lang="en-US" altLang="zh-CN" sz="1600" dirty="0"/>
              <a:t>	</a:t>
            </a:r>
            <a:r>
              <a:rPr lang="en-US" altLang="zh-CN" sz="1600" b="1" dirty="0"/>
              <a:t>C. </a:t>
            </a:r>
            <a:r>
              <a:rPr lang="zh-CN" altLang="zh-CN" sz="1600" dirty="0"/>
              <a:t>运行输出结果为</a:t>
            </a:r>
            <a:r>
              <a:rPr lang="en-US" altLang="zh-CN" sz="1600" dirty="0"/>
              <a:t>function </a:t>
            </a:r>
            <a:r>
              <a:rPr lang="en-US" altLang="zh-CN" sz="1600" dirty="0" err="1"/>
              <a:t>Base.fun</a:t>
            </a:r>
            <a:r>
              <a:rPr lang="en-US" altLang="zh-CN" sz="1600" dirty="0"/>
              <a:t>( )</a:t>
            </a:r>
            <a:endParaRPr lang="zh-CN" altLang="zh-CN" sz="1600" dirty="0"/>
          </a:p>
          <a:p>
            <a:r>
              <a:rPr lang="en-US" altLang="zh-CN" sz="1600" dirty="0"/>
              <a:t>	</a:t>
            </a:r>
            <a:r>
              <a:rPr lang="en-US" altLang="zh-CN" sz="1600" b="1" dirty="0"/>
              <a:t>D. </a:t>
            </a:r>
            <a:r>
              <a:rPr lang="zh-CN" altLang="zh-CN" sz="1600" dirty="0"/>
              <a:t>输出结果为</a:t>
            </a:r>
            <a:r>
              <a:rPr lang="en-US" altLang="zh-CN" sz="1600" dirty="0"/>
              <a:t>function </a:t>
            </a:r>
            <a:r>
              <a:rPr lang="en-US" altLang="zh-CN" sz="1600" dirty="0" err="1"/>
              <a:t>Derive.fun</a:t>
            </a:r>
            <a:r>
              <a:rPr lang="en-US" altLang="zh-CN" sz="1600" dirty="0"/>
              <a:t>( )</a:t>
            </a:r>
            <a:br>
              <a:rPr lang="fr-FR" altLang="zh-CN" sz="1600" dirty="0">
                <a:solidFill>
                  <a:srgbClr val="FF0000"/>
                </a:solidFill>
              </a:rPr>
            </a:br>
            <a:endParaRPr lang="zh-CN" altLang="zh-CN" sz="1600" dirty="0">
              <a:solidFill>
                <a:srgbClr val="FF0000"/>
              </a:solidFill>
            </a:endParaRPr>
          </a:p>
        </p:txBody>
      </p:sp>
    </p:spTree>
    <p:extLst>
      <p:ext uri="{BB962C8B-B14F-4D97-AF65-F5344CB8AC3E}">
        <p14:creationId xmlns:p14="http://schemas.microsoft.com/office/powerpoint/2010/main" val="1289262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000" b="1" dirty="0"/>
              <a:t>27.</a:t>
            </a:r>
            <a:r>
              <a:rPr lang="en-US" altLang="zh-CN" sz="2000" dirty="0"/>
              <a:t> </a:t>
            </a:r>
            <a:r>
              <a:rPr lang="zh-CN" altLang="zh-CN" sz="2000" dirty="0"/>
              <a:t>下列关于修饰符混用的说法，错误的是（</a:t>
            </a:r>
            <a:r>
              <a:rPr lang="en-US" altLang="zh-CN" sz="2000" dirty="0"/>
              <a:t>  B   </a:t>
            </a:r>
            <a:r>
              <a:rPr lang="zh-CN" altLang="zh-CN" sz="2000" dirty="0"/>
              <a:t>）</a:t>
            </a:r>
          </a:p>
          <a:p>
            <a:r>
              <a:rPr lang="en-US" altLang="zh-CN" sz="2000" dirty="0"/>
              <a:t>	</a:t>
            </a:r>
            <a:r>
              <a:rPr lang="en-US" altLang="zh-CN" sz="2000" b="1" dirty="0"/>
              <a:t>A. </a:t>
            </a:r>
            <a:r>
              <a:rPr lang="en-US" altLang="zh-CN" sz="2000" dirty="0"/>
              <a:t>abstract</a:t>
            </a:r>
            <a:r>
              <a:rPr lang="zh-CN" altLang="zh-CN" sz="2000" dirty="0"/>
              <a:t>不能与</a:t>
            </a:r>
            <a:r>
              <a:rPr lang="en-US" altLang="zh-CN" sz="2000" dirty="0"/>
              <a:t>final</a:t>
            </a:r>
            <a:r>
              <a:rPr lang="zh-CN" altLang="zh-CN" sz="2000" dirty="0"/>
              <a:t>并列修饰同一个类 </a:t>
            </a:r>
          </a:p>
          <a:p>
            <a:r>
              <a:rPr lang="en-US" altLang="zh-CN" sz="2000" dirty="0"/>
              <a:t>	</a:t>
            </a:r>
            <a:r>
              <a:rPr lang="en-US" altLang="zh-CN" sz="2000" b="1" dirty="0"/>
              <a:t>B. </a:t>
            </a:r>
            <a:r>
              <a:rPr lang="en-US" altLang="zh-CN" sz="2000" dirty="0"/>
              <a:t>abstract</a:t>
            </a:r>
            <a:r>
              <a:rPr lang="zh-CN" altLang="zh-CN" sz="2000" dirty="0"/>
              <a:t>类中不可以有</a:t>
            </a:r>
            <a:r>
              <a:rPr lang="en-US" altLang="zh-CN" sz="2000" dirty="0"/>
              <a:t>private</a:t>
            </a:r>
            <a:r>
              <a:rPr lang="zh-CN" altLang="zh-CN" sz="2000" dirty="0"/>
              <a:t>的成员 </a:t>
            </a:r>
          </a:p>
          <a:p>
            <a:r>
              <a:rPr lang="en-US" altLang="zh-CN" sz="2000" dirty="0"/>
              <a:t>	</a:t>
            </a:r>
            <a:r>
              <a:rPr lang="en-US" altLang="zh-CN" sz="2000" b="1" dirty="0"/>
              <a:t>C.</a:t>
            </a:r>
            <a:r>
              <a:rPr lang="en-US" altLang="zh-CN" sz="2000" dirty="0"/>
              <a:t> static</a:t>
            </a:r>
            <a:r>
              <a:rPr lang="zh-CN" altLang="zh-CN" sz="2000" dirty="0"/>
              <a:t>方法中不能处理非</a:t>
            </a:r>
            <a:r>
              <a:rPr lang="en-US" altLang="zh-CN" sz="2000" dirty="0"/>
              <a:t>static</a:t>
            </a:r>
            <a:r>
              <a:rPr lang="zh-CN" altLang="zh-CN" sz="2000" dirty="0"/>
              <a:t>的属性 </a:t>
            </a:r>
          </a:p>
          <a:p>
            <a:r>
              <a:rPr lang="en-US" altLang="zh-CN" sz="2000" dirty="0"/>
              <a:t>	</a:t>
            </a:r>
            <a:r>
              <a:rPr lang="en-US" altLang="zh-CN" sz="2000" b="1" dirty="0"/>
              <a:t>D.</a:t>
            </a:r>
            <a:r>
              <a:rPr lang="en-US" altLang="zh-CN" sz="2000" dirty="0"/>
              <a:t> abstract</a:t>
            </a:r>
            <a:r>
              <a:rPr lang="zh-CN" altLang="zh-CN" sz="2000" dirty="0"/>
              <a:t>方法必须在</a:t>
            </a:r>
            <a:r>
              <a:rPr lang="en-US" altLang="zh-CN" sz="2000" dirty="0"/>
              <a:t>abstract</a:t>
            </a:r>
            <a:r>
              <a:rPr lang="zh-CN" altLang="zh-CN" sz="2000" dirty="0"/>
              <a:t>类或者接口中</a:t>
            </a:r>
          </a:p>
          <a:p>
            <a:br>
              <a:rPr lang="fr-FR" altLang="zh-CN" sz="2400" dirty="0">
                <a:solidFill>
                  <a:prstClr val="black"/>
                </a:solidFill>
              </a:rPr>
            </a:br>
            <a:r>
              <a:rPr lang="en-US" altLang="zh-CN" sz="2400" b="1" dirty="0"/>
              <a:t>28. </a:t>
            </a:r>
            <a:r>
              <a:rPr lang="zh-CN" altLang="zh-CN" sz="2400" dirty="0"/>
              <a:t>语句</a:t>
            </a:r>
            <a:r>
              <a:rPr lang="en-US" altLang="zh-CN" sz="2400" dirty="0"/>
              <a:t>String s1=”HUST”,s2 = “CS2005”;</a:t>
            </a:r>
            <a:r>
              <a:rPr lang="zh-CN" altLang="zh-CN" sz="2400" dirty="0"/>
              <a:t>则下列语句中正确的是</a:t>
            </a:r>
            <a:r>
              <a:rPr lang="en-US" altLang="zh-CN" sz="2400" dirty="0"/>
              <a:t>(  D  )</a:t>
            </a:r>
            <a:endParaRPr lang="zh-CN" altLang="zh-CN" sz="2400" dirty="0"/>
          </a:p>
          <a:p>
            <a:r>
              <a:rPr lang="en-US" altLang="zh-CN" sz="2400" dirty="0"/>
              <a:t>	</a:t>
            </a:r>
            <a:r>
              <a:rPr lang="en-US" altLang="zh-CN" sz="2400" b="1" dirty="0"/>
              <a:t>A. </a:t>
            </a:r>
            <a:r>
              <a:rPr lang="en-US" altLang="zh-CN" sz="2400" dirty="0" err="1"/>
              <a:t>StringBuffer</a:t>
            </a:r>
            <a:r>
              <a:rPr lang="en-US" altLang="zh-CN" sz="2400" dirty="0"/>
              <a:t> s3 = s1 + s2;</a:t>
            </a:r>
            <a:endParaRPr lang="zh-CN" altLang="zh-CN" sz="2400" dirty="0"/>
          </a:p>
          <a:p>
            <a:r>
              <a:rPr lang="en-US" altLang="zh-CN" sz="2400" dirty="0"/>
              <a:t>	</a:t>
            </a:r>
            <a:r>
              <a:rPr lang="en-US" altLang="zh-CN" sz="2400" b="1" dirty="0"/>
              <a:t>B. </a:t>
            </a:r>
            <a:r>
              <a:rPr lang="en-US" altLang="zh-CN" sz="2400" dirty="0" err="1"/>
              <a:t>StringBuffer</a:t>
            </a:r>
            <a:r>
              <a:rPr lang="en-US" altLang="zh-CN" sz="2400" dirty="0"/>
              <a:t> s3 = (s1 + s2).</a:t>
            </a:r>
            <a:r>
              <a:rPr lang="en-US" altLang="zh-CN" sz="2400" dirty="0" err="1"/>
              <a:t>toStringBuffer</a:t>
            </a:r>
            <a:r>
              <a:rPr lang="en-US" altLang="zh-CN" sz="2400" dirty="0"/>
              <a:t>( );</a:t>
            </a:r>
            <a:endParaRPr lang="zh-CN" altLang="zh-CN" sz="2400" dirty="0"/>
          </a:p>
          <a:p>
            <a:r>
              <a:rPr lang="en-US" altLang="zh-CN" sz="2400" dirty="0"/>
              <a:t>	</a:t>
            </a:r>
            <a:r>
              <a:rPr lang="en-US" altLang="zh-CN" sz="2400" b="1" dirty="0"/>
              <a:t>C. </a:t>
            </a:r>
            <a:r>
              <a:rPr lang="en-US" altLang="zh-CN" sz="2400" dirty="0" err="1"/>
              <a:t>StringBuffer</a:t>
            </a:r>
            <a:r>
              <a:rPr lang="en-US" altLang="zh-CN" sz="2400" dirty="0"/>
              <a:t> s3 = s1.subString(0,2);</a:t>
            </a:r>
            <a:endParaRPr lang="zh-CN" altLang="zh-CN" sz="2400" dirty="0"/>
          </a:p>
          <a:p>
            <a:r>
              <a:rPr lang="en-US" altLang="zh-CN" sz="2400" dirty="0"/>
              <a:t>	</a:t>
            </a:r>
            <a:r>
              <a:rPr lang="en-US" altLang="zh-CN" sz="2400" b="1" dirty="0"/>
              <a:t>D. </a:t>
            </a:r>
            <a:r>
              <a:rPr lang="en-US" altLang="zh-CN" sz="2400" dirty="0" err="1"/>
              <a:t>StringBuffer</a:t>
            </a:r>
            <a:r>
              <a:rPr lang="en-US" altLang="zh-CN" sz="2400" dirty="0"/>
              <a:t> s4 = new </a:t>
            </a:r>
            <a:r>
              <a:rPr lang="en-US" altLang="zh-CN" sz="2400" dirty="0" err="1"/>
              <a:t>StringBuffer</a:t>
            </a:r>
            <a:r>
              <a:rPr lang="en-US" altLang="zh-CN" sz="2400" dirty="0"/>
              <a:t>(s1+s2);</a:t>
            </a:r>
            <a:endParaRPr lang="zh-CN" altLang="zh-CN" sz="2400" dirty="0"/>
          </a:p>
          <a:p>
            <a:endParaRPr lang="zh-CN" altLang="zh-CN" sz="2400" dirty="0">
              <a:solidFill>
                <a:prstClr val="black"/>
              </a:solidFill>
            </a:endParaRPr>
          </a:p>
        </p:txBody>
      </p:sp>
    </p:spTree>
    <p:extLst>
      <p:ext uri="{BB962C8B-B14F-4D97-AF65-F5344CB8AC3E}">
        <p14:creationId xmlns:p14="http://schemas.microsoft.com/office/powerpoint/2010/main" val="2458882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000" b="1" dirty="0"/>
              <a:t>29.</a:t>
            </a:r>
            <a:r>
              <a:rPr lang="en-US" altLang="zh-CN" sz="2000" dirty="0"/>
              <a:t> </a:t>
            </a:r>
            <a:r>
              <a:rPr lang="zh-CN" altLang="zh-CN" sz="2000" dirty="0"/>
              <a:t>对于</a:t>
            </a:r>
            <a:r>
              <a:rPr lang="en-US" altLang="zh-CN" sz="2000" dirty="0"/>
              <a:t>class A,</a:t>
            </a:r>
            <a:r>
              <a:rPr lang="zh-CN" altLang="zh-CN" sz="2000" dirty="0"/>
              <a:t>如果在另一个包中的</a:t>
            </a:r>
            <a:r>
              <a:rPr lang="en-US" altLang="zh-CN" sz="2000" dirty="0"/>
              <a:t>class B</a:t>
            </a:r>
            <a:r>
              <a:rPr lang="zh-CN" altLang="zh-CN" sz="2000" dirty="0"/>
              <a:t>中，语句</a:t>
            </a:r>
            <a:r>
              <a:rPr lang="en-US" altLang="zh-CN" sz="2000" dirty="0"/>
              <a:t> A </a:t>
            </a:r>
            <a:r>
              <a:rPr lang="en-US" altLang="zh-CN" sz="2000" dirty="0" err="1"/>
              <a:t>a</a:t>
            </a:r>
            <a:r>
              <a:rPr lang="en-US" altLang="zh-CN" sz="2000" dirty="0"/>
              <a:t> = new A( ); </a:t>
            </a:r>
            <a:r>
              <a:rPr lang="en-US" altLang="zh-CN" sz="2000" dirty="0" err="1"/>
              <a:t>a.m</a:t>
            </a:r>
            <a:r>
              <a:rPr lang="en-US" altLang="zh-CN" sz="2000" dirty="0"/>
              <a:t>=10;</a:t>
            </a:r>
            <a:r>
              <a:rPr lang="zh-CN" altLang="zh-CN" sz="2000" dirty="0"/>
              <a:t>成立，则下列定义正确的是</a:t>
            </a:r>
            <a:r>
              <a:rPr lang="en-US" altLang="zh-CN" sz="2000" dirty="0"/>
              <a:t>(  C  )</a:t>
            </a:r>
            <a:endParaRPr lang="zh-CN" altLang="zh-CN" sz="2000" dirty="0"/>
          </a:p>
          <a:p>
            <a:r>
              <a:rPr lang="en-US" altLang="zh-CN" sz="2000" dirty="0"/>
              <a:t>	</a:t>
            </a:r>
            <a:r>
              <a:rPr lang="en-US" altLang="zh-CN" sz="2000" b="1" dirty="0"/>
              <a:t>A. </a:t>
            </a:r>
            <a:r>
              <a:rPr lang="en-US" altLang="zh-CN" sz="2000" dirty="0"/>
              <a:t>class A {  </a:t>
            </a:r>
            <a:r>
              <a:rPr lang="en-US" altLang="zh-CN" sz="2000" dirty="0" err="1"/>
              <a:t>int</a:t>
            </a:r>
            <a:r>
              <a:rPr lang="en-US" altLang="zh-CN" sz="2000" dirty="0"/>
              <a:t> m; }               	</a:t>
            </a:r>
            <a:r>
              <a:rPr lang="en-US" altLang="zh-CN" sz="2000" b="1" dirty="0"/>
              <a:t>B. </a:t>
            </a:r>
            <a:r>
              <a:rPr lang="en-US" altLang="zh-CN" sz="2000" dirty="0"/>
              <a:t>public class A{ </a:t>
            </a:r>
            <a:r>
              <a:rPr lang="en-US" altLang="zh-CN" sz="2000" dirty="0" err="1"/>
              <a:t>int</a:t>
            </a:r>
            <a:r>
              <a:rPr lang="en-US" altLang="zh-CN" sz="2000" dirty="0"/>
              <a:t> m; }</a:t>
            </a:r>
            <a:endParaRPr lang="zh-CN" altLang="zh-CN" sz="2000" dirty="0"/>
          </a:p>
          <a:p>
            <a:r>
              <a:rPr lang="en-US" altLang="zh-CN" sz="2000" dirty="0"/>
              <a:t>	</a:t>
            </a:r>
            <a:r>
              <a:rPr lang="en-US" altLang="zh-CN" sz="2000" b="1" dirty="0"/>
              <a:t>C.</a:t>
            </a:r>
            <a:r>
              <a:rPr lang="en-US" altLang="zh-CN" sz="2000" dirty="0"/>
              <a:t> public class A{ public </a:t>
            </a:r>
            <a:r>
              <a:rPr lang="en-US" altLang="zh-CN" sz="2000" dirty="0" err="1"/>
              <a:t>int</a:t>
            </a:r>
            <a:r>
              <a:rPr lang="en-US" altLang="zh-CN" sz="2000" dirty="0"/>
              <a:t> m; }     	</a:t>
            </a:r>
            <a:r>
              <a:rPr lang="en-US" altLang="zh-CN" sz="2000" b="1" dirty="0"/>
              <a:t>D. </a:t>
            </a:r>
            <a:r>
              <a:rPr lang="en-US" altLang="zh-CN" sz="2000" dirty="0"/>
              <a:t>public class A{protected </a:t>
            </a:r>
            <a:r>
              <a:rPr lang="en-US" altLang="zh-CN" sz="2000" dirty="0" err="1"/>
              <a:t>int</a:t>
            </a:r>
            <a:r>
              <a:rPr lang="en-US" altLang="zh-CN" sz="2000" dirty="0"/>
              <a:t> m; }</a:t>
            </a:r>
            <a:endParaRPr lang="zh-CN" altLang="zh-CN" sz="2000" dirty="0"/>
          </a:p>
          <a:p>
            <a:r>
              <a:rPr lang="en-US" altLang="zh-CN" sz="2000" dirty="0"/>
              <a:t> </a:t>
            </a:r>
            <a:endParaRPr lang="zh-CN" altLang="zh-CN" sz="2000" dirty="0"/>
          </a:p>
        </p:txBody>
      </p:sp>
    </p:spTree>
    <p:extLst>
      <p:ext uri="{BB962C8B-B14F-4D97-AF65-F5344CB8AC3E}">
        <p14:creationId xmlns:p14="http://schemas.microsoft.com/office/powerpoint/2010/main" val="116819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三 判断对错</a:t>
            </a:r>
            <a:endParaRPr lang="zh-CN" altLang="zh-CN" dirty="0"/>
          </a:p>
        </p:txBody>
      </p:sp>
      <p:sp>
        <p:nvSpPr>
          <p:cNvPr id="5" name="TextBox 4"/>
          <p:cNvSpPr txBox="1"/>
          <p:nvPr/>
        </p:nvSpPr>
        <p:spPr>
          <a:xfrm>
            <a:off x="323528" y="1484784"/>
            <a:ext cx="8496944" cy="4464496"/>
          </a:xfrm>
          <a:prstGeom prst="rect">
            <a:avLst/>
          </a:prstGeom>
          <a:noFill/>
        </p:spPr>
        <p:txBody>
          <a:bodyPr wrap="square" rtlCol="0">
            <a:noAutofit/>
          </a:bodyPr>
          <a:lstStyle/>
          <a:p>
            <a:pPr lvl="0"/>
            <a:r>
              <a:rPr lang="en-US" altLang="zh-CN" sz="2000" dirty="0"/>
              <a:t> 1 while</a:t>
            </a:r>
            <a:r>
              <a:rPr lang="zh-CN" altLang="zh-CN" sz="2000" dirty="0"/>
              <a:t>循环是首先执行循环体，再进行条件判断。（</a:t>
            </a:r>
            <a:r>
              <a:rPr lang="en-US" altLang="zh-CN" sz="2000" dirty="0"/>
              <a:t>F</a:t>
            </a:r>
            <a:r>
              <a:rPr lang="zh-CN" altLang="zh-CN" sz="2000" dirty="0"/>
              <a:t>）</a:t>
            </a:r>
            <a:endParaRPr lang="en-US" altLang="zh-CN" sz="2000" dirty="0"/>
          </a:p>
          <a:p>
            <a:pPr lvl="0"/>
            <a:endParaRPr lang="zh-CN" altLang="zh-CN" sz="2000" dirty="0"/>
          </a:p>
          <a:p>
            <a:pPr lvl="0"/>
            <a:r>
              <a:rPr lang="en-US" altLang="zh-CN" sz="2000" dirty="0"/>
              <a:t> 2</a:t>
            </a:r>
            <a:r>
              <a:rPr lang="zh-CN" altLang="zh-CN" sz="2000" dirty="0"/>
              <a:t>不能基于函数返回类型来重载函数。（</a:t>
            </a:r>
            <a:r>
              <a:rPr lang="en-US" altLang="zh-CN" sz="2000" dirty="0"/>
              <a:t>T</a:t>
            </a:r>
            <a:r>
              <a:rPr lang="zh-CN" altLang="zh-CN" sz="2000" dirty="0"/>
              <a:t>）</a:t>
            </a:r>
            <a:endParaRPr lang="en-US" altLang="zh-CN" sz="2000" dirty="0"/>
          </a:p>
          <a:p>
            <a:pPr lvl="0"/>
            <a:endParaRPr lang="zh-CN" altLang="zh-CN" sz="2000" dirty="0"/>
          </a:p>
          <a:p>
            <a:pPr lvl="0"/>
            <a:r>
              <a:rPr lang="en-US" altLang="zh-CN" sz="2000" dirty="0"/>
              <a:t> 3Java</a:t>
            </a:r>
            <a:r>
              <a:rPr lang="zh-CN" altLang="zh-CN" sz="2000" dirty="0"/>
              <a:t>应用程序的入口</a:t>
            </a:r>
            <a:r>
              <a:rPr lang="en-US" altLang="zh-CN" sz="2000" dirty="0"/>
              <a:t>main</a:t>
            </a:r>
            <a:r>
              <a:rPr lang="zh-CN" altLang="zh-CN" sz="2000" dirty="0"/>
              <a:t>函数必须是静态的。（</a:t>
            </a:r>
            <a:r>
              <a:rPr lang="en-US" altLang="zh-CN" sz="2000" dirty="0"/>
              <a:t>T</a:t>
            </a:r>
            <a:r>
              <a:rPr lang="zh-CN" altLang="zh-CN" sz="2000" dirty="0"/>
              <a:t>）</a:t>
            </a:r>
            <a:endParaRPr lang="en-US" altLang="zh-CN" sz="2000" dirty="0"/>
          </a:p>
          <a:p>
            <a:pPr lvl="0"/>
            <a:endParaRPr lang="zh-CN" altLang="zh-CN" sz="2000" dirty="0"/>
          </a:p>
          <a:p>
            <a:pPr lvl="0"/>
            <a:r>
              <a:rPr lang="en-US" altLang="zh-CN" sz="2000" dirty="0"/>
              <a:t> 4 </a:t>
            </a:r>
            <a:r>
              <a:rPr lang="zh-CN" altLang="zh-CN" sz="2000" dirty="0"/>
              <a:t>类的静态变量被该类的所有实例共享。（</a:t>
            </a:r>
            <a:r>
              <a:rPr lang="en-US" altLang="zh-CN" sz="2000" dirty="0"/>
              <a:t>T</a:t>
            </a:r>
            <a:r>
              <a:rPr lang="zh-CN" altLang="zh-CN" sz="2000" dirty="0"/>
              <a:t>）</a:t>
            </a:r>
            <a:endParaRPr lang="en-US" altLang="zh-CN" sz="2000" dirty="0"/>
          </a:p>
          <a:p>
            <a:pPr lvl="0"/>
            <a:endParaRPr lang="zh-CN" altLang="zh-CN" sz="2000" dirty="0"/>
          </a:p>
          <a:p>
            <a:pPr lvl="0"/>
            <a:r>
              <a:rPr lang="en-US" altLang="zh-CN" sz="2000" dirty="0"/>
              <a:t> 5 String</a:t>
            </a:r>
            <a:r>
              <a:rPr lang="zh-CN" altLang="zh-CN" sz="2000" dirty="0"/>
              <a:t>对象一旦创建，它的内容不可更改。（</a:t>
            </a:r>
            <a:r>
              <a:rPr lang="en-US" altLang="zh-CN" sz="2000" dirty="0"/>
              <a:t>T</a:t>
            </a:r>
            <a:r>
              <a:rPr lang="zh-CN" altLang="zh-CN" sz="2000" dirty="0"/>
              <a:t>）</a:t>
            </a:r>
            <a:endParaRPr lang="en-US" altLang="zh-CN" sz="2000" dirty="0"/>
          </a:p>
          <a:p>
            <a:pPr lvl="0"/>
            <a:endParaRPr lang="zh-CN" altLang="zh-CN" sz="2000" dirty="0"/>
          </a:p>
          <a:p>
            <a:pPr lvl="0"/>
            <a:r>
              <a:rPr lang="en-US" altLang="zh-CN" sz="2000" dirty="0"/>
              <a:t> 6 </a:t>
            </a:r>
            <a:r>
              <a:rPr lang="zh-CN" altLang="zh-CN" sz="2000" dirty="0"/>
              <a:t>父类对象可以直接赋给子类引用变量而不需强制类型转换。（</a:t>
            </a:r>
            <a:r>
              <a:rPr lang="en-US" altLang="zh-CN" sz="2000" dirty="0"/>
              <a:t>F</a:t>
            </a:r>
            <a:r>
              <a:rPr lang="zh-CN" altLang="zh-CN" sz="2000" dirty="0"/>
              <a:t>）</a:t>
            </a:r>
            <a:endParaRPr lang="en-US" altLang="zh-CN" sz="2000" dirty="0"/>
          </a:p>
          <a:p>
            <a:pPr lvl="0"/>
            <a:endParaRPr lang="zh-CN" altLang="zh-CN" sz="2000" dirty="0"/>
          </a:p>
          <a:p>
            <a:pPr lvl="0"/>
            <a:r>
              <a:rPr lang="en-US" altLang="zh-CN" sz="2000" dirty="0"/>
              <a:t> 7 final</a:t>
            </a:r>
            <a:r>
              <a:rPr lang="zh-CN" altLang="zh-CN" sz="2000" dirty="0"/>
              <a:t>方法不能被子类覆盖。（</a:t>
            </a:r>
            <a:r>
              <a:rPr lang="en-US" altLang="zh-CN" sz="2000" dirty="0"/>
              <a:t>T</a:t>
            </a:r>
            <a:r>
              <a:rPr lang="zh-CN" altLang="zh-CN" sz="2000" dirty="0"/>
              <a:t>）</a:t>
            </a:r>
            <a:endParaRPr lang="en-US" altLang="zh-CN" sz="2000" dirty="0"/>
          </a:p>
          <a:p>
            <a:pPr lvl="0"/>
            <a:r>
              <a:rPr lang="en-US" altLang="zh-CN" sz="2000" dirty="0"/>
              <a:t> </a:t>
            </a:r>
            <a:endParaRPr lang="zh-CN" altLang="zh-CN" sz="2000" dirty="0"/>
          </a:p>
        </p:txBody>
      </p:sp>
    </p:spTree>
    <p:extLst>
      <p:ext uri="{BB962C8B-B14F-4D97-AF65-F5344CB8AC3E}">
        <p14:creationId xmlns:p14="http://schemas.microsoft.com/office/powerpoint/2010/main" val="1878875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三 判断对错</a:t>
            </a:r>
            <a:endParaRPr lang="zh-CN" altLang="zh-CN" dirty="0"/>
          </a:p>
        </p:txBody>
      </p:sp>
      <p:sp>
        <p:nvSpPr>
          <p:cNvPr id="5" name="TextBox 4"/>
          <p:cNvSpPr txBox="1"/>
          <p:nvPr/>
        </p:nvSpPr>
        <p:spPr>
          <a:xfrm>
            <a:off x="323528" y="1484784"/>
            <a:ext cx="8496944" cy="4464496"/>
          </a:xfrm>
          <a:prstGeom prst="rect">
            <a:avLst/>
          </a:prstGeom>
          <a:noFill/>
        </p:spPr>
        <p:txBody>
          <a:bodyPr wrap="square" rtlCol="0">
            <a:noAutofit/>
          </a:bodyPr>
          <a:lstStyle/>
          <a:p>
            <a:pPr lvl="0"/>
            <a:r>
              <a:rPr lang="en-US" altLang="zh-CN" sz="2000" dirty="0"/>
              <a:t>8 </a:t>
            </a:r>
            <a:r>
              <a:rPr lang="en-US" altLang="zh-CN" sz="2000" dirty="0" err="1"/>
              <a:t>ArrayList</a:t>
            </a:r>
            <a:r>
              <a:rPr lang="zh-CN" altLang="zh-CN" sz="2000" dirty="0"/>
              <a:t>一旦创建，其大小再不能改变。（</a:t>
            </a:r>
            <a:r>
              <a:rPr lang="en-US" altLang="zh-CN" sz="2000" dirty="0"/>
              <a:t>F</a:t>
            </a:r>
            <a:r>
              <a:rPr lang="zh-CN" altLang="zh-CN" sz="2000" dirty="0"/>
              <a:t>）</a:t>
            </a:r>
            <a:endParaRPr lang="en-US" altLang="zh-CN" sz="2000" dirty="0"/>
          </a:p>
          <a:p>
            <a:pPr lvl="0"/>
            <a:endParaRPr lang="zh-CN" altLang="zh-CN" sz="2000" dirty="0"/>
          </a:p>
          <a:p>
            <a:pPr lvl="0"/>
            <a:r>
              <a:rPr lang="en-US" altLang="zh-CN" sz="2000" dirty="0"/>
              <a:t> 9 </a:t>
            </a:r>
            <a:r>
              <a:rPr lang="zh-CN" altLang="zh-CN" sz="2000" dirty="0"/>
              <a:t>非抽象类的子类不能是抽象类。（</a:t>
            </a:r>
            <a:r>
              <a:rPr lang="en-US" altLang="zh-CN" sz="2000" dirty="0"/>
              <a:t>F</a:t>
            </a:r>
            <a:r>
              <a:rPr lang="zh-CN" altLang="zh-CN" sz="2000" dirty="0"/>
              <a:t>）</a:t>
            </a:r>
            <a:endParaRPr lang="en-US" altLang="zh-CN" sz="2000" dirty="0"/>
          </a:p>
          <a:p>
            <a:pPr lvl="0"/>
            <a:endParaRPr lang="zh-CN" altLang="zh-CN" sz="2000" dirty="0"/>
          </a:p>
          <a:p>
            <a:pPr lvl="0"/>
            <a:r>
              <a:rPr lang="en-US" altLang="zh-CN" sz="2000" dirty="0"/>
              <a:t>10 </a:t>
            </a:r>
            <a:r>
              <a:rPr lang="zh-CN" altLang="zh-CN" sz="2000" dirty="0"/>
              <a:t>一个接口可以继承多个直接父接口。（</a:t>
            </a:r>
            <a:r>
              <a:rPr lang="en-US" altLang="zh-CN" sz="2000" dirty="0"/>
              <a:t>T</a:t>
            </a:r>
            <a:r>
              <a:rPr lang="zh-CN" altLang="zh-CN" sz="2000" dirty="0"/>
              <a:t>）</a:t>
            </a:r>
            <a:endParaRPr lang="en-US" altLang="zh-CN" sz="2000" dirty="0"/>
          </a:p>
          <a:p>
            <a:pPr lvl="0"/>
            <a:endParaRPr lang="zh-CN" altLang="zh-CN" sz="2000" dirty="0"/>
          </a:p>
          <a:p>
            <a:pPr lvl="0"/>
            <a:r>
              <a:rPr lang="en-US" altLang="zh-CN" sz="2000" dirty="0"/>
              <a:t>11 </a:t>
            </a:r>
            <a:r>
              <a:rPr lang="zh-CN" altLang="zh-CN" sz="2000" dirty="0"/>
              <a:t>如果定义</a:t>
            </a:r>
            <a:r>
              <a:rPr lang="en-US" altLang="zh-CN" sz="2000" dirty="0" err="1"/>
              <a:t>int</a:t>
            </a:r>
            <a:r>
              <a:rPr lang="en-US" altLang="zh-CN" sz="2000" dirty="0"/>
              <a:t>[] </a:t>
            </a:r>
            <a:r>
              <a:rPr lang="en-US" altLang="zh-CN" sz="2000" dirty="0" err="1"/>
              <a:t>nValues</a:t>
            </a:r>
            <a:r>
              <a:rPr lang="en-US" altLang="zh-CN" sz="2000" dirty="0"/>
              <a:t>={1,2,3,4}; </a:t>
            </a:r>
            <a:r>
              <a:rPr lang="zh-CN" altLang="zh-CN" sz="2000" dirty="0"/>
              <a:t>那么</a:t>
            </a:r>
            <a:r>
              <a:rPr lang="en-US" altLang="zh-CN" sz="2000" dirty="0" err="1"/>
              <a:t>nValues</a:t>
            </a:r>
            <a:r>
              <a:rPr lang="zh-CN" altLang="zh-CN" sz="2000" dirty="0"/>
              <a:t>为整数类型</a:t>
            </a:r>
            <a:r>
              <a:rPr lang="en-US" altLang="zh-CN" sz="2000" dirty="0"/>
              <a:t>.(F)</a:t>
            </a:r>
          </a:p>
          <a:p>
            <a:pPr lvl="0"/>
            <a:endParaRPr lang="zh-CN" altLang="zh-CN" sz="2000" dirty="0"/>
          </a:p>
          <a:p>
            <a:pPr lvl="0"/>
            <a:r>
              <a:rPr lang="en-US" altLang="zh-CN" sz="2000" dirty="0"/>
              <a:t>12 Integer</a:t>
            </a:r>
            <a:r>
              <a:rPr lang="zh-CN" altLang="zh-CN" sz="2000" dirty="0"/>
              <a:t>类是</a:t>
            </a:r>
            <a:r>
              <a:rPr lang="en-US" altLang="zh-CN" sz="2000" dirty="0"/>
              <a:t>Java</a:t>
            </a:r>
            <a:r>
              <a:rPr lang="zh-CN" altLang="zh-CN" sz="2000" dirty="0"/>
              <a:t>语言的基本数据类型之一</a:t>
            </a:r>
            <a:r>
              <a:rPr lang="en-US" altLang="zh-CN" sz="2000" dirty="0"/>
              <a:t>( F   ) </a:t>
            </a:r>
          </a:p>
          <a:p>
            <a:pPr lvl="0"/>
            <a:endParaRPr lang="zh-CN" altLang="zh-CN" sz="2000" dirty="0"/>
          </a:p>
          <a:p>
            <a:pPr lvl="0"/>
            <a:r>
              <a:rPr lang="en-US" altLang="zh-CN" sz="2000" dirty="0"/>
              <a:t>13 </a:t>
            </a:r>
            <a:r>
              <a:rPr lang="zh-CN" altLang="zh-CN" sz="2000" dirty="0"/>
              <a:t>一个</a:t>
            </a:r>
            <a:r>
              <a:rPr lang="en-US" altLang="zh-CN" sz="2000" dirty="0"/>
              <a:t>java</a:t>
            </a:r>
            <a:r>
              <a:rPr lang="zh-CN" altLang="zh-CN" sz="2000" dirty="0"/>
              <a:t>类可以有多个子类</a:t>
            </a:r>
            <a:r>
              <a:rPr lang="en-US" altLang="zh-CN" sz="2000" dirty="0"/>
              <a:t>;( T )</a:t>
            </a:r>
          </a:p>
          <a:p>
            <a:pPr lvl="0"/>
            <a:endParaRPr lang="zh-CN" altLang="zh-CN" sz="2000" dirty="0"/>
          </a:p>
          <a:p>
            <a:pPr lvl="0"/>
            <a:r>
              <a:rPr lang="en-US" altLang="zh-CN" sz="2000" dirty="0"/>
              <a:t>14 </a:t>
            </a:r>
            <a:r>
              <a:rPr lang="zh-CN" altLang="zh-CN" sz="2000" dirty="0"/>
              <a:t>子类要调用父类被覆盖的方法，必须使用</a:t>
            </a:r>
            <a:r>
              <a:rPr lang="en-US" altLang="zh-CN" sz="2000" dirty="0"/>
              <a:t>super</a:t>
            </a:r>
            <a:r>
              <a:rPr lang="zh-CN" altLang="zh-CN" sz="2000" dirty="0"/>
              <a:t>关键字</a:t>
            </a:r>
            <a:r>
              <a:rPr lang="en-US" altLang="zh-CN" sz="2000" dirty="0"/>
              <a:t>; ( T )</a:t>
            </a:r>
            <a:endParaRPr lang="zh-CN" altLang="zh-CN" sz="2000" dirty="0"/>
          </a:p>
          <a:p>
            <a:pPr lvl="0"/>
            <a:endParaRPr lang="zh-CN" altLang="zh-CN" sz="2000" dirty="0"/>
          </a:p>
        </p:txBody>
      </p:sp>
    </p:spTree>
    <p:extLst>
      <p:ext uri="{BB962C8B-B14F-4D97-AF65-F5344CB8AC3E}">
        <p14:creationId xmlns:p14="http://schemas.microsoft.com/office/powerpoint/2010/main" val="1878875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三 判断对错</a:t>
            </a:r>
            <a:endParaRPr lang="zh-CN" altLang="zh-CN" dirty="0"/>
          </a:p>
        </p:txBody>
      </p:sp>
      <p:sp>
        <p:nvSpPr>
          <p:cNvPr id="5" name="TextBox 4"/>
          <p:cNvSpPr txBox="1"/>
          <p:nvPr/>
        </p:nvSpPr>
        <p:spPr>
          <a:xfrm>
            <a:off x="323528" y="1484784"/>
            <a:ext cx="8496944" cy="4464496"/>
          </a:xfrm>
          <a:prstGeom prst="rect">
            <a:avLst/>
          </a:prstGeom>
          <a:noFill/>
        </p:spPr>
        <p:txBody>
          <a:bodyPr wrap="square" rtlCol="0">
            <a:noAutofit/>
          </a:bodyPr>
          <a:lstStyle/>
          <a:p>
            <a:pPr lvl="0"/>
            <a:r>
              <a:rPr lang="en-US" altLang="zh-CN" sz="2000" dirty="0"/>
              <a:t>15 </a:t>
            </a:r>
            <a:r>
              <a:rPr lang="zh-CN" altLang="zh-CN" sz="2000" dirty="0"/>
              <a:t>语句</a:t>
            </a:r>
            <a:r>
              <a:rPr lang="en-US" altLang="zh-CN" sz="2000" dirty="0"/>
              <a:t>import </a:t>
            </a:r>
            <a:r>
              <a:rPr lang="en-US" altLang="zh-CN" sz="2000" dirty="0" err="1"/>
              <a:t>com.mycompany</a:t>
            </a:r>
            <a:r>
              <a:rPr lang="en-US" altLang="zh-CN" sz="2000" dirty="0"/>
              <a:t>.*;</a:t>
            </a:r>
            <a:r>
              <a:rPr lang="zh-CN" altLang="zh-CN" sz="2000" dirty="0"/>
              <a:t>可以导入</a:t>
            </a:r>
            <a:r>
              <a:rPr lang="en-US" altLang="zh-CN" sz="2000" dirty="0" err="1"/>
              <a:t>com.mycompany</a:t>
            </a:r>
            <a:r>
              <a:rPr lang="zh-CN" altLang="zh-CN" sz="2000" dirty="0"/>
              <a:t>包中所有的类以及</a:t>
            </a:r>
            <a:r>
              <a:rPr lang="en-US" altLang="zh-CN" sz="2000" dirty="0" err="1"/>
              <a:t>com.mycompany</a:t>
            </a:r>
            <a:r>
              <a:rPr lang="zh-CN" altLang="zh-CN" sz="2000" dirty="0"/>
              <a:t>的子文件夹里面的所有类</a:t>
            </a:r>
            <a:r>
              <a:rPr lang="en-US" altLang="zh-CN" sz="2000" dirty="0"/>
              <a:t>.( F )</a:t>
            </a:r>
          </a:p>
          <a:p>
            <a:pPr lvl="0"/>
            <a:endParaRPr lang="zh-CN" altLang="zh-CN" sz="2000" dirty="0"/>
          </a:p>
          <a:p>
            <a:pPr lvl="0"/>
            <a:r>
              <a:rPr lang="en-US" altLang="zh-CN" sz="2000" dirty="0"/>
              <a:t>16 </a:t>
            </a:r>
            <a:r>
              <a:rPr lang="zh-CN" altLang="zh-CN" sz="2000" dirty="0"/>
              <a:t>一个</a:t>
            </a:r>
            <a:r>
              <a:rPr lang="en-US" altLang="zh-CN" sz="2000" dirty="0"/>
              <a:t>java</a:t>
            </a:r>
            <a:r>
              <a:rPr lang="zh-CN" altLang="zh-CN" sz="2000" dirty="0"/>
              <a:t>文件经过编译后生成一个后缀为</a:t>
            </a:r>
            <a:r>
              <a:rPr lang="en-US" altLang="zh-CN" sz="2000" dirty="0"/>
              <a:t>.class</a:t>
            </a:r>
            <a:r>
              <a:rPr lang="zh-CN" altLang="zh-CN" sz="2000" dirty="0"/>
              <a:t>的文件；</a:t>
            </a:r>
            <a:r>
              <a:rPr lang="en-US" altLang="zh-CN" sz="2000" dirty="0"/>
              <a:t>(    F    )</a:t>
            </a:r>
          </a:p>
          <a:p>
            <a:pPr lvl="0"/>
            <a:endParaRPr lang="zh-CN" altLang="zh-CN" sz="2000" dirty="0"/>
          </a:p>
          <a:p>
            <a:pPr lvl="0"/>
            <a:r>
              <a:rPr lang="en-US" altLang="zh-CN" sz="2000" dirty="0"/>
              <a:t>17 </a:t>
            </a:r>
            <a:r>
              <a:rPr lang="zh-CN" altLang="zh-CN" sz="2000" dirty="0"/>
              <a:t>若语句</a:t>
            </a:r>
            <a:r>
              <a:rPr lang="en-US" altLang="zh-CN" sz="2000" dirty="0" err="1"/>
              <a:t>A.fun</a:t>
            </a:r>
            <a:r>
              <a:rPr lang="en-US" altLang="zh-CN" sz="2000" dirty="0"/>
              <a:t>();</a:t>
            </a:r>
            <a:r>
              <a:rPr lang="zh-CN" altLang="zh-CN" sz="2000" dirty="0"/>
              <a:t>能顺利执行（</a:t>
            </a:r>
            <a:r>
              <a:rPr lang="en-US" altLang="zh-CN" sz="2000" dirty="0"/>
              <a:t>A</a:t>
            </a:r>
            <a:r>
              <a:rPr lang="zh-CN" altLang="zh-CN" sz="2000" dirty="0"/>
              <a:t>是一个</a:t>
            </a:r>
            <a:r>
              <a:rPr lang="en-US" altLang="zh-CN" sz="2000" dirty="0"/>
              <a:t>class</a:t>
            </a:r>
            <a:r>
              <a:rPr lang="zh-CN" altLang="zh-CN" sz="2000" dirty="0"/>
              <a:t>）</a:t>
            </a:r>
            <a:r>
              <a:rPr lang="en-US" altLang="zh-CN" sz="2000" dirty="0"/>
              <a:t>,</a:t>
            </a:r>
            <a:r>
              <a:rPr lang="zh-CN" altLang="zh-CN" sz="2000" dirty="0"/>
              <a:t>则函数</a:t>
            </a:r>
            <a:r>
              <a:rPr lang="en-US" altLang="zh-CN" sz="2000" dirty="0"/>
              <a:t>fun( )</a:t>
            </a:r>
            <a:r>
              <a:rPr lang="zh-CN" altLang="zh-CN" sz="2000" dirty="0"/>
              <a:t>是一个</a:t>
            </a:r>
            <a:r>
              <a:rPr lang="en-US" altLang="zh-CN" sz="2000" dirty="0"/>
              <a:t>static</a:t>
            </a:r>
            <a:r>
              <a:rPr lang="zh-CN" altLang="zh-CN" sz="2000" dirty="0"/>
              <a:t>函数</a:t>
            </a:r>
            <a:r>
              <a:rPr lang="en-US" altLang="zh-CN" sz="2000" dirty="0"/>
              <a:t>.(  T  )</a:t>
            </a:r>
          </a:p>
          <a:p>
            <a:pPr lvl="0"/>
            <a:endParaRPr lang="zh-CN" altLang="zh-CN" sz="2000" dirty="0"/>
          </a:p>
          <a:p>
            <a:pPr lvl="0"/>
            <a:r>
              <a:rPr lang="en-US" altLang="zh-CN" sz="2000" dirty="0"/>
              <a:t>18 Java</a:t>
            </a:r>
            <a:r>
              <a:rPr lang="zh-CN" altLang="zh-CN" sz="2000" dirty="0"/>
              <a:t>程序中，变量</a:t>
            </a:r>
            <a:r>
              <a:rPr lang="en-US" altLang="zh-CN" sz="2000" dirty="0"/>
              <a:t>a</a:t>
            </a:r>
            <a:r>
              <a:rPr lang="zh-CN" altLang="zh-CN" sz="2000" dirty="0"/>
              <a:t>和</a:t>
            </a:r>
            <a:r>
              <a:rPr lang="en-US" altLang="zh-CN" sz="2000" dirty="0"/>
              <a:t>A</a:t>
            </a:r>
            <a:r>
              <a:rPr lang="zh-CN" altLang="zh-CN" sz="2000" dirty="0"/>
              <a:t>是等价的。（</a:t>
            </a:r>
            <a:r>
              <a:rPr lang="en-US" altLang="zh-CN" sz="2000" dirty="0"/>
              <a:t>   F   </a:t>
            </a:r>
            <a:r>
              <a:rPr lang="zh-CN" altLang="zh-CN" sz="2000" dirty="0"/>
              <a:t>）</a:t>
            </a:r>
            <a:endParaRPr lang="en-US" altLang="zh-CN" sz="2000"/>
          </a:p>
          <a:p>
            <a:pPr lvl="0"/>
            <a:endParaRPr lang="zh-CN" altLang="zh-CN" sz="2000" dirty="0"/>
          </a:p>
          <a:p>
            <a:pPr lvl="0"/>
            <a:r>
              <a:rPr lang="en-US" altLang="zh-CN" sz="2000" dirty="0"/>
              <a:t>19 </a:t>
            </a:r>
            <a:r>
              <a:rPr lang="zh-CN" altLang="zh-CN" sz="2000" dirty="0"/>
              <a:t>接口中的所有方法都是抽象方法</a:t>
            </a:r>
            <a:r>
              <a:rPr lang="en-US" altLang="zh-CN" sz="2000" dirty="0"/>
              <a:t>.(   T    )</a:t>
            </a:r>
            <a:endParaRPr lang="zh-CN" altLang="zh-CN" sz="2000" dirty="0"/>
          </a:p>
          <a:p>
            <a:endParaRPr lang="zh-CN" altLang="zh-CN" sz="2000" dirty="0">
              <a:solidFill>
                <a:prstClr val="black"/>
              </a:solidFill>
            </a:endParaRPr>
          </a:p>
        </p:txBody>
      </p:sp>
    </p:spTree>
    <p:extLst>
      <p:ext uri="{BB962C8B-B14F-4D97-AF65-F5344CB8AC3E}">
        <p14:creationId xmlns:p14="http://schemas.microsoft.com/office/powerpoint/2010/main" val="1076027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0BFC5-2725-46BA-978F-508DCE87EE8B}"/>
              </a:ext>
            </a:extLst>
          </p:cNvPr>
          <p:cNvSpPr>
            <a:spLocks noGrp="1"/>
          </p:cNvSpPr>
          <p:nvPr>
            <p:ph type="title"/>
          </p:nvPr>
        </p:nvSpPr>
        <p:spPr/>
        <p:txBody>
          <a:bodyPr/>
          <a:lstStyle/>
          <a:p>
            <a:r>
              <a:rPr lang="zh-CN" altLang="en-US" dirty="0"/>
              <a:t>考试题型</a:t>
            </a:r>
          </a:p>
        </p:txBody>
      </p:sp>
      <p:sp>
        <p:nvSpPr>
          <p:cNvPr id="3" name="内容占位符 2">
            <a:extLst>
              <a:ext uri="{FF2B5EF4-FFF2-40B4-BE49-F238E27FC236}">
                <a16:creationId xmlns:a16="http://schemas.microsoft.com/office/drawing/2014/main" id="{ED39F305-E943-4C3B-9B3B-D003C817708B}"/>
              </a:ext>
            </a:extLst>
          </p:cNvPr>
          <p:cNvSpPr>
            <a:spLocks noGrp="1"/>
          </p:cNvSpPr>
          <p:nvPr>
            <p:ph idx="1"/>
          </p:nvPr>
        </p:nvSpPr>
        <p:spPr/>
        <p:txBody>
          <a:bodyPr/>
          <a:lstStyle/>
          <a:p>
            <a:r>
              <a:rPr lang="zh-CN" altLang="en-US" dirty="0"/>
              <a:t>选择题</a:t>
            </a:r>
            <a:r>
              <a:rPr lang="en-US" altLang="zh-CN" dirty="0"/>
              <a:t>15</a:t>
            </a:r>
            <a:r>
              <a:rPr lang="zh-CN" altLang="en-US" dirty="0"/>
              <a:t>分</a:t>
            </a:r>
            <a:endParaRPr lang="en-US" altLang="zh-CN" dirty="0"/>
          </a:p>
          <a:p>
            <a:r>
              <a:rPr lang="zh-CN" altLang="en-US" dirty="0"/>
              <a:t>阅读程序写出输出结果  </a:t>
            </a:r>
            <a:r>
              <a:rPr lang="en-US" altLang="zh-CN" dirty="0"/>
              <a:t>25</a:t>
            </a:r>
            <a:r>
              <a:rPr lang="zh-CN" altLang="en-US" dirty="0"/>
              <a:t>左右</a:t>
            </a:r>
            <a:endParaRPr lang="en-US" altLang="zh-CN" dirty="0"/>
          </a:p>
          <a:p>
            <a:r>
              <a:rPr lang="zh-CN" altLang="en-US" dirty="0"/>
              <a:t>程序分析并回答问题 </a:t>
            </a:r>
            <a:r>
              <a:rPr lang="en-US" altLang="zh-CN" dirty="0"/>
              <a:t>20</a:t>
            </a:r>
            <a:r>
              <a:rPr lang="zh-CN" altLang="en-US" dirty="0"/>
              <a:t>分左右</a:t>
            </a:r>
            <a:endParaRPr lang="en-US" altLang="zh-CN" dirty="0"/>
          </a:p>
          <a:p>
            <a:r>
              <a:rPr lang="zh-CN" altLang="en-US" dirty="0"/>
              <a:t>编程题</a:t>
            </a:r>
            <a:r>
              <a:rPr lang="en-US" altLang="zh-CN" dirty="0"/>
              <a:t>40</a:t>
            </a:r>
            <a:r>
              <a:rPr lang="zh-CN" altLang="en-US" dirty="0"/>
              <a:t>分左右（覆盖</a:t>
            </a:r>
            <a:r>
              <a:rPr lang="en-US" altLang="zh-CN" dirty="0"/>
              <a:t>equals</a:t>
            </a:r>
            <a:r>
              <a:rPr lang="zh-CN" altLang="en-US" dirty="0"/>
              <a:t>，</a:t>
            </a:r>
            <a:r>
              <a:rPr lang="en-US" altLang="zh-CN" dirty="0"/>
              <a:t>toString</a:t>
            </a:r>
            <a:r>
              <a:rPr lang="zh-CN" altLang="en-US" dirty="0"/>
              <a:t>，</a:t>
            </a:r>
            <a:r>
              <a:rPr lang="en-US" altLang="zh-CN" dirty="0"/>
              <a:t>clone</a:t>
            </a:r>
            <a:r>
              <a:rPr lang="zh-CN" altLang="en-US" dirty="0"/>
              <a:t>，迭代器模式，装饰者模式，泛型等）</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86343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t>4</a:t>
            </a:r>
            <a:r>
              <a:rPr lang="en-US" altLang="zh-CN" dirty="0"/>
              <a:t>. </a:t>
            </a:r>
            <a:r>
              <a:rPr lang="zh-CN" altLang="zh-CN" dirty="0"/>
              <a:t>布尔表达式</a:t>
            </a:r>
            <a:r>
              <a:rPr lang="en-US" altLang="zh-CN" dirty="0"/>
              <a:t>( x != 0 ) &amp;&amp; ( x = = 0 )</a:t>
            </a:r>
            <a:r>
              <a:rPr lang="zh-CN" altLang="zh-CN" dirty="0"/>
              <a:t>的运算结果是</a:t>
            </a:r>
            <a:r>
              <a:rPr lang="en-US" altLang="zh-CN" dirty="0"/>
              <a:t>_____</a:t>
            </a:r>
            <a:r>
              <a:rPr lang="en-US" altLang="zh-CN" dirty="0">
                <a:solidFill>
                  <a:srgbClr val="FF0000"/>
                </a:solidFill>
              </a:rPr>
              <a:t>false</a:t>
            </a:r>
            <a:r>
              <a:rPr lang="en-US" altLang="zh-CN" dirty="0"/>
              <a:t>____</a:t>
            </a:r>
            <a:r>
              <a:rPr lang="zh-CN" altLang="zh-CN" dirty="0"/>
              <a:t>。</a:t>
            </a:r>
            <a:endParaRPr lang="en-US" altLang="zh-CN" dirty="0"/>
          </a:p>
          <a:p>
            <a:pPr marL="0" indent="0">
              <a:buNone/>
            </a:pPr>
            <a:r>
              <a:rPr lang="en-US" altLang="zh-CN" b="1" dirty="0"/>
              <a:t>5.</a:t>
            </a:r>
            <a:r>
              <a:rPr lang="en-US" altLang="zh-CN" dirty="0"/>
              <a:t> </a:t>
            </a:r>
            <a:r>
              <a:rPr lang="zh-CN" altLang="zh-CN" dirty="0"/>
              <a:t>创建大小为</a:t>
            </a:r>
            <a:r>
              <a:rPr lang="en-US" altLang="zh-CN" dirty="0"/>
              <a:t>10</a:t>
            </a:r>
            <a:r>
              <a:rPr lang="zh-CN" altLang="zh-CN" dirty="0"/>
              <a:t>行</a:t>
            </a:r>
            <a:r>
              <a:rPr lang="en-US" altLang="zh-CN" dirty="0"/>
              <a:t>10</a:t>
            </a:r>
            <a:r>
              <a:rPr lang="zh-CN" altLang="zh-CN" dirty="0"/>
              <a:t>列的二维整型数组</a:t>
            </a:r>
            <a:r>
              <a:rPr lang="en-US" altLang="zh-CN" dirty="0" err="1"/>
              <a:t>nums</a:t>
            </a:r>
            <a:r>
              <a:rPr lang="zh-CN" altLang="zh-CN" dirty="0"/>
              <a:t>的语句为</a:t>
            </a:r>
            <a:r>
              <a:rPr lang="en-US" altLang="zh-CN" dirty="0"/>
              <a:t>__</a:t>
            </a: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nums</a:t>
            </a:r>
            <a:r>
              <a:rPr lang="en-US" altLang="zh-CN" dirty="0">
                <a:solidFill>
                  <a:srgbClr val="FF0000"/>
                </a:solidFill>
              </a:rPr>
              <a:t> = new </a:t>
            </a:r>
            <a:r>
              <a:rPr lang="en-US" altLang="zh-CN" dirty="0" err="1">
                <a:solidFill>
                  <a:srgbClr val="FF0000"/>
                </a:solidFill>
              </a:rPr>
              <a:t>int</a:t>
            </a:r>
            <a:r>
              <a:rPr lang="en-US" altLang="zh-CN" dirty="0">
                <a:solidFill>
                  <a:srgbClr val="FF0000"/>
                </a:solidFill>
              </a:rPr>
              <a:t>[10][10];__</a:t>
            </a:r>
            <a:r>
              <a:rPr lang="zh-CN" altLang="zh-CN" dirty="0"/>
              <a:t>。</a:t>
            </a:r>
            <a:endParaRPr lang="en-US" altLang="zh-CN" dirty="0"/>
          </a:p>
          <a:p>
            <a:pPr marL="0" indent="0">
              <a:buNone/>
            </a:pPr>
            <a:r>
              <a:rPr lang="en-US" altLang="zh-CN" dirty="0"/>
              <a:t>6. </a:t>
            </a:r>
            <a:r>
              <a:rPr lang="zh-CN" altLang="zh-CN" dirty="0"/>
              <a:t>在</a:t>
            </a:r>
            <a:r>
              <a:rPr lang="en-US" altLang="zh-CN" dirty="0"/>
              <a:t>Java</a:t>
            </a:r>
            <a:r>
              <a:rPr lang="zh-CN" altLang="zh-CN" dirty="0"/>
              <a:t>中构造子类对象时，总是会沿着继承链首先构造</a:t>
            </a:r>
            <a:r>
              <a:rPr lang="en-US" altLang="zh-CN" dirty="0"/>
              <a:t>_______</a:t>
            </a:r>
            <a:r>
              <a:rPr lang="zh-CN" altLang="zh-CN" dirty="0">
                <a:solidFill>
                  <a:srgbClr val="FF0000"/>
                </a:solidFill>
              </a:rPr>
              <a:t>父类对象</a:t>
            </a:r>
            <a:r>
              <a:rPr lang="en-US" altLang="zh-CN" dirty="0"/>
              <a:t>___________</a:t>
            </a:r>
            <a:r>
              <a:rPr lang="zh-CN" altLang="zh-CN" dirty="0"/>
              <a:t>。</a:t>
            </a:r>
            <a:endParaRPr lang="en-US" altLang="zh-CN" dirty="0"/>
          </a:p>
          <a:p>
            <a:pPr marL="0" indent="0">
              <a:buNone/>
            </a:pPr>
            <a:r>
              <a:rPr lang="en-US" altLang="zh-CN" b="1" dirty="0"/>
              <a:t>7. </a:t>
            </a:r>
            <a:r>
              <a:rPr lang="zh-CN" altLang="zh-CN" dirty="0"/>
              <a:t>定义接口是使用的关键字是</a:t>
            </a:r>
            <a:r>
              <a:rPr lang="en-US" altLang="zh-CN" dirty="0"/>
              <a:t>______________</a:t>
            </a:r>
            <a:r>
              <a:rPr lang="en-US" altLang="zh-CN" dirty="0">
                <a:solidFill>
                  <a:srgbClr val="FF0000"/>
                </a:solidFill>
              </a:rPr>
              <a:t>interface</a:t>
            </a:r>
            <a:r>
              <a:rPr lang="en-US" altLang="zh-CN" dirty="0"/>
              <a:t>___________</a:t>
            </a:r>
            <a:r>
              <a:rPr lang="zh-CN" altLang="zh-CN" dirty="0"/>
              <a:t>。</a:t>
            </a:r>
            <a:endParaRPr lang="zh-CN" altLang="en-US" dirty="0"/>
          </a:p>
        </p:txBody>
      </p:sp>
    </p:spTree>
    <p:extLst>
      <p:ext uri="{BB962C8B-B14F-4D97-AF65-F5344CB8AC3E}">
        <p14:creationId xmlns:p14="http://schemas.microsoft.com/office/powerpoint/2010/main" val="28403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en-US" altLang="zh-CN" b="1" dirty="0"/>
              <a:t>8. </a:t>
            </a:r>
            <a:r>
              <a:rPr lang="zh-CN" altLang="zh-CN" dirty="0"/>
              <a:t>可以调用</a:t>
            </a:r>
            <a:r>
              <a:rPr lang="en-US" altLang="zh-CN" dirty="0"/>
              <a:t>String</a:t>
            </a:r>
            <a:r>
              <a:rPr lang="zh-CN" altLang="zh-CN" dirty="0"/>
              <a:t>类的</a:t>
            </a:r>
            <a:r>
              <a:rPr lang="en-US" altLang="zh-CN" dirty="0"/>
              <a:t>____</a:t>
            </a:r>
            <a:r>
              <a:rPr lang="en-US" altLang="zh-CN" dirty="0">
                <a:solidFill>
                  <a:srgbClr val="FF0000"/>
                </a:solidFill>
              </a:rPr>
              <a:t>length()___</a:t>
            </a:r>
            <a:r>
              <a:rPr lang="zh-CN" altLang="zh-CN" dirty="0"/>
              <a:t>方法获得字符串的长度。</a:t>
            </a:r>
            <a:endParaRPr lang="en-US" altLang="zh-CN" dirty="0"/>
          </a:p>
          <a:p>
            <a:pPr marL="0" indent="0">
              <a:buNone/>
            </a:pPr>
            <a:r>
              <a:rPr lang="en-US" altLang="zh-CN" b="1" dirty="0"/>
              <a:t>9. </a:t>
            </a:r>
            <a:r>
              <a:rPr lang="zh-CN" altLang="zh-CN" dirty="0"/>
              <a:t>用</a:t>
            </a:r>
            <a:r>
              <a:rPr lang="en-US" altLang="zh-CN" dirty="0"/>
              <a:t>final</a:t>
            </a:r>
            <a:r>
              <a:rPr lang="zh-CN" altLang="zh-CN" dirty="0"/>
              <a:t>关键字修饰一个类的含义是</a:t>
            </a:r>
            <a:r>
              <a:rPr lang="en-US" altLang="zh-CN" dirty="0"/>
              <a:t>___________</a:t>
            </a:r>
            <a:r>
              <a:rPr lang="zh-CN" altLang="zh-CN" dirty="0">
                <a:solidFill>
                  <a:srgbClr val="FF0000"/>
                </a:solidFill>
              </a:rPr>
              <a:t>该类不能再被继</a:t>
            </a:r>
            <a:r>
              <a:rPr lang="zh-CN" altLang="en-US" dirty="0">
                <a:solidFill>
                  <a:srgbClr val="FF0000"/>
                </a:solidFill>
              </a:rPr>
              <a:t>承</a:t>
            </a:r>
            <a:r>
              <a:rPr lang="en-US" altLang="zh-CN" dirty="0"/>
              <a:t>______________</a:t>
            </a:r>
            <a:r>
              <a:rPr lang="zh-CN" altLang="zh-CN" dirty="0"/>
              <a:t>。</a:t>
            </a:r>
            <a:endParaRPr lang="en-US" altLang="zh-CN" dirty="0"/>
          </a:p>
          <a:p>
            <a:pPr marL="0" indent="0">
              <a:buNone/>
            </a:pPr>
            <a:r>
              <a:rPr lang="en-US" altLang="zh-CN" b="1" dirty="0"/>
              <a:t>10. </a:t>
            </a:r>
            <a:r>
              <a:rPr lang="en-US" altLang="zh-CN" dirty="0"/>
              <a:t>Java</a:t>
            </a:r>
            <a:r>
              <a:rPr lang="zh-CN" altLang="zh-CN" dirty="0"/>
              <a:t>接口中可以声明</a:t>
            </a:r>
            <a:r>
              <a:rPr lang="en-US" altLang="zh-CN" dirty="0"/>
              <a:t>___</a:t>
            </a:r>
            <a:r>
              <a:rPr lang="zh-CN" altLang="zh-CN" dirty="0">
                <a:solidFill>
                  <a:srgbClr val="FF0000"/>
                </a:solidFill>
              </a:rPr>
              <a:t>公有静态常量</a:t>
            </a:r>
            <a:r>
              <a:rPr lang="en-US" altLang="zh-CN" dirty="0"/>
              <a:t>____</a:t>
            </a:r>
            <a:r>
              <a:rPr lang="zh-CN" altLang="zh-CN" dirty="0"/>
              <a:t>和</a:t>
            </a:r>
            <a:r>
              <a:rPr lang="en-US" altLang="zh-CN" dirty="0"/>
              <a:t>________</a:t>
            </a:r>
            <a:r>
              <a:rPr lang="zh-CN" altLang="zh-CN" dirty="0">
                <a:solidFill>
                  <a:srgbClr val="FF0000"/>
                </a:solidFill>
              </a:rPr>
              <a:t>公有抽象方法</a:t>
            </a:r>
            <a:r>
              <a:rPr lang="en-US" altLang="zh-CN" dirty="0"/>
              <a:t>_________</a:t>
            </a:r>
            <a:r>
              <a:rPr lang="zh-CN" altLang="zh-CN" dirty="0"/>
              <a:t>。</a:t>
            </a:r>
            <a:endParaRPr lang="en-US" altLang="zh-CN" dirty="0"/>
          </a:p>
          <a:p>
            <a:pPr marL="0" indent="0">
              <a:buNone/>
            </a:pPr>
            <a:r>
              <a:rPr lang="en-US" altLang="zh-CN" b="1" dirty="0"/>
              <a:t>11. </a:t>
            </a:r>
            <a:r>
              <a:rPr lang="zh-CN" altLang="zh-CN" dirty="0"/>
              <a:t>类的关系有关联、依赖、聚集、</a:t>
            </a:r>
            <a:r>
              <a:rPr lang="en-US" altLang="zh-CN" dirty="0"/>
              <a:t>___</a:t>
            </a:r>
            <a:r>
              <a:rPr lang="zh-CN" altLang="zh-CN" dirty="0">
                <a:solidFill>
                  <a:srgbClr val="FF0000"/>
                </a:solidFill>
              </a:rPr>
              <a:t>组合</a:t>
            </a:r>
            <a:r>
              <a:rPr lang="en-US" altLang="zh-CN" dirty="0"/>
              <a:t>_______</a:t>
            </a:r>
            <a:r>
              <a:rPr lang="zh-CN" altLang="zh-CN" dirty="0"/>
              <a:t>、</a:t>
            </a:r>
            <a:r>
              <a:rPr lang="en-US" altLang="zh-CN" dirty="0"/>
              <a:t>___________</a:t>
            </a:r>
            <a:r>
              <a:rPr lang="zh-CN" altLang="zh-CN" dirty="0">
                <a:solidFill>
                  <a:srgbClr val="FF0000"/>
                </a:solidFill>
              </a:rPr>
              <a:t>继承</a:t>
            </a:r>
            <a:r>
              <a:rPr lang="en-US" altLang="zh-CN" dirty="0"/>
              <a:t>_______</a:t>
            </a:r>
            <a:r>
              <a:rPr lang="zh-CN" altLang="zh-CN" dirty="0"/>
              <a:t>和实现关系。</a:t>
            </a:r>
          </a:p>
          <a:p>
            <a:pPr marL="0" indent="0">
              <a:buNone/>
            </a:pPr>
            <a:endParaRPr lang="zh-CN" altLang="zh-CN" dirty="0"/>
          </a:p>
          <a:p>
            <a:endParaRPr lang="zh-CN" altLang="en-US" dirty="0"/>
          </a:p>
        </p:txBody>
      </p:sp>
    </p:spTree>
    <p:extLst>
      <p:ext uri="{BB962C8B-B14F-4D97-AF65-F5344CB8AC3E}">
        <p14:creationId xmlns:p14="http://schemas.microsoft.com/office/powerpoint/2010/main" val="310552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lstStyle/>
          <a:p>
            <a:pPr marL="0" indent="0">
              <a:buNone/>
            </a:pPr>
            <a:r>
              <a:rPr lang="en-US" altLang="zh-CN" b="1" dirty="0"/>
              <a:t>13. </a:t>
            </a:r>
            <a:r>
              <a:rPr lang="zh-CN" altLang="zh-CN" dirty="0"/>
              <a:t>包含抽象方法的类叫</a:t>
            </a:r>
            <a:r>
              <a:rPr lang="en-US" altLang="zh-CN" dirty="0"/>
              <a:t>___</a:t>
            </a:r>
            <a:r>
              <a:rPr lang="zh-CN" altLang="zh-CN" dirty="0">
                <a:solidFill>
                  <a:srgbClr val="FF0000"/>
                </a:solidFill>
              </a:rPr>
              <a:t>抽象类</a:t>
            </a:r>
            <a:r>
              <a:rPr lang="en-US" altLang="zh-CN" dirty="0"/>
              <a:t>__</a:t>
            </a:r>
            <a:r>
              <a:rPr lang="zh-CN" altLang="zh-CN" dirty="0"/>
              <a:t>。</a:t>
            </a:r>
            <a:endParaRPr lang="en-US" altLang="zh-CN" dirty="0"/>
          </a:p>
          <a:p>
            <a:pPr marL="0" indent="0">
              <a:buNone/>
            </a:pPr>
            <a:r>
              <a:rPr lang="en-US" altLang="zh-CN" b="1" dirty="0"/>
              <a:t>14. </a:t>
            </a:r>
            <a:r>
              <a:rPr lang="en-US" altLang="zh-CN" dirty="0"/>
              <a:t>Java</a:t>
            </a:r>
            <a:r>
              <a:rPr lang="zh-CN" altLang="zh-CN" dirty="0"/>
              <a:t>中</a:t>
            </a:r>
            <a:r>
              <a:rPr lang="zh-CN" altLang="en-US" dirty="0"/>
              <a:t>成员</a:t>
            </a:r>
            <a:r>
              <a:rPr lang="zh-CN" altLang="zh-CN" dirty="0"/>
              <a:t>访问限定符有</a:t>
            </a:r>
            <a:r>
              <a:rPr lang="en-US" altLang="zh-CN" dirty="0"/>
              <a:t>__</a:t>
            </a:r>
            <a:r>
              <a:rPr lang="en-US" altLang="zh-CN" dirty="0">
                <a:solidFill>
                  <a:srgbClr val="FF0000"/>
                </a:solidFill>
              </a:rPr>
              <a:t>public</a:t>
            </a:r>
            <a:r>
              <a:rPr lang="en-US" altLang="zh-CN" dirty="0"/>
              <a:t>_ </a:t>
            </a:r>
            <a:r>
              <a:rPr lang="zh-CN" altLang="zh-CN" dirty="0"/>
              <a:t>、</a:t>
            </a:r>
            <a:r>
              <a:rPr lang="en-US" altLang="zh-CN" dirty="0"/>
              <a:t>protected</a:t>
            </a:r>
            <a:r>
              <a:rPr lang="zh-CN" altLang="zh-CN" dirty="0"/>
              <a:t>、</a:t>
            </a:r>
            <a:r>
              <a:rPr lang="en-US" altLang="zh-CN" dirty="0"/>
              <a:t>private</a:t>
            </a:r>
            <a:r>
              <a:rPr lang="zh-CN" altLang="zh-CN" dirty="0"/>
              <a:t>和缺省等。</a:t>
            </a:r>
            <a:endParaRPr lang="en-US" altLang="zh-CN" dirty="0"/>
          </a:p>
          <a:p>
            <a:pPr marL="0" indent="0">
              <a:buNone/>
            </a:pPr>
            <a:r>
              <a:rPr lang="en-US" altLang="zh-CN" b="1" dirty="0"/>
              <a:t>15. </a:t>
            </a:r>
            <a:r>
              <a:rPr lang="zh-CN" altLang="zh-CN" dirty="0"/>
              <a:t>循环</a:t>
            </a:r>
            <a:r>
              <a:rPr lang="en-US" altLang="zh-CN" dirty="0"/>
              <a:t>for(</a:t>
            </a:r>
            <a:r>
              <a:rPr lang="en-US" altLang="zh-CN" dirty="0" err="1"/>
              <a:t>int</a:t>
            </a:r>
            <a:r>
              <a:rPr lang="en-US" altLang="zh-CN" dirty="0"/>
              <a:t> i = 1; i &lt; 20; i *=2) {}</a:t>
            </a:r>
            <a:r>
              <a:rPr lang="zh-CN" altLang="zh-CN" dirty="0"/>
              <a:t>一共会执行</a:t>
            </a:r>
            <a:r>
              <a:rPr lang="en-US" altLang="zh-CN" dirty="0"/>
              <a:t>_____</a:t>
            </a:r>
            <a:r>
              <a:rPr lang="en-US" altLang="zh-CN" dirty="0">
                <a:solidFill>
                  <a:srgbClr val="FF0000"/>
                </a:solidFill>
              </a:rPr>
              <a:t>5</a:t>
            </a:r>
            <a:r>
              <a:rPr lang="en-US" altLang="zh-CN" dirty="0"/>
              <a:t>____</a:t>
            </a:r>
            <a:r>
              <a:rPr lang="zh-CN" altLang="zh-CN" dirty="0"/>
              <a:t>次循环。</a:t>
            </a:r>
          </a:p>
          <a:p>
            <a:pPr marL="0" indent="0">
              <a:buNone/>
            </a:pPr>
            <a:endParaRPr lang="zh-CN" altLang="zh-CN" dirty="0"/>
          </a:p>
          <a:p>
            <a:endParaRPr lang="zh-CN" altLang="en-US" dirty="0"/>
          </a:p>
        </p:txBody>
      </p:sp>
    </p:spTree>
    <p:extLst>
      <p:ext uri="{BB962C8B-B14F-4D97-AF65-F5344CB8AC3E}">
        <p14:creationId xmlns:p14="http://schemas.microsoft.com/office/powerpoint/2010/main" val="267535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lstStyle/>
          <a:p>
            <a:pPr marL="0" indent="0">
              <a:buNone/>
            </a:pPr>
            <a:r>
              <a:rPr lang="en-US" altLang="zh-CN" dirty="0"/>
              <a:t>16.</a:t>
            </a:r>
            <a:r>
              <a:rPr lang="zh-CN" altLang="zh-CN" dirty="0"/>
              <a:t>设有数组定义：</a:t>
            </a:r>
            <a:r>
              <a:rPr lang="en-US" altLang="zh-CN" dirty="0" err="1"/>
              <a:t>int</a:t>
            </a:r>
            <a:r>
              <a:rPr lang="en-US" altLang="zh-CN" dirty="0"/>
              <a:t> a</a:t>
            </a:r>
            <a:r>
              <a:rPr lang="zh-CN" altLang="zh-CN" dirty="0"/>
              <a:t>［ ］</a:t>
            </a:r>
            <a:r>
              <a:rPr lang="en-US" altLang="zh-CN" dirty="0"/>
              <a:t> = { 11 , 22 , 33 , 44 , 55 , 66 , 77 , 88 , 99 }; </a:t>
            </a:r>
            <a:r>
              <a:rPr lang="zh-CN" altLang="zh-CN" dirty="0"/>
              <a:t>则执行下列几个语句后的输出结果是</a:t>
            </a:r>
            <a:r>
              <a:rPr lang="en-US" altLang="zh-CN" dirty="0"/>
              <a:t>__________</a:t>
            </a:r>
            <a:r>
              <a:rPr lang="en-US" altLang="zh-CN" dirty="0">
                <a:solidFill>
                  <a:srgbClr val="FF0000"/>
                </a:solidFill>
              </a:rPr>
              <a:t>33 66 99</a:t>
            </a:r>
            <a:r>
              <a:rPr lang="en-US" altLang="zh-CN" dirty="0"/>
              <a:t>_____  </a:t>
            </a:r>
            <a:r>
              <a:rPr lang="zh-CN" altLang="zh-CN" dirty="0"/>
              <a:t>。</a:t>
            </a:r>
            <a:r>
              <a:rPr lang="en-US" altLang="zh-CN" dirty="0"/>
              <a:t>  </a:t>
            </a:r>
            <a:endParaRPr lang="zh-CN" altLang="zh-CN" dirty="0"/>
          </a:p>
          <a:p>
            <a:pPr marL="0" indent="0">
              <a:buNone/>
            </a:pPr>
            <a:r>
              <a:rPr lang="en-US" altLang="zh-CN" dirty="0"/>
              <a:t>for </a:t>
            </a:r>
            <a:r>
              <a:rPr lang="zh-CN" altLang="zh-CN" dirty="0"/>
              <a:t>（</a:t>
            </a:r>
            <a:r>
              <a:rPr lang="en-US" altLang="zh-CN" dirty="0"/>
              <a:t> </a:t>
            </a:r>
            <a:r>
              <a:rPr lang="en-US" altLang="zh-CN" dirty="0" err="1"/>
              <a:t>int</a:t>
            </a:r>
            <a:r>
              <a:rPr lang="en-US" altLang="zh-CN" dirty="0"/>
              <a:t> i = 0 ; i &lt; </a:t>
            </a:r>
            <a:r>
              <a:rPr lang="en-US" altLang="zh-CN" dirty="0" err="1"/>
              <a:t>a.length</a:t>
            </a:r>
            <a:r>
              <a:rPr lang="en-US" altLang="zh-CN" dirty="0"/>
              <a:t> ; i ++ </a:t>
            </a:r>
            <a:r>
              <a:rPr lang="zh-CN" altLang="zh-CN" dirty="0"/>
              <a:t>）</a:t>
            </a:r>
            <a:r>
              <a:rPr lang="en-US" altLang="zh-CN" dirty="0"/>
              <a:t>  </a:t>
            </a:r>
            <a:br>
              <a:rPr lang="en-US" altLang="zh-CN" dirty="0"/>
            </a:br>
            <a:r>
              <a:rPr lang="en-US" altLang="zh-CN" dirty="0"/>
              <a:t>	if</a:t>
            </a:r>
            <a:r>
              <a:rPr lang="zh-CN" altLang="zh-CN" dirty="0"/>
              <a:t>（</a:t>
            </a:r>
            <a:r>
              <a:rPr lang="en-US" altLang="zh-CN" dirty="0"/>
              <a:t> a</a:t>
            </a:r>
            <a:r>
              <a:rPr lang="zh-CN" altLang="zh-CN" dirty="0"/>
              <a:t>［</a:t>
            </a:r>
            <a:r>
              <a:rPr lang="en-US" altLang="zh-CN" dirty="0"/>
              <a:t>i</a:t>
            </a:r>
            <a:r>
              <a:rPr lang="zh-CN" altLang="zh-CN" dirty="0"/>
              <a:t>］</a:t>
            </a:r>
            <a:r>
              <a:rPr lang="en-US" altLang="zh-CN" dirty="0"/>
              <a:t>%3==0 </a:t>
            </a:r>
            <a:r>
              <a:rPr lang="zh-CN" altLang="zh-CN" dirty="0"/>
              <a:t>）</a:t>
            </a:r>
            <a:endParaRPr lang="en-US" altLang="zh-CN" dirty="0"/>
          </a:p>
          <a:p>
            <a:pPr marL="0" indent="0">
              <a:buNone/>
            </a:pPr>
            <a:r>
              <a:rPr lang="en-US" altLang="zh-CN" dirty="0"/>
              <a:t>		</a:t>
            </a:r>
            <a:r>
              <a:rPr lang="en-US" altLang="zh-CN" dirty="0" err="1"/>
              <a:t>System.out.println</a:t>
            </a:r>
            <a:r>
              <a:rPr lang="zh-CN" altLang="zh-CN" dirty="0"/>
              <a:t>（</a:t>
            </a:r>
            <a:r>
              <a:rPr lang="en-US" altLang="zh-CN" dirty="0"/>
              <a:t>a</a:t>
            </a:r>
            <a:r>
              <a:rPr lang="zh-CN" altLang="zh-CN" dirty="0"/>
              <a:t>［</a:t>
            </a:r>
            <a:r>
              <a:rPr lang="en-US" altLang="zh-CN" dirty="0"/>
              <a:t>i</a:t>
            </a:r>
            <a:r>
              <a:rPr lang="zh-CN" altLang="zh-CN" dirty="0"/>
              <a:t>］</a:t>
            </a:r>
            <a:r>
              <a:rPr lang="en-US" altLang="zh-CN" dirty="0"/>
              <a:t>+" "</a:t>
            </a:r>
            <a:r>
              <a:rPr lang="zh-CN" altLang="zh-CN" dirty="0"/>
              <a:t>）</a:t>
            </a:r>
            <a:r>
              <a:rPr lang="en-US" altLang="zh-CN" dirty="0"/>
              <a:t>;</a:t>
            </a:r>
            <a:endParaRPr lang="zh-CN" altLang="zh-CN" dirty="0"/>
          </a:p>
          <a:p>
            <a:pPr marL="0" indent="0">
              <a:buNone/>
            </a:pPr>
            <a:endParaRPr lang="zh-CN" altLang="en-US" dirty="0"/>
          </a:p>
        </p:txBody>
      </p:sp>
    </p:spTree>
    <p:extLst>
      <p:ext uri="{BB962C8B-B14F-4D97-AF65-F5344CB8AC3E}">
        <p14:creationId xmlns:p14="http://schemas.microsoft.com/office/powerpoint/2010/main" val="137588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t>17.</a:t>
            </a:r>
            <a:r>
              <a:rPr lang="en-US" altLang="zh-CN" dirty="0"/>
              <a:t> </a:t>
            </a:r>
            <a:r>
              <a:rPr lang="zh-CN" altLang="zh-CN" dirty="0"/>
              <a:t>若</a:t>
            </a:r>
            <a:r>
              <a:rPr lang="en-US" altLang="zh-CN" dirty="0"/>
              <a:t>x = 5</a:t>
            </a:r>
            <a:r>
              <a:rPr lang="zh-CN" altLang="zh-CN" dirty="0"/>
              <a:t>，</a:t>
            </a:r>
            <a:r>
              <a:rPr lang="en-US" altLang="zh-CN" dirty="0"/>
              <a:t>y = 10</a:t>
            </a:r>
            <a:r>
              <a:rPr lang="zh-CN" altLang="zh-CN" dirty="0"/>
              <a:t>，则</a:t>
            </a:r>
            <a:r>
              <a:rPr lang="en-US" altLang="zh-CN" dirty="0"/>
              <a:t> x &lt; y || x++ == y --</a:t>
            </a:r>
            <a:r>
              <a:rPr lang="zh-CN" altLang="zh-CN" dirty="0"/>
              <a:t>的逻辑值为</a:t>
            </a:r>
            <a:r>
              <a:rPr lang="en-US" altLang="zh-CN" dirty="0"/>
              <a:t>___</a:t>
            </a:r>
            <a:r>
              <a:rPr lang="en-US" altLang="zh-CN" dirty="0">
                <a:solidFill>
                  <a:srgbClr val="FF0000"/>
                </a:solidFill>
              </a:rPr>
              <a:t>true</a:t>
            </a:r>
            <a:r>
              <a:rPr lang="en-US" altLang="zh-CN" dirty="0"/>
              <a:t>______ </a:t>
            </a:r>
            <a:r>
              <a:rPr lang="zh-CN" altLang="zh-CN" dirty="0"/>
              <a:t>。</a:t>
            </a:r>
            <a:r>
              <a:rPr lang="en-US" altLang="zh-CN" dirty="0"/>
              <a:t> </a:t>
            </a:r>
            <a:endParaRPr lang="zh-CN" altLang="zh-CN" dirty="0"/>
          </a:p>
          <a:p>
            <a:pPr marL="0" indent="0">
              <a:buNone/>
            </a:pPr>
            <a:r>
              <a:rPr lang="en-US" altLang="zh-CN" b="1" dirty="0"/>
              <a:t>18</a:t>
            </a:r>
            <a:r>
              <a:rPr lang="zh-CN" altLang="zh-CN" b="1" dirty="0"/>
              <a:t>．</a:t>
            </a:r>
            <a:r>
              <a:rPr lang="zh-CN" altLang="zh-CN" dirty="0"/>
              <a:t>凡生成</a:t>
            </a:r>
            <a:r>
              <a:rPr lang="en-US" altLang="zh-CN" dirty="0" err="1"/>
              <a:t>StringBuffer</a:t>
            </a:r>
            <a:r>
              <a:rPr lang="zh-CN" altLang="zh-CN" dirty="0"/>
              <a:t>一个对象后，还可用</a:t>
            </a:r>
            <a:r>
              <a:rPr lang="en-US" altLang="zh-CN" dirty="0"/>
              <a:t> __</a:t>
            </a:r>
            <a:r>
              <a:rPr lang="en-US" altLang="zh-CN" dirty="0" err="1">
                <a:solidFill>
                  <a:srgbClr val="FF0000"/>
                </a:solidFill>
              </a:rPr>
              <a:t>toString</a:t>
            </a:r>
            <a:r>
              <a:rPr lang="en-US" altLang="zh-CN" dirty="0">
                <a:solidFill>
                  <a:srgbClr val="FF0000"/>
                </a:solidFill>
              </a:rPr>
              <a:t>() </a:t>
            </a:r>
            <a:r>
              <a:rPr lang="en-US" altLang="zh-CN" dirty="0"/>
              <a:t>_______</a:t>
            </a:r>
            <a:r>
              <a:rPr lang="zh-CN" altLang="zh-CN" dirty="0"/>
              <a:t>方法从该</a:t>
            </a:r>
            <a:r>
              <a:rPr lang="en-US" altLang="zh-CN" dirty="0" err="1"/>
              <a:t>StringBuffer</a:t>
            </a:r>
            <a:r>
              <a:rPr lang="zh-CN" altLang="zh-CN" dirty="0"/>
              <a:t>对象得到</a:t>
            </a:r>
            <a:r>
              <a:rPr lang="en-US" altLang="zh-CN" dirty="0"/>
              <a:t>String</a:t>
            </a:r>
            <a:r>
              <a:rPr lang="zh-CN" altLang="zh-CN" dirty="0"/>
              <a:t>对象</a:t>
            </a:r>
            <a:endParaRPr lang="en-US" altLang="zh-CN" dirty="0"/>
          </a:p>
          <a:p>
            <a:pPr marL="0" indent="0">
              <a:buNone/>
            </a:pPr>
            <a:r>
              <a:rPr lang="en-US" altLang="zh-CN" b="1" dirty="0"/>
              <a:t>19.</a:t>
            </a:r>
            <a:r>
              <a:rPr lang="en-US" altLang="zh-CN" dirty="0"/>
              <a:t> </a:t>
            </a:r>
            <a:r>
              <a:rPr lang="en-US" altLang="zh-CN" dirty="0" err="1"/>
              <a:t>int</a:t>
            </a:r>
            <a:r>
              <a:rPr lang="zh-CN" altLang="zh-CN" dirty="0"/>
              <a:t>型</a:t>
            </a:r>
            <a:r>
              <a:rPr lang="en-US" altLang="zh-CN" dirty="0"/>
              <a:t>public</a:t>
            </a:r>
            <a:r>
              <a:rPr lang="zh-CN" altLang="zh-CN" dirty="0"/>
              <a:t>成员变量</a:t>
            </a:r>
            <a:r>
              <a:rPr lang="en-US" altLang="zh-CN" dirty="0"/>
              <a:t>MAX_LENGTH</a:t>
            </a:r>
            <a:r>
              <a:rPr lang="zh-CN" altLang="zh-CN" dirty="0"/>
              <a:t>，该值保持为常数</a:t>
            </a:r>
            <a:r>
              <a:rPr lang="en-US" altLang="zh-CN" dirty="0"/>
              <a:t>100</a:t>
            </a:r>
            <a:r>
              <a:rPr lang="zh-CN" altLang="zh-CN" dirty="0"/>
              <a:t>，则定义这个变量的语句是</a:t>
            </a:r>
            <a:r>
              <a:rPr lang="en-US" altLang="zh-CN" dirty="0"/>
              <a:t>_</a:t>
            </a:r>
            <a:r>
              <a:rPr lang="en-US" altLang="zh-CN" dirty="0">
                <a:solidFill>
                  <a:srgbClr val="FF0000"/>
                </a:solidFill>
              </a:rPr>
              <a:t>public final </a:t>
            </a:r>
            <a:r>
              <a:rPr lang="en-US" altLang="zh-CN" dirty="0" err="1">
                <a:solidFill>
                  <a:srgbClr val="FF0000"/>
                </a:solidFill>
              </a:rPr>
              <a:t>int</a:t>
            </a:r>
            <a:r>
              <a:rPr lang="en-US" altLang="zh-CN" dirty="0">
                <a:solidFill>
                  <a:srgbClr val="FF0000"/>
                </a:solidFill>
              </a:rPr>
              <a:t>  MAX_LENGTH =100; </a:t>
            </a:r>
            <a:r>
              <a:rPr lang="en-US" altLang="zh-CN" dirty="0"/>
              <a:t>___</a:t>
            </a:r>
            <a:r>
              <a:rPr lang="zh-CN" altLang="zh-CN" dirty="0"/>
              <a:t>。</a:t>
            </a:r>
          </a:p>
        </p:txBody>
      </p:sp>
    </p:spTree>
    <p:extLst>
      <p:ext uri="{BB962C8B-B14F-4D97-AF65-F5344CB8AC3E}">
        <p14:creationId xmlns:p14="http://schemas.microsoft.com/office/powerpoint/2010/main" val="369600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lstStyle/>
          <a:p>
            <a:pPr marL="0" indent="0">
              <a:buNone/>
            </a:pPr>
            <a:r>
              <a:rPr lang="en-US" altLang="zh-CN" b="1" dirty="0"/>
              <a:t>20. </a:t>
            </a:r>
            <a:r>
              <a:rPr lang="zh-CN" altLang="zh-CN" dirty="0"/>
              <a:t>面向对象的语言将客观世界都看成由各种对象组成，共同特征和行为的对象组成类，类是变量和</a:t>
            </a:r>
            <a:r>
              <a:rPr lang="en-US" altLang="zh-CN" dirty="0"/>
              <a:t> _____</a:t>
            </a:r>
            <a:r>
              <a:rPr lang="zh-CN" altLang="zh-CN" dirty="0">
                <a:solidFill>
                  <a:srgbClr val="FF0000"/>
                </a:solidFill>
              </a:rPr>
              <a:t>方法</a:t>
            </a:r>
            <a:r>
              <a:rPr lang="en-US" altLang="zh-CN" dirty="0"/>
              <a:t>____</a:t>
            </a:r>
            <a:r>
              <a:rPr lang="zh-CN" altLang="zh-CN" dirty="0"/>
              <a:t>的集合体。</a:t>
            </a:r>
          </a:p>
          <a:p>
            <a:pPr marL="0" indent="0">
              <a:buNone/>
            </a:pPr>
            <a:r>
              <a:rPr lang="en-US" altLang="zh-CN" b="1" dirty="0"/>
              <a:t>21.</a:t>
            </a:r>
            <a:r>
              <a:rPr lang="en-US" altLang="zh-CN" dirty="0"/>
              <a:t> </a:t>
            </a:r>
            <a:r>
              <a:rPr lang="zh-CN" altLang="zh-CN" dirty="0"/>
              <a:t>一个</a:t>
            </a:r>
            <a:r>
              <a:rPr lang="en-US" altLang="zh-CN" dirty="0"/>
              <a:t>Java</a:t>
            </a:r>
            <a:r>
              <a:rPr lang="zh-CN" altLang="zh-CN" dirty="0"/>
              <a:t>源文件中最多只能有一个</a:t>
            </a:r>
            <a:r>
              <a:rPr lang="en-US" altLang="zh-CN" dirty="0"/>
              <a:t>____</a:t>
            </a:r>
            <a:r>
              <a:rPr lang="zh-CN" altLang="zh-CN" dirty="0">
                <a:solidFill>
                  <a:srgbClr val="FF0000"/>
                </a:solidFill>
              </a:rPr>
              <a:t>公有</a:t>
            </a:r>
            <a:r>
              <a:rPr lang="en-US" altLang="zh-CN" dirty="0"/>
              <a:t>_____</a:t>
            </a:r>
            <a:r>
              <a:rPr lang="zh-CN" altLang="zh-CN" dirty="0"/>
              <a:t>类，其它类的个数不限。</a:t>
            </a:r>
          </a:p>
          <a:p>
            <a:pPr marL="0" indent="0">
              <a:buNone/>
            </a:pPr>
            <a:endParaRPr lang="zh-CN" altLang="en-US" dirty="0"/>
          </a:p>
        </p:txBody>
      </p:sp>
    </p:spTree>
    <p:extLst>
      <p:ext uri="{BB962C8B-B14F-4D97-AF65-F5344CB8AC3E}">
        <p14:creationId xmlns:p14="http://schemas.microsoft.com/office/powerpoint/2010/main" val="13470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611560" y="1700808"/>
            <a:ext cx="7920880" cy="4464496"/>
          </a:xfrm>
          <a:prstGeom prst="rect">
            <a:avLst/>
          </a:prstGeom>
          <a:noFill/>
        </p:spPr>
        <p:txBody>
          <a:bodyPr wrap="square" rtlCol="0">
            <a:noAutofit/>
          </a:bodyPr>
          <a:lstStyle/>
          <a:p>
            <a:r>
              <a:rPr lang="en-US" altLang="zh-CN" sz="2400" b="1" dirty="0"/>
              <a:t>1.</a:t>
            </a:r>
            <a:r>
              <a:rPr lang="zh-CN" altLang="zh-CN" sz="2400" dirty="0"/>
              <a:t>下列叙述中正确的是</a:t>
            </a:r>
            <a:r>
              <a:rPr lang="en-US" altLang="zh-CN" sz="2400" dirty="0"/>
              <a:t>____A_____</a:t>
            </a:r>
            <a:r>
              <a:rPr lang="zh-CN" altLang="zh-CN" sz="2400" dirty="0"/>
              <a:t>。</a:t>
            </a:r>
          </a:p>
          <a:p>
            <a:r>
              <a:rPr lang="en-US" altLang="zh-CN" sz="2400" b="1" dirty="0"/>
              <a:t>	A. </a:t>
            </a:r>
            <a:r>
              <a:rPr lang="en-US" altLang="zh-CN" sz="2400" dirty="0"/>
              <a:t>Java</a:t>
            </a:r>
            <a:r>
              <a:rPr lang="zh-CN" altLang="zh-CN" sz="2400" dirty="0"/>
              <a:t>语言的标识符是区分大小写的</a:t>
            </a:r>
          </a:p>
          <a:p>
            <a:r>
              <a:rPr lang="en-US" altLang="zh-CN" sz="2400" b="1" dirty="0"/>
              <a:t>	B. </a:t>
            </a:r>
            <a:r>
              <a:rPr lang="en-US" altLang="zh-CN" sz="2400" dirty="0"/>
              <a:t>Java</a:t>
            </a:r>
            <a:r>
              <a:rPr lang="zh-CN" altLang="zh-CN" sz="2400" dirty="0"/>
              <a:t>源程序文件名可以任意命名</a:t>
            </a:r>
          </a:p>
          <a:p>
            <a:r>
              <a:rPr lang="en-US" altLang="zh-CN" sz="2400" dirty="0"/>
              <a:t>	</a:t>
            </a:r>
            <a:r>
              <a:rPr lang="en-US" altLang="zh-CN" sz="2400" b="1" dirty="0"/>
              <a:t>C. </a:t>
            </a:r>
            <a:r>
              <a:rPr lang="en-US" altLang="zh-CN" sz="2400" dirty="0"/>
              <a:t>Java</a:t>
            </a:r>
            <a:r>
              <a:rPr lang="zh-CN" altLang="zh-CN" sz="2400" dirty="0"/>
              <a:t>源程序文件的扩展名为</a:t>
            </a:r>
            <a:r>
              <a:rPr lang="en-US" altLang="zh-CN" sz="2400" dirty="0"/>
              <a:t>.jar</a:t>
            </a:r>
            <a:endParaRPr lang="zh-CN" altLang="zh-CN" sz="2400" dirty="0"/>
          </a:p>
          <a:p>
            <a:r>
              <a:rPr lang="en-US" altLang="zh-CN" sz="2400" b="1" dirty="0"/>
              <a:t>	D. </a:t>
            </a:r>
            <a:r>
              <a:rPr lang="zh-CN" altLang="zh-CN" sz="2400" dirty="0"/>
              <a:t>一个</a:t>
            </a:r>
            <a:r>
              <a:rPr lang="en-US" altLang="zh-CN" sz="2400" dirty="0"/>
              <a:t>Java</a:t>
            </a:r>
            <a:r>
              <a:rPr lang="zh-CN" altLang="zh-CN" sz="2400" dirty="0"/>
              <a:t>源程序文件里</a:t>
            </a:r>
            <a:r>
              <a:rPr lang="en-US" altLang="zh-CN" sz="2400" dirty="0"/>
              <a:t>public</a:t>
            </a:r>
            <a:r>
              <a:rPr lang="zh-CN" altLang="zh-CN" sz="2400" dirty="0"/>
              <a:t>类的数目不限</a:t>
            </a:r>
            <a:endParaRPr lang="en-US" altLang="zh-CN" sz="2400" dirty="0"/>
          </a:p>
          <a:p>
            <a:endParaRPr lang="en-US" altLang="zh-CN" sz="2400" b="1" dirty="0"/>
          </a:p>
          <a:p>
            <a:r>
              <a:rPr lang="en-US" altLang="zh-CN" sz="2400" b="1" dirty="0"/>
              <a:t>2. </a:t>
            </a:r>
            <a:r>
              <a:rPr lang="zh-CN" altLang="zh-CN" sz="2400" dirty="0"/>
              <a:t>下列标识符中，合法的是</a:t>
            </a:r>
            <a:r>
              <a:rPr lang="en-US" altLang="zh-CN" sz="2400" dirty="0"/>
              <a:t>____A_____</a:t>
            </a:r>
            <a:r>
              <a:rPr lang="zh-CN" altLang="zh-CN" sz="2400" dirty="0"/>
              <a:t>。</a:t>
            </a:r>
          </a:p>
          <a:p>
            <a:r>
              <a:rPr lang="en-US" altLang="zh-CN" sz="2400" b="1" dirty="0"/>
              <a:t>	A. </a:t>
            </a:r>
            <a:r>
              <a:rPr lang="en-US" altLang="zh-CN" sz="2400" dirty="0"/>
              <a:t>_car       </a:t>
            </a:r>
            <a:r>
              <a:rPr lang="en-US" altLang="zh-CN" sz="2400" b="1" dirty="0"/>
              <a:t> 			B. </a:t>
            </a:r>
            <a:r>
              <a:rPr lang="en-US" altLang="zh-CN" sz="2400" dirty="0"/>
              <a:t>5Cars        </a:t>
            </a:r>
            <a:endParaRPr lang="zh-CN" altLang="zh-CN" sz="2400" dirty="0"/>
          </a:p>
          <a:p>
            <a:r>
              <a:rPr lang="en-US" altLang="zh-CN" sz="2400" dirty="0"/>
              <a:t>	</a:t>
            </a:r>
            <a:r>
              <a:rPr lang="en-US" altLang="zh-CN" sz="2400" b="1" dirty="0"/>
              <a:t>C. </a:t>
            </a:r>
            <a:r>
              <a:rPr lang="en-US" altLang="zh-CN" sz="2400" dirty="0"/>
              <a:t>private     			</a:t>
            </a:r>
            <a:r>
              <a:rPr lang="en-US" altLang="zh-CN" sz="2400" b="1" dirty="0"/>
              <a:t>D. </a:t>
            </a:r>
            <a:r>
              <a:rPr lang="en-US" altLang="zh-CN" sz="2400" dirty="0"/>
              <a:t>-3.14</a:t>
            </a:r>
            <a:endParaRPr lang="zh-CN" altLang="zh-CN" sz="2400" dirty="0"/>
          </a:p>
        </p:txBody>
      </p:sp>
    </p:spTree>
    <p:extLst>
      <p:ext uri="{BB962C8B-B14F-4D97-AF65-F5344CB8AC3E}">
        <p14:creationId xmlns:p14="http://schemas.microsoft.com/office/powerpoint/2010/main" val="28582675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2838</Words>
  <Application>Microsoft Office PowerPoint</Application>
  <PresentationFormat>全屏显示(4:3)</PresentationFormat>
  <Paragraphs>219</Paragraphs>
  <Slides>28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28</vt:i4>
      </vt:variant>
    </vt:vector>
  </HeadingPairs>
  <TitlesOfParts>
    <vt:vector size="31" baseType="lpstr">
      <vt:lpstr>Arial</vt:lpstr>
      <vt:lpstr>Calibri</vt:lpstr>
      <vt:lpstr>Office 主题</vt:lpstr>
      <vt:lpstr>复习</vt:lpstr>
      <vt:lpstr>一 填空</vt:lpstr>
      <vt:lpstr>一 填空</vt:lpstr>
      <vt:lpstr>一 填空</vt:lpstr>
      <vt:lpstr>一 填空</vt:lpstr>
      <vt:lpstr>一 填空</vt:lpstr>
      <vt:lpstr>一 填空</vt:lpstr>
      <vt:lpstr>一 填空</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三 判断对错</vt:lpstr>
      <vt:lpstr>三 判断对错</vt:lpstr>
      <vt:lpstr>三 判断对错</vt:lpstr>
      <vt:lpstr>考试题型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dc:title>
  <cp:lastModifiedBy>辜 希武</cp:lastModifiedBy>
  <cp:revision>42</cp:revision>
  <dcterms:modified xsi:type="dcterms:W3CDTF">2024-05-07T12:54:38Z</dcterms:modified>
</cp:coreProperties>
</file>