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88" r:id="rId3"/>
    <p:sldId id="262" r:id="rId4"/>
    <p:sldId id="29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8" r:id="rId3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122010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212815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数组的基础知识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93910" y="1870777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数组的复制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84647" y="2528739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将数组传递给方法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9364" y="3177909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从方法中返回数组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数组（涵盖教材第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7,8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章）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34437" y="1779972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37173" y="2437934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9517" y="3087104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8" name="Copyright Notice"/>
          <p:cNvSpPr/>
          <p:nvPr/>
        </p:nvSpPr>
        <p:spPr bwMode="auto">
          <a:xfrm>
            <a:off x="5642300" y="3849037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7.5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可变长参数列表</a:t>
            </a:r>
          </a:p>
        </p:txBody>
      </p:sp>
      <p:grpSp>
        <p:nvGrpSpPr>
          <p:cNvPr id="49" name="组合 10"/>
          <p:cNvGrpSpPr/>
          <p:nvPr/>
        </p:nvGrpSpPr>
        <p:grpSpPr bwMode="auto">
          <a:xfrm>
            <a:off x="4542453" y="3758232"/>
            <a:ext cx="729615" cy="652145"/>
            <a:chOff x="1469675" y="2728606"/>
            <a:chExt cx="2187070" cy="2162788"/>
          </a:xfrm>
        </p:grpSpPr>
        <p:grpSp>
          <p:nvGrpSpPr>
            <p:cNvPr id="5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2" name="等腰三角形 6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0" name="等腰三角形 5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Copyright Notice"/>
          <p:cNvSpPr/>
          <p:nvPr/>
        </p:nvSpPr>
        <p:spPr bwMode="auto">
          <a:xfrm>
            <a:off x="5645236" y="4520165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7.6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数组的查找和排序</a:t>
            </a:r>
          </a:p>
        </p:txBody>
      </p:sp>
      <p:grpSp>
        <p:nvGrpSpPr>
          <p:cNvPr id="44" name="组合 10"/>
          <p:cNvGrpSpPr/>
          <p:nvPr/>
        </p:nvGrpSpPr>
        <p:grpSpPr bwMode="auto">
          <a:xfrm>
            <a:off x="4545389" y="4429360"/>
            <a:ext cx="729615" cy="652145"/>
            <a:chOff x="1469675" y="2728606"/>
            <a:chExt cx="2187070" cy="2162788"/>
          </a:xfrm>
        </p:grpSpPr>
        <p:grpSp>
          <p:nvGrpSpPr>
            <p:cNvPr id="4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4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5" name="等腰三角形 6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9" name="Copyright Notice"/>
          <p:cNvSpPr/>
          <p:nvPr/>
        </p:nvSpPr>
        <p:spPr bwMode="auto">
          <a:xfrm>
            <a:off x="5648172" y="5173709"/>
            <a:ext cx="205580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7.7 Arrays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</a:p>
        </p:txBody>
      </p:sp>
      <p:grpSp>
        <p:nvGrpSpPr>
          <p:cNvPr id="70" name="组合 10"/>
          <p:cNvGrpSpPr/>
          <p:nvPr/>
        </p:nvGrpSpPr>
        <p:grpSpPr bwMode="auto">
          <a:xfrm>
            <a:off x="4548325" y="5082904"/>
            <a:ext cx="729615" cy="652145"/>
            <a:chOff x="1469675" y="2728606"/>
            <a:chExt cx="2187070" cy="2162788"/>
          </a:xfrm>
        </p:grpSpPr>
        <p:grpSp>
          <p:nvGrpSpPr>
            <p:cNvPr id="71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2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7" name="Copyright Notice"/>
          <p:cNvSpPr/>
          <p:nvPr/>
        </p:nvSpPr>
        <p:spPr bwMode="auto">
          <a:xfrm>
            <a:off x="5651108" y="579560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7.8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命令行参数</a:t>
            </a:r>
          </a:p>
        </p:txBody>
      </p:sp>
      <p:grpSp>
        <p:nvGrpSpPr>
          <p:cNvPr id="78" name="组合 10"/>
          <p:cNvGrpSpPr/>
          <p:nvPr/>
        </p:nvGrpSpPr>
        <p:grpSpPr bwMode="auto">
          <a:xfrm>
            <a:off x="4551261" y="5727656"/>
            <a:ext cx="729615" cy="652145"/>
            <a:chOff x="1469675" y="2728606"/>
            <a:chExt cx="2187070" cy="2162788"/>
          </a:xfrm>
        </p:grpSpPr>
        <p:grpSp>
          <p:nvGrpSpPr>
            <p:cNvPr id="79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1" name="等腰三角形 8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5" name="Copyright Notice"/>
          <p:cNvSpPr/>
          <p:nvPr/>
        </p:nvSpPr>
        <p:spPr bwMode="auto">
          <a:xfrm>
            <a:off x="5654044" y="6331333"/>
            <a:ext cx="19343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7.9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多维数组</a:t>
            </a:r>
          </a:p>
        </p:txBody>
      </p:sp>
      <p:grpSp>
        <p:nvGrpSpPr>
          <p:cNvPr id="86" name="组合 10"/>
          <p:cNvGrpSpPr/>
          <p:nvPr/>
        </p:nvGrpSpPr>
        <p:grpSpPr bwMode="auto">
          <a:xfrm>
            <a:off x="4554197" y="6240528"/>
            <a:ext cx="729615" cy="652145"/>
            <a:chOff x="1469675" y="2728606"/>
            <a:chExt cx="2187070" cy="2162788"/>
          </a:xfrm>
        </p:grpSpPr>
        <p:grpSp>
          <p:nvGrpSpPr>
            <p:cNvPr id="8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8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9" name="等腰三角形 8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数组的复制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87424" y="1278987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直接使用赋值语句不能实现数组复制，结果是两个数组引用变量指向同一个数组对象（浅拷贝赋值）。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复制数组的方法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使用循环来复制每个元素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System.arraycopy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方法：两个数组都预先实例化了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调用数组的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clone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方法复制：被复制的数组变量可以没有实例化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2052884" y="2381715"/>
            <a:ext cx="2433638" cy="1960562"/>
            <a:chOff x="612" y="2069"/>
            <a:chExt cx="1533" cy="1235"/>
          </a:xfrm>
        </p:grpSpPr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612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x: 1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1292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y : 1</a:t>
              </a:r>
            </a:p>
          </p:txBody>
        </p:sp>
        <p:cxnSp>
          <p:nvCxnSpPr>
            <p:cNvPr id="11" name="AutoShape 22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>
              <a:off x="1338" y="2205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1156" y="2337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1156" y="3071"/>
              <a:ext cx="9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基本类型</a:t>
              </a:r>
              <a:r>
                <a:rPr lang="zh-CN" altLang="en-US" dirty="0">
                  <a:latin typeface="Verdana" pitchFamily="34" charset="0"/>
                </a:rPr>
                <a:t>赋值</a:t>
              </a:r>
              <a:endParaRPr lang="zh-CN" altLang="en-US" sz="1800" dirty="0">
                <a:latin typeface="Verdana" pitchFamily="34" charset="0"/>
              </a:endParaRPr>
            </a:p>
          </p:txBody>
        </p:sp>
      </p:grp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4998882" y="2388065"/>
            <a:ext cx="3887788" cy="1954212"/>
            <a:chOff x="2744" y="2069"/>
            <a:chExt cx="2449" cy="1231"/>
          </a:xfrm>
        </p:grpSpPr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744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 : ref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424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y : ref</a:t>
              </a:r>
            </a:p>
          </p:txBody>
        </p:sp>
        <p:cxnSp>
          <p:nvCxnSpPr>
            <p:cNvPr id="17" name="AutoShape 28"/>
            <p:cNvCxnSpPr>
              <a:cxnSpLocks noChangeShapeType="1"/>
              <a:stCxn id="15" idx="3"/>
              <a:endCxn id="16" idx="0"/>
            </p:cNvCxnSpPr>
            <p:nvPr/>
          </p:nvCxnSpPr>
          <p:spPr bwMode="auto">
            <a:xfrm>
              <a:off x="3470" y="2205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3288" y="2337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9" name="Oval 30"/>
            <p:cNvSpPr>
              <a:spLocks noChangeArrowheads="1"/>
            </p:cNvSpPr>
            <p:nvPr/>
          </p:nvSpPr>
          <p:spPr bwMode="auto">
            <a:xfrm>
              <a:off x="4558" y="2115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20" name="AutoShape 31"/>
            <p:cNvCxnSpPr>
              <a:cxnSpLocks noChangeShapeType="1"/>
              <a:stCxn id="15" idx="3"/>
              <a:endCxn id="19" idx="2"/>
            </p:cNvCxnSpPr>
            <p:nvPr/>
          </p:nvCxnSpPr>
          <p:spPr bwMode="auto">
            <a:xfrm>
              <a:off x="3470" y="2205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21" name="AutoShape 32"/>
            <p:cNvCxnSpPr>
              <a:cxnSpLocks noChangeShapeType="1"/>
              <a:stCxn id="16" idx="3"/>
              <a:endCxn id="19" idx="2"/>
            </p:cNvCxnSpPr>
            <p:nvPr/>
          </p:nvCxnSpPr>
          <p:spPr bwMode="auto">
            <a:xfrm flipV="1">
              <a:off x="4150" y="2319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3288" y="3067"/>
              <a:ext cx="15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数组类型引用变量赋值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246AE6F-E0F4-49DA-8193-98185C0A09F2}"/>
              </a:ext>
            </a:extLst>
          </p:cNvPr>
          <p:cNvSpPr txBox="1"/>
          <p:nvPr/>
        </p:nvSpPr>
        <p:spPr>
          <a:xfrm>
            <a:off x="9383697" y="2461090"/>
            <a:ext cx="1973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int[] x = new int[1];</a:t>
            </a:r>
          </a:p>
          <a:p>
            <a:r>
              <a:rPr lang="en-US" altLang="zh-CN" dirty="0"/>
              <a:t>int[] y=  new int[1];</a:t>
            </a:r>
          </a:p>
          <a:p>
            <a:r>
              <a:rPr lang="en-US" altLang="zh-CN" dirty="0"/>
              <a:t> y = x;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FE0C1A-B1C5-4AC5-B10D-4DEC454BAEBD}"/>
              </a:ext>
            </a:extLst>
          </p:cNvPr>
          <p:cNvSpPr txBox="1"/>
          <p:nvPr/>
        </p:nvSpPr>
        <p:spPr>
          <a:xfrm>
            <a:off x="511192" y="2617260"/>
            <a:ext cx="929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x = 1</a:t>
            </a:r>
          </a:p>
          <a:p>
            <a:r>
              <a:rPr lang="en-US" altLang="zh-CN" dirty="0"/>
              <a:t>int y=  2</a:t>
            </a:r>
          </a:p>
          <a:p>
            <a:r>
              <a:rPr lang="en-US" altLang="zh-CN" dirty="0"/>
              <a:t> y = x;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数组的复制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0264" y="1315062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复制数组的方法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使用循环来复制每个元素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{2,3,1,5,10};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++){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System.arraycopy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都已经实例化好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arraycopy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sourceArray,srcPos,targetArray,tarPos,length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arraycopy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(sourceArray,0,targetArray,0,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使用数组的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clone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可先不实例化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sourceArray.clone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9030546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将数组传递给方法（数组作为方法参数）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36014" y="1429362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可以将数组变量作为实参传递给方法。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基本数据类型传递的是实际值的拷贝，修改形参，不影响实参。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数组引用变量传递的是对象的引用，修改形参引用的数组，将改变实参引用的数组。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number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也可以从方法中返回数组，返回的也是引用。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745152" y="2921830"/>
            <a:ext cx="7291387" cy="1716088"/>
            <a:chOff x="725" y="2383"/>
            <a:chExt cx="4593" cy="108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5" y="2383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05" y="2973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: 1001</a:t>
              </a:r>
            </a:p>
          </p:txBody>
        </p:sp>
        <p:cxnSp>
          <p:nvCxnSpPr>
            <p:cNvPr id="9" name="AutoShape 7"/>
            <p:cNvCxnSpPr>
              <a:cxnSpLocks noChangeShapeType="1"/>
              <a:stCxn id="6" idx="3"/>
              <a:endCxn id="8" idx="0"/>
            </p:cNvCxnSpPr>
            <p:nvPr/>
          </p:nvCxnSpPr>
          <p:spPr bwMode="auto">
            <a:xfrm>
              <a:off x="1451" y="2519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69" y="2651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405" y="322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>
                  <a:latin typeface="Verdana" pitchFamily="34" charset="0"/>
                </a:rPr>
                <a:t>基本类型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69" y="2383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549" y="2973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3595" y="2519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413" y="2651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683" y="2429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3595" y="2519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8" name="AutoShape 17"/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4275" y="2633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03" y="3233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>
                  <a:latin typeface="Verdana" pitchFamily="34" charset="0"/>
                </a:rPr>
                <a:t>数组类型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数组传递给方法示例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70841" y="1907077"/>
            <a:ext cx="8408743" cy="49522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TestPassArraySimple</a:t>
            </a:r>
            <a:r>
              <a:rPr lang="en-US" altLang="zh-CN" dirty="0"/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/** Main method */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public static void main(String[ 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x =1;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[ ] y = new </a:t>
            </a:r>
            <a:r>
              <a:rPr lang="en-US" altLang="zh-CN" dirty="0" err="1"/>
              <a:t>int</a:t>
            </a:r>
            <a:r>
              <a:rPr lang="en-US" altLang="zh-CN" dirty="0"/>
              <a:t>[10];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y[0] = 20;</a:t>
            </a:r>
          </a:p>
          <a:p>
            <a:pPr algn="l">
              <a:lnSpc>
                <a:spcPct val="110000"/>
              </a:lnSpc>
            </a:pPr>
            <a:endParaRPr lang="en-US" altLang="zh-CN" dirty="0"/>
          </a:p>
          <a:p>
            <a:pPr algn="l">
              <a:lnSpc>
                <a:spcPct val="110000"/>
              </a:lnSpc>
            </a:pPr>
            <a:r>
              <a:rPr lang="en-US" altLang="zh-CN" dirty="0"/>
              <a:t>		m(x, y);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("x is " + x);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("y[0] is " + y[0]);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}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public static void m(</a:t>
            </a:r>
            <a:r>
              <a:rPr lang="en-US" altLang="zh-CN" dirty="0" err="1"/>
              <a:t>int</a:t>
            </a:r>
            <a:r>
              <a:rPr lang="en-US" altLang="zh-CN" dirty="0"/>
              <a:t> number,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 ] numbers</a:t>
            </a:r>
            <a:r>
              <a:rPr lang="en-US" altLang="zh-CN" dirty="0"/>
              <a:t>) 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number = 1001;       //</a:t>
            </a:r>
            <a:r>
              <a:rPr lang="zh-CN" altLang="en-US" dirty="0"/>
              <a:t>不改变</a:t>
            </a:r>
            <a:r>
              <a:rPr lang="en-US" altLang="zh-CN" dirty="0"/>
              <a:t>x</a:t>
            </a:r>
            <a:r>
              <a:rPr lang="zh-CN" altLang="en-US" dirty="0"/>
              <a:t>的值：值参传递</a:t>
            </a:r>
            <a:endParaRPr lang="en-US" altLang="zh-CN" dirty="0"/>
          </a:p>
          <a:p>
            <a:pPr algn="l">
              <a:lnSpc>
                <a:spcPct val="110000"/>
              </a:lnSpc>
            </a:pPr>
            <a:r>
              <a:rPr lang="en-US" altLang="zh-CN" dirty="0"/>
              <a:t>		numbers[0] = 5001; //</a:t>
            </a:r>
            <a:r>
              <a:rPr lang="zh-CN" altLang="en-US" dirty="0"/>
              <a:t>改变</a:t>
            </a:r>
            <a:r>
              <a:rPr lang="en-US" altLang="zh-CN" dirty="0"/>
              <a:t>y[0]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}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6F197B-7CBC-4EAC-8E82-CAD30378C3F5}"/>
              </a:ext>
            </a:extLst>
          </p:cNvPr>
          <p:cNvGrpSpPr/>
          <p:nvPr/>
        </p:nvGrpSpPr>
        <p:grpSpPr>
          <a:xfrm>
            <a:off x="7217546" y="2095243"/>
            <a:ext cx="2310933" cy="1793875"/>
            <a:chOff x="7451701" y="2041669"/>
            <a:chExt cx="2310933" cy="1793875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AC46CC2A-36EF-46EA-A38A-BCF046BBE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609" y="2041669"/>
              <a:ext cx="1152525" cy="431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FC6F6FB-6714-44F2-B8AF-70716F4E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1701" y="2978294"/>
              <a:ext cx="2310933" cy="431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number: 1001</a:t>
              </a:r>
            </a:p>
          </p:txBody>
        </p:sp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7DB0C61C-42EF-42BB-8360-BFAA131F2274}"/>
                </a:ext>
              </a:extLst>
            </p:cNvPr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8607168" y="2257569"/>
              <a:ext cx="75966" cy="720725"/>
            </a:xfrm>
            <a:prstGeom prst="curvedConnector4">
              <a:avLst>
                <a:gd name="adj1" fmla="val -300924"/>
                <a:gd name="adj2" fmla="val 649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71E0EA-C2FC-4925-A6DB-3E7FDEA6E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0134" y="2522681"/>
              <a:ext cx="7191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8EABAB78-191B-4825-9A8A-873773FAA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6871" y="3468831"/>
              <a:ext cx="1098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基本类型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0F40B1-2124-4D19-9BE6-95E6067A96BB}"/>
              </a:ext>
            </a:extLst>
          </p:cNvPr>
          <p:cNvGrpSpPr/>
          <p:nvPr/>
        </p:nvGrpSpPr>
        <p:grpSpPr>
          <a:xfrm>
            <a:off x="7423454" y="4465380"/>
            <a:ext cx="3887787" cy="1718707"/>
            <a:chOff x="5148752" y="2921830"/>
            <a:chExt cx="3887787" cy="17187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3E9F91-7AE5-415D-B368-C63F32CE7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752" y="2921830"/>
              <a:ext cx="1392072" cy="431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y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C6C471-0F54-4EC9-8627-C200A6A46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72" y="3858455"/>
              <a:ext cx="2011805" cy="431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</a:t>
              </a:r>
              <a:r>
                <a:rPr lang="en-US" altLang="zh-CN" dirty="0">
                  <a:solidFill>
                    <a:srgbClr val="FF0000"/>
                  </a:solidFill>
                </a:rPr>
                <a:t>numbers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2496F5A4-1A8A-484F-877F-17CB20EC4052}"/>
                </a:ext>
              </a:extLst>
            </p:cNvPr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flipH="1">
              <a:off x="6374875" y="3137730"/>
              <a:ext cx="165949" cy="720725"/>
            </a:xfrm>
            <a:prstGeom prst="curvedConnector4">
              <a:avLst>
                <a:gd name="adj1" fmla="val -137753"/>
                <a:gd name="adj2" fmla="val 649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745425D3-DE80-439C-B22F-02D9E869B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9761" y="3456817"/>
              <a:ext cx="7191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5851A-99ED-42C4-ADA7-D15840E1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477" y="2994855"/>
              <a:ext cx="1008062" cy="6477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6BB7A9D8-C21D-48CC-9707-25F1549A8B33}"/>
                </a:ext>
              </a:extLst>
            </p:cNvPr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6540824" y="3137730"/>
              <a:ext cx="1487653" cy="1809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F4244A2E-FD64-4B6A-97E2-A12FDDBB7132}"/>
                </a:ext>
              </a:extLst>
            </p:cNvPr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7380777" y="3318705"/>
              <a:ext cx="647700" cy="75565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B01208A0-14BE-4722-8F16-EE8934ADC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227" y="4271205"/>
              <a:ext cx="15696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数组引用类型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70841" y="1907077"/>
            <a:ext cx="5564783" cy="4770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CallByReferenceException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public static void main(String[]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Integer x = new Integer(10);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testInteger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(x);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("x = " + x);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String y = "ABC";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testString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(y);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("y = " + y);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sv-SE" altLang="zh-CN" sz="1600" b="1" dirty="0">
                <a:latin typeface="微软雅黑" pitchFamily="34" charset="-122"/>
                <a:ea typeface="微软雅黑" pitchFamily="34" charset="-122"/>
              </a:rPr>
              <a:t>    public static void testInteger(Integer i)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 = 20;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("i = " + i);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public static void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testString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(String s)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 = "</a:t>
            </a:r>
            <a:r>
              <a:rPr lang="en-US" altLang="zh-CN" sz="16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("s = " + s);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2220" y="1907077"/>
            <a:ext cx="1796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输出结果：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 = 20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= 10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 = ABC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7943997" y="2246376"/>
            <a:ext cx="2269851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为什么传引用但是形参变了而实参没有变？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CC19C3-0F87-428E-B81C-3904DF170C7E}"/>
              </a:ext>
            </a:extLst>
          </p:cNvPr>
          <p:cNvSpPr txBox="1"/>
          <p:nvPr/>
        </p:nvSpPr>
        <p:spPr>
          <a:xfrm>
            <a:off x="5346578" y="4534730"/>
            <a:ext cx="654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引用类型的实参传递给形参后，实参、形参指向同一个对象。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但是，对于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类、基本数据类型的包装类型的实参传递给形参，形参变了不会导致实参变化。这是为什么？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" y="1809750"/>
            <a:ext cx="7434072" cy="464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8465205" y="2465832"/>
            <a:ext cx="3293979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这是因为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的内容是不可更改的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请看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的具体实现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/>
          <p:cNvSpPr>
            <a:spLocks noChangeArrowheads="1"/>
          </p:cNvSpPr>
          <p:nvPr/>
        </p:nvSpPr>
        <p:spPr bwMode="auto">
          <a:xfrm>
            <a:off x="8443869" y="4209288"/>
            <a:ext cx="3525627" cy="798575"/>
          </a:xfrm>
          <a:prstGeom prst="wedgeRoundRectCallout">
            <a:avLst>
              <a:gd name="adj1" fmla="val -179354"/>
              <a:gd name="adj2" fmla="val -6577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内部，用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private final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来保存整数值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60" y="1924623"/>
            <a:ext cx="8127197" cy="44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7943997" y="2246376"/>
            <a:ext cx="3293979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这是因为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的内容是不可更改的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请看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的具体实现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/>
          <p:cNvSpPr>
            <a:spLocks noChangeArrowheads="1"/>
          </p:cNvSpPr>
          <p:nvPr/>
        </p:nvSpPr>
        <p:spPr bwMode="auto">
          <a:xfrm>
            <a:off x="8443869" y="4209288"/>
            <a:ext cx="3525627" cy="798575"/>
          </a:xfrm>
          <a:prstGeom prst="wedgeRoundRectCallout">
            <a:avLst>
              <a:gd name="adj1" fmla="val -170018"/>
              <a:gd name="adj2" fmla="val 3613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内部，用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private final char value[] 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来保存字符串内容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11310184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对于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这样内容不可改变的对象，当对其赋值时实际上创建了一个新的对象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4154" y="2070145"/>
            <a:ext cx="9025670" cy="17049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例如，字符串对象创建之后，其内容是不可修改的。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 = “HTML”;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t =s; 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7808" y="4014788"/>
            <a:ext cx="2709862" cy="838200"/>
            <a:chOff x="1106488" y="4014788"/>
            <a:chExt cx="2709862" cy="8382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6488" y="4041775"/>
              <a:ext cx="495300" cy="3159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s</a:t>
              </a:r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2513" y="4014788"/>
              <a:ext cx="1493837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cxnSp>
          <p:nvCxnSpPr>
            <p:cNvPr id="11" name="AutoShape 7"/>
            <p:cNvCxnSpPr>
              <a:cxnSpLocks noChangeShapeType="1"/>
              <a:stCxn id="7" idx="3"/>
            </p:cNvCxnSpPr>
            <p:nvPr/>
          </p:nvCxnSpPr>
          <p:spPr bwMode="auto">
            <a:xfrm>
              <a:off x="1601788" y="4200525"/>
              <a:ext cx="720725" cy="233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3124959" y="4014788"/>
            <a:ext cx="2781300" cy="1800225"/>
            <a:chOff x="4313238" y="4014788"/>
            <a:chExt cx="2781300" cy="1800225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313238" y="4117975"/>
              <a:ext cx="495300" cy="3159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s</a:t>
              </a:r>
            </a:p>
          </p:txBody>
        </p:sp>
        <p:cxnSp>
          <p:nvCxnSpPr>
            <p:cNvPr id="14" name="AutoShape 11"/>
            <p:cNvCxnSpPr>
              <a:cxnSpLocks noChangeShapeType="1"/>
              <a:stCxn id="13" idx="3"/>
            </p:cNvCxnSpPr>
            <p:nvPr/>
          </p:nvCxnSpPr>
          <p:spPr bwMode="auto">
            <a:xfrm>
              <a:off x="4808538" y="4275932"/>
              <a:ext cx="720725" cy="9927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9263" y="4976813"/>
              <a:ext cx="1565275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29263" y="4014788"/>
              <a:ext cx="1493837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126357" y="4983440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t</a:t>
            </a:r>
          </a:p>
        </p:txBody>
      </p:sp>
      <p:cxnSp>
        <p:nvCxnSpPr>
          <p:cNvPr id="23" name="AutoShape 11"/>
          <p:cNvCxnSpPr>
            <a:cxnSpLocks noChangeShapeType="1"/>
            <a:stCxn id="22" idx="3"/>
            <a:endCxn id="15" idx="1"/>
          </p:cNvCxnSpPr>
          <p:nvPr/>
        </p:nvCxnSpPr>
        <p:spPr bwMode="auto">
          <a:xfrm>
            <a:off x="3621657" y="5141397"/>
            <a:ext cx="719327" cy="254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1EE0A27-4DB4-4BFA-ACD3-B503A81B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775" y="2584277"/>
            <a:ext cx="4078153" cy="4047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9724F9-4165-4951-99BC-C47C8A2F2722}"/>
              </a:ext>
            </a:extLst>
          </p:cNvPr>
          <p:cNvSpPr/>
          <p:nvPr/>
        </p:nvSpPr>
        <p:spPr>
          <a:xfrm>
            <a:off x="8824030" y="4852988"/>
            <a:ext cx="657300" cy="28840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18ACBB0-C7AD-42A6-91A5-F117159652AF}"/>
              </a:ext>
            </a:extLst>
          </p:cNvPr>
          <p:cNvSpPr/>
          <p:nvPr/>
        </p:nvSpPr>
        <p:spPr>
          <a:xfrm>
            <a:off x="8827654" y="5684714"/>
            <a:ext cx="938916" cy="28840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EABE14F8-2778-4486-9ECB-B2EB1CAAB948}"/>
              </a:ext>
            </a:extLst>
          </p:cNvPr>
          <p:cNvSpPr/>
          <p:nvPr/>
        </p:nvSpPr>
        <p:spPr>
          <a:xfrm>
            <a:off x="8087866" y="4983440"/>
            <a:ext cx="657300" cy="9115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54831C35-64FF-4C44-AAA5-9697CA61AD38}"/>
              </a:ext>
            </a:extLst>
          </p:cNvPr>
          <p:cNvSpPr/>
          <p:nvPr/>
        </p:nvSpPr>
        <p:spPr>
          <a:xfrm>
            <a:off x="4340984" y="6006861"/>
            <a:ext cx="3139586" cy="625191"/>
          </a:xfrm>
          <a:prstGeom prst="wedgeRoundRectCallout">
            <a:avLst>
              <a:gd name="adj1" fmla="val 65903"/>
              <a:gd name="adj2" fmla="val -13666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60F191-915E-4F30-9ADC-7C7BDF84D328}"/>
              </a:ext>
            </a:extLst>
          </p:cNvPr>
          <p:cNvSpPr txBox="1"/>
          <p:nvPr/>
        </p:nvSpPr>
        <p:spPr>
          <a:xfrm>
            <a:off x="4272424" y="6134120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赋值时实际上创建了一个新的对象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502" y="1860804"/>
            <a:ext cx="4842962" cy="4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0" y="3489960"/>
            <a:ext cx="2269851" cy="798575"/>
          </a:xfrm>
          <a:prstGeom prst="wedgeRoundRectCallout">
            <a:avLst>
              <a:gd name="adj1" fmla="val 59823"/>
              <a:gd name="adj2" fmla="val -1767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行设置二个断点，观察实参引用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和形参引用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673" y="1992249"/>
            <a:ext cx="8743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7075828" y="3759634"/>
            <a:ext cx="2269851" cy="798575"/>
          </a:xfrm>
          <a:prstGeom prst="wedgeRoundRectCallout">
            <a:avLst>
              <a:gd name="adj1" fmla="val -88241"/>
              <a:gd name="adj2" fmla="val -966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id=22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id=25</a:t>
            </a: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0" y="2630424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当执行到第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行，准备进入方法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前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(array)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是相同类型变量集合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这里的集合不是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JDK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数组类型的变量是引用相同类型变量集合的引用变量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（值）或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（引用）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304923" y="2854145"/>
            <a:ext cx="4375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/>
              <a:t>double[]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double[10];</a:t>
            </a: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46238" y="3487938"/>
            <a:ext cx="2252662" cy="2778125"/>
            <a:chOff x="1646238" y="2946400"/>
            <a:chExt cx="2252662" cy="2778125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2728913" y="3025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728913" y="3295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2728913" y="35655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2728913" y="38354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728913" y="41052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2728913" y="43751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728913" y="46450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728913" y="49149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2728913" y="5184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728913" y="5454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1646238" y="2946400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myList[0]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1646238" y="3227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myList[1]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1646238" y="34972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myList[2]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1646238" y="37671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myList[3]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646238" y="403701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myList[4]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646238" y="4295775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myList[5]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1646238" y="45767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myList[6]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1646238" y="48466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myList[7]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1646238" y="511651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myList[8]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1646238" y="5386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myList[9]</a:t>
              </a:r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3898900" y="3499051"/>
            <a:ext cx="3598863" cy="336550"/>
            <a:chOff x="3898900" y="2957513"/>
            <a:chExt cx="3598863" cy="336550"/>
          </a:xfrm>
        </p:grpSpPr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引用</a:t>
              </a:r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 flipH="1">
              <a:off x="3898900" y="3149600"/>
              <a:ext cx="1619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6704013" y="2957513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335" y="1810322"/>
            <a:ext cx="73818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9561576" y="3706368"/>
            <a:ext cx="2630424" cy="1231392"/>
          </a:xfrm>
          <a:prstGeom prst="wedgeRoundRectCallout">
            <a:avLst>
              <a:gd name="adj1" fmla="val -82938"/>
              <a:gd name="adj2" fmla="val 3518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可以看到形参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id=22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id=25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，说明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指向同一个对象，是引用调用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417250" y="3127573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当进入函数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，但还没执行第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行时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>
            <a:extLst>
              <a:ext uri="{FF2B5EF4-FFF2-40B4-BE49-F238E27FC236}">
                <a16:creationId xmlns:a16="http://schemas.microsoft.com/office/drawing/2014/main" id="{833F0044-0465-4E1F-815D-32F10D10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272" y="1702180"/>
            <a:ext cx="3908259" cy="593752"/>
          </a:xfrm>
          <a:prstGeom prst="wedgeRoundRectCallout">
            <a:avLst>
              <a:gd name="adj1" fmla="val -71126"/>
              <a:gd name="adj2" fmla="val 3817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debug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模式下，在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(y)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；这条语句上执行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step in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，会进入函数体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8687" y="2102549"/>
            <a:ext cx="68008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9561576" y="3706368"/>
            <a:ext cx="2630424" cy="1213104"/>
          </a:xfrm>
          <a:prstGeom prst="wedgeRoundRectCallout">
            <a:avLst>
              <a:gd name="adj1" fmla="val -82938"/>
              <a:gd name="adj2" fmla="val 3518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可以看到形参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id=28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id=29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，说明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这时和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指向的不是同一个对象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106532" y="3605606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当执行完第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行后（对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的赋值）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352" y="5907238"/>
            <a:ext cx="973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这也是为什么形参内容变了，实参内容没有变。为什么这么设计？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以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为例，因为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的包装类，它必须要和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的特性一致：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作为方法参数调用时，方法内部对参数的改变不会影响实参。所以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必须这么设计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从方法中返回数组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3124" y="1349352"/>
            <a:ext cx="10916896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调用方法时，可向方法传递数组引用，也可从方法中返回数组引用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下面的方法返回一个与输入数组顺序相反的数组引用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public static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reverse 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list){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result = new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[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for(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0, j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result.lenght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- 1;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++,j--){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	result [ j ] = list [i];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return result;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list1 = {1, 2, 3, 4, 5, 6};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list2 = reverse(list1);</a:t>
            </a: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可变长参数列表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10283" y="1280772"/>
            <a:ext cx="10881607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可以把类型相同但个数可变的参数传递给方法。方法中的可变长参数声明如下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typeName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…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parameterName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在方法声明中，指定类型后面跟省略号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只能给方法指定一个可变长参数，同时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该参数必须是最后一个参数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可变长参数当数组看待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属性得到可变参数的个数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dirty="0"/>
              <a:t>print(String... </a:t>
            </a:r>
            <a:r>
              <a:rPr lang="en-US" dirty="0" err="1"/>
              <a:t>args</a:t>
            </a:r>
            <a:r>
              <a:rPr lang="en-US" dirty="0"/>
              <a:t>){   </a:t>
            </a:r>
            <a:r>
              <a:rPr lang="en-US" altLang="zh-CN" dirty="0"/>
              <a:t>//</a:t>
            </a:r>
            <a:r>
              <a:rPr lang="zh-CN" altLang="en-US" dirty="0"/>
              <a:t>可看作</a:t>
            </a:r>
            <a:r>
              <a:rPr lang="en-US" altLang="zh-CN" dirty="0"/>
              <a:t>String [ ]</a:t>
            </a:r>
            <a:r>
              <a:rPr lang="en-US" altLang="zh-CN" dirty="0" err="1"/>
              <a:t>args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 		for(String  </a:t>
            </a:r>
            <a:r>
              <a:rPr lang="en-US" dirty="0" err="1"/>
              <a:t>temp:args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 			</a:t>
            </a:r>
            <a:r>
              <a:rPr lang="en-US" dirty="0" err="1"/>
              <a:t>System.out.println</a:t>
            </a:r>
            <a:r>
              <a:rPr lang="en-US" dirty="0"/>
              <a:t>(temp);</a:t>
            </a:r>
          </a:p>
          <a:p>
            <a:pPr>
              <a:lnSpc>
                <a:spcPct val="80000"/>
              </a:lnSpc>
            </a:pPr>
            <a:r>
              <a:rPr 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args.length</a:t>
            </a:r>
            <a:r>
              <a:rPr lang="en-US" altLang="zh-CN" dirty="0"/>
              <a:t>);</a:t>
            </a:r>
            <a:br>
              <a:rPr lang="en-US" dirty="0"/>
            </a:br>
            <a:r>
              <a:rPr lang="en-US" dirty="0"/>
              <a:t>	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调用该方法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dirty="0"/>
              <a:t>print("hello","</a:t>
            </a:r>
            <a:r>
              <a:rPr lang="en-US" dirty="0" err="1"/>
              <a:t>lis</a:t>
            </a:r>
            <a:r>
              <a:rPr lang="en-US" altLang="zh-CN" dirty="0" err="1"/>
              <a:t>y</a:t>
            </a:r>
            <a:r>
              <a:rPr lang="en-US" dirty="0"/>
              <a:t>");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491" y="1842599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线性搜索法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(linear searching)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将一个值与数组的每个元素进行比较。如果找到相同的元素，返回元素的索引；否则返回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最坏情况下需要比较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次。平均要比较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次。效率不高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O(N)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线性搜索和二分搜索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727200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727200" y="3115945"/>
            <a:ext cx="550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727200" y="3727133"/>
            <a:ext cx="550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23582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3202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77177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348038" y="3114358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732588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819275" y="2798445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322513" y="279050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916238" y="2798445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525838" y="2790508"/>
            <a:ext cx="203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…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800225" y="380650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dirty="0"/>
              <a:t>key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277938" y="4100195"/>
            <a:ext cx="7426447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/** The method for finding a key in the list */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linearSearch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[] list,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key) {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if (key ==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])                return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return -1;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491" y="1842599"/>
            <a:ext cx="9183931" cy="4101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u="sng" dirty="0">
                <a:latin typeface="微软雅黑" pitchFamily="34" charset="-122"/>
                <a:ea typeface="微软雅黑" pitchFamily="34" charset="-122"/>
              </a:rPr>
              <a:t>二分搜索法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(binary searching)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是在一个</a:t>
            </a:r>
            <a:r>
              <a:rPr lang="zh-CN" altLang="en-US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已排序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的数组中搜索特定元素。假设数组已按升序排列，将关键字与数组中间元素进行比较：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如果关键字比中间元素小，则在前一半数组中搜索；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如果关键字与中间元素相同，查找结束；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如果关键字比中间元素大，则在后一半数组中搜索。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二分法每比较一次就排除一半元素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。假设数组有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个元素，为讨论方便，设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的幂指数。经过第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次比较，剩下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个元素需要查找，经过第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N/2/2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个元素。经过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en-US" altLang="zh-CN" sz="2000" baseline="300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个元素。当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k=log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时，只剩下一个元素。所以最坏情况下该算法需要比较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次。假设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N=1024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aseline="30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），最多只需要比较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次，而线性查找最坏需要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次。因此算法的复杂度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O(log</a:t>
            </a:r>
            <a:r>
              <a:rPr lang="en-US" altLang="zh-CN" sz="2000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073275" y="2723778"/>
            <a:ext cx="49688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2  4  7  10  11  45  50  59  60  66  69  70  79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05740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37490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68605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02895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441700" y="24173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844925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252913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[6]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649788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[7]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5062538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[8]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5476875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[9]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822950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[10]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6254750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[11]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6650038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[12]</a:t>
            </a:r>
          </a:p>
        </p:txBody>
      </p: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2051050" y="1920503"/>
            <a:ext cx="304800" cy="527050"/>
            <a:chOff x="1292" y="1099"/>
            <a:chExt cx="192" cy="332"/>
          </a:xfrm>
        </p:grpSpPr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4267200" y="1925265"/>
            <a:ext cx="304800" cy="527050"/>
            <a:chOff x="1292" y="1099"/>
            <a:chExt cx="192" cy="332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mid</a:t>
              </a: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39"/>
          <p:cNvGrpSpPr>
            <a:grpSpLocks/>
          </p:cNvGrpSpPr>
          <p:nvPr/>
        </p:nvGrpSpPr>
        <p:grpSpPr bwMode="auto">
          <a:xfrm>
            <a:off x="6645275" y="1925265"/>
            <a:ext cx="406400" cy="527050"/>
            <a:chOff x="1260" y="1099"/>
            <a:chExt cx="256" cy="332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503238" y="1984003"/>
            <a:ext cx="1016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关键字为</a:t>
            </a:r>
            <a:r>
              <a:rPr lang="en-US" altLang="zh-CN"/>
              <a:t>11</a:t>
            </a: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590550" y="2741240"/>
            <a:ext cx="914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&lt;50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2079625" y="4001715"/>
            <a:ext cx="21240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2  4  7  10  11  45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206375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238125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269240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303530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3448050" y="369532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3851275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grpSp>
        <p:nvGrpSpPr>
          <p:cNvPr id="39" name="Group 58"/>
          <p:cNvGrpSpPr>
            <a:grpSpLocks/>
          </p:cNvGrpSpPr>
          <p:nvPr/>
        </p:nvGrpSpPr>
        <p:grpSpPr bwMode="auto">
          <a:xfrm>
            <a:off x="2051050" y="3173040"/>
            <a:ext cx="304800" cy="527050"/>
            <a:chOff x="1292" y="1099"/>
            <a:chExt cx="192" cy="332"/>
          </a:xfrm>
        </p:grpSpPr>
        <p:sp>
          <p:nvSpPr>
            <p:cNvPr id="40" name="Text Box 59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Group 61"/>
          <p:cNvGrpSpPr>
            <a:grpSpLocks/>
          </p:cNvGrpSpPr>
          <p:nvPr/>
        </p:nvGrpSpPr>
        <p:grpSpPr bwMode="auto">
          <a:xfrm>
            <a:off x="3779838" y="3209553"/>
            <a:ext cx="406400" cy="527050"/>
            <a:chOff x="1260" y="1099"/>
            <a:chExt cx="256" cy="332"/>
          </a:xfrm>
        </p:grpSpPr>
        <p:sp>
          <p:nvSpPr>
            <p:cNvPr id="43" name="Text Box 62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44" name="Line 63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2663825" y="3195265"/>
            <a:ext cx="304800" cy="527050"/>
            <a:chOff x="1292" y="1099"/>
            <a:chExt cx="192" cy="332"/>
          </a:xfrm>
        </p:grpSpPr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/>
                <a:t>mid</a:t>
              </a:r>
            </a:p>
          </p:txBody>
        </p:sp>
        <p:sp>
          <p:nvSpPr>
            <p:cNvPr id="47" name="Line 66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Text Box 67"/>
          <p:cNvSpPr txBox="1">
            <a:spLocks noChangeArrowheads="1"/>
          </p:cNvSpPr>
          <p:nvPr/>
        </p:nvSpPr>
        <p:spPr bwMode="auto">
          <a:xfrm>
            <a:off x="661988" y="4031878"/>
            <a:ext cx="812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&lt;7</a:t>
            </a:r>
          </a:p>
        </p:txBody>
      </p:sp>
      <p:sp>
        <p:nvSpPr>
          <p:cNvPr id="49" name="Text Box 68"/>
          <p:cNvSpPr txBox="1">
            <a:spLocks noChangeArrowheads="1"/>
          </p:cNvSpPr>
          <p:nvPr/>
        </p:nvSpPr>
        <p:spPr bwMode="auto">
          <a:xfrm>
            <a:off x="2079625" y="5346328"/>
            <a:ext cx="12096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10  11  45</a:t>
            </a:r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2124075" y="504470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51" name="Text Box 73"/>
          <p:cNvSpPr txBox="1">
            <a:spLocks noChangeArrowheads="1"/>
          </p:cNvSpPr>
          <p:nvPr/>
        </p:nvSpPr>
        <p:spPr bwMode="auto">
          <a:xfrm>
            <a:off x="2536825" y="503994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52" name="Text Box 74"/>
          <p:cNvSpPr txBox="1">
            <a:spLocks noChangeArrowheads="1"/>
          </p:cNvSpPr>
          <p:nvPr/>
        </p:nvSpPr>
        <p:spPr bwMode="auto">
          <a:xfrm>
            <a:off x="2940050" y="504470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grpSp>
        <p:nvGrpSpPr>
          <p:cNvPr id="53" name="Group 75"/>
          <p:cNvGrpSpPr>
            <a:grpSpLocks/>
          </p:cNvGrpSpPr>
          <p:nvPr/>
        </p:nvGrpSpPr>
        <p:grpSpPr bwMode="auto">
          <a:xfrm>
            <a:off x="2106613" y="4517653"/>
            <a:ext cx="304800" cy="527050"/>
            <a:chOff x="1292" y="1099"/>
            <a:chExt cx="192" cy="332"/>
          </a:xfrm>
        </p:grpSpPr>
        <p:sp>
          <p:nvSpPr>
            <p:cNvPr id="54" name="Text Box 76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55" name="Line 77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78"/>
          <p:cNvGrpSpPr>
            <a:grpSpLocks/>
          </p:cNvGrpSpPr>
          <p:nvPr/>
        </p:nvGrpSpPr>
        <p:grpSpPr bwMode="auto">
          <a:xfrm>
            <a:off x="2532063" y="4517653"/>
            <a:ext cx="304800" cy="527050"/>
            <a:chOff x="1292" y="1099"/>
            <a:chExt cx="192" cy="332"/>
          </a:xfrm>
        </p:grpSpPr>
        <p:sp>
          <p:nvSpPr>
            <p:cNvPr id="57" name="Text Box 79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mid</a:t>
              </a:r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Group 81"/>
          <p:cNvGrpSpPr>
            <a:grpSpLocks/>
          </p:cNvGrpSpPr>
          <p:nvPr/>
        </p:nvGrpSpPr>
        <p:grpSpPr bwMode="auto">
          <a:xfrm>
            <a:off x="2879725" y="4504953"/>
            <a:ext cx="406400" cy="527050"/>
            <a:chOff x="1260" y="1099"/>
            <a:chExt cx="256" cy="332"/>
          </a:xfrm>
        </p:grpSpPr>
        <p:sp>
          <p:nvSpPr>
            <p:cNvPr id="60" name="Text Box 82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61" name="Line 83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84"/>
          <p:cNvSpPr txBox="1">
            <a:spLocks noChangeArrowheads="1"/>
          </p:cNvSpPr>
          <p:nvPr/>
        </p:nvSpPr>
        <p:spPr bwMode="auto">
          <a:xfrm>
            <a:off x="582613" y="5405065"/>
            <a:ext cx="1016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==11</a:t>
            </a:r>
          </a:p>
        </p:txBody>
      </p:sp>
      <p:sp>
        <p:nvSpPr>
          <p:cNvPr id="63" name="Text Box 85"/>
          <p:cNvSpPr txBox="1">
            <a:spLocks noChangeArrowheads="1"/>
          </p:cNvSpPr>
          <p:nvPr/>
        </p:nvSpPr>
        <p:spPr bwMode="auto">
          <a:xfrm>
            <a:off x="5387242" y="3237402"/>
            <a:ext cx="6051550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分别记当前剩下元素的第一个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和最后一个下标，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表示中间元素下标。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low+high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/2</a:t>
            </a:r>
          </a:p>
          <a:p>
            <a:pPr algn="l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初始条件下，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low=0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high=list.length-1</a:t>
            </a:r>
          </a:p>
          <a:p>
            <a:pPr algn="l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每次迭代时，如果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key&lt;list [mid], high=mid-1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key==list [mid],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则返回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 = mid + 1 </a:t>
            </a:r>
          </a:p>
          <a:p>
            <a:pPr algn="l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迭代继续条件：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high&gt;= low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558729" y="1797905"/>
            <a:ext cx="8664402" cy="476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/** Use binary search to find the key in the list */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binarySearch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[] list,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key) {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low = 0;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high =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- 1;</a:t>
            </a:r>
          </a:p>
          <a:p>
            <a:pPr algn="l"/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while (high &gt;= low) {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mid = (low + high) / 2;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if (key &lt; list[mid])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high = mid - 1;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else if (key == list[mid])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return mid;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else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low = mid + 1;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}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return  - 1;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 algn="l"/>
            <a:endParaRPr lang="zh-CN" alt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数组的排序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7839" y="1810068"/>
            <a:ext cx="8001000" cy="2113939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选择排序算法：假设要将数组按升序排列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将列表中的元素最大值放在最后一个位置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将剩下元素的最大值放在倒数第二的位置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以此类推，直到剩下一个数为止。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数组的排序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62318" y="1874520"/>
            <a:ext cx="7855292" cy="47459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static 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selectionSort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(double[] list)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- 1;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&gt;=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Find the maximum in the list[0..i]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double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list[0];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</a:t>
            </a:r>
          </a:p>
          <a:p>
            <a:pPr algn="l">
              <a:lnSpc>
                <a:spcPct val="8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0; j &lt;=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j++)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list[j])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list[j];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j;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 algn="l">
              <a:lnSpc>
                <a:spcPct val="8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Swap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with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if necessary;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!=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algn="l">
              <a:lnSpc>
                <a:spcPct val="8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数组元素本身也可以是引用变量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多维数组只是数组的数组，故数组元素也可能是引用类型变量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309883" y="2243833"/>
            <a:ext cx="1028636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double[ ][ 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double[4][ ]; 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创建一个二维数组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[0]=new double[2];		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[3]=new double[3];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34953" y="371157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34953" y="398145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34953" y="425132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34953" y="452120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252278" y="3632200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[0]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252278" y="3913188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[1]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252278" y="4183063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[2]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252278" y="4452938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[3]</a:t>
            </a: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705926" y="3665855"/>
            <a:ext cx="2580957" cy="336550"/>
            <a:chOff x="4692174" y="2990850"/>
            <a:chExt cx="2580957" cy="336550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6688138" y="3164205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692174" y="2990850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endParaRPr lang="en-US" altLang="zh-CN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D086D1A-05C9-4F94-A94C-80165DD5585D}"/>
              </a:ext>
            </a:extLst>
          </p:cNvPr>
          <p:cNvGrpSpPr/>
          <p:nvPr/>
        </p:nvGrpSpPr>
        <p:grpSpPr>
          <a:xfrm>
            <a:off x="6504940" y="3715385"/>
            <a:ext cx="1752600" cy="539750"/>
            <a:chOff x="6504940" y="3715385"/>
            <a:chExt cx="1752600" cy="539750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7087553" y="371538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7087553" y="398526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 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V="1">
              <a:off x="6504940" y="3892868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ADDEC2-C168-4A2A-81FD-D016C9928F46}"/>
              </a:ext>
            </a:extLst>
          </p:cNvPr>
          <p:cNvGrpSpPr/>
          <p:nvPr/>
        </p:nvGrpSpPr>
        <p:grpSpPr>
          <a:xfrm>
            <a:off x="6504939" y="4538345"/>
            <a:ext cx="1752601" cy="802154"/>
            <a:chOff x="6504939" y="4538345"/>
            <a:chExt cx="1752601" cy="802154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7085488" y="5070624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7087553" y="453834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7087553" y="480822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6504939" y="4673282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自选图形 5"/>
          <p:cNvSpPr>
            <a:spLocks noChangeArrowheads="1"/>
          </p:cNvSpPr>
          <p:nvPr/>
        </p:nvSpPr>
        <p:spPr bwMode="auto">
          <a:xfrm>
            <a:off x="929594" y="4142259"/>
            <a:ext cx="2778867" cy="813045"/>
          </a:xfrm>
          <a:prstGeom prst="wedgeRoundRectCallout">
            <a:avLst>
              <a:gd name="adj1" fmla="val 67805"/>
              <a:gd name="adj2" fmla="val -2922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[1]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[2]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被初始化为空引用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/>
          </a:p>
        </p:txBody>
      </p:sp>
      <p:sp>
        <p:nvSpPr>
          <p:cNvPr id="29" name="自选图形 5"/>
          <p:cNvSpPr>
            <a:spLocks noChangeArrowheads="1"/>
          </p:cNvSpPr>
          <p:nvPr/>
        </p:nvSpPr>
        <p:spPr bwMode="auto">
          <a:xfrm>
            <a:off x="8840153" y="3449636"/>
            <a:ext cx="1483467" cy="423672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默认值为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4BD8664E-B9B4-463E-8117-D6983E9B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953" y="3716453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引用</a:t>
            </a:r>
            <a:endParaRPr lang="en-US" altLang="zh-CN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DE0CB4C9-1BB9-4EC3-9F86-FF9253E1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911" y="4532022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引用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21" grpId="0"/>
      <p:bldP spid="22" grpId="0"/>
      <p:bldP spid="23" grpId="0"/>
      <p:bldP spid="24" grpId="0"/>
      <p:bldP spid="28" grpId="0" animBg="1"/>
      <p:bldP spid="29" grpId="0" animBg="1"/>
      <p:bldP spid="43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7.7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Arrays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7" y="1341438"/>
            <a:ext cx="10876579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类包括各种静态方法，其中实现了数组的排序和查找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排序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double[ ] numbers={6.0, 4.4, 1.9, 2.9};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java.util.Arrays.sort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(numbers);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注意直接在原数组排序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二分查找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 list={2, 4, 7, 10, 11, 45, 50};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index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java.util.Arrays.binarySearch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(list, 11);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是常用的两个值得研究的类。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7.8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命令行参数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738" y="1341438"/>
            <a:ext cx="11267196" cy="4678362"/>
          </a:xfrm>
          <a:prstGeom prst="rect">
            <a:avLst/>
          </a:prstGeom>
        </p:spPr>
        <p:txBody>
          <a:bodyPr/>
          <a:lstStyle/>
          <a:p>
            <a:pPr marL="476250" marR="0" lvl="0" indent="-47625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可以从命令行向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程序传递参数。参数以空格分隔，如果参数本身包含空格，用双引号括起来。格式：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类名 参数１ 参数２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例如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TestMain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“First number” alpha  53</a:t>
            </a:r>
          </a:p>
          <a:p>
            <a:pPr marL="476250" marR="0" lvl="0" indent="-47625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命令行参数将传递给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参数。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是一个字符串数组，可以通过数组下标访问每个参数。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public static void main(String[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的命令行参数不包括类名，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args.length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==3</a:t>
            </a:r>
          </a:p>
          <a:p>
            <a:pPr marL="476250" lvl="0" indent="-47625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可变长参数用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定义。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是一个字符串数组，可以定义为可变长参数。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 …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可以当成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String[ ]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数组使用。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public static void main(String …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也可以作为启动函数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76250" lvl="0" indent="-47625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注意在定义重载函数时，编译器认为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String[]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 …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类型相同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二维数组：数组的数组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586" y="1922082"/>
            <a:ext cx="10262044" cy="402151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声明二维数组引用变量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	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创建数组并赋值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给引用变量：当指定了行、列大小，是矩阵数组（每行的列数一样）。非矩阵数组则需逐维初始化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（这时元素初始值为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在一条语句中声明和创建数组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二维数组的长度</a:t>
            </a: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>
          <a:xfrm>
            <a:off x="558728" y="1802766"/>
            <a:ext cx="1126632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二维数组的每个元素是一个一维数组。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[][] X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=new int[3][4];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指向的是内存里的一个一维数组，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的长度是数组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的元素的个数，可由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得到，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X[i]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是引用，指向另一个一维数组，其长度可由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].length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得到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的，不可修改。</a:t>
            </a:r>
          </a:p>
        </p:txBody>
      </p:sp>
      <p:grpSp>
        <p:nvGrpSpPr>
          <p:cNvPr id="91" name="Group 62"/>
          <p:cNvGrpSpPr>
            <a:grpSpLocks/>
          </p:cNvGrpSpPr>
          <p:nvPr/>
        </p:nvGrpSpPr>
        <p:grpSpPr bwMode="auto">
          <a:xfrm>
            <a:off x="2801837" y="3749141"/>
            <a:ext cx="6073775" cy="2155825"/>
            <a:chOff x="953" y="2134"/>
            <a:chExt cx="3826" cy="1358"/>
          </a:xfrm>
        </p:grpSpPr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1349" y="2473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1349" y="2699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20"/>
            <p:cNvSpPr>
              <a:spLocks noChangeArrowheads="1"/>
            </p:cNvSpPr>
            <p:nvPr/>
          </p:nvSpPr>
          <p:spPr bwMode="auto">
            <a:xfrm>
              <a:off x="1349" y="292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1833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X[0][0]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1833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X[1][0]</a:t>
              </a: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1833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X[2][0]</a:t>
              </a:r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1067" y="2473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X[0]</a:t>
              </a:r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1067" y="2699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X[1]</a:t>
              </a:r>
            </a:p>
          </p:txBody>
        </p:sp>
        <p:sp>
          <p:nvSpPr>
            <p:cNvPr id="100" name="Rectangle 39"/>
            <p:cNvSpPr>
              <a:spLocks noChangeArrowheads="1"/>
            </p:cNvSpPr>
            <p:nvPr/>
          </p:nvSpPr>
          <p:spPr bwMode="auto">
            <a:xfrm>
              <a:off x="1067" y="2925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X[2]</a:t>
              </a:r>
            </a:p>
          </p:txBody>
        </p:sp>
        <p:cxnSp>
          <p:nvCxnSpPr>
            <p:cNvPr id="101" name="AutoShape 41"/>
            <p:cNvCxnSpPr>
              <a:cxnSpLocks noChangeShapeType="1"/>
              <a:stCxn id="92" idx="3"/>
              <a:endCxn id="95" idx="1"/>
            </p:cNvCxnSpPr>
            <p:nvPr/>
          </p:nvCxnSpPr>
          <p:spPr bwMode="auto">
            <a:xfrm flipV="1">
              <a:off x="1575" y="2360"/>
              <a:ext cx="258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AutoShape 42"/>
            <p:cNvCxnSpPr>
              <a:cxnSpLocks noChangeShapeType="1"/>
              <a:stCxn id="93" idx="3"/>
              <a:endCxn id="96" idx="1"/>
            </p:cNvCxnSpPr>
            <p:nvPr/>
          </p:nvCxnSpPr>
          <p:spPr bwMode="auto">
            <a:xfrm>
              <a:off x="1575" y="2812"/>
              <a:ext cx="2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AutoShape 43"/>
            <p:cNvCxnSpPr>
              <a:cxnSpLocks noChangeShapeType="1"/>
              <a:stCxn id="94" idx="3"/>
              <a:endCxn id="97" idx="1"/>
            </p:cNvCxnSpPr>
            <p:nvPr/>
          </p:nvCxnSpPr>
          <p:spPr bwMode="auto">
            <a:xfrm>
              <a:off x="1575" y="3038"/>
              <a:ext cx="258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Rectangle 44"/>
            <p:cNvSpPr>
              <a:spLocks noChangeArrowheads="1"/>
            </p:cNvSpPr>
            <p:nvPr/>
          </p:nvSpPr>
          <p:spPr bwMode="auto">
            <a:xfrm>
              <a:off x="1010" y="2134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</a:t>
              </a:r>
            </a:p>
          </p:txBody>
        </p:sp>
        <p:cxnSp>
          <p:nvCxnSpPr>
            <p:cNvPr id="105" name="AutoShape 45"/>
            <p:cNvCxnSpPr>
              <a:cxnSpLocks noChangeShapeType="1"/>
              <a:stCxn id="104" idx="3"/>
              <a:endCxn id="92" idx="0"/>
            </p:cNvCxnSpPr>
            <p:nvPr/>
          </p:nvCxnSpPr>
          <p:spPr bwMode="auto">
            <a:xfrm>
              <a:off x="1236" y="2247"/>
              <a:ext cx="226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2285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X[0][1]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2285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 dirty="0"/>
                <a:t>X[1][1]</a:t>
              </a:r>
            </a:p>
          </p:txBody>
        </p:sp>
        <p:sp>
          <p:nvSpPr>
            <p:cNvPr id="108" name="Rectangle 51"/>
            <p:cNvSpPr>
              <a:spLocks noChangeArrowheads="1"/>
            </p:cNvSpPr>
            <p:nvPr/>
          </p:nvSpPr>
          <p:spPr bwMode="auto">
            <a:xfrm>
              <a:off x="2285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X[2][1]</a:t>
              </a:r>
            </a:p>
          </p:txBody>
        </p:sp>
        <p:sp>
          <p:nvSpPr>
            <p:cNvPr id="109" name="Rectangle 52"/>
            <p:cNvSpPr>
              <a:spLocks noChangeArrowheads="1"/>
            </p:cNvSpPr>
            <p:nvPr/>
          </p:nvSpPr>
          <p:spPr bwMode="auto">
            <a:xfrm>
              <a:off x="2737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X[0][2]</a:t>
              </a:r>
            </a:p>
          </p:txBody>
        </p:sp>
        <p:sp>
          <p:nvSpPr>
            <p:cNvPr id="110" name="Rectangle 53"/>
            <p:cNvSpPr>
              <a:spLocks noChangeArrowheads="1"/>
            </p:cNvSpPr>
            <p:nvPr/>
          </p:nvSpPr>
          <p:spPr bwMode="auto">
            <a:xfrm>
              <a:off x="2737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X[1][2]</a:t>
              </a:r>
            </a:p>
          </p:txBody>
        </p:sp>
        <p:sp>
          <p:nvSpPr>
            <p:cNvPr id="111" name="Rectangle 54"/>
            <p:cNvSpPr>
              <a:spLocks noChangeArrowheads="1"/>
            </p:cNvSpPr>
            <p:nvPr/>
          </p:nvSpPr>
          <p:spPr bwMode="auto">
            <a:xfrm>
              <a:off x="2737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X[2][2]</a:t>
              </a:r>
            </a:p>
          </p:txBody>
        </p:sp>
        <p:sp>
          <p:nvSpPr>
            <p:cNvPr id="112" name="Rectangle 55"/>
            <p:cNvSpPr>
              <a:spLocks noChangeArrowheads="1"/>
            </p:cNvSpPr>
            <p:nvPr/>
          </p:nvSpPr>
          <p:spPr bwMode="auto">
            <a:xfrm>
              <a:off x="3189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X[0][3]</a:t>
              </a:r>
            </a:p>
          </p:txBody>
        </p:sp>
        <p:sp>
          <p:nvSpPr>
            <p:cNvPr id="113" name="Rectangle 56"/>
            <p:cNvSpPr>
              <a:spLocks noChangeArrowheads="1"/>
            </p:cNvSpPr>
            <p:nvPr/>
          </p:nvSpPr>
          <p:spPr bwMode="auto">
            <a:xfrm>
              <a:off x="3189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X[1][3]</a:t>
              </a:r>
            </a:p>
          </p:txBody>
        </p:sp>
        <p:sp>
          <p:nvSpPr>
            <p:cNvPr id="114" name="Rectangle 57"/>
            <p:cNvSpPr>
              <a:spLocks noChangeArrowheads="1"/>
            </p:cNvSpPr>
            <p:nvPr/>
          </p:nvSpPr>
          <p:spPr bwMode="auto">
            <a:xfrm>
              <a:off x="3189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 dirty="0"/>
                <a:t>X[2][3]</a:t>
              </a:r>
            </a:p>
          </p:txBody>
        </p:sp>
        <p:sp>
          <p:nvSpPr>
            <p:cNvPr id="115" name="Rectangle 58"/>
            <p:cNvSpPr>
              <a:spLocks noChangeArrowheads="1"/>
            </p:cNvSpPr>
            <p:nvPr/>
          </p:nvSpPr>
          <p:spPr bwMode="auto">
            <a:xfrm>
              <a:off x="953" y="3266"/>
              <a:ext cx="73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X.length is 3 </a:t>
              </a:r>
            </a:p>
          </p:txBody>
        </p:sp>
        <p:sp>
          <p:nvSpPr>
            <p:cNvPr id="116" name="Rectangle 59"/>
            <p:cNvSpPr>
              <a:spLocks noChangeArrowheads="1"/>
            </p:cNvSpPr>
            <p:nvPr/>
          </p:nvSpPr>
          <p:spPr bwMode="auto">
            <a:xfrm>
              <a:off x="3726" y="2247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X[0].length is 4 </a:t>
              </a:r>
            </a:p>
          </p:txBody>
        </p:sp>
        <p:sp>
          <p:nvSpPr>
            <p:cNvPr id="117" name="Rectangle 60"/>
            <p:cNvSpPr>
              <a:spLocks noChangeArrowheads="1"/>
            </p:cNvSpPr>
            <p:nvPr/>
          </p:nvSpPr>
          <p:spPr bwMode="auto">
            <a:xfrm>
              <a:off x="3726" y="2699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X[1].length is 4 </a:t>
              </a:r>
            </a:p>
          </p:txBody>
        </p:sp>
        <p:sp>
          <p:nvSpPr>
            <p:cNvPr id="118" name="Rectangle 61"/>
            <p:cNvSpPr>
              <a:spLocks noChangeArrowheads="1"/>
            </p:cNvSpPr>
            <p:nvPr/>
          </p:nvSpPr>
          <p:spPr bwMode="auto">
            <a:xfrm>
              <a:off x="3726" y="3151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X[2].length is 4 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不规则数组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74540" y="1756696"/>
            <a:ext cx="1002107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</a:t>
            </a:r>
            <a:r>
              <a:rPr lang="zh-CN" altLang="en-US" sz="2400" noProof="0" dirty="0">
                <a:latin typeface="微软雅黑" pitchFamily="34" charset="-122"/>
                <a:ea typeface="微软雅黑" pitchFamily="34" charset="-122"/>
              </a:rPr>
              <a:t>每一行的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的列数可以不同。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不规则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二维数组时，可以只指定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第一维下标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。这时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第一维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的每个元素为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（如下所示），必须为每个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元素创建数组。例如：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x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[5][ ];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第一维的每个元素为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x[0]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[5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];//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为每个元素创建数组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x[1]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[4];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x[2]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[3];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x[3]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[2];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x[4]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[1];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=5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//x[2].length=3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//x[4].length=1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，只能取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x[4].length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它是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Group 65"/>
          <p:cNvGrpSpPr>
            <a:grpSpLocks/>
          </p:cNvGrpSpPr>
          <p:nvPr/>
        </p:nvGrpSpPr>
        <p:grpSpPr bwMode="auto">
          <a:xfrm>
            <a:off x="5533931" y="3263234"/>
            <a:ext cx="4792664" cy="2563812"/>
            <a:chOff x="2689" y="2188"/>
            <a:chExt cx="3019" cy="1615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964" y="255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964" y="2781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964" y="3007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448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x[0][0]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448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x[1][0]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448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x[2][0]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689" y="2555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x[0]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689" y="2781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x[1]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2689" y="3007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x[2]</a:t>
              </a:r>
            </a:p>
          </p:txBody>
        </p:sp>
        <p:cxnSp>
          <p:nvCxnSpPr>
            <p:cNvPr id="45" name="AutoShape 42"/>
            <p:cNvCxnSpPr>
              <a:cxnSpLocks noChangeShapeType="1"/>
              <a:stCxn id="36" idx="3"/>
              <a:endCxn id="39" idx="1"/>
            </p:cNvCxnSpPr>
            <p:nvPr/>
          </p:nvCxnSpPr>
          <p:spPr bwMode="auto">
            <a:xfrm flipV="1">
              <a:off x="3190" y="2557"/>
              <a:ext cx="258" cy="1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43"/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 flipV="1">
              <a:off x="3190" y="2840"/>
              <a:ext cx="258" cy="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44"/>
            <p:cNvCxnSpPr>
              <a:cxnSpLocks noChangeShapeType="1"/>
              <a:stCxn id="38" idx="3"/>
              <a:endCxn id="41" idx="1"/>
            </p:cNvCxnSpPr>
            <p:nvPr/>
          </p:nvCxnSpPr>
          <p:spPr bwMode="auto">
            <a:xfrm>
              <a:off x="3190" y="3120"/>
              <a:ext cx="258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967" y="2188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</a:t>
              </a:r>
            </a:p>
          </p:txBody>
        </p:sp>
        <p:cxnSp>
          <p:nvCxnSpPr>
            <p:cNvPr id="49" name="AutoShape 46"/>
            <p:cNvCxnSpPr>
              <a:cxnSpLocks noChangeShapeType="1"/>
              <a:endCxn id="36" idx="0"/>
            </p:cNvCxnSpPr>
            <p:nvPr/>
          </p:nvCxnSpPr>
          <p:spPr bwMode="auto">
            <a:xfrm flipH="1">
              <a:off x="3077" y="2360"/>
              <a:ext cx="3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3900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x[0][1]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3900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x[1][1]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3900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x[2][1]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4352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x[0][2]</a:t>
              </a: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4352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x[1][2]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4352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x[2][2]</a:t>
              </a: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804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x[0][3]</a:t>
              </a: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804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x[1][3]</a:t>
              </a: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5256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x[0][4]</a:t>
              </a: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448" y="329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x[3][0]</a:t>
              </a: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900" y="329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x[3][1]</a:t>
              </a: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448" y="357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x[4][0]</a:t>
              </a: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2964" y="323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2964" y="3461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2689" y="3240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x[3]</a:t>
              </a: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2689" y="3466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x[4]</a:t>
              </a:r>
            </a:p>
          </p:txBody>
        </p:sp>
        <p:cxnSp>
          <p:nvCxnSpPr>
            <p:cNvPr id="66" name="AutoShape 63"/>
            <p:cNvCxnSpPr>
              <a:cxnSpLocks noChangeShapeType="1"/>
              <a:stCxn id="62" idx="3"/>
              <a:endCxn id="59" idx="1"/>
            </p:cNvCxnSpPr>
            <p:nvPr/>
          </p:nvCxnSpPr>
          <p:spPr bwMode="auto">
            <a:xfrm>
              <a:off x="3190" y="3348"/>
              <a:ext cx="258" cy="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" name="AutoShape 64"/>
            <p:cNvCxnSpPr>
              <a:cxnSpLocks noChangeShapeType="1"/>
              <a:stCxn id="63" idx="3"/>
              <a:endCxn id="61" idx="1"/>
            </p:cNvCxnSpPr>
            <p:nvPr/>
          </p:nvCxnSpPr>
          <p:spPr bwMode="auto">
            <a:xfrm>
              <a:off x="3190" y="3574"/>
              <a:ext cx="258" cy="1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里如何创建不规则数组？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14951F-7DC4-45A5-92A2-3E68A051BBA6}"/>
              </a:ext>
            </a:extLst>
          </p:cNvPr>
          <p:cNvSpPr/>
          <p:nvPr/>
        </p:nvSpPr>
        <p:spPr>
          <a:xfrm>
            <a:off x="133164" y="1841242"/>
            <a:ext cx="117984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创建二维不规则的动态数组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length = 10;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** a =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**)malloc(length *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*));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length; i++)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a[i] =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*)malloc((length - i) *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memset(a[i], 0, (length - i) *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)); 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//malloc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出来的内存，值是随机的，因此用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memset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把内存全部设为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length; i++) 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length - i; j++)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printf(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"%2d 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a[i][j]);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printf(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"\n"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别忘了释放内存是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程序员的责任，这是个很痛苦的事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length; i++)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free(a[i]); a[i] =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free(a); a = 0;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D11EEA-2BC4-4853-8204-CA5B08D8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61" y="3705705"/>
            <a:ext cx="2933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1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数组元素本身也可以是引用变量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多维数组只是数组的数组，故数组元素也可能是引用类型变量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309883" y="2243833"/>
            <a:ext cx="1028636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double[ ][ 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double[4][ ]; 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创建一个二维数组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[0]=new double[2];		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[3]=new double[3];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252278" y="3632200"/>
            <a:ext cx="2252662" cy="1158875"/>
            <a:chOff x="1646238" y="2946400"/>
            <a:chExt cx="2252662" cy="1158875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728913" y="3025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  <a:endParaRPr lang="en-US" altLang="zh-CN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728913" y="3295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null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728913" y="35655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null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728913" y="38354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  <a:endParaRPr lang="en-US" altLang="zh-CN" dirty="0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646238" y="2946400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[0]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646238" y="3227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[1]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646238" y="34972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[2]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646238" y="37671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myList[3]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705926" y="3665855"/>
            <a:ext cx="2580957" cy="336550"/>
            <a:chOff x="4692174" y="2990850"/>
            <a:chExt cx="2580957" cy="336550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6688138" y="3164205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692174" y="2990850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endParaRPr lang="en-US" altLang="zh-CN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D086D1A-05C9-4F94-A94C-80165DD5585D}"/>
              </a:ext>
            </a:extLst>
          </p:cNvPr>
          <p:cNvGrpSpPr/>
          <p:nvPr/>
        </p:nvGrpSpPr>
        <p:grpSpPr>
          <a:xfrm>
            <a:off x="6504940" y="3715385"/>
            <a:ext cx="1752600" cy="539750"/>
            <a:chOff x="6504940" y="3715385"/>
            <a:chExt cx="1752600" cy="539750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7087553" y="371538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7087553" y="398526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 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V="1">
              <a:off x="6504940" y="3892868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ADDEC2-C168-4A2A-81FD-D016C9928F46}"/>
              </a:ext>
            </a:extLst>
          </p:cNvPr>
          <p:cNvGrpSpPr/>
          <p:nvPr/>
        </p:nvGrpSpPr>
        <p:grpSpPr>
          <a:xfrm>
            <a:off x="6504939" y="4538345"/>
            <a:ext cx="1752601" cy="802154"/>
            <a:chOff x="6504939" y="4538345"/>
            <a:chExt cx="1752601" cy="802154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7085488" y="5070624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7087553" y="453834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7087553" y="480822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6504939" y="4673282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自选图形 5"/>
          <p:cNvSpPr>
            <a:spLocks noChangeArrowheads="1"/>
          </p:cNvSpPr>
          <p:nvPr/>
        </p:nvSpPr>
        <p:spPr bwMode="auto">
          <a:xfrm>
            <a:off x="975693" y="4155906"/>
            <a:ext cx="2778867" cy="813045"/>
          </a:xfrm>
          <a:prstGeom prst="wedgeRoundRectCallout">
            <a:avLst>
              <a:gd name="adj1" fmla="val 67805"/>
              <a:gd name="adj2" fmla="val -2922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[1]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[2]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被初始化为空引用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/>
          </a:p>
        </p:txBody>
      </p:sp>
      <p:sp>
        <p:nvSpPr>
          <p:cNvPr id="29" name="自选图形 5"/>
          <p:cNvSpPr>
            <a:spLocks noChangeArrowheads="1"/>
          </p:cNvSpPr>
          <p:nvPr/>
        </p:nvSpPr>
        <p:spPr bwMode="auto">
          <a:xfrm>
            <a:off x="8889443" y="3638486"/>
            <a:ext cx="1483467" cy="423672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默认值为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9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声明一维数组引用变量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实例化的数组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的子类。数组引用变量声明语法：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提倡的写法：类型在前，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在后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这时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datatype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 [ ] a[ ];   //double[][] a;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数组变量是引用类型的变量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，声明数组引用变量并不分配数组内存空间。必须通过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实例化数组来分配数组内存空间。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创建数组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-new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5762" y="1798638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操作符创建数组。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double[10];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这时才分配内存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声明和创建在一条语句中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datatype[ ] </a:t>
            </a:r>
            <a:r>
              <a:rPr lang="en-US" altLang="en-US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new datatype[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datatype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= new datatype[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double[10];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= new double[10];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数组元素初始化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4322" y="1798638"/>
            <a:ext cx="11125325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新创建的数组对象，其元素根据类型被设置为默认的初始值（实际上都为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数值类型为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字符类型为’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\u0000’                  //u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后面为十六进制，必须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位写满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布尔类型为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引用类型为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数组可以在声明后的花括号中提供初始值。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{1.9, 2.9, 3, 3.5}//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类型，这时不用指定维度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size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 double[ 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{1.9, 2, 3.4, 3.5}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类型，声明和创建不在一条语句时，不能直接用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 }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来初始化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访问数组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308468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数组的大小在创建这个数组之后不能被改变。用以下语法访问数组的长度：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arrayRefVar.length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myList.length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数组元素通过索引进行访问。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元素的索引从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开始，范围从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length-1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[index]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表示数组的第一个元素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[9]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表示数组的最后一个元素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数组示例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2882" y="1798638"/>
            <a:ext cx="9183931" cy="46977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编写程序，读入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个整数，找出它们中的最大值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93" y="2353557"/>
            <a:ext cx="10480431" cy="430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TestArray</a:t>
            </a:r>
            <a:r>
              <a:rPr lang="en-US" altLang="zh-CN" dirty="0"/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public static void main(String[ ] </a:t>
            </a:r>
            <a:r>
              <a:rPr lang="en-US" altLang="zh-CN" dirty="0" err="1"/>
              <a:t>args</a:t>
            </a:r>
            <a:r>
              <a:rPr lang="en-US" altLang="zh-CN" dirty="0"/>
              <a:t>) {/** Main method */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final </a:t>
            </a:r>
            <a:r>
              <a:rPr lang="en-US" altLang="zh-CN" dirty="0" err="1"/>
              <a:t>int</a:t>
            </a:r>
            <a:r>
              <a:rPr lang="en-US" altLang="zh-CN" dirty="0"/>
              <a:t> TOTAL_NUMBERS = 6;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[] numbers = new </a:t>
            </a:r>
            <a:r>
              <a:rPr lang="en-US" altLang="zh-CN" dirty="0" err="1"/>
              <a:t>int</a:t>
            </a:r>
            <a:r>
              <a:rPr lang="en-US" altLang="zh-CN" dirty="0"/>
              <a:t>[TOTAL_NUMBERS];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// Read all numbers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numbers.length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	String </a:t>
            </a:r>
            <a:r>
              <a:rPr lang="en-US" altLang="zh-CN" dirty="0" err="1"/>
              <a:t>numString</a:t>
            </a:r>
            <a:r>
              <a:rPr lang="en-US" altLang="zh-CN" dirty="0"/>
              <a:t> = </a:t>
            </a:r>
            <a:r>
              <a:rPr lang="en-US" altLang="zh-CN" dirty="0" err="1"/>
              <a:t>JOptionPane.showInputDialog</a:t>
            </a:r>
            <a:r>
              <a:rPr lang="en-US" altLang="zh-CN" dirty="0"/>
              <a:t>("Enter a number:");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	numbers[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numString</a:t>
            </a:r>
            <a:r>
              <a:rPr lang="en-US" altLang="zh-CN" dirty="0"/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// Find the largest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max = numbers[0];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numbers.length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	if (max &lt; numbers[</a:t>
            </a:r>
            <a:r>
              <a:rPr lang="en-US" altLang="zh-CN" dirty="0" err="1"/>
              <a:t>i</a:t>
            </a:r>
            <a:r>
              <a:rPr lang="en-US" altLang="zh-CN" dirty="0"/>
              <a:t>])  	max = numbers[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("Max number is " + max);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3|46.1|2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40.6|24.2|13.5|35.9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|2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|2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5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0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4675</Words>
  <Application>Microsoft Office PowerPoint</Application>
  <PresentationFormat>宽屏</PresentationFormat>
  <Paragraphs>644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华文细黑</vt:lpstr>
      <vt:lpstr>华文新魏</vt:lpstr>
      <vt:lpstr>微软雅黑</vt:lpstr>
      <vt:lpstr>Arial</vt:lpstr>
      <vt:lpstr>Calibri</vt:lpstr>
      <vt:lpstr>Calibri Light</vt:lpstr>
      <vt:lpstr>Courier New</vt:lpstr>
      <vt:lpstr>Lucida Sans Unicode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463</cp:revision>
  <dcterms:created xsi:type="dcterms:W3CDTF">2018-01-23T14:33:00Z</dcterms:created>
  <dcterms:modified xsi:type="dcterms:W3CDTF">2023-03-01T13:10:41Z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