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6"/>
  </p:notesMasterIdLst>
  <p:sldIdLst>
    <p:sldId id="261" r:id="rId2"/>
    <p:sldId id="260" r:id="rId3"/>
    <p:sldId id="285" r:id="rId4"/>
    <p:sldId id="313" r:id="rId5"/>
    <p:sldId id="286" r:id="rId6"/>
    <p:sldId id="314" r:id="rId7"/>
    <p:sldId id="315" r:id="rId8"/>
    <p:sldId id="287" r:id="rId9"/>
    <p:sldId id="288" r:id="rId10"/>
    <p:sldId id="289" r:id="rId11"/>
    <p:sldId id="304" r:id="rId12"/>
    <p:sldId id="301" r:id="rId13"/>
    <p:sldId id="310" r:id="rId14"/>
    <p:sldId id="311" r:id="rId15"/>
    <p:sldId id="303" r:id="rId16"/>
    <p:sldId id="318" r:id="rId17"/>
    <p:sldId id="319" r:id="rId18"/>
    <p:sldId id="320" r:id="rId19"/>
    <p:sldId id="302" r:id="rId20"/>
    <p:sldId id="305" r:id="rId21"/>
    <p:sldId id="306" r:id="rId22"/>
    <p:sldId id="316" r:id="rId23"/>
    <p:sldId id="290" r:id="rId24"/>
    <p:sldId id="292" r:id="rId25"/>
    <p:sldId id="317" r:id="rId26"/>
    <p:sldId id="293" r:id="rId27"/>
    <p:sldId id="307" r:id="rId28"/>
    <p:sldId id="294" r:id="rId29"/>
    <p:sldId id="308" r:id="rId30"/>
    <p:sldId id="295" r:id="rId31"/>
    <p:sldId id="296" r:id="rId32"/>
    <p:sldId id="309" r:id="rId33"/>
    <p:sldId id="297" r:id="rId34"/>
    <p:sldId id="298" r:id="rId35"/>
  </p:sldIdLst>
  <p:sldSz cx="12192000" cy="6858000"/>
  <p:notesSz cx="7104063" cy="10234613"/>
  <p:embeddedFontLst>
    <p:embeddedFont>
      <p:font typeface="Calibri" panose="020F0502020204030204" pitchFamily="34" charset="0"/>
      <p:regular r:id="rId37"/>
      <p:bold r:id="rId38"/>
      <p:italic r:id="rId39"/>
      <p:boldItalic r:id="rId40"/>
    </p:embeddedFont>
    <p:embeddedFont>
      <p:font typeface="Calibri Light" panose="020F0302020204030204" pitchFamily="34" charset="0"/>
      <p:regular r:id="rId41"/>
      <p:italic r:id="rId42"/>
    </p:embeddedFont>
    <p:embeddedFont>
      <p:font typeface="Lucida Sans Unicode" panose="020B0602030504020204" pitchFamily="34" charset="0"/>
      <p:regular r:id="rId43"/>
    </p:embeddedFont>
    <p:embeddedFont>
      <p:font typeface="Microsoft Sans Serif" panose="020B0604020202020204" pitchFamily="34" charset="0"/>
      <p:regular r:id="rId44"/>
    </p:embeddedFont>
    <p:embeddedFont>
      <p:font typeface="Perpetua" panose="02020502060401020303" pitchFamily="18" charset="0"/>
      <p:regular r:id="rId45"/>
      <p:bold r:id="rId46"/>
      <p:italic r:id="rId47"/>
      <p:boldItalic r:id="rId48"/>
    </p:embeddedFont>
    <p:embeddedFont>
      <p:font typeface="Tahoma" panose="020B0604030504040204" pitchFamily="34" charset="0"/>
      <p:regular r:id="rId49"/>
      <p:bold r:id="rId50"/>
    </p:embeddedFont>
    <p:embeddedFont>
      <p:font typeface="Verdana" panose="020B0604030504040204" pitchFamily="34" charset="0"/>
      <p:regular r:id="rId51"/>
      <p:bold r:id="rId52"/>
      <p:italic r:id="rId53"/>
      <p:boldItalic r:id="rId54"/>
    </p:embeddedFont>
    <p:embeddedFont>
      <p:font typeface="华文细黑" panose="02010600040101010101" pitchFamily="2" charset="-122"/>
      <p:regular r:id="rId55"/>
    </p:embeddedFont>
    <p:embeddedFont>
      <p:font typeface="微软雅黑" panose="020B0503020204020204" pitchFamily="34" charset="-122"/>
      <p:regular r:id="rId56"/>
      <p:bold r:id="rId5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3" autoAdjust="0"/>
    <p:restoredTop sz="79853" autoAdjust="0"/>
  </p:normalViewPr>
  <p:slideViewPr>
    <p:cSldViewPr snapToGrid="0">
      <p:cViewPr varScale="1">
        <p:scale>
          <a:sx n="88" d="100"/>
          <a:sy n="88" d="100"/>
        </p:scale>
        <p:origin x="1098" y="84"/>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3302" y="-91"/>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F3364D3E-CE80-4CDF-B000-4A19DD94DB2E}" type="datetimeFigureOut">
              <a:rPr lang="zh-CN" altLang="en-US" smtClean="0"/>
              <a:pPr/>
              <a:t>2023/3/22</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B402F197-FC75-4883-98EF-65AB4A5A5D8A}" type="slidenum">
              <a:rPr lang="zh-CN" altLang="en-US" smtClean="0"/>
              <a:pPr/>
              <a:t>‹#›</a:t>
            </a:fld>
            <a:endParaRPr lang="zh-CN" altLang="en-US"/>
          </a:p>
        </p:txBody>
      </p:sp>
    </p:spTree>
    <p:extLst>
      <p:ext uri="{BB962C8B-B14F-4D97-AF65-F5344CB8AC3E}">
        <p14:creationId xmlns:p14="http://schemas.microsoft.com/office/powerpoint/2010/main" val="600695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a:t>
            </a:fld>
            <a:endParaRPr lang="zh-CN" altLang="en-US"/>
          </a:p>
        </p:txBody>
      </p:sp>
    </p:spTree>
    <p:extLst>
      <p:ext uri="{BB962C8B-B14F-4D97-AF65-F5344CB8AC3E}">
        <p14:creationId xmlns:p14="http://schemas.microsoft.com/office/powerpoint/2010/main" val="1218740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pPr/>
              <a:t>27</a:t>
            </a:fld>
            <a:endParaRPr lang="zh-CN" altLang="en-US"/>
          </a:p>
        </p:txBody>
      </p:sp>
    </p:spTree>
    <p:extLst>
      <p:ext uri="{BB962C8B-B14F-4D97-AF65-F5344CB8AC3E}">
        <p14:creationId xmlns:p14="http://schemas.microsoft.com/office/powerpoint/2010/main" val="2871798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6</a:t>
            </a:fld>
            <a:endParaRPr lang="zh-CN" altLang="en-US"/>
          </a:p>
        </p:txBody>
      </p:sp>
    </p:spTree>
    <p:extLst>
      <p:ext uri="{BB962C8B-B14F-4D97-AF65-F5344CB8AC3E}">
        <p14:creationId xmlns:p14="http://schemas.microsoft.com/office/powerpoint/2010/main" val="1218740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7</a:t>
            </a:fld>
            <a:endParaRPr lang="zh-CN" altLang="en-US"/>
          </a:p>
        </p:txBody>
      </p:sp>
    </p:spTree>
    <p:extLst>
      <p:ext uri="{BB962C8B-B14F-4D97-AF65-F5344CB8AC3E}">
        <p14:creationId xmlns:p14="http://schemas.microsoft.com/office/powerpoint/2010/main" val="1218740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85800" lvl="1" indent="-228600">
              <a:lnSpc>
                <a:spcPct val="110000"/>
              </a:lnSpc>
              <a:spcBef>
                <a:spcPts val="1000"/>
              </a:spcBef>
              <a:buFont typeface="Wingdings" pitchFamily="2" charset="2"/>
              <a:buChar char="n"/>
              <a:defRPr/>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从</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JDK8</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开始，接口可以定义缺省方法、静态接口方法</a:t>
            </a:r>
            <a:endParaRPr lang="en-US" altLang="zh-CN" sz="2000" dirty="0">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lnSpc>
                <a:spcPct val="110000"/>
              </a:lnSpc>
              <a:spcBef>
                <a:spcPts val="1000"/>
              </a:spcBef>
              <a:buFont typeface="Wingdings" pitchFamily="2" charset="2"/>
              <a:buChar char="n"/>
              <a:defRPr/>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从</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JDK9</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开始，接口可以定义</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private</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private static</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a:t>
            </a:r>
            <a:endPar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pPr/>
              <a:t>9</a:t>
            </a:fld>
            <a:endParaRPr lang="zh-CN" altLang="en-US"/>
          </a:p>
        </p:txBody>
      </p:sp>
    </p:spTree>
    <p:extLst>
      <p:ext uri="{BB962C8B-B14F-4D97-AF65-F5344CB8AC3E}">
        <p14:creationId xmlns:p14="http://schemas.microsoft.com/office/powerpoint/2010/main" val="1782446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11</a:t>
            </a:fld>
            <a:endParaRPr lang="zh-CN" altLang="en-US"/>
          </a:p>
        </p:txBody>
      </p:sp>
    </p:spTree>
    <p:extLst>
      <p:ext uri="{BB962C8B-B14F-4D97-AF65-F5344CB8AC3E}">
        <p14:creationId xmlns:p14="http://schemas.microsoft.com/office/powerpoint/2010/main" val="3868762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pPr/>
              <a:t>13</a:t>
            </a:fld>
            <a:endParaRPr lang="zh-CN" altLang="en-US"/>
          </a:p>
        </p:txBody>
      </p:sp>
    </p:spTree>
    <p:extLst>
      <p:ext uri="{BB962C8B-B14F-4D97-AF65-F5344CB8AC3E}">
        <p14:creationId xmlns:p14="http://schemas.microsoft.com/office/powerpoint/2010/main" val="2049103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24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25</a:t>
            </a:fld>
            <a:endParaRPr lang="zh-CN" altLang="en-US"/>
          </a:p>
        </p:txBody>
      </p:sp>
    </p:spTree>
    <p:extLst>
      <p:ext uri="{BB962C8B-B14F-4D97-AF65-F5344CB8AC3E}">
        <p14:creationId xmlns:p14="http://schemas.microsoft.com/office/powerpoint/2010/main" val="22709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1" name="文本占位符 6"/>
          <p:cNvSpPr>
            <a:spLocks noGrp="1"/>
          </p:cNvSpPr>
          <p:nvPr>
            <p:ph type="body" sz="quarter" idx="10"/>
          </p:nvPr>
        </p:nvSpPr>
        <p:spPr>
          <a:xfrm>
            <a:off x="0"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2023/3/22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370407" y="1703626"/>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378761" y="1794431"/>
            <a:ext cx="538839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sz="2400" b="1" cap="small" dirty="0">
                <a:solidFill>
                  <a:srgbClr val="21537D"/>
                </a:solidFill>
                <a:latin typeface="微软雅黑" panose="020B0503020204020204" charset="-122"/>
                <a:ea typeface="微软雅黑" panose="020B0503020204020204" charset="-122"/>
              </a:rPr>
              <a:t>1</a:t>
            </a:r>
            <a:r>
              <a:rPr lang="en-US" altLang="zh-CN" sz="2400" b="1" cap="small" dirty="0">
                <a:solidFill>
                  <a:srgbClr val="21537D"/>
                </a:solidFill>
                <a:latin typeface="微软雅黑" panose="020B0503020204020204" charset="-122"/>
                <a:ea typeface="微软雅黑" panose="020B0503020204020204" charset="-122"/>
              </a:rPr>
              <a:t>3</a:t>
            </a:r>
            <a:r>
              <a:rPr lang="en-US" sz="2400" b="1" cap="small" dirty="0">
                <a:solidFill>
                  <a:srgbClr val="21537D"/>
                </a:solidFill>
                <a:latin typeface="微软雅黑" panose="020B0503020204020204" charset="-122"/>
                <a:ea typeface="微软雅黑" panose="020B0503020204020204" charset="-122"/>
              </a:rPr>
              <a:t>.1 </a:t>
            </a:r>
            <a:r>
              <a:rPr lang="zh-CN" altLang="en-US" sz="2400" b="1" cap="small" dirty="0">
                <a:solidFill>
                  <a:srgbClr val="21537D"/>
                </a:solidFill>
                <a:latin typeface="微软雅黑" panose="020B0503020204020204" charset="-122"/>
                <a:ea typeface="微软雅黑" panose="020B0503020204020204" charset="-122"/>
              </a:rPr>
              <a:t>抽象类</a:t>
            </a:r>
            <a:endParaRPr lang="en-US" altLang="zh-CN" sz="2400" dirty="0"/>
          </a:p>
        </p:txBody>
      </p:sp>
      <p:sp>
        <p:nvSpPr>
          <p:cNvPr id="46" name="Copyright Notice"/>
          <p:cNvSpPr/>
          <p:nvPr/>
        </p:nvSpPr>
        <p:spPr bwMode="auto">
          <a:xfrm>
            <a:off x="5397056" y="2575481"/>
            <a:ext cx="1507959"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13.2 </a:t>
            </a:r>
            <a:r>
              <a:rPr lang="zh-CN" altLang="en-US" sz="2400" b="1" cap="small" dirty="0">
                <a:solidFill>
                  <a:srgbClr val="21537D"/>
                </a:solidFill>
                <a:latin typeface="微软雅黑" panose="020B0503020204020204" charset="-122"/>
                <a:ea typeface="微软雅黑" panose="020B0503020204020204" charset="-122"/>
              </a:rPr>
              <a:t>接口</a:t>
            </a:r>
          </a:p>
        </p:txBody>
      </p:sp>
      <p:sp>
        <p:nvSpPr>
          <p:cNvPr id="33" name="Copyright Notice"/>
          <p:cNvSpPr/>
          <p:nvPr/>
        </p:nvSpPr>
        <p:spPr bwMode="auto">
          <a:xfrm>
            <a:off x="5405377" y="3356531"/>
            <a:ext cx="4930953"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13.3 </a:t>
            </a:r>
            <a:r>
              <a:rPr lang="zh-CN" altLang="en-US" sz="2400" b="1" cap="small" dirty="0">
                <a:solidFill>
                  <a:srgbClr val="21537D"/>
                </a:solidFill>
                <a:latin typeface="微软雅黑" panose="020B0503020204020204" charset="-122"/>
                <a:ea typeface="微软雅黑" panose="020B0503020204020204" charset="-122"/>
              </a:rPr>
              <a:t>接口和抽象类的比较</a:t>
            </a:r>
          </a:p>
        </p:txBody>
      </p:sp>
      <p:sp>
        <p:nvSpPr>
          <p:cNvPr id="51" name="Copyright Notice"/>
          <p:cNvSpPr/>
          <p:nvPr/>
        </p:nvSpPr>
        <p:spPr bwMode="auto">
          <a:xfrm>
            <a:off x="5433718" y="4199125"/>
            <a:ext cx="55999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13.4 </a:t>
            </a:r>
            <a:r>
              <a:rPr lang="zh-CN" altLang="en-US" sz="2400" b="1" cap="small" dirty="0">
                <a:solidFill>
                  <a:srgbClr val="21537D"/>
                </a:solidFill>
                <a:latin typeface="微软雅黑" panose="020B0503020204020204" charset="-122"/>
                <a:ea typeface="微软雅黑" panose="020B0503020204020204" charset="-122"/>
              </a:rPr>
              <a:t>包装类提供的接口和方法</a:t>
            </a:r>
          </a:p>
        </p:txBody>
      </p:sp>
      <p:sp>
        <p:nvSpPr>
          <p:cNvPr id="3" name="文本框 2"/>
          <p:cNvSpPr txBox="1"/>
          <p:nvPr/>
        </p:nvSpPr>
        <p:spPr>
          <a:xfrm>
            <a:off x="365760" y="154305"/>
            <a:ext cx="9279402" cy="706755"/>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13</a:t>
            </a:r>
            <a:r>
              <a:rPr lang="zh-CN" altLang="en-US" sz="4000" dirty="0">
                <a:solidFill>
                  <a:schemeClr val="bg1"/>
                </a:solidFill>
                <a:latin typeface="微软雅黑" panose="020B0503020204020204" charset="-122"/>
                <a:ea typeface="微软雅黑" panose="020B0503020204020204" charset="-122"/>
                <a:sym typeface="+mn-ea"/>
              </a:rPr>
              <a:t>章  抽象类和接口</a:t>
            </a:r>
          </a:p>
        </p:txBody>
      </p:sp>
      <p:grpSp>
        <p:nvGrpSpPr>
          <p:cNvPr id="12" name="组合 10"/>
          <p:cNvGrpSpPr/>
          <p:nvPr/>
        </p:nvGrpSpPr>
        <p:grpSpPr bwMode="auto">
          <a:xfrm>
            <a:off x="4355167" y="2484676"/>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19" name="组合 10"/>
          <p:cNvGrpSpPr/>
          <p:nvPr/>
        </p:nvGrpSpPr>
        <p:grpSpPr bwMode="auto">
          <a:xfrm>
            <a:off x="4375487" y="3265726"/>
            <a:ext cx="729615" cy="652145"/>
            <a:chOff x="1469675" y="2728606"/>
            <a:chExt cx="2187070" cy="2162788"/>
          </a:xfrm>
        </p:grpSpPr>
        <p:grpSp>
          <p:nvGrpSpPr>
            <p:cNvPr id="20" name="组合 4"/>
            <p:cNvGrpSpPr/>
            <p:nvPr/>
          </p:nvGrpSpPr>
          <p:grpSpPr bwMode="auto">
            <a:xfrm flipH="1">
              <a:off x="1469675" y="2728606"/>
              <a:ext cx="2187070" cy="1081394"/>
              <a:chOff x="4956670" y="4443106"/>
              <a:chExt cx="4884016" cy="2414894"/>
            </a:xfrm>
          </p:grpSpPr>
          <p:sp>
            <p:nvSpPr>
              <p:cNvPr id="21" name="等腰三角形 2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2" name="任意多边形 2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23" name="组合 7"/>
            <p:cNvGrpSpPr/>
            <p:nvPr/>
          </p:nvGrpSpPr>
          <p:grpSpPr bwMode="auto">
            <a:xfrm flipV="1">
              <a:off x="1469675" y="3810000"/>
              <a:ext cx="2187070" cy="1081394"/>
              <a:chOff x="4956670" y="4443106"/>
              <a:chExt cx="4884016" cy="2414894"/>
            </a:xfrm>
          </p:grpSpPr>
          <p:sp>
            <p:nvSpPr>
              <p:cNvPr id="24" name="等腰三角形 2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5" name="任意多边形 2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360247" y="4046776"/>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实例</a:t>
            </a:r>
            <a:endParaRPr lang="en-US" altLang="zh-CN" b="1" dirty="0">
              <a:latin typeface="华文细黑" panose="02010600040101010101" pitchFamily="2" charset="-122"/>
              <a:ea typeface="华文细黑" panose="02010600040101010101" pitchFamily="2" charset="-122"/>
            </a:endParaRPr>
          </a:p>
        </p:txBody>
      </p:sp>
      <p:sp>
        <p:nvSpPr>
          <p:cNvPr id="5" name="Rectangle 3"/>
          <p:cNvSpPr txBox="1">
            <a:spLocks noChangeArrowheads="1"/>
          </p:cNvSpPr>
          <p:nvPr/>
        </p:nvSpPr>
        <p:spPr>
          <a:xfrm>
            <a:off x="566737" y="1341438"/>
            <a:ext cx="10220083" cy="4981870"/>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p:txBody>
      </p:sp>
      <p:sp>
        <p:nvSpPr>
          <p:cNvPr id="6" name="Text Box 4"/>
          <p:cNvSpPr txBox="1">
            <a:spLocks noChangeArrowheads="1"/>
          </p:cNvSpPr>
          <p:nvPr/>
        </p:nvSpPr>
        <p:spPr bwMode="auto">
          <a:xfrm>
            <a:off x="1015999" y="1938639"/>
            <a:ext cx="9174603" cy="1477328"/>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interface I1{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static final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int</a:t>
            </a:r>
            <a:r>
              <a:rPr lang="en-US" altLang="zh-CN" dirty="0">
                <a:latin typeface="Courier New" panose="02070309020205020404" pitchFamily="49" charset="0"/>
                <a:ea typeface="微软雅黑" panose="020B0503020204020204" pitchFamily="34" charset="-122"/>
                <a:cs typeface="Courier New" panose="02070309020205020404" pitchFamily="49" charset="0"/>
              </a:rPr>
              <a:t> k = 1</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可省略</a:t>
            </a: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static final</a:t>
            </a:r>
            <a:endParaRPr lang="zh-CN" altLang="en-US" dirty="0">
              <a:latin typeface="Courier New" panose="02070309020205020404" pitchFamily="49" charset="0"/>
              <a:ea typeface="微软雅黑" panose="020B0503020204020204" pitchFamily="34" charset="-122"/>
              <a:cs typeface="Courier New" panose="02070309020205020404" pitchFamily="49" charset="0"/>
            </a:endParaRPr>
          </a:p>
          <a:p>
            <a:pPr algn="l"/>
            <a:r>
              <a:rPr lang="zh-CN" altLang="en-US"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 void m();      //</a:t>
            </a:r>
            <a:r>
              <a:rPr lang="zh-CN" altLang="en-US" dirty="0">
                <a:latin typeface="Courier New" panose="02070309020205020404" pitchFamily="49" charset="0"/>
                <a:ea typeface="微软雅黑" panose="020B0503020204020204" pitchFamily="34" charset="-122"/>
                <a:cs typeface="Courier New" panose="02070309020205020404" pitchFamily="49" charset="0"/>
              </a:rPr>
              <a:t>可省略</a:t>
            </a: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a:t>
            </a:r>
            <a:endParaRPr lang="zh-CN" altLang="en-US"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algn="l"/>
            <a:endParaRPr lang="en-US" altLang="zh-CN" dirty="0"/>
          </a:p>
        </p:txBody>
      </p:sp>
      <p:sp>
        <p:nvSpPr>
          <p:cNvPr id="7" name="Text Box 5"/>
          <p:cNvSpPr txBox="1">
            <a:spLocks noChangeArrowheads="1"/>
          </p:cNvSpPr>
          <p:nvPr/>
        </p:nvSpPr>
        <p:spPr bwMode="auto">
          <a:xfrm>
            <a:off x="1015999" y="4013283"/>
            <a:ext cx="9461042" cy="1477328"/>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interface I1{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int k = 1</a:t>
            </a:r>
            <a:r>
              <a:rPr lang="zh-CN" altLang="en-US"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//=1</a:t>
            </a:r>
            <a:r>
              <a:rPr lang="zh-CN" altLang="en-US" dirty="0">
                <a:latin typeface="Courier New" panose="02070309020205020404" pitchFamily="49" charset="0"/>
                <a:ea typeface="微软雅黑" panose="020B0503020204020204" pitchFamily="34" charset="-122"/>
                <a:cs typeface="Courier New" panose="02070309020205020404" pitchFamily="49" charset="0"/>
              </a:rPr>
              <a:t>不可省略，因为它是</a:t>
            </a:r>
            <a:r>
              <a:rPr lang="en-US" altLang="zh-CN"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的，必须初始化</a:t>
            </a:r>
          </a:p>
          <a:p>
            <a:pPr algn="l"/>
            <a:r>
              <a:rPr lang="zh-CN" altLang="en-US"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void m( );   //</a:t>
            </a:r>
            <a:r>
              <a:rPr lang="zh-CN" altLang="en-US" dirty="0">
                <a:latin typeface="Courier New" panose="02070309020205020404" pitchFamily="49" charset="0"/>
                <a:ea typeface="微软雅黑" panose="020B0503020204020204" pitchFamily="34" charset="-122"/>
                <a:cs typeface="Courier New" panose="02070309020205020404" pitchFamily="49" charset="0"/>
              </a:rPr>
              <a:t>不可定义函数体，它是</a:t>
            </a:r>
            <a:r>
              <a:rPr lang="en-US" altLang="zh-CN" dirty="0">
                <a:latin typeface="Courier New" panose="02070309020205020404" pitchFamily="49" charset="0"/>
                <a:ea typeface="微软雅黑" panose="020B0503020204020204" pitchFamily="34" charset="-122"/>
                <a:cs typeface="Courier New" panose="02070309020205020404" pitchFamily="49" charset="0"/>
              </a:rPr>
              <a:t>abstract</a:t>
            </a:r>
            <a:endParaRPr lang="zh-CN" altLang="en-US"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algn="l"/>
            <a:endParaRPr lang="en-US" altLang="zh-CN" dirty="0"/>
          </a:p>
        </p:txBody>
      </p:sp>
      <p:sp>
        <p:nvSpPr>
          <p:cNvPr id="8" name="AutoShape 6"/>
          <p:cNvSpPr>
            <a:spLocks noChangeArrowheads="1"/>
          </p:cNvSpPr>
          <p:nvPr/>
        </p:nvSpPr>
        <p:spPr bwMode="auto">
          <a:xfrm>
            <a:off x="4302125" y="3402096"/>
            <a:ext cx="253887" cy="611187"/>
          </a:xfrm>
          <a:prstGeom prst="upDownArrow">
            <a:avLst>
              <a:gd name="adj1" fmla="val 50000"/>
              <a:gd name="adj2" fmla="val 54225"/>
            </a:avLst>
          </a:prstGeom>
          <a:noFill/>
          <a:ln w="9525" algn="ctr">
            <a:solidFill>
              <a:schemeClr val="tx1"/>
            </a:solidFill>
            <a:miter lim="800000"/>
            <a:headEnd/>
            <a:tailEnd/>
          </a:ln>
          <a:effectLst/>
        </p:spPr>
        <p:txBody>
          <a:bodyPr wrap="none" anchor="ctr"/>
          <a:lstStyle/>
          <a:p>
            <a:endParaRPr lang="zh-CN" altLang="en-US"/>
          </a:p>
        </p:txBody>
      </p:sp>
      <p:sp>
        <p:nvSpPr>
          <p:cNvPr id="9" name="Text Box 7"/>
          <p:cNvSpPr txBox="1">
            <a:spLocks noChangeArrowheads="1"/>
          </p:cNvSpPr>
          <p:nvPr/>
        </p:nvSpPr>
        <p:spPr bwMode="auto">
          <a:xfrm>
            <a:off x="4437062" y="3541796"/>
            <a:ext cx="665113" cy="369332"/>
          </a:xfrm>
          <a:prstGeom prst="rect">
            <a:avLst/>
          </a:prstGeom>
          <a:noFill/>
          <a:ln w="9525" algn="ctr">
            <a:noFill/>
            <a:miter lim="800000"/>
            <a:headEnd/>
            <a:tailEnd/>
          </a:ln>
          <a:effectLst/>
        </p:spPr>
        <p:txBody>
          <a:bodyPr wrap="square">
            <a:spAutoFit/>
          </a:bodyPr>
          <a:lstStyle/>
          <a:p>
            <a:r>
              <a:rPr lang="zh-CN" altLang="en-US"/>
              <a:t>等价</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实例</a:t>
            </a:r>
            <a:endParaRPr lang="en-US" altLang="zh-CN" b="1" dirty="0">
              <a:latin typeface="华文细黑" panose="02010600040101010101" pitchFamily="2" charset="-122"/>
              <a:ea typeface="华文细黑" panose="02010600040101010101" pitchFamily="2" charset="-122"/>
            </a:endParaRPr>
          </a:p>
        </p:txBody>
      </p:sp>
      <p:sp>
        <p:nvSpPr>
          <p:cNvPr id="5" name="Text Box 4"/>
          <p:cNvSpPr txBox="1">
            <a:spLocks noChangeArrowheads="1"/>
          </p:cNvSpPr>
          <p:nvPr/>
        </p:nvSpPr>
        <p:spPr bwMode="auto">
          <a:xfrm>
            <a:off x="1698294" y="1214572"/>
            <a:ext cx="508809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sz="1600">
                <a:solidFill>
                  <a:schemeClr val="tx1"/>
                </a:solidFill>
                <a:latin typeface="宋体" pitchFamily="2" charset="-122"/>
                <a:ea typeface="宋体" pitchFamily="2" charset="-122"/>
              </a:defRPr>
            </a:lvl1pPr>
            <a:lvl2pPr marL="742950" indent="-285750" eaLnBrk="0" hangingPunct="0">
              <a:defRPr sz="1600">
                <a:solidFill>
                  <a:schemeClr val="tx1"/>
                </a:solidFill>
                <a:latin typeface="宋体" pitchFamily="2" charset="-122"/>
                <a:ea typeface="宋体" pitchFamily="2" charset="-122"/>
              </a:defRPr>
            </a:lvl2pPr>
            <a:lvl3pPr marL="1143000" indent="-228600" eaLnBrk="0" hangingPunct="0">
              <a:defRPr sz="1600">
                <a:solidFill>
                  <a:schemeClr val="tx1"/>
                </a:solidFill>
                <a:latin typeface="宋体" pitchFamily="2" charset="-122"/>
                <a:ea typeface="宋体" pitchFamily="2" charset="-122"/>
              </a:defRPr>
            </a:lvl3pPr>
            <a:lvl4pPr marL="1600200" indent="-228600" eaLnBrk="0" hangingPunct="0">
              <a:defRPr sz="1600">
                <a:solidFill>
                  <a:schemeClr val="tx1"/>
                </a:solidFill>
                <a:latin typeface="宋体" pitchFamily="2" charset="-122"/>
                <a:ea typeface="宋体" pitchFamily="2" charset="-122"/>
              </a:defRPr>
            </a:lvl4pPr>
            <a:lvl5pPr marL="2057400" indent="-228600" eaLnBrk="0" hangingPunct="0">
              <a:defRPr sz="1600">
                <a:solidFill>
                  <a:schemeClr val="tx1"/>
                </a:solidFill>
                <a:latin typeface="宋体" pitchFamily="2" charset="-122"/>
                <a:ea typeface="宋体" pitchFamily="2" charset="-122"/>
              </a:defRPr>
            </a:lvl5pPr>
            <a:lvl6pPr marL="2514600" indent="-228600" algn="ctr" eaLnBrk="0" fontAlgn="base" hangingPunct="0">
              <a:spcBef>
                <a:spcPct val="0"/>
              </a:spcBef>
              <a:spcAft>
                <a:spcPct val="0"/>
              </a:spcAft>
              <a:defRPr sz="1600">
                <a:solidFill>
                  <a:schemeClr val="tx1"/>
                </a:solidFill>
                <a:latin typeface="宋体" pitchFamily="2" charset="-122"/>
                <a:ea typeface="宋体" pitchFamily="2" charset="-122"/>
              </a:defRPr>
            </a:lvl6pPr>
            <a:lvl7pPr marL="2971800" indent="-228600" algn="ctr" eaLnBrk="0" fontAlgn="base" hangingPunct="0">
              <a:spcBef>
                <a:spcPct val="0"/>
              </a:spcBef>
              <a:spcAft>
                <a:spcPct val="0"/>
              </a:spcAft>
              <a:defRPr sz="1600">
                <a:solidFill>
                  <a:schemeClr val="tx1"/>
                </a:solidFill>
                <a:latin typeface="宋体" pitchFamily="2" charset="-122"/>
                <a:ea typeface="宋体" pitchFamily="2" charset="-122"/>
              </a:defRPr>
            </a:lvl7pPr>
            <a:lvl8pPr marL="3429000" indent="-228600" algn="ctr" eaLnBrk="0" fontAlgn="base" hangingPunct="0">
              <a:spcBef>
                <a:spcPct val="0"/>
              </a:spcBef>
              <a:spcAft>
                <a:spcPct val="0"/>
              </a:spcAft>
              <a:defRPr sz="1600">
                <a:solidFill>
                  <a:schemeClr val="tx1"/>
                </a:solidFill>
                <a:latin typeface="宋体" pitchFamily="2" charset="-122"/>
                <a:ea typeface="宋体" pitchFamily="2" charset="-122"/>
              </a:defRPr>
            </a:lvl8pPr>
            <a:lvl9pPr marL="3886200" indent="-228600" algn="ctr" eaLnBrk="0" fontAlgn="base" hangingPunct="0">
              <a:spcBef>
                <a:spcPct val="0"/>
              </a:spcBef>
              <a:spcAft>
                <a:spcPct val="0"/>
              </a:spcAft>
              <a:defRPr sz="1600">
                <a:solidFill>
                  <a:schemeClr val="tx1"/>
                </a:solidFill>
                <a:latin typeface="宋体" pitchFamily="2" charset="-122"/>
                <a:ea typeface="宋体" pitchFamily="2" charset="-122"/>
              </a:defRPr>
            </a:lvl9pPr>
          </a:lstStyle>
          <a:p>
            <a:pPr algn="l" eaLnBrk="1" hangingPunct="1">
              <a:defRPr/>
            </a:pPr>
            <a:r>
              <a:rPr lang="en-US" altLang="zh-CN" dirty="0">
                <a:latin typeface="Courier New" panose="02070309020205020404" pitchFamily="49" charset="0"/>
                <a:ea typeface="+mn-ea"/>
                <a:cs typeface="Courier New" panose="02070309020205020404" pitchFamily="49" charset="0"/>
              </a:rPr>
              <a:t>public </a:t>
            </a:r>
            <a:r>
              <a:rPr lang="en-US" altLang="zh-CN" dirty="0">
                <a:solidFill>
                  <a:srgbClr val="FF0000"/>
                </a:solidFill>
                <a:latin typeface="Courier New" panose="02070309020205020404" pitchFamily="49" charset="0"/>
                <a:ea typeface="+mn-ea"/>
                <a:cs typeface="Courier New" panose="02070309020205020404" pitchFamily="49" charset="0"/>
              </a:rPr>
              <a:t>interface</a:t>
            </a:r>
            <a:r>
              <a:rPr lang="en-US" altLang="zh-CN" dirty="0">
                <a:latin typeface="Courier New" panose="02070309020205020404" pitchFamily="49" charset="0"/>
                <a:ea typeface="+mn-ea"/>
                <a:cs typeface="Courier New" panose="02070309020205020404" pitchFamily="49" charset="0"/>
              </a:rPr>
              <a:t> Flyer { //</a:t>
            </a:r>
            <a:r>
              <a:rPr lang="zh-CN" altLang="en-US" dirty="0">
                <a:latin typeface="Courier New" panose="02070309020205020404" pitchFamily="49" charset="0"/>
                <a:ea typeface="+mn-ea"/>
                <a:cs typeface="Courier New" panose="02070309020205020404" pitchFamily="49" charset="0"/>
              </a:rPr>
              <a:t>程序文件</a:t>
            </a:r>
            <a:r>
              <a:rPr lang="en-US" altLang="zh-CN" dirty="0">
                <a:latin typeface="Courier New" panose="02070309020205020404" pitchFamily="49" charset="0"/>
                <a:ea typeface="+mn-ea"/>
                <a:cs typeface="Courier New" panose="02070309020205020404" pitchFamily="49" charset="0"/>
              </a:rPr>
              <a:t>1</a:t>
            </a:r>
          </a:p>
          <a:p>
            <a:pPr algn="l" eaLnBrk="1" hangingPunct="1">
              <a:defRPr/>
            </a:pPr>
            <a:r>
              <a:rPr lang="en-US" altLang="zh-CN" dirty="0">
                <a:latin typeface="Courier New" panose="02070309020205020404" pitchFamily="49" charset="0"/>
                <a:ea typeface="+mn-ea"/>
                <a:cs typeface="Courier New" panose="02070309020205020404" pitchFamily="49" charset="0"/>
              </a:rPr>
              <a:t>    void </a:t>
            </a:r>
            <a:r>
              <a:rPr lang="en-US" altLang="zh-CN" dirty="0" err="1">
                <a:latin typeface="Courier New" panose="02070309020205020404" pitchFamily="49" charset="0"/>
                <a:ea typeface="+mn-ea"/>
                <a:cs typeface="Courier New" panose="02070309020205020404" pitchFamily="49" charset="0"/>
              </a:rPr>
              <a:t>takeOff</a:t>
            </a:r>
            <a:r>
              <a:rPr lang="en-US" altLang="zh-CN" dirty="0">
                <a:latin typeface="Courier New" panose="02070309020205020404" pitchFamily="49" charset="0"/>
                <a:ea typeface="+mn-ea"/>
                <a:cs typeface="Courier New" panose="02070309020205020404" pitchFamily="49" charset="0"/>
              </a:rPr>
              <a:t>();</a:t>
            </a:r>
          </a:p>
          <a:p>
            <a:pPr algn="l" eaLnBrk="1" hangingPunct="1">
              <a:defRPr/>
            </a:pPr>
            <a:r>
              <a:rPr lang="en-US" altLang="zh-CN" dirty="0">
                <a:latin typeface="Courier New" panose="02070309020205020404" pitchFamily="49" charset="0"/>
                <a:ea typeface="+mn-ea"/>
                <a:cs typeface="Courier New" panose="02070309020205020404" pitchFamily="49" charset="0"/>
              </a:rPr>
              <a:t>    void land();</a:t>
            </a:r>
          </a:p>
          <a:p>
            <a:pPr algn="l" eaLnBrk="1" hangingPunct="1">
              <a:defRPr/>
            </a:pPr>
            <a:r>
              <a:rPr lang="en-US" altLang="zh-CN" dirty="0">
                <a:latin typeface="Courier New" panose="02070309020205020404" pitchFamily="49" charset="0"/>
                <a:ea typeface="+mn-ea"/>
                <a:cs typeface="Courier New" panose="02070309020205020404" pitchFamily="49" charset="0"/>
              </a:rPr>
              <a:t>    void fly();</a:t>
            </a:r>
          </a:p>
          <a:p>
            <a:pPr algn="l" eaLnBrk="1" hangingPunct="1">
              <a:defRPr/>
            </a:pPr>
            <a:r>
              <a:rPr lang="en-US" altLang="zh-CN" dirty="0">
                <a:latin typeface="Courier New" panose="02070309020205020404" pitchFamily="49" charset="0"/>
                <a:ea typeface="+mn-ea"/>
                <a:cs typeface="Courier New" panose="02070309020205020404" pitchFamily="49" charset="0"/>
              </a:rPr>
              <a:t>}</a:t>
            </a:r>
          </a:p>
        </p:txBody>
      </p:sp>
      <p:grpSp>
        <p:nvGrpSpPr>
          <p:cNvPr id="21" name="组合 20"/>
          <p:cNvGrpSpPr/>
          <p:nvPr/>
        </p:nvGrpSpPr>
        <p:grpSpPr>
          <a:xfrm>
            <a:off x="266801" y="1474788"/>
            <a:ext cx="1260475" cy="4898489"/>
            <a:chOff x="266801" y="1474788"/>
            <a:chExt cx="1260475" cy="4898489"/>
          </a:xfrm>
        </p:grpSpPr>
        <p:pic>
          <p:nvPicPr>
            <p:cNvPr id="4" name="Picture 3"/>
            <p:cNvPicPr>
              <a:picLocks noChangeAspect="1" noChangeArrowheads="1"/>
            </p:cNvPicPr>
            <p:nvPr/>
          </p:nvPicPr>
          <p:blipFill>
            <a:blip r:embed="rId4" cstate="print"/>
            <a:srcRect/>
            <a:stretch>
              <a:fillRect/>
            </a:stretch>
          </p:blipFill>
          <p:spPr>
            <a:xfrm>
              <a:off x="266801" y="1474788"/>
              <a:ext cx="1203325" cy="3484562"/>
            </a:xfrm>
            <a:prstGeom prst="rect">
              <a:avLst/>
            </a:prstGeom>
            <a:noFill/>
          </p:spPr>
        </p:pic>
        <p:sp>
          <p:nvSpPr>
            <p:cNvPr id="7" name="TextBox 5"/>
            <p:cNvSpPr txBox="1">
              <a:spLocks noChangeArrowheads="1"/>
            </p:cNvSpPr>
            <p:nvPr/>
          </p:nvSpPr>
          <p:spPr bwMode="auto">
            <a:xfrm>
              <a:off x="266801" y="5049838"/>
              <a:ext cx="1260475" cy="1323439"/>
            </a:xfrm>
            <a:prstGeom prst="rect">
              <a:avLst/>
            </a:prstGeom>
            <a:noFill/>
            <a:ln w="9525">
              <a:noFill/>
              <a:miter lim="800000"/>
              <a:headEnd/>
              <a:tailEnd/>
            </a:ln>
          </p:spPr>
          <p:txBody>
            <a:bodyPr>
              <a:spAutoFit/>
            </a:bodyPr>
            <a:lstStyle/>
            <a:p>
              <a:pPr algn="l"/>
              <a:r>
                <a:rPr lang="zh-CN" altLang="en-US" sz="1600" dirty="0">
                  <a:latin typeface="微软雅黑" panose="020B0503020204020204" pitchFamily="34" charset="-122"/>
                  <a:ea typeface="微软雅黑" panose="020B0503020204020204" pitchFamily="34" charset="-122"/>
                </a:rPr>
                <a:t>注意：类和</a:t>
              </a:r>
              <a:r>
                <a:rPr lang="zh-CN" altLang="en-US" sz="1600" dirty="0">
                  <a:solidFill>
                    <a:srgbClr val="FF0000"/>
                  </a:solidFill>
                  <a:latin typeface="微软雅黑" panose="020B0503020204020204" pitchFamily="34" charset="-122"/>
                  <a:ea typeface="微软雅黑" panose="020B0503020204020204" pitchFamily="34" charset="-122"/>
                </a:rPr>
                <a:t>接口之间的实现关系</a:t>
              </a:r>
              <a:r>
                <a:rPr lang="zh-CN" altLang="en-US" sz="1600" dirty="0">
                  <a:latin typeface="微软雅黑" panose="020B0503020204020204" pitchFamily="34" charset="-122"/>
                  <a:ea typeface="微软雅黑" panose="020B0503020204020204" pitchFamily="34" charset="-122"/>
                </a:rPr>
                <a:t>的表示为三角箭头带虚线</a:t>
              </a:r>
            </a:p>
          </p:txBody>
        </p:sp>
      </p:grpSp>
      <p:sp>
        <p:nvSpPr>
          <p:cNvPr id="8" name="TextBox 7"/>
          <p:cNvSpPr txBox="1"/>
          <p:nvPr/>
        </p:nvSpPr>
        <p:spPr>
          <a:xfrm>
            <a:off x="7749840" y="6421871"/>
            <a:ext cx="4477508"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这时接口</a:t>
            </a:r>
            <a:r>
              <a:rPr lang="en-US" altLang="zh-CN"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f</a:t>
            </a:r>
            <a:r>
              <a:rPr lang="zh-CN" altLang="en-US"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的行为是飞机的飞行行为：多态</a:t>
            </a:r>
          </a:p>
        </p:txBody>
      </p:sp>
      <p:cxnSp>
        <p:nvCxnSpPr>
          <p:cNvPr id="10" name="直接箭头连接符 9"/>
          <p:cNvCxnSpPr>
            <a:stCxn id="8" idx="0"/>
            <a:endCxn id="6" idx="2"/>
          </p:cNvCxnSpPr>
          <p:nvPr/>
        </p:nvCxnSpPr>
        <p:spPr>
          <a:xfrm flipH="1" flipV="1">
            <a:off x="9670358" y="6421870"/>
            <a:ext cx="31823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7271657" y="2947791"/>
            <a:ext cx="4835883" cy="3474079"/>
            <a:chOff x="7785188" y="3509582"/>
            <a:chExt cx="4442160" cy="2718769"/>
          </a:xfrm>
        </p:grpSpPr>
        <p:sp>
          <p:nvSpPr>
            <p:cNvPr id="6" name="Text Box 6"/>
            <p:cNvSpPr txBox="1">
              <a:spLocks noChangeArrowheads="1"/>
            </p:cNvSpPr>
            <p:nvPr/>
          </p:nvSpPr>
          <p:spPr bwMode="auto">
            <a:xfrm>
              <a:off x="7899498" y="4658691"/>
              <a:ext cx="4178191" cy="1569660"/>
            </a:xfrm>
            <a:prstGeom prst="rect">
              <a:avLst/>
            </a:prstGeom>
            <a:noFill/>
            <a:ln w="9525" algn="ctr">
              <a:solidFill>
                <a:schemeClr val="accent2"/>
              </a:solidFill>
              <a:miter lim="800000"/>
              <a:headEnd/>
              <a:tailEnd/>
            </a:ln>
            <a:effectLst/>
          </p:spPr>
          <p:txBody>
            <a:bodyPr wrap="square">
              <a:spAutoFit/>
            </a:bodyPr>
            <a:lstStyle/>
            <a:p>
              <a:pPr algn="l"/>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接口方法的访问</a:t>
              </a:r>
            </a:p>
            <a:p>
              <a:pPr algn="l"/>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Flyer</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 = new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AirPlane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gn="l"/>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f.takeOff</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传给</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p>
            <a:p>
              <a:pPr algn="l"/>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f.fly( );</a:t>
              </a:r>
            </a:p>
            <a:p>
              <a:pPr algn="l"/>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f.land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//f</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传给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this </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p:cNvSpPr/>
            <p:nvPr/>
          </p:nvSpPr>
          <p:spPr>
            <a:xfrm>
              <a:off x="7785188" y="3509582"/>
              <a:ext cx="4442160" cy="1140080"/>
            </a:xfrm>
            <a:prstGeom prst="rect">
              <a:avLst/>
            </a:prstGeom>
          </p:spPr>
          <p:txBody>
            <a:bodyPr wrap="square">
              <a:spAutoFit/>
            </a:bodyPr>
            <a:lstStyle/>
            <a:p>
              <a:pPr marL="228600" lvl="0" indent="-228600">
                <a:lnSpc>
                  <a:spcPct val="90000"/>
                </a:lnSpc>
                <a:spcBef>
                  <a:spcPts val="1000"/>
                </a:spcBef>
                <a:buFont typeface="Wingdings" pitchFamily="2" charset="2"/>
                <a:buChar char="n"/>
                <a:defRPr/>
              </a:pPr>
              <a:r>
                <a:rPr lang="zh-CN" altLang="en-US" sz="1600" dirty="0">
                  <a:latin typeface="微软雅黑" panose="020B0503020204020204" pitchFamily="34" charset="-122"/>
                  <a:ea typeface="微软雅黑" panose="020B0503020204020204" pitchFamily="34" charset="-122"/>
                </a:rPr>
                <a:t>接口中的方法通过“接口类型的引用变量</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方法名”调用，但接口类型的引用变量必须指向</a:t>
              </a:r>
              <a:r>
                <a:rPr lang="zh-CN" altLang="en-US" sz="1600" dirty="0">
                  <a:solidFill>
                    <a:srgbClr val="FF0000"/>
                  </a:solidFill>
                  <a:latin typeface="微软雅黑" panose="020B0503020204020204" pitchFamily="34" charset="-122"/>
                  <a:ea typeface="微软雅黑" panose="020B0503020204020204" pitchFamily="34" charset="-122"/>
                </a:rPr>
                <a:t>实现了该接口的类的实例对象</a:t>
              </a:r>
              <a:endParaRPr lang="en-US" altLang="zh-CN" sz="1600" dirty="0">
                <a:solidFill>
                  <a:srgbClr val="FF0000"/>
                </a:solidFill>
                <a:latin typeface="微软雅黑" panose="020B0503020204020204" pitchFamily="34" charset="-122"/>
                <a:ea typeface="微软雅黑" panose="020B0503020204020204" pitchFamily="34" charset="-122"/>
              </a:endParaRPr>
            </a:p>
            <a:p>
              <a:pPr marL="228600" lvl="0" indent="-228600">
                <a:lnSpc>
                  <a:spcPct val="90000"/>
                </a:lnSpc>
                <a:spcBef>
                  <a:spcPts val="1000"/>
                </a:spcBef>
                <a:buFont typeface="Wingdings" pitchFamily="2" charset="2"/>
                <a:buChar char="n"/>
                <a:defRPr/>
              </a:pPr>
              <a:r>
                <a:rPr lang="zh-CN" altLang="en-US" sz="1600" dirty="0">
                  <a:solidFill>
                    <a:srgbClr val="FF0000"/>
                  </a:solidFill>
                  <a:latin typeface="微软雅黑" panose="020B0503020204020204" pitchFamily="34" charset="-122"/>
                  <a:ea typeface="微软雅黑" panose="020B0503020204020204" pitchFamily="34" charset="-122"/>
                </a:rPr>
                <a:t>接口类型的引用变量可以指向接口实现类的实例</a:t>
              </a:r>
            </a:p>
            <a:p>
              <a:pPr marL="228600" lvl="0" indent="-228600">
                <a:lnSpc>
                  <a:spcPct val="90000"/>
                </a:lnSpc>
                <a:spcBef>
                  <a:spcPts val="1000"/>
                </a:spcBef>
                <a:buFont typeface="Wingdings" pitchFamily="2" charset="2"/>
                <a:buChar char="n"/>
                <a:defRPr/>
              </a:pPr>
              <a:r>
                <a:rPr lang="zh-CN" altLang="en-US" sz="1600" dirty="0">
                  <a:latin typeface="微软雅黑" panose="020B0503020204020204" pitchFamily="34" charset="-122"/>
                  <a:ea typeface="微软雅黑" panose="020B0503020204020204" pitchFamily="34" charset="-122"/>
                </a:rPr>
                <a:t> 接口中的常量名通过“接口名</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常量名”访问。</a:t>
              </a:r>
              <a:endParaRPr lang="en-US" altLang="zh-CN" sz="1600"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852493" y="1166733"/>
            <a:ext cx="5255048" cy="782311"/>
            <a:chOff x="6852493" y="1166733"/>
            <a:chExt cx="5255048" cy="782311"/>
          </a:xfrm>
        </p:grpSpPr>
        <p:sp>
          <p:nvSpPr>
            <p:cNvPr id="15" name="圆角矩形标注 14"/>
            <p:cNvSpPr/>
            <p:nvPr/>
          </p:nvSpPr>
          <p:spPr>
            <a:xfrm>
              <a:off x="6852493" y="1166733"/>
              <a:ext cx="5255047" cy="709612"/>
            </a:xfrm>
            <a:prstGeom prst="wedgeRoundRectCallout">
              <a:avLst>
                <a:gd name="adj1" fmla="val -63707"/>
                <a:gd name="adj2" fmla="val -19783"/>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896562" y="1210380"/>
              <a:ext cx="5210979" cy="738664"/>
            </a:xfrm>
            <a:prstGeom prst="rect">
              <a:avLst/>
            </a:prstGeom>
            <a:noFill/>
          </p:spPr>
          <p:txBody>
            <a:bodyPr wrap="square" rtlCol="0">
              <a:spAutoFit/>
            </a:bodyPr>
            <a:lstStyle/>
            <a:p>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接口描述了一种能力。</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Flyer</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接口描述了一种飞行的能力，飞行能力包括三个行为：</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takeOff</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land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。但接口需要类来实现，因为接口描述的能力需要具体类的对象来体现。</a:t>
              </a:r>
            </a:p>
          </p:txBody>
        </p:sp>
      </p:grpSp>
      <p:grpSp>
        <p:nvGrpSpPr>
          <p:cNvPr id="14" name="组合 13"/>
          <p:cNvGrpSpPr/>
          <p:nvPr/>
        </p:nvGrpSpPr>
        <p:grpSpPr>
          <a:xfrm>
            <a:off x="6674387" y="2057262"/>
            <a:ext cx="5564951" cy="742769"/>
            <a:chOff x="6674387" y="2057262"/>
            <a:chExt cx="5564951" cy="742769"/>
          </a:xfrm>
        </p:grpSpPr>
        <p:sp>
          <p:nvSpPr>
            <p:cNvPr id="17" name="圆角矩形标注 16"/>
            <p:cNvSpPr/>
            <p:nvPr/>
          </p:nvSpPr>
          <p:spPr>
            <a:xfrm>
              <a:off x="6674387" y="2057262"/>
              <a:ext cx="5517613" cy="709612"/>
            </a:xfrm>
            <a:prstGeom prst="wedgeRoundRectCallout">
              <a:avLst>
                <a:gd name="adj1" fmla="val -59504"/>
                <a:gd name="adj2" fmla="val 5008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698254" y="2061367"/>
              <a:ext cx="5541084" cy="738664"/>
            </a:xfrm>
            <a:prstGeom prst="rect">
              <a:avLst/>
            </a:prstGeom>
            <a:noFill/>
          </p:spPr>
          <p:txBody>
            <a:bodyPr wrap="square" rtlCol="0">
              <a:spAutoFit/>
            </a:bodyPr>
            <a:lstStyle/>
            <a:p>
              <a:pPr algn="just"/>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一个类实现一个接口，表示这个类具有接口规定的能力。</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实现接口</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Flyer</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，表示</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具有飞行的能力，因此</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Airplane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必须给出飞行能力的三个行为</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takeOff</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land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的具体实现</a:t>
              </a:r>
            </a:p>
          </p:txBody>
        </p:sp>
      </p:grpSp>
      <p:sp>
        <p:nvSpPr>
          <p:cNvPr id="19" name="TextBox 18"/>
          <p:cNvSpPr txBox="1"/>
          <p:nvPr/>
        </p:nvSpPr>
        <p:spPr>
          <a:xfrm>
            <a:off x="1649291" y="6006371"/>
            <a:ext cx="5541084" cy="830997"/>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algn="just"/>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类和接口之间是实现关系。这种实现关系是</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CANDO</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关系。例如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实现接口</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Flayer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，意味着</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的实例</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CANDO</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Flyer</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0" name="Text Box 4"/>
          <p:cNvSpPr txBox="1">
            <a:spLocks noChangeArrowheads="1"/>
          </p:cNvSpPr>
          <p:nvPr/>
        </p:nvSpPr>
        <p:spPr bwMode="auto">
          <a:xfrm>
            <a:off x="1663414" y="2524552"/>
            <a:ext cx="5088096"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sz="1600">
                <a:solidFill>
                  <a:schemeClr val="tx1"/>
                </a:solidFill>
                <a:latin typeface="宋体" pitchFamily="2" charset="-122"/>
                <a:ea typeface="宋体" pitchFamily="2" charset="-122"/>
              </a:defRPr>
            </a:lvl1pPr>
            <a:lvl2pPr marL="742950" indent="-285750" eaLnBrk="0" hangingPunct="0">
              <a:defRPr sz="1600">
                <a:solidFill>
                  <a:schemeClr val="tx1"/>
                </a:solidFill>
                <a:latin typeface="宋体" pitchFamily="2" charset="-122"/>
                <a:ea typeface="宋体" pitchFamily="2" charset="-122"/>
              </a:defRPr>
            </a:lvl2pPr>
            <a:lvl3pPr marL="1143000" indent="-228600" eaLnBrk="0" hangingPunct="0">
              <a:defRPr sz="1600">
                <a:solidFill>
                  <a:schemeClr val="tx1"/>
                </a:solidFill>
                <a:latin typeface="宋体" pitchFamily="2" charset="-122"/>
                <a:ea typeface="宋体" pitchFamily="2" charset="-122"/>
              </a:defRPr>
            </a:lvl3pPr>
            <a:lvl4pPr marL="1600200" indent="-228600" eaLnBrk="0" hangingPunct="0">
              <a:defRPr sz="1600">
                <a:solidFill>
                  <a:schemeClr val="tx1"/>
                </a:solidFill>
                <a:latin typeface="宋体" pitchFamily="2" charset="-122"/>
                <a:ea typeface="宋体" pitchFamily="2" charset="-122"/>
              </a:defRPr>
            </a:lvl4pPr>
            <a:lvl5pPr marL="2057400" indent="-228600" eaLnBrk="0" hangingPunct="0">
              <a:defRPr sz="1600">
                <a:solidFill>
                  <a:schemeClr val="tx1"/>
                </a:solidFill>
                <a:latin typeface="宋体" pitchFamily="2" charset="-122"/>
                <a:ea typeface="宋体" pitchFamily="2" charset="-122"/>
              </a:defRPr>
            </a:lvl5pPr>
            <a:lvl6pPr marL="2514600" indent="-228600" algn="ctr" eaLnBrk="0" fontAlgn="base" hangingPunct="0">
              <a:spcBef>
                <a:spcPct val="0"/>
              </a:spcBef>
              <a:spcAft>
                <a:spcPct val="0"/>
              </a:spcAft>
              <a:defRPr sz="1600">
                <a:solidFill>
                  <a:schemeClr val="tx1"/>
                </a:solidFill>
                <a:latin typeface="宋体" pitchFamily="2" charset="-122"/>
                <a:ea typeface="宋体" pitchFamily="2" charset="-122"/>
              </a:defRPr>
            </a:lvl6pPr>
            <a:lvl7pPr marL="2971800" indent="-228600" algn="ctr" eaLnBrk="0" fontAlgn="base" hangingPunct="0">
              <a:spcBef>
                <a:spcPct val="0"/>
              </a:spcBef>
              <a:spcAft>
                <a:spcPct val="0"/>
              </a:spcAft>
              <a:defRPr sz="1600">
                <a:solidFill>
                  <a:schemeClr val="tx1"/>
                </a:solidFill>
                <a:latin typeface="宋体" pitchFamily="2" charset="-122"/>
                <a:ea typeface="宋体" pitchFamily="2" charset="-122"/>
              </a:defRPr>
            </a:lvl7pPr>
            <a:lvl8pPr marL="3429000" indent="-228600" algn="ctr" eaLnBrk="0" fontAlgn="base" hangingPunct="0">
              <a:spcBef>
                <a:spcPct val="0"/>
              </a:spcBef>
              <a:spcAft>
                <a:spcPct val="0"/>
              </a:spcAft>
              <a:defRPr sz="1600">
                <a:solidFill>
                  <a:schemeClr val="tx1"/>
                </a:solidFill>
                <a:latin typeface="宋体" pitchFamily="2" charset="-122"/>
                <a:ea typeface="宋体" pitchFamily="2" charset="-122"/>
              </a:defRPr>
            </a:lvl8pPr>
            <a:lvl9pPr marL="3886200" indent="-228600" algn="ctr" eaLnBrk="0" fontAlgn="base" hangingPunct="0">
              <a:spcBef>
                <a:spcPct val="0"/>
              </a:spcBef>
              <a:spcAft>
                <a:spcPct val="0"/>
              </a:spcAft>
              <a:defRPr sz="1600">
                <a:solidFill>
                  <a:schemeClr val="tx1"/>
                </a:solidFill>
                <a:latin typeface="宋体" pitchFamily="2" charset="-122"/>
                <a:ea typeface="宋体" pitchFamily="2" charset="-122"/>
              </a:defRPr>
            </a:lvl9pPr>
          </a:lstStyle>
          <a:p>
            <a:pPr algn="l" eaLnBrk="1" hangingPunct="1">
              <a:defRPr/>
            </a:pPr>
            <a:r>
              <a:rPr lang="en-US" altLang="zh-CN" dirty="0">
                <a:latin typeface="Courier New" panose="02070309020205020404" pitchFamily="49" charset="0"/>
                <a:ea typeface="+mn-ea"/>
                <a:cs typeface="Courier New" panose="02070309020205020404" pitchFamily="49" charset="0"/>
              </a:rPr>
              <a:t>public class Airplane implements Flyer {</a:t>
            </a:r>
          </a:p>
          <a:p>
            <a:pPr algn="l" eaLnBrk="1" hangingPunct="1">
              <a:defRPr/>
            </a:pPr>
            <a:r>
              <a:rPr lang="en-US" altLang="zh-CN" dirty="0">
                <a:latin typeface="Courier New" panose="02070309020205020404" pitchFamily="49" charset="0"/>
                <a:ea typeface="+mn-ea"/>
                <a:cs typeface="Courier New" panose="02070309020205020404" pitchFamily="49" charset="0"/>
              </a:rPr>
              <a:t>    public void </a:t>
            </a:r>
            <a:r>
              <a:rPr lang="en-US" altLang="zh-CN" dirty="0" err="1">
                <a:latin typeface="Courier New" panose="02070309020205020404" pitchFamily="49" charset="0"/>
                <a:ea typeface="+mn-ea"/>
                <a:cs typeface="Courier New" panose="02070309020205020404" pitchFamily="49" charset="0"/>
              </a:rPr>
              <a:t>takeOff</a:t>
            </a:r>
            <a:r>
              <a:rPr lang="en-US" altLang="zh-CN"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程序文件</a:t>
            </a:r>
            <a:r>
              <a:rPr lang="en-US" altLang="zh-CN" dirty="0">
                <a:latin typeface="Courier New" panose="02070309020205020404" pitchFamily="49" charset="0"/>
                <a:cs typeface="Courier New" panose="02070309020205020404" pitchFamily="49" charset="0"/>
              </a:rPr>
              <a:t>2</a:t>
            </a:r>
          </a:p>
          <a:p>
            <a:pPr algn="l" eaLnBrk="1" hangingPunct="1">
              <a:defRPr/>
            </a:pPr>
            <a:r>
              <a:rPr lang="en-US" altLang="zh-CN" dirty="0">
                <a:latin typeface="Courier New" panose="02070309020205020404" pitchFamily="49" charset="0"/>
                <a:ea typeface="+mn-ea"/>
                <a:cs typeface="Courier New" panose="02070309020205020404" pitchFamily="49" charset="0"/>
              </a:rPr>
              <a:t>        // </a:t>
            </a:r>
            <a:r>
              <a:rPr lang="zh-CN" altLang="en-US" dirty="0">
                <a:latin typeface="Courier New" panose="02070309020205020404" pitchFamily="49" charset="0"/>
                <a:ea typeface="+mn-ea"/>
                <a:cs typeface="Courier New" panose="02070309020205020404" pitchFamily="49" charset="0"/>
              </a:rPr>
              <a:t>加速直到离地升空</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 </a:t>
            </a:r>
            <a:r>
              <a:rPr lang="zh-CN" altLang="en-US" dirty="0">
                <a:latin typeface="Courier New" panose="02070309020205020404" pitchFamily="49" charset="0"/>
                <a:ea typeface="+mn-ea"/>
                <a:cs typeface="Courier New" panose="02070309020205020404" pitchFamily="49" charset="0"/>
              </a:rPr>
              <a:t>收起起落架</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a:t>
            </a:r>
          </a:p>
          <a:p>
            <a:pPr algn="l" eaLnBrk="1" hangingPunct="1">
              <a:defRPr/>
            </a:pPr>
            <a:r>
              <a:rPr lang="en-US" altLang="zh-CN" dirty="0">
                <a:latin typeface="Courier New" panose="02070309020205020404" pitchFamily="49" charset="0"/>
                <a:ea typeface="+mn-ea"/>
                <a:cs typeface="Courier New" panose="02070309020205020404" pitchFamily="49" charset="0"/>
              </a:rPr>
              <a:t>    public void land() {</a:t>
            </a:r>
          </a:p>
          <a:p>
            <a:pPr algn="l" eaLnBrk="1" hangingPunct="1">
              <a:defRPr/>
            </a:pPr>
            <a:r>
              <a:rPr lang="en-US" altLang="zh-CN" dirty="0">
                <a:latin typeface="Courier New" panose="02070309020205020404" pitchFamily="49" charset="0"/>
                <a:ea typeface="+mn-ea"/>
                <a:cs typeface="Courier New" panose="02070309020205020404" pitchFamily="49" charset="0"/>
              </a:rPr>
              <a:t>        // </a:t>
            </a:r>
            <a:r>
              <a:rPr lang="zh-CN" altLang="en-US" dirty="0">
                <a:latin typeface="Courier New" panose="02070309020205020404" pitchFamily="49" charset="0"/>
                <a:ea typeface="+mn-ea"/>
                <a:cs typeface="Courier New" panose="02070309020205020404" pitchFamily="49" charset="0"/>
              </a:rPr>
              <a:t>放下起落架</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 </a:t>
            </a:r>
            <a:r>
              <a:rPr lang="zh-CN" altLang="en-US" dirty="0">
                <a:latin typeface="Courier New" panose="02070309020205020404" pitchFamily="49" charset="0"/>
                <a:ea typeface="+mn-ea"/>
                <a:cs typeface="Courier New" panose="02070309020205020404" pitchFamily="49" charset="0"/>
              </a:rPr>
              <a:t>减速并降低副翼直到降落</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 </a:t>
            </a:r>
            <a:r>
              <a:rPr lang="zh-CN" altLang="en-US" dirty="0">
                <a:latin typeface="Courier New" panose="02070309020205020404" pitchFamily="49" charset="0"/>
                <a:ea typeface="+mn-ea"/>
                <a:cs typeface="Courier New" panose="02070309020205020404" pitchFamily="49" charset="0"/>
              </a:rPr>
              <a:t>刹车</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a:t>
            </a:r>
          </a:p>
          <a:p>
            <a:pPr algn="l" eaLnBrk="1" hangingPunct="1">
              <a:defRPr/>
            </a:pPr>
            <a:r>
              <a:rPr lang="en-US" altLang="zh-CN" dirty="0">
                <a:latin typeface="Courier New" panose="02070309020205020404" pitchFamily="49" charset="0"/>
                <a:ea typeface="+mn-ea"/>
                <a:cs typeface="Courier New" panose="02070309020205020404" pitchFamily="49" charset="0"/>
              </a:rPr>
              <a:t>    public void fly() {</a:t>
            </a:r>
          </a:p>
          <a:p>
            <a:pPr algn="l" eaLnBrk="1" hangingPunct="1">
              <a:defRPr/>
            </a:pPr>
            <a:r>
              <a:rPr lang="en-US" altLang="zh-CN" dirty="0">
                <a:latin typeface="Courier New" panose="02070309020205020404" pitchFamily="49" charset="0"/>
                <a:ea typeface="+mn-ea"/>
                <a:cs typeface="Courier New" panose="02070309020205020404" pitchFamily="49" charset="0"/>
              </a:rPr>
              <a:t>        // </a:t>
            </a:r>
            <a:r>
              <a:rPr lang="zh-CN" altLang="en-US" dirty="0">
                <a:latin typeface="Courier New" panose="02070309020205020404" pitchFamily="49" charset="0"/>
                <a:ea typeface="+mn-ea"/>
                <a:cs typeface="Courier New" panose="02070309020205020404" pitchFamily="49" charset="0"/>
              </a:rPr>
              <a:t>保持引擎运转   </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a:t>
            </a:r>
          </a:p>
          <a:p>
            <a:pPr algn="l" eaLnBrk="1" hangingPunct="1">
              <a:defRPr/>
            </a:pPr>
            <a:r>
              <a:rPr lang="en-US" altLang="zh-CN" dirty="0">
                <a:latin typeface="Courier New" panose="02070309020205020404" pitchFamily="49" charset="0"/>
                <a:ea typeface="+mn-ea"/>
                <a:cs typeface="Courier New" panose="02070309020205020404" pitchFamily="49" charset="0"/>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9" grpId="0"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用法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566737" y="1341438"/>
            <a:ext cx="11254362" cy="4678362"/>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可以在能够使用任何其他数据类型的地方使用接口。</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接口类型属于引用类型，接口类型的变量可以是：</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空引用</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(null)</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引用实现了该接口的类的实例</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接口需要具体的类去实现。类实现接口的语法</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0" algn="l" defTabSz="914400" rtl="0" eaLnBrk="1" fontAlgn="auto" latinLnBrk="0" hangingPunct="1">
              <a:lnSpc>
                <a:spcPct val="120000"/>
              </a:lnSpc>
              <a:spcBef>
                <a:spcPts val="1000"/>
              </a:spcBef>
              <a:spcAft>
                <a:spcPts val="0"/>
              </a:spcAft>
              <a:buClrTx/>
              <a:buSzTx/>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18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modifier</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class</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className</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extends</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superclass</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1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implements</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interfaceName</a:t>
            </a:r>
            <a:r>
              <a:rPr kumimoji="0" lang="en-US" altLang="zh-CN" sz="1800" b="0" i="1" u="none" strike="noStrike" kern="120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List</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None/>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member_declaration</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0" marR="0" lvl="1" algn="l" defTabSz="914400" rtl="0" eaLnBrk="1" fontAlgn="auto" latinLnBrk="0" hangingPunct="1">
              <a:lnSpc>
                <a:spcPct val="120000"/>
              </a:lnSpc>
              <a:spcBef>
                <a:spcPts val="500"/>
              </a:spcBef>
              <a:spcAft>
                <a:spcPts val="0"/>
              </a:spcAft>
              <a:buClrTx/>
              <a:buSzTx/>
              <a:buFont typeface="Wingdings" pitchFamily="2" charset="2"/>
              <a:buNone/>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除非类为</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abstract,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所有接口的成员方法必须被实现</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一个类只能继承一个父类，但可以实现多个接口，多个接口以“，”分开。</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实例</a:t>
            </a:r>
            <a:endParaRPr lang="en-US" altLang="zh-CN" b="1" dirty="0">
              <a:latin typeface="华文细黑" panose="02010600040101010101" pitchFamily="2" charset="-122"/>
              <a:ea typeface="华文细黑" panose="02010600040101010101" pitchFamily="2" charset="-122"/>
            </a:endParaRPr>
          </a:p>
        </p:txBody>
      </p:sp>
      <p:pic>
        <p:nvPicPr>
          <p:cNvPr id="8" name="Picture 3"/>
          <p:cNvPicPr>
            <a:picLocks noChangeAspect="1" noChangeArrowheads="1"/>
          </p:cNvPicPr>
          <p:nvPr/>
        </p:nvPicPr>
        <p:blipFill>
          <a:blip r:embed="rId3"/>
          <a:srcRect/>
          <a:stretch>
            <a:fillRect/>
          </a:stretch>
        </p:blipFill>
        <p:spPr bwMode="auto">
          <a:xfrm>
            <a:off x="252712" y="1140460"/>
            <a:ext cx="7470775" cy="4662488"/>
          </a:xfrm>
          <a:prstGeom prst="rect">
            <a:avLst/>
          </a:prstGeom>
          <a:noFill/>
          <a:ln w="9525">
            <a:noFill/>
            <a:miter lim="800000"/>
            <a:headEnd/>
            <a:tailEnd/>
          </a:ln>
        </p:spPr>
      </p:pic>
      <p:sp>
        <p:nvSpPr>
          <p:cNvPr id="9" name="Text Box 6"/>
          <p:cNvSpPr txBox="1">
            <a:spLocks noChangeArrowheads="1"/>
          </p:cNvSpPr>
          <p:nvPr/>
        </p:nvSpPr>
        <p:spPr bwMode="auto">
          <a:xfrm>
            <a:off x="8408613" y="1188350"/>
            <a:ext cx="2925762" cy="2031325"/>
          </a:xfrm>
          <a:prstGeom prst="rect">
            <a:avLst/>
          </a:prstGeom>
          <a:noFill/>
          <a:ln w="9525" algn="ctr">
            <a:solidFill>
              <a:schemeClr val="accent2"/>
            </a:solidFill>
            <a:miter lim="800000"/>
            <a:headEnd/>
            <a:tailEnd/>
          </a:ln>
        </p:spPr>
        <p:txBody>
          <a:bodyPr>
            <a:spAutoFit/>
          </a:bodyPr>
          <a:lstStyle/>
          <a:p>
            <a:pPr algn="l"/>
            <a:r>
              <a:rPr lang="zh-CN" altLang="en-US" dirty="0">
                <a:latin typeface="Courier New" panose="02070309020205020404" pitchFamily="49" charset="0"/>
                <a:ea typeface="微软雅黑" panose="020B0503020204020204" pitchFamily="34" charset="-122"/>
                <a:cs typeface="Courier New" panose="02070309020205020404" pitchFamily="49" charset="0"/>
              </a:rPr>
              <a:t>接口方法的访问</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Flyer f = new Bird();</a:t>
            </a:r>
          </a:p>
          <a:p>
            <a:pPr algn="l"/>
            <a:endParaRPr lang="zh-CN" altLang="en-US"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err="1">
                <a:latin typeface="Courier New" panose="02070309020205020404" pitchFamily="49" charset="0"/>
                <a:ea typeface="微软雅黑" panose="020B0503020204020204" pitchFamily="34" charset="-122"/>
                <a:cs typeface="Courier New" panose="02070309020205020404" pitchFamily="49" charset="0"/>
              </a:rPr>
              <a:t>f.takeOff</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algn="l"/>
            <a:r>
              <a:rPr lang="en-US" altLang="zh-CN" dirty="0" err="1">
                <a:latin typeface="Courier New" panose="02070309020205020404" pitchFamily="49" charset="0"/>
                <a:ea typeface="微软雅黑" panose="020B0503020204020204" pitchFamily="34" charset="-122"/>
                <a:cs typeface="Courier New" panose="02070309020205020404" pitchFamily="49" charset="0"/>
              </a:rPr>
              <a:t>f.fly</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algn="l"/>
            <a:r>
              <a:rPr lang="en-US" altLang="zh-CN" dirty="0" err="1">
                <a:latin typeface="Courier New" panose="02070309020205020404" pitchFamily="49" charset="0"/>
                <a:ea typeface="微软雅黑" panose="020B0503020204020204" pitchFamily="34" charset="-122"/>
                <a:cs typeface="Courier New" panose="02070309020205020404" pitchFamily="49" charset="0"/>
              </a:rPr>
              <a:t>f.land</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algn="l"/>
            <a:endParaRPr lang="zh-CN" altLang="en-US" dirty="0"/>
          </a:p>
        </p:txBody>
      </p:sp>
      <p:sp>
        <p:nvSpPr>
          <p:cNvPr id="6" name="TextBox 5"/>
          <p:cNvSpPr txBox="1"/>
          <p:nvPr/>
        </p:nvSpPr>
        <p:spPr>
          <a:xfrm>
            <a:off x="8012651" y="3404211"/>
            <a:ext cx="4179349" cy="369332"/>
          </a:xfrm>
          <a:prstGeom prst="rect">
            <a:avLst/>
          </a:prstGeom>
          <a:noFill/>
        </p:spPr>
        <p:txBody>
          <a:bodyPr wrap="none" rtlCol="0">
            <a:spAutoFit/>
          </a:bodyPr>
          <a:lstStyle/>
          <a:p>
            <a:r>
              <a:rPr lang="zh-CN" altLang="en-US" dirty="0">
                <a:solidFill>
                  <a:srgbClr val="FF0000"/>
                </a:solidFill>
              </a:rPr>
              <a:t>这时接口</a:t>
            </a:r>
            <a:r>
              <a:rPr lang="en-US" altLang="zh-CN" dirty="0">
                <a:solidFill>
                  <a:srgbClr val="FF0000"/>
                </a:solidFill>
              </a:rPr>
              <a:t>f</a:t>
            </a:r>
            <a:r>
              <a:rPr lang="zh-CN" altLang="en-US" dirty="0">
                <a:solidFill>
                  <a:srgbClr val="FF0000"/>
                </a:solidFill>
              </a:rPr>
              <a:t>的行为是鸟的飞行行为：多态</a:t>
            </a:r>
          </a:p>
        </p:txBody>
      </p:sp>
      <p:cxnSp>
        <p:nvCxnSpPr>
          <p:cNvPr id="7" name="直接箭头连接符 6"/>
          <p:cNvCxnSpPr>
            <a:stCxn id="6" idx="0"/>
          </p:cNvCxnSpPr>
          <p:nvPr/>
        </p:nvCxnSpPr>
        <p:spPr>
          <a:xfrm flipH="1" flipV="1">
            <a:off x="10003316" y="3057179"/>
            <a:ext cx="99010" cy="347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0606" y="5928678"/>
            <a:ext cx="11465164" cy="830997"/>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algn="just"/>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这一个</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UML</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模型描述了</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Bird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Superman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都实现了</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Flayer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接口，因此这三个类型都具有飞行的能力</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(CANDO Fly)</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。但是他们各自的飞行行为可以不一样（每个类对</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takeOff</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land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fly</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的具体实现都不一样），当用接口类型引用变量引用了三个类的实例时，通过接口引用变量调用接口方法就呈现出多态性。</a:t>
            </a:r>
          </a:p>
        </p:txBody>
      </p:sp>
      <p:sp>
        <p:nvSpPr>
          <p:cNvPr id="12" name="圆角矩形标注 11"/>
          <p:cNvSpPr/>
          <p:nvPr/>
        </p:nvSpPr>
        <p:spPr>
          <a:xfrm>
            <a:off x="7864209" y="4797020"/>
            <a:ext cx="4148721" cy="527325"/>
          </a:xfrm>
          <a:prstGeom prst="wedgeRoundRectCallout">
            <a:avLst>
              <a:gd name="adj1" fmla="val -59504"/>
              <a:gd name="adj2" fmla="val 5008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888076" y="4801125"/>
            <a:ext cx="4124854" cy="523220"/>
          </a:xfrm>
          <a:prstGeom prst="rect">
            <a:avLst/>
          </a:prstGeom>
          <a:noFill/>
        </p:spPr>
        <p:txBody>
          <a:bodyPr wrap="square" rtlCol="0">
            <a:spAutoFit/>
          </a:bodyPr>
          <a:lstStyle/>
          <a:p>
            <a:pPr algn="just"/>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注意一个具体类实现接口时，除了必须实现接口方法外，可以定义这个类其他的方法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实例</a:t>
            </a:r>
            <a:endParaRPr lang="en-US" altLang="zh-CN" b="1" dirty="0">
              <a:latin typeface="华文细黑" panose="02010600040101010101" pitchFamily="2" charset="-122"/>
              <a:ea typeface="华文细黑" panose="02010600040101010101" pitchFamily="2" charset="-122"/>
            </a:endParaRPr>
          </a:p>
        </p:txBody>
      </p:sp>
      <p:pic>
        <p:nvPicPr>
          <p:cNvPr id="6" name="Picture 3"/>
          <p:cNvPicPr>
            <a:picLocks noChangeAspect="1" noChangeArrowheads="1"/>
          </p:cNvPicPr>
          <p:nvPr/>
        </p:nvPicPr>
        <p:blipFill>
          <a:blip r:embed="rId2"/>
          <a:srcRect/>
          <a:stretch>
            <a:fillRect/>
          </a:stretch>
        </p:blipFill>
        <p:spPr>
          <a:xfrm>
            <a:off x="409600" y="1262946"/>
            <a:ext cx="6502400" cy="5249862"/>
          </a:xfrm>
          <a:prstGeom prst="rect">
            <a:avLst/>
          </a:prstGeom>
          <a:noFill/>
        </p:spPr>
      </p:pic>
      <p:sp>
        <p:nvSpPr>
          <p:cNvPr id="5" name="TextBox 4"/>
          <p:cNvSpPr txBox="1"/>
          <p:nvPr/>
        </p:nvSpPr>
        <p:spPr>
          <a:xfrm>
            <a:off x="7056256" y="3471917"/>
            <a:ext cx="5069642" cy="1569660"/>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algn="just"/>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接口描述了能力，继承描述了类之间的血缘关系。</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来自不同继承链</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树）的类可以具有相同的能力。</a:t>
            </a:r>
            <a:endPar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just"/>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gn="just"/>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例如：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Superman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来自不同的继承链（即来自不同的家族，没有血缘关系），但他们都实现了接口</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Flyer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，都具有飞行的能力。</a:t>
            </a:r>
          </a:p>
        </p:txBody>
      </p:sp>
      <p:sp>
        <p:nvSpPr>
          <p:cNvPr id="2" name="文本框 1">
            <a:extLst>
              <a:ext uri="{FF2B5EF4-FFF2-40B4-BE49-F238E27FC236}">
                <a16:creationId xmlns:a16="http://schemas.microsoft.com/office/drawing/2014/main" id="{566DE266-B322-4F8E-B6A9-6C7B51DFC156}"/>
              </a:ext>
            </a:extLst>
          </p:cNvPr>
          <p:cNvSpPr txBox="1"/>
          <p:nvPr/>
        </p:nvSpPr>
        <p:spPr>
          <a:xfrm>
            <a:off x="7370957" y="1570201"/>
            <a:ext cx="5965902" cy="369332"/>
          </a:xfrm>
          <a:prstGeom prst="rect">
            <a:avLst/>
          </a:prstGeom>
          <a:noFill/>
        </p:spPr>
        <p:txBody>
          <a:bodyPr wrap="square" rtlCol="0">
            <a:spAutoFit/>
          </a:bodyPr>
          <a:lstStyle/>
          <a:p>
            <a:r>
              <a:rPr lang="zh-CN" altLang="en-US" dirty="0">
                <a:latin typeface="Courier New" panose="02070309020205020404" pitchFamily="49" charset="0"/>
                <a:ea typeface="微软雅黑" panose="020B0503020204020204" pitchFamily="34" charset="-122"/>
                <a:cs typeface="Courier New" panose="02070309020205020404" pitchFamily="49" charset="0"/>
              </a:rPr>
              <a:t>接口和继承的区别</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endParaRPr lang="en-US" altLang="zh-CN" b="1" dirty="0">
              <a:latin typeface="华文细黑" panose="02010600040101010101" pitchFamily="2" charset="-122"/>
              <a:ea typeface="华文细黑" panose="02010600040101010101" pitchFamily="2" charset="-122"/>
            </a:endParaRPr>
          </a:p>
        </p:txBody>
      </p:sp>
      <p:grpSp>
        <p:nvGrpSpPr>
          <p:cNvPr id="10" name="组合 9"/>
          <p:cNvGrpSpPr/>
          <p:nvPr/>
        </p:nvGrpSpPr>
        <p:grpSpPr>
          <a:xfrm>
            <a:off x="123347" y="1157802"/>
            <a:ext cx="9308212" cy="4560888"/>
            <a:chOff x="982663" y="1400175"/>
            <a:chExt cx="9308212" cy="4560888"/>
          </a:xfrm>
        </p:grpSpPr>
        <p:pic>
          <p:nvPicPr>
            <p:cNvPr id="4" name="Picture 3"/>
            <p:cNvPicPr>
              <a:picLocks noChangeAspect="1" noChangeArrowheads="1"/>
            </p:cNvPicPr>
            <p:nvPr/>
          </p:nvPicPr>
          <p:blipFill>
            <a:blip r:embed="rId2" cstate="print"/>
            <a:srcRect/>
            <a:stretch>
              <a:fillRect/>
            </a:stretch>
          </p:blipFill>
          <p:spPr>
            <a:xfrm>
              <a:off x="982663" y="1400175"/>
              <a:ext cx="9308212" cy="4560888"/>
            </a:xfrm>
            <a:prstGeom prst="rect">
              <a:avLst/>
            </a:prstGeom>
            <a:noFill/>
          </p:spPr>
        </p:pic>
        <p:cxnSp>
          <p:nvCxnSpPr>
            <p:cNvPr id="3" name="肘形连接符 2"/>
            <p:cNvCxnSpPr/>
            <p:nvPr/>
          </p:nvCxnSpPr>
          <p:spPr>
            <a:xfrm flipV="1">
              <a:off x="4770304" y="3349128"/>
              <a:ext cx="3360144" cy="2533879"/>
            </a:xfrm>
            <a:prstGeom prst="bentConnector3">
              <a:avLst>
                <a:gd name="adj1" fmla="val 99836"/>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35975" y="5696656"/>
            <a:ext cx="6600940" cy="1169551"/>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algn="just"/>
            <a:r>
              <a:rPr lang="zh-CN" altLang="en-US" sz="1400" dirty="0">
                <a:latin typeface="Courier New" panose="02070309020205020404" pitchFamily="49" charset="0"/>
                <a:ea typeface="微软雅黑" panose="020B0503020204020204" pitchFamily="34" charset="-122"/>
                <a:cs typeface="Courier New" panose="02070309020205020404" pitchFamily="49" charset="0"/>
              </a:rPr>
              <a:t>这个图描述了二个继承树（二个家族），二个接口，其中：</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just"/>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Airplane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Bird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Superman</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实现了接口</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Flyer</a:t>
            </a:r>
          </a:p>
          <a:p>
            <a:pPr algn="just"/>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RiverBarge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实现了接口</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Sailer</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just"/>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SeaPlane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同时实现了接口</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Flyer</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Sailer</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，这意味着</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Seaplane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同时具有飞行能力和海上巡航的能力。这个例子说明了一个类可以实现多个接口（具备多种能力）</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基于接口的编程</a:t>
            </a:r>
            <a:endParaRPr lang="en-US" altLang="zh-CN" b="1" dirty="0">
              <a:latin typeface="华文细黑" panose="02010600040101010101" pitchFamily="2" charset="-122"/>
              <a:ea typeface="华文细黑" panose="02010600040101010101" pitchFamily="2" charset="-122"/>
            </a:endParaRPr>
          </a:p>
        </p:txBody>
      </p:sp>
      <p:sp>
        <p:nvSpPr>
          <p:cNvPr id="2" name="TextBox 3">
            <a:extLst>
              <a:ext uri="{FF2B5EF4-FFF2-40B4-BE49-F238E27FC236}">
                <a16:creationId xmlns:a16="http://schemas.microsoft.com/office/drawing/2014/main" id="{7332D596-8BCC-C09E-9D95-BE27953F29A2}"/>
              </a:ext>
            </a:extLst>
          </p:cNvPr>
          <p:cNvSpPr txBox="1">
            <a:spLocks noChangeArrowheads="1"/>
          </p:cNvSpPr>
          <p:nvPr/>
        </p:nvSpPr>
        <p:spPr bwMode="auto">
          <a:xfrm>
            <a:off x="425450" y="1576388"/>
            <a:ext cx="3121025" cy="2900362"/>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Perpetua" panose="02020502060401020303" pitchFamily="18" charset="0"/>
              </a:rPr>
              <a:t>public class SeaPlane{</a:t>
            </a:r>
          </a:p>
          <a:p>
            <a:pPr eaLnBrk="1" hangingPunct="1"/>
            <a:r>
              <a:rPr lang="en-US" altLang="zh-CN" b="1">
                <a:latin typeface="Perpetua" panose="02020502060401020303" pitchFamily="18" charset="0"/>
              </a:rPr>
              <a:t>    //</a:t>
            </a:r>
            <a:r>
              <a:rPr lang="zh-CN" altLang="en-US" b="1">
                <a:latin typeface="Perpetua" panose="02020502060401020303" pitchFamily="18" charset="0"/>
              </a:rPr>
              <a:t>与飞行有关的方法</a:t>
            </a:r>
            <a:endParaRPr lang="en-US" altLang="zh-CN" b="1">
              <a:latin typeface="Perpetua" panose="02020502060401020303" pitchFamily="18" charset="0"/>
            </a:endParaRPr>
          </a:p>
          <a:p>
            <a:pPr eaLnBrk="1" hangingPunct="1"/>
            <a:r>
              <a:rPr lang="en-US" altLang="zh-CN" b="1">
                <a:latin typeface="Perpetua" panose="02020502060401020303" pitchFamily="18" charset="0"/>
              </a:rPr>
              <a:t>    void takeOff() { … }</a:t>
            </a:r>
          </a:p>
          <a:p>
            <a:pPr eaLnBrk="1" hangingPunct="1"/>
            <a:r>
              <a:rPr lang="en-US" altLang="zh-CN" b="1">
                <a:latin typeface="Perpetua" panose="02020502060401020303" pitchFamily="18" charset="0"/>
              </a:rPr>
              <a:t>    void fly() { … }</a:t>
            </a:r>
          </a:p>
          <a:p>
            <a:pPr eaLnBrk="1" hangingPunct="1"/>
            <a:r>
              <a:rPr lang="en-US" altLang="zh-CN" b="1">
                <a:latin typeface="Perpetua" panose="02020502060401020303" pitchFamily="18" charset="0"/>
              </a:rPr>
              <a:t>    void land() {…}</a:t>
            </a:r>
          </a:p>
          <a:p>
            <a:pPr eaLnBrk="1" hangingPunct="1"/>
            <a:endParaRPr lang="en-US" altLang="zh-CN" b="1">
              <a:latin typeface="Perpetua" panose="02020502060401020303" pitchFamily="18" charset="0"/>
            </a:endParaRPr>
          </a:p>
          <a:p>
            <a:pPr eaLnBrk="1" hangingPunct="1"/>
            <a:r>
              <a:rPr lang="en-US" altLang="zh-CN" b="1">
                <a:latin typeface="Perpetua" panose="02020502060401020303" pitchFamily="18" charset="0"/>
              </a:rPr>
              <a:t>    //</a:t>
            </a:r>
            <a:r>
              <a:rPr lang="zh-CN" altLang="en-US" b="1">
                <a:latin typeface="Perpetua" panose="02020502060401020303" pitchFamily="18" charset="0"/>
              </a:rPr>
              <a:t>与海上航行有关的方法</a:t>
            </a:r>
            <a:endParaRPr lang="en-US" altLang="zh-CN" b="1">
              <a:latin typeface="Perpetua" panose="02020502060401020303" pitchFamily="18" charset="0"/>
            </a:endParaRPr>
          </a:p>
          <a:p>
            <a:pPr eaLnBrk="1" hangingPunct="1"/>
            <a:r>
              <a:rPr lang="en-US" altLang="zh-CN" b="1">
                <a:latin typeface="Perpetua" panose="02020502060401020303" pitchFamily="18" charset="0"/>
              </a:rPr>
              <a:t>    void dock() { … }</a:t>
            </a:r>
          </a:p>
          <a:p>
            <a:pPr eaLnBrk="1" hangingPunct="1"/>
            <a:r>
              <a:rPr lang="en-US" altLang="zh-CN" b="1">
                <a:latin typeface="Perpetua" panose="02020502060401020303" pitchFamily="18" charset="0"/>
              </a:rPr>
              <a:t>    void cruise() {…}</a:t>
            </a:r>
          </a:p>
          <a:p>
            <a:pPr eaLnBrk="1" hangingPunct="1"/>
            <a:r>
              <a:rPr lang="en-US" altLang="zh-CN" b="1">
                <a:latin typeface="Perpetua" panose="02020502060401020303" pitchFamily="18" charset="0"/>
              </a:rPr>
              <a:t>} </a:t>
            </a:r>
            <a:endParaRPr lang="zh-CN" altLang="en-US" b="1">
              <a:latin typeface="Perpetua" panose="02020502060401020303" pitchFamily="18" charset="0"/>
            </a:endParaRPr>
          </a:p>
        </p:txBody>
      </p:sp>
      <p:sp>
        <p:nvSpPr>
          <p:cNvPr id="5" name="TextBox 4">
            <a:extLst>
              <a:ext uri="{FF2B5EF4-FFF2-40B4-BE49-F238E27FC236}">
                <a16:creationId xmlns:a16="http://schemas.microsoft.com/office/drawing/2014/main" id="{11ED262C-03A8-7CB9-2A6E-5E85C0AAA687}"/>
              </a:ext>
            </a:extLst>
          </p:cNvPr>
          <p:cNvSpPr txBox="1">
            <a:spLocks noChangeArrowheads="1"/>
          </p:cNvSpPr>
          <p:nvPr/>
        </p:nvSpPr>
        <p:spPr bwMode="auto">
          <a:xfrm>
            <a:off x="4288065" y="1174750"/>
            <a:ext cx="4024313" cy="2670175"/>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a:t>
            </a:r>
            <a:r>
              <a:rPr lang="zh-CN" altLang="en-US" b="1" dirty="0">
                <a:latin typeface="Perpetua" panose="02020502060401020303" pitchFamily="18" charset="0"/>
              </a:rPr>
              <a:t>客户代码</a:t>
            </a:r>
            <a:r>
              <a:rPr lang="en-US" altLang="zh-CN" b="1" dirty="0">
                <a:latin typeface="Perpetua" panose="02020502060401020303" pitchFamily="18" charset="0"/>
              </a:rPr>
              <a:t>1</a:t>
            </a:r>
          </a:p>
          <a:p>
            <a:pPr eaLnBrk="1" hangingPunct="1"/>
            <a:r>
              <a:rPr lang="en-US" altLang="zh-CN" b="1" dirty="0">
                <a:latin typeface="Perpetua" panose="02020502060401020303" pitchFamily="18" charset="0"/>
              </a:rPr>
              <a:t>//</a:t>
            </a:r>
            <a:r>
              <a:rPr lang="zh-CN" altLang="en-US" b="1" dirty="0">
                <a:latin typeface="Perpetua" panose="02020502060401020303" pitchFamily="18" charset="0"/>
              </a:rPr>
              <a:t>只使用飞行功能</a:t>
            </a:r>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void f1(</a:t>
            </a:r>
            <a:r>
              <a:rPr lang="en-US" altLang="zh-CN" b="1" dirty="0" err="1">
                <a:solidFill>
                  <a:srgbClr val="FF0000"/>
                </a:solidFill>
                <a:latin typeface="Perpetua" panose="02020502060401020303" pitchFamily="18" charset="0"/>
              </a:rPr>
              <a:t>SeaPlane</a:t>
            </a:r>
            <a:r>
              <a:rPr lang="en-US" altLang="zh-CN" b="1" dirty="0">
                <a:latin typeface="Perpetua" panose="02020502060401020303" pitchFamily="18" charset="0"/>
              </a:rPr>
              <a:t> o){</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o.takeOff</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o.fly</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o.land</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f1(new </a:t>
            </a:r>
            <a:r>
              <a:rPr lang="en-US" altLang="zh-CN" b="1" dirty="0" err="1">
                <a:latin typeface="Perpetua" panose="02020502060401020303" pitchFamily="18" charset="0"/>
              </a:rPr>
              <a:t>SeaPlane</a:t>
            </a:r>
            <a:r>
              <a:rPr lang="en-US" altLang="zh-CN" b="1" dirty="0">
                <a:latin typeface="Perpetua" panose="02020502060401020303" pitchFamily="18" charset="0"/>
              </a:rPr>
              <a:t>());</a:t>
            </a: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
        <p:nvSpPr>
          <p:cNvPr id="6" name="TextBox 6">
            <a:extLst>
              <a:ext uri="{FF2B5EF4-FFF2-40B4-BE49-F238E27FC236}">
                <a16:creationId xmlns:a16="http://schemas.microsoft.com/office/drawing/2014/main" id="{7D8C4F94-59E5-1D5B-8557-82D4AEB71CB9}"/>
              </a:ext>
            </a:extLst>
          </p:cNvPr>
          <p:cNvSpPr txBox="1">
            <a:spLocks noChangeArrowheads="1"/>
          </p:cNvSpPr>
          <p:nvPr/>
        </p:nvSpPr>
        <p:spPr bwMode="auto">
          <a:xfrm>
            <a:off x="7937046" y="4006170"/>
            <a:ext cx="4025900" cy="2343150"/>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a:t>
            </a:r>
            <a:r>
              <a:rPr lang="zh-CN" altLang="en-US" b="1" dirty="0">
                <a:latin typeface="Perpetua" panose="02020502060401020303" pitchFamily="18" charset="0"/>
              </a:rPr>
              <a:t>客户代码</a:t>
            </a:r>
            <a:r>
              <a:rPr lang="en-US" altLang="zh-CN" b="1" dirty="0">
                <a:latin typeface="Perpetua" panose="02020502060401020303" pitchFamily="18" charset="0"/>
              </a:rPr>
              <a:t>2</a:t>
            </a:r>
          </a:p>
          <a:p>
            <a:pPr eaLnBrk="1" hangingPunct="1"/>
            <a:r>
              <a:rPr lang="en-US" altLang="zh-CN" b="1" dirty="0">
                <a:latin typeface="Perpetua" panose="02020502060401020303" pitchFamily="18" charset="0"/>
              </a:rPr>
              <a:t>//</a:t>
            </a:r>
            <a:r>
              <a:rPr lang="zh-CN" altLang="en-US" b="1" dirty="0">
                <a:latin typeface="Perpetua" panose="02020502060401020303" pitchFamily="18" charset="0"/>
              </a:rPr>
              <a:t>只使用海上航行功能</a:t>
            </a:r>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void f2(</a:t>
            </a:r>
            <a:r>
              <a:rPr lang="en-US" altLang="zh-CN" b="1" dirty="0" err="1">
                <a:solidFill>
                  <a:srgbClr val="FF0000"/>
                </a:solidFill>
                <a:latin typeface="Perpetua" panose="02020502060401020303" pitchFamily="18" charset="0"/>
              </a:rPr>
              <a:t>SeaPlane</a:t>
            </a:r>
            <a:r>
              <a:rPr lang="en-US" altLang="zh-CN" b="1" dirty="0">
                <a:latin typeface="Perpetua" panose="02020502060401020303" pitchFamily="18" charset="0"/>
              </a:rPr>
              <a:t> o){</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o.dock</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o.cruise</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f2(new </a:t>
            </a:r>
            <a:r>
              <a:rPr lang="en-US" altLang="zh-CN" b="1" dirty="0" err="1">
                <a:latin typeface="Perpetua" panose="02020502060401020303" pitchFamily="18" charset="0"/>
              </a:rPr>
              <a:t>SeaPlane</a:t>
            </a:r>
            <a:r>
              <a:rPr lang="en-US" altLang="zh-CN" b="1" dirty="0">
                <a:latin typeface="Perpetua" panose="02020502060401020303" pitchFamily="18" charset="0"/>
              </a:rPr>
              <a:t>());</a:t>
            </a: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
        <p:nvSpPr>
          <p:cNvPr id="7" name="TextBox 7">
            <a:extLst>
              <a:ext uri="{FF2B5EF4-FFF2-40B4-BE49-F238E27FC236}">
                <a16:creationId xmlns:a16="http://schemas.microsoft.com/office/drawing/2014/main" id="{DF9B0DD0-F9AF-39B4-5C52-EFF214ADDE1E}"/>
              </a:ext>
            </a:extLst>
          </p:cNvPr>
          <p:cNvSpPr txBox="1">
            <a:spLocks noChangeArrowheads="1"/>
          </p:cNvSpPr>
          <p:nvPr/>
        </p:nvSpPr>
        <p:spPr bwMode="auto">
          <a:xfrm>
            <a:off x="229054" y="5442771"/>
            <a:ext cx="6873875" cy="1244600"/>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Perpetua" panose="02020502060401020303" pitchFamily="18" charset="0"/>
              </a:rPr>
              <a:t>类</a:t>
            </a:r>
            <a:r>
              <a:rPr lang="en-US" altLang="zh-CN" b="1" dirty="0">
                <a:latin typeface="Perpetua" panose="02020502060401020303" pitchFamily="18" charset="0"/>
              </a:rPr>
              <a:t>Seaplane</a:t>
            </a:r>
            <a:r>
              <a:rPr lang="zh-CN" altLang="en-US" b="1" dirty="0">
                <a:latin typeface="Perpetua" panose="02020502060401020303" pitchFamily="18" charset="0"/>
              </a:rPr>
              <a:t>封装了二类不同的功能。有二段客户代码分别只需要使用其中一类功能。但不得不声明</a:t>
            </a:r>
            <a:r>
              <a:rPr lang="en-US" altLang="zh-CN" b="1" dirty="0" err="1">
                <a:latin typeface="Perpetua" panose="02020502060401020303" pitchFamily="18" charset="0"/>
              </a:rPr>
              <a:t>SeaPlane</a:t>
            </a:r>
            <a:r>
              <a:rPr lang="zh-CN" altLang="en-US" b="1" dirty="0">
                <a:latin typeface="Perpetua" panose="02020502060401020303" pitchFamily="18" charset="0"/>
              </a:rPr>
              <a:t>类型的对象引用作为方法参数，导致客户代码被绑定到</a:t>
            </a:r>
            <a:r>
              <a:rPr lang="en-US" altLang="zh-CN" b="1" dirty="0" err="1">
                <a:latin typeface="Perpetua" panose="02020502060401020303" pitchFamily="18" charset="0"/>
              </a:rPr>
              <a:t>SeaPlane</a:t>
            </a:r>
            <a:r>
              <a:rPr lang="zh-CN" altLang="en-US" b="1" dirty="0">
                <a:latin typeface="Perpetua" panose="02020502060401020303" pitchFamily="18" charset="0"/>
              </a:rPr>
              <a:t>类型（具体类）。</a:t>
            </a:r>
            <a:endParaRPr lang="en-US" altLang="zh-CN" b="1" dirty="0">
              <a:latin typeface="Perpetua" panose="02020502060401020303" pitchFamily="18" charset="0"/>
            </a:endParaRPr>
          </a:p>
          <a:p>
            <a:pPr eaLnBrk="1" hangingPunct="1"/>
            <a:r>
              <a:rPr lang="zh-CN" altLang="en-US" b="1" dirty="0">
                <a:latin typeface="Perpetua" panose="02020502060401020303" pitchFamily="18" charset="0"/>
              </a:rPr>
              <a:t>违反了设计模式的 一个原则：</a:t>
            </a:r>
            <a:r>
              <a:rPr lang="zh-CN" altLang="en-US" b="1" dirty="0">
                <a:solidFill>
                  <a:srgbClr val="FF0000"/>
                </a:solidFill>
                <a:latin typeface="Perpetua" panose="02020502060401020303" pitchFamily="18" charset="0"/>
              </a:rPr>
              <a:t>基于接口编程，不要基于类编程</a:t>
            </a:r>
            <a:endParaRPr lang="en-US" altLang="zh-CN" b="1" dirty="0">
              <a:solidFill>
                <a:srgbClr val="FF0000"/>
              </a:solidFill>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Tree>
    <p:extLst>
      <p:ext uri="{BB962C8B-B14F-4D97-AF65-F5344CB8AC3E}">
        <p14:creationId xmlns:p14="http://schemas.microsoft.com/office/powerpoint/2010/main" val="133616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基于接口的编程</a:t>
            </a:r>
            <a:endParaRPr lang="en-US" altLang="zh-CN" b="1" dirty="0">
              <a:latin typeface="华文细黑" panose="02010600040101010101" pitchFamily="2" charset="-122"/>
              <a:ea typeface="华文细黑" panose="02010600040101010101" pitchFamily="2" charset="-122"/>
            </a:endParaRPr>
          </a:p>
        </p:txBody>
      </p:sp>
      <p:sp>
        <p:nvSpPr>
          <p:cNvPr id="3" name="TextBox 4">
            <a:extLst>
              <a:ext uri="{FF2B5EF4-FFF2-40B4-BE49-F238E27FC236}">
                <a16:creationId xmlns:a16="http://schemas.microsoft.com/office/drawing/2014/main" id="{C380B85B-CD65-AABA-3D81-E265DB3696F8}"/>
              </a:ext>
            </a:extLst>
          </p:cNvPr>
          <p:cNvSpPr txBox="1">
            <a:spLocks noChangeArrowheads="1"/>
          </p:cNvSpPr>
          <p:nvPr/>
        </p:nvSpPr>
        <p:spPr bwMode="auto">
          <a:xfrm>
            <a:off x="1414341" y="1218067"/>
            <a:ext cx="3121025" cy="1812925"/>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public interface Flyer</a:t>
            </a:r>
          </a:p>
          <a:p>
            <a:pPr eaLnBrk="1" hangingPunct="1"/>
            <a:r>
              <a:rPr lang="en-US" altLang="zh-CN" b="1" dirty="0">
                <a:latin typeface="Perpetua" panose="02020502060401020303" pitchFamily="18" charset="0"/>
              </a:rPr>
              <a:t>    //</a:t>
            </a:r>
            <a:r>
              <a:rPr lang="zh-CN" altLang="en-US" b="1" dirty="0">
                <a:latin typeface="Perpetua" panose="02020502060401020303" pitchFamily="18" charset="0"/>
              </a:rPr>
              <a:t>与飞行有关的方法</a:t>
            </a:r>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    void takeOff();</a:t>
            </a:r>
          </a:p>
          <a:p>
            <a:pPr eaLnBrk="1" hangingPunct="1"/>
            <a:r>
              <a:rPr lang="en-US" altLang="zh-CN" b="1" dirty="0">
                <a:latin typeface="Perpetua" panose="02020502060401020303" pitchFamily="18" charset="0"/>
              </a:rPr>
              <a:t>    void fly() ;</a:t>
            </a:r>
          </a:p>
          <a:p>
            <a:pPr eaLnBrk="1" hangingPunct="1"/>
            <a:r>
              <a:rPr lang="en-US" altLang="zh-CN" b="1" dirty="0">
                <a:latin typeface="Perpetua" panose="02020502060401020303" pitchFamily="18" charset="0"/>
              </a:rPr>
              <a:t>    void land();</a:t>
            </a:r>
          </a:p>
          <a:p>
            <a:pPr eaLnBrk="1" hangingPunct="1"/>
            <a:r>
              <a:rPr lang="en-US" altLang="zh-CN" b="1" dirty="0">
                <a:latin typeface="Perpetua" panose="02020502060401020303" pitchFamily="18" charset="0"/>
              </a:rPr>
              <a:t>} //</a:t>
            </a:r>
            <a:r>
              <a:rPr lang="zh-CN" altLang="en-US" b="1" dirty="0">
                <a:latin typeface="Perpetua" panose="02020502060401020303" pitchFamily="18" charset="0"/>
              </a:rPr>
              <a:t>声明</a:t>
            </a:r>
            <a:r>
              <a:rPr lang="en-US" altLang="zh-CN" b="1" dirty="0">
                <a:latin typeface="Perpetua" panose="02020502060401020303" pitchFamily="18" charset="0"/>
              </a:rPr>
              <a:t>Flyer</a:t>
            </a:r>
            <a:r>
              <a:rPr lang="zh-CN" altLang="en-US" b="1" dirty="0">
                <a:latin typeface="Perpetua" panose="02020502060401020303" pitchFamily="18" charset="0"/>
              </a:rPr>
              <a:t>接口</a:t>
            </a:r>
          </a:p>
        </p:txBody>
      </p:sp>
      <p:sp>
        <p:nvSpPr>
          <p:cNvPr id="4" name="TextBox 5">
            <a:extLst>
              <a:ext uri="{FF2B5EF4-FFF2-40B4-BE49-F238E27FC236}">
                <a16:creationId xmlns:a16="http://schemas.microsoft.com/office/drawing/2014/main" id="{45984240-91B7-AC51-9DB7-0C743AD2519D}"/>
              </a:ext>
            </a:extLst>
          </p:cNvPr>
          <p:cNvSpPr txBox="1">
            <a:spLocks noChangeArrowheads="1"/>
          </p:cNvSpPr>
          <p:nvPr/>
        </p:nvSpPr>
        <p:spPr bwMode="auto">
          <a:xfrm>
            <a:off x="4876679" y="1213304"/>
            <a:ext cx="4167187" cy="1812925"/>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public interface </a:t>
            </a:r>
            <a:r>
              <a:rPr lang="en-US" altLang="zh-CN" b="1" dirty="0" err="1">
                <a:latin typeface="Perpetua" panose="02020502060401020303" pitchFamily="18" charset="0"/>
              </a:rPr>
              <a:t>Sailer</a:t>
            </a:r>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 //</a:t>
            </a:r>
            <a:r>
              <a:rPr lang="zh-CN" altLang="en-US" b="1" dirty="0">
                <a:latin typeface="Perpetua" panose="02020502060401020303" pitchFamily="18" charset="0"/>
              </a:rPr>
              <a:t>与海上航行有关的方法</a:t>
            </a:r>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    void dock();</a:t>
            </a:r>
          </a:p>
          <a:p>
            <a:pPr eaLnBrk="1" hangingPunct="1"/>
            <a:r>
              <a:rPr lang="en-US" altLang="zh-CN" b="1" dirty="0">
                <a:latin typeface="Perpetua" panose="02020502060401020303" pitchFamily="18" charset="0"/>
              </a:rPr>
              <a:t>    void cruise();</a:t>
            </a:r>
          </a:p>
          <a:p>
            <a:pPr eaLnBrk="1" hangingPunct="1"/>
            <a:r>
              <a:rPr lang="en-US" altLang="zh-CN" b="1" dirty="0">
                <a:latin typeface="Perpetua" panose="02020502060401020303" pitchFamily="18" charset="0"/>
              </a:rPr>
              <a:t>} //</a:t>
            </a:r>
            <a:r>
              <a:rPr lang="zh-CN" altLang="en-US" b="1" dirty="0">
                <a:latin typeface="Perpetua" panose="02020502060401020303" pitchFamily="18" charset="0"/>
              </a:rPr>
              <a:t>声明</a:t>
            </a:r>
            <a:r>
              <a:rPr lang="en-US" altLang="zh-CN" b="1" dirty="0" err="1">
                <a:latin typeface="Perpetua" panose="02020502060401020303" pitchFamily="18" charset="0"/>
              </a:rPr>
              <a:t>Sailer</a:t>
            </a:r>
            <a:r>
              <a:rPr lang="zh-CN" altLang="en-US" b="1" dirty="0">
                <a:latin typeface="Perpetua" panose="02020502060401020303" pitchFamily="18" charset="0"/>
              </a:rPr>
              <a:t>接口</a:t>
            </a:r>
          </a:p>
        </p:txBody>
      </p:sp>
      <p:sp>
        <p:nvSpPr>
          <p:cNvPr id="8" name="TextBox 3">
            <a:extLst>
              <a:ext uri="{FF2B5EF4-FFF2-40B4-BE49-F238E27FC236}">
                <a16:creationId xmlns:a16="http://schemas.microsoft.com/office/drawing/2014/main" id="{EFB13478-F99E-97B3-B950-7792118BCAC4}"/>
              </a:ext>
            </a:extLst>
          </p:cNvPr>
          <p:cNvSpPr txBox="1">
            <a:spLocks noChangeArrowheads="1"/>
          </p:cNvSpPr>
          <p:nvPr/>
        </p:nvSpPr>
        <p:spPr bwMode="auto">
          <a:xfrm>
            <a:off x="1390528" y="3233181"/>
            <a:ext cx="3956050" cy="3152775"/>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Perpetua" panose="02020502060401020303" pitchFamily="18" charset="0"/>
              </a:rPr>
              <a:t>public class SeaPlane implements Flyer, Sailer{</a:t>
            </a:r>
          </a:p>
          <a:p>
            <a:pPr eaLnBrk="1" hangingPunct="1"/>
            <a:r>
              <a:rPr lang="en-US" altLang="zh-CN" b="1">
                <a:latin typeface="Perpetua" panose="02020502060401020303" pitchFamily="18" charset="0"/>
              </a:rPr>
              <a:t>    //</a:t>
            </a:r>
            <a:r>
              <a:rPr lang="zh-CN" altLang="en-US" b="1">
                <a:latin typeface="Perpetua" panose="02020502060401020303" pitchFamily="18" charset="0"/>
              </a:rPr>
              <a:t>实现与飞行有关的方法</a:t>
            </a:r>
            <a:endParaRPr lang="en-US" altLang="zh-CN" b="1">
              <a:latin typeface="Perpetua" panose="02020502060401020303" pitchFamily="18" charset="0"/>
            </a:endParaRPr>
          </a:p>
          <a:p>
            <a:pPr eaLnBrk="1" hangingPunct="1"/>
            <a:r>
              <a:rPr lang="en-US" altLang="zh-CN" b="1">
                <a:latin typeface="Perpetua" panose="02020502060401020303" pitchFamily="18" charset="0"/>
              </a:rPr>
              <a:t>    void takeOff() { … }</a:t>
            </a:r>
          </a:p>
          <a:p>
            <a:pPr eaLnBrk="1" hangingPunct="1"/>
            <a:r>
              <a:rPr lang="en-US" altLang="zh-CN" b="1">
                <a:latin typeface="Perpetua" panose="02020502060401020303" pitchFamily="18" charset="0"/>
              </a:rPr>
              <a:t>    void fly() { … }</a:t>
            </a:r>
          </a:p>
          <a:p>
            <a:pPr eaLnBrk="1" hangingPunct="1"/>
            <a:r>
              <a:rPr lang="en-US" altLang="zh-CN" b="1">
                <a:latin typeface="Perpetua" panose="02020502060401020303" pitchFamily="18" charset="0"/>
              </a:rPr>
              <a:t>    void land() {…}</a:t>
            </a:r>
          </a:p>
          <a:p>
            <a:pPr eaLnBrk="1" hangingPunct="1"/>
            <a:endParaRPr lang="en-US" altLang="zh-CN" b="1">
              <a:latin typeface="Perpetua" panose="02020502060401020303" pitchFamily="18" charset="0"/>
            </a:endParaRPr>
          </a:p>
          <a:p>
            <a:pPr eaLnBrk="1" hangingPunct="1"/>
            <a:r>
              <a:rPr lang="en-US" altLang="zh-CN" b="1">
                <a:latin typeface="Perpetua" panose="02020502060401020303" pitchFamily="18" charset="0"/>
              </a:rPr>
              <a:t>    //</a:t>
            </a:r>
            <a:r>
              <a:rPr lang="zh-CN" altLang="en-US" b="1">
                <a:latin typeface="Perpetua" panose="02020502060401020303" pitchFamily="18" charset="0"/>
              </a:rPr>
              <a:t>实现与海上航行有关的方法</a:t>
            </a:r>
            <a:endParaRPr lang="en-US" altLang="zh-CN" b="1">
              <a:latin typeface="Perpetua" panose="02020502060401020303" pitchFamily="18" charset="0"/>
            </a:endParaRPr>
          </a:p>
          <a:p>
            <a:pPr eaLnBrk="1" hangingPunct="1"/>
            <a:r>
              <a:rPr lang="en-US" altLang="zh-CN" b="1">
                <a:latin typeface="Perpetua" panose="02020502060401020303" pitchFamily="18" charset="0"/>
              </a:rPr>
              <a:t>    void dock() { … }</a:t>
            </a:r>
          </a:p>
          <a:p>
            <a:pPr eaLnBrk="1" hangingPunct="1"/>
            <a:r>
              <a:rPr lang="en-US" altLang="zh-CN" b="1">
                <a:latin typeface="Perpetua" panose="02020502060401020303" pitchFamily="18" charset="0"/>
              </a:rPr>
              <a:t>    void cruise() {…}</a:t>
            </a:r>
          </a:p>
          <a:p>
            <a:pPr eaLnBrk="1" hangingPunct="1"/>
            <a:r>
              <a:rPr lang="en-US" altLang="zh-CN" b="1">
                <a:latin typeface="Perpetua" panose="02020502060401020303" pitchFamily="18" charset="0"/>
              </a:rPr>
              <a:t>} </a:t>
            </a:r>
            <a:endParaRPr lang="zh-CN" altLang="en-US" b="1">
              <a:latin typeface="Perpetua" panose="02020502060401020303" pitchFamily="18" charset="0"/>
            </a:endParaRPr>
          </a:p>
        </p:txBody>
      </p:sp>
      <p:sp>
        <p:nvSpPr>
          <p:cNvPr id="9" name="TextBox 6">
            <a:extLst>
              <a:ext uri="{FF2B5EF4-FFF2-40B4-BE49-F238E27FC236}">
                <a16:creationId xmlns:a16="http://schemas.microsoft.com/office/drawing/2014/main" id="{0F20EEF5-EBF9-410C-047E-655A85A07AAD}"/>
              </a:ext>
            </a:extLst>
          </p:cNvPr>
          <p:cNvSpPr txBox="1">
            <a:spLocks noChangeArrowheads="1"/>
          </p:cNvSpPr>
          <p:nvPr/>
        </p:nvSpPr>
        <p:spPr bwMode="auto">
          <a:xfrm>
            <a:off x="5722710" y="5141356"/>
            <a:ext cx="5897563" cy="1244600"/>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Perpetua" panose="02020502060401020303" pitchFamily="18" charset="0"/>
              </a:rPr>
              <a:t>现在首先声明二个分离的功能接口</a:t>
            </a:r>
            <a:r>
              <a:rPr lang="en-US" altLang="zh-CN" b="1">
                <a:latin typeface="Perpetua" panose="02020502060401020303" pitchFamily="18" charset="0"/>
              </a:rPr>
              <a:t>Flyer</a:t>
            </a:r>
            <a:r>
              <a:rPr lang="zh-CN" altLang="en-US" b="1">
                <a:latin typeface="Perpetua" panose="02020502060401020303" pitchFamily="18" charset="0"/>
              </a:rPr>
              <a:t>和</a:t>
            </a:r>
            <a:r>
              <a:rPr lang="en-US" altLang="zh-CN" b="1">
                <a:latin typeface="Perpetua" panose="02020502060401020303" pitchFamily="18" charset="0"/>
              </a:rPr>
              <a:t>Sailer</a:t>
            </a:r>
          </a:p>
          <a:p>
            <a:pPr eaLnBrk="1" hangingPunct="1"/>
            <a:endParaRPr lang="en-US" altLang="zh-CN" b="1">
              <a:latin typeface="Perpetua" panose="02020502060401020303" pitchFamily="18" charset="0"/>
            </a:endParaRPr>
          </a:p>
          <a:p>
            <a:pPr eaLnBrk="1" hangingPunct="1"/>
            <a:r>
              <a:rPr lang="zh-CN" altLang="en-US" b="1">
                <a:latin typeface="Perpetua" panose="02020502060401020303" pitchFamily="18" charset="0"/>
              </a:rPr>
              <a:t>再用</a:t>
            </a:r>
            <a:r>
              <a:rPr lang="en-US" altLang="zh-CN" b="1">
                <a:latin typeface="Perpetua" panose="02020502060401020303" pitchFamily="18" charset="0"/>
              </a:rPr>
              <a:t>SeaPlane</a:t>
            </a:r>
            <a:r>
              <a:rPr lang="zh-CN" altLang="en-US" b="1">
                <a:latin typeface="Perpetua" panose="02020502060401020303" pitchFamily="18" charset="0"/>
              </a:rPr>
              <a:t>实现这二个接口，这样</a:t>
            </a:r>
            <a:r>
              <a:rPr lang="en-US" altLang="zh-CN" b="1">
                <a:latin typeface="Perpetua" panose="02020502060401020303" pitchFamily="18" charset="0"/>
              </a:rPr>
              <a:t>SeaPlane</a:t>
            </a:r>
            <a:r>
              <a:rPr lang="zh-CN" altLang="en-US" b="1">
                <a:latin typeface="Perpetua" panose="02020502060401020303" pitchFamily="18" charset="0"/>
              </a:rPr>
              <a:t>同时具有了二类不同的行为特征</a:t>
            </a:r>
            <a:endParaRPr lang="en-US" altLang="zh-CN" b="1">
              <a:latin typeface="Perpetua" panose="02020502060401020303" pitchFamily="18" charset="0"/>
            </a:endParaRPr>
          </a:p>
          <a:p>
            <a:pPr eaLnBrk="1" hangingPunct="1"/>
            <a:endParaRPr lang="en-US" altLang="zh-CN" b="1">
              <a:latin typeface="Perpetua" panose="02020502060401020303" pitchFamily="18" charset="0"/>
            </a:endParaRPr>
          </a:p>
          <a:p>
            <a:pPr eaLnBrk="1" hangingPunct="1"/>
            <a:endParaRPr lang="en-US" altLang="zh-CN" b="1">
              <a:latin typeface="Perpetua" panose="02020502060401020303" pitchFamily="18" charset="0"/>
            </a:endParaRPr>
          </a:p>
          <a:p>
            <a:pPr eaLnBrk="1" hangingPunct="1"/>
            <a:endParaRPr lang="zh-CN" altLang="en-US" b="1">
              <a:latin typeface="Perpetua" panose="02020502060401020303" pitchFamily="18" charset="0"/>
            </a:endParaRPr>
          </a:p>
        </p:txBody>
      </p:sp>
    </p:spTree>
    <p:extLst>
      <p:ext uri="{BB962C8B-B14F-4D97-AF65-F5344CB8AC3E}">
        <p14:creationId xmlns:p14="http://schemas.microsoft.com/office/powerpoint/2010/main" val="128911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基于接口的编程</a:t>
            </a:r>
            <a:endParaRPr lang="en-US" altLang="zh-CN" b="1" dirty="0">
              <a:latin typeface="华文细黑" panose="02010600040101010101" pitchFamily="2" charset="-122"/>
              <a:ea typeface="华文细黑" panose="02010600040101010101" pitchFamily="2" charset="-122"/>
            </a:endParaRPr>
          </a:p>
        </p:txBody>
      </p:sp>
      <p:sp>
        <p:nvSpPr>
          <p:cNvPr id="2" name="TextBox 3">
            <a:extLst>
              <a:ext uri="{FF2B5EF4-FFF2-40B4-BE49-F238E27FC236}">
                <a16:creationId xmlns:a16="http://schemas.microsoft.com/office/drawing/2014/main" id="{6FAD38A1-CF35-A542-1A8D-9D8C4AF5F262}"/>
              </a:ext>
            </a:extLst>
          </p:cNvPr>
          <p:cNvSpPr txBox="1">
            <a:spLocks noChangeArrowheads="1"/>
          </p:cNvSpPr>
          <p:nvPr/>
        </p:nvSpPr>
        <p:spPr bwMode="auto">
          <a:xfrm>
            <a:off x="1485900" y="1226229"/>
            <a:ext cx="4024312" cy="2278969"/>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a:t>
            </a:r>
            <a:r>
              <a:rPr lang="zh-CN" altLang="en-US" b="1" dirty="0">
                <a:latin typeface="Perpetua" panose="02020502060401020303" pitchFamily="18" charset="0"/>
              </a:rPr>
              <a:t>客户代码</a:t>
            </a:r>
            <a:r>
              <a:rPr lang="en-US" altLang="zh-CN" b="1" dirty="0">
                <a:latin typeface="Perpetua" panose="02020502060401020303" pitchFamily="18" charset="0"/>
              </a:rPr>
              <a:t>1</a:t>
            </a:r>
          </a:p>
          <a:p>
            <a:pPr eaLnBrk="1" hangingPunct="1"/>
            <a:r>
              <a:rPr lang="en-US" altLang="zh-CN" b="1" dirty="0">
                <a:latin typeface="Perpetua" panose="02020502060401020303" pitchFamily="18" charset="0"/>
              </a:rPr>
              <a:t>//</a:t>
            </a:r>
            <a:r>
              <a:rPr lang="zh-CN" altLang="en-US" b="1" dirty="0">
                <a:latin typeface="Perpetua" panose="02020502060401020303" pitchFamily="18" charset="0"/>
              </a:rPr>
              <a:t>只使用飞行功能</a:t>
            </a:r>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void f1(</a:t>
            </a:r>
            <a:r>
              <a:rPr lang="en-US" altLang="zh-CN" b="1" dirty="0">
                <a:solidFill>
                  <a:srgbClr val="FF0000"/>
                </a:solidFill>
                <a:latin typeface="Perpetua" panose="02020502060401020303" pitchFamily="18" charset="0"/>
              </a:rPr>
              <a:t>Flyer</a:t>
            </a:r>
            <a:r>
              <a:rPr lang="en-US" altLang="zh-CN" b="1" dirty="0">
                <a:latin typeface="Perpetua" panose="02020502060401020303" pitchFamily="18" charset="0"/>
              </a:rPr>
              <a:t> o){</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o.takeOff</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o.fly</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o.land</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f1(new </a:t>
            </a:r>
            <a:r>
              <a:rPr lang="en-US" altLang="zh-CN" b="1" dirty="0" err="1">
                <a:latin typeface="Perpetua" panose="02020502060401020303" pitchFamily="18" charset="0"/>
              </a:rPr>
              <a:t>SeaPlane</a:t>
            </a:r>
            <a:r>
              <a:rPr lang="en-US" altLang="zh-CN" b="1" dirty="0">
                <a:latin typeface="Perpetua" panose="02020502060401020303" pitchFamily="18" charset="0"/>
              </a:rPr>
              <a:t>());</a:t>
            </a: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
        <p:nvSpPr>
          <p:cNvPr id="5" name="TextBox 4">
            <a:extLst>
              <a:ext uri="{FF2B5EF4-FFF2-40B4-BE49-F238E27FC236}">
                <a16:creationId xmlns:a16="http://schemas.microsoft.com/office/drawing/2014/main" id="{015CFB25-7521-FB04-68A2-235E35154458}"/>
              </a:ext>
            </a:extLst>
          </p:cNvPr>
          <p:cNvSpPr txBox="1">
            <a:spLocks noChangeArrowheads="1"/>
          </p:cNvSpPr>
          <p:nvPr/>
        </p:nvSpPr>
        <p:spPr bwMode="auto">
          <a:xfrm>
            <a:off x="5626100" y="1235755"/>
            <a:ext cx="4025900" cy="2278969"/>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a:t>
            </a:r>
            <a:r>
              <a:rPr lang="zh-CN" altLang="en-US" b="1" dirty="0">
                <a:latin typeface="Perpetua" panose="02020502060401020303" pitchFamily="18" charset="0"/>
              </a:rPr>
              <a:t>客户代码</a:t>
            </a:r>
            <a:r>
              <a:rPr lang="en-US" altLang="zh-CN" b="1" dirty="0">
                <a:latin typeface="Perpetua" panose="02020502060401020303" pitchFamily="18" charset="0"/>
              </a:rPr>
              <a:t>2</a:t>
            </a:r>
          </a:p>
          <a:p>
            <a:pPr eaLnBrk="1" hangingPunct="1"/>
            <a:r>
              <a:rPr lang="en-US" altLang="zh-CN" b="1" dirty="0">
                <a:latin typeface="Perpetua" panose="02020502060401020303" pitchFamily="18" charset="0"/>
              </a:rPr>
              <a:t>//</a:t>
            </a:r>
            <a:r>
              <a:rPr lang="zh-CN" altLang="en-US" b="1" dirty="0">
                <a:latin typeface="Perpetua" panose="02020502060401020303" pitchFamily="18" charset="0"/>
              </a:rPr>
              <a:t>只使用海上航行功能</a:t>
            </a:r>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void f2(</a:t>
            </a:r>
            <a:r>
              <a:rPr lang="en-US" altLang="zh-CN" b="1" dirty="0" err="1">
                <a:solidFill>
                  <a:srgbClr val="FF0000"/>
                </a:solidFill>
                <a:latin typeface="Perpetua" panose="02020502060401020303" pitchFamily="18" charset="0"/>
              </a:rPr>
              <a:t>Sailer</a:t>
            </a:r>
            <a:r>
              <a:rPr lang="en-US" altLang="zh-CN" b="1" dirty="0">
                <a:latin typeface="Perpetua" panose="02020502060401020303" pitchFamily="18" charset="0"/>
              </a:rPr>
              <a:t> o){</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o.dock</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o.cruise</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a:t>
            </a:r>
          </a:p>
          <a:p>
            <a:pPr eaLnBrk="1" hangingPunct="1"/>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f2(new </a:t>
            </a:r>
            <a:r>
              <a:rPr lang="en-US" altLang="zh-CN" b="1" dirty="0" err="1">
                <a:latin typeface="Perpetua" panose="02020502060401020303" pitchFamily="18" charset="0"/>
              </a:rPr>
              <a:t>SeaPlane</a:t>
            </a:r>
            <a:r>
              <a:rPr lang="en-US" altLang="zh-CN" b="1" dirty="0">
                <a:latin typeface="Perpetua" panose="02020502060401020303" pitchFamily="18" charset="0"/>
              </a:rPr>
              <a:t>());</a:t>
            </a: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
        <p:nvSpPr>
          <p:cNvPr id="6" name="TextBox 5">
            <a:extLst>
              <a:ext uri="{FF2B5EF4-FFF2-40B4-BE49-F238E27FC236}">
                <a16:creationId xmlns:a16="http://schemas.microsoft.com/office/drawing/2014/main" id="{D3FCF399-6804-9CAE-3987-8A99F76C8FA3}"/>
              </a:ext>
            </a:extLst>
          </p:cNvPr>
          <p:cNvSpPr txBox="1">
            <a:spLocks noChangeArrowheads="1"/>
          </p:cNvSpPr>
          <p:nvPr/>
        </p:nvSpPr>
        <p:spPr bwMode="auto">
          <a:xfrm>
            <a:off x="320675" y="3643766"/>
            <a:ext cx="5897562" cy="1103312"/>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FF0000"/>
                </a:solidFill>
                <a:latin typeface="Perpetua" panose="02020502060401020303" pitchFamily="18" charset="0"/>
              </a:rPr>
              <a:t>接口类型的引用变量可以直接指向实现该接口的对象而不用强制类型转换 ！！实参传递给形参时，相当于</a:t>
            </a:r>
            <a:endParaRPr lang="en-US" altLang="zh-CN" b="1" dirty="0">
              <a:solidFill>
                <a:srgbClr val="FF0000"/>
              </a:solidFill>
              <a:latin typeface="Perpetua" panose="02020502060401020303" pitchFamily="18" charset="0"/>
            </a:endParaRPr>
          </a:p>
          <a:p>
            <a:pPr eaLnBrk="1" hangingPunct="1"/>
            <a:r>
              <a:rPr lang="en-US" altLang="zh-CN" b="1" dirty="0">
                <a:solidFill>
                  <a:srgbClr val="FF0000"/>
                </a:solidFill>
                <a:latin typeface="Perpetua" panose="02020502060401020303" pitchFamily="18" charset="0"/>
              </a:rPr>
              <a:t>Flyer o = new </a:t>
            </a:r>
            <a:r>
              <a:rPr lang="en-US" altLang="zh-CN" b="1" dirty="0" err="1">
                <a:solidFill>
                  <a:srgbClr val="FF0000"/>
                </a:solidFill>
                <a:latin typeface="Perpetua" panose="02020502060401020303" pitchFamily="18" charset="0"/>
              </a:rPr>
              <a:t>SeaPlane</a:t>
            </a:r>
            <a:r>
              <a:rPr lang="en-US" altLang="zh-CN" b="1" dirty="0">
                <a:solidFill>
                  <a:srgbClr val="FF0000"/>
                </a:solidFill>
                <a:latin typeface="Perpetua" panose="02020502060401020303" pitchFamily="18" charset="0"/>
              </a:rPr>
              <a:t>();</a:t>
            </a:r>
          </a:p>
          <a:p>
            <a:pPr eaLnBrk="1" hangingPunct="1"/>
            <a:endParaRPr lang="en-US" altLang="zh-CN" b="1" dirty="0">
              <a:solidFill>
                <a:srgbClr val="FF0000"/>
              </a:solidFill>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
        <p:nvSpPr>
          <p:cNvPr id="7" name="TextBox 6">
            <a:extLst>
              <a:ext uri="{FF2B5EF4-FFF2-40B4-BE49-F238E27FC236}">
                <a16:creationId xmlns:a16="http://schemas.microsoft.com/office/drawing/2014/main" id="{9104F0C6-E693-2E70-3268-394152DBC927}"/>
              </a:ext>
            </a:extLst>
          </p:cNvPr>
          <p:cNvSpPr txBox="1">
            <a:spLocks noChangeArrowheads="1"/>
          </p:cNvSpPr>
          <p:nvPr/>
        </p:nvSpPr>
        <p:spPr bwMode="auto">
          <a:xfrm>
            <a:off x="6446837" y="3643766"/>
            <a:ext cx="5516563" cy="1103312"/>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latin typeface="Perpetua" panose="02020502060401020303" pitchFamily="18" charset="0"/>
              </a:rPr>
              <a:t>当接口类型的引用变量指向不同的实现了接口的对象时，会表现出多态性</a:t>
            </a:r>
            <a:endParaRPr lang="en-US" altLang="zh-CN" b="1">
              <a:solidFill>
                <a:srgbClr val="FF0000"/>
              </a:solidFill>
              <a:latin typeface="Perpetua" panose="02020502060401020303" pitchFamily="18" charset="0"/>
            </a:endParaRPr>
          </a:p>
          <a:p>
            <a:pPr eaLnBrk="1" hangingPunct="1"/>
            <a:endParaRPr lang="zh-CN" altLang="en-US" b="1">
              <a:latin typeface="Perpetua" panose="02020502060401020303" pitchFamily="18" charset="0"/>
            </a:endParaRPr>
          </a:p>
        </p:txBody>
      </p:sp>
      <p:sp>
        <p:nvSpPr>
          <p:cNvPr id="10" name="TextBox 8">
            <a:extLst>
              <a:ext uri="{FF2B5EF4-FFF2-40B4-BE49-F238E27FC236}">
                <a16:creationId xmlns:a16="http://schemas.microsoft.com/office/drawing/2014/main" id="{C70C97E1-8A61-FDDE-3B77-5C87240EBF22}"/>
              </a:ext>
            </a:extLst>
          </p:cNvPr>
          <p:cNvSpPr txBox="1">
            <a:spLocks noChangeArrowheads="1"/>
          </p:cNvSpPr>
          <p:nvPr/>
        </p:nvSpPr>
        <p:spPr bwMode="auto">
          <a:xfrm>
            <a:off x="2078831" y="5216525"/>
            <a:ext cx="7126287" cy="1176338"/>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latin typeface="Perpetua" panose="02020502060401020303" pitchFamily="18" charset="0"/>
              </a:rPr>
              <a:t>现在通过接口，将二类功能分离。同时方法的参数类型是接口，只要接口定义不变，接口的实现类再怎么修改，方法</a:t>
            </a:r>
            <a:r>
              <a:rPr lang="en-US" altLang="zh-CN" b="1">
                <a:solidFill>
                  <a:srgbClr val="FF0000"/>
                </a:solidFill>
                <a:latin typeface="Perpetua" panose="02020502060401020303" pitchFamily="18" charset="0"/>
              </a:rPr>
              <a:t>f1</a:t>
            </a:r>
            <a:r>
              <a:rPr lang="zh-CN" altLang="en-US" b="1">
                <a:solidFill>
                  <a:srgbClr val="FF0000"/>
                </a:solidFill>
                <a:latin typeface="Perpetua" panose="02020502060401020303" pitchFamily="18" charset="0"/>
              </a:rPr>
              <a:t>和</a:t>
            </a:r>
            <a:r>
              <a:rPr lang="en-US" altLang="zh-CN" b="1">
                <a:solidFill>
                  <a:srgbClr val="FF0000"/>
                </a:solidFill>
                <a:latin typeface="Perpetua" panose="02020502060401020303" pitchFamily="18" charset="0"/>
              </a:rPr>
              <a:t>f2</a:t>
            </a:r>
            <a:r>
              <a:rPr lang="zh-CN" altLang="en-US" b="1">
                <a:solidFill>
                  <a:srgbClr val="FF0000"/>
                </a:solidFill>
                <a:latin typeface="Perpetua" panose="02020502060401020303" pitchFamily="18" charset="0"/>
              </a:rPr>
              <a:t>都不需要修改。更重要的是，当传递新的接口实现类对象给方法时，方法会自动具有新的行为。这就是接口分离和基于接口编程的好处！</a:t>
            </a:r>
            <a:endParaRPr lang="en-US" altLang="zh-CN" b="1">
              <a:solidFill>
                <a:srgbClr val="FF0000"/>
              </a:solidFill>
              <a:latin typeface="Perpetua" panose="02020502060401020303" pitchFamily="18" charset="0"/>
            </a:endParaRPr>
          </a:p>
          <a:p>
            <a:pPr eaLnBrk="1" hangingPunct="1"/>
            <a:endParaRPr lang="zh-CN" altLang="en-US" b="1">
              <a:latin typeface="Perpetua" panose="02020502060401020303" pitchFamily="18" charset="0"/>
            </a:endParaRPr>
          </a:p>
        </p:txBody>
      </p:sp>
    </p:spTree>
    <p:extLst>
      <p:ext uri="{BB962C8B-B14F-4D97-AF65-F5344CB8AC3E}">
        <p14:creationId xmlns:p14="http://schemas.microsoft.com/office/powerpoint/2010/main" val="199531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继承</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821410" y="1325940"/>
            <a:ext cx="10349694" cy="4678362"/>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接口不是类（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支持单继承类），</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一个接口可以继承多个接口</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语法</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18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modifier</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interfaceName</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extends</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interfaceName</a:t>
            </a:r>
            <a:r>
              <a:rPr kumimoji="0" lang="en-US" altLang="zh-CN" sz="1800" b="0" i="1" u="none" strike="noStrike" kern="120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List</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declaration* </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228600" indent="-228600">
              <a:lnSpc>
                <a:spcPct val="120000"/>
              </a:lnSpc>
              <a:spcBef>
                <a:spcPts val="1000"/>
              </a:spcBef>
              <a:buFont typeface="Wingdings" pitchFamily="2" charset="2"/>
              <a:buChar char="n"/>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如果接口声明中提供了</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extends</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子句，那么该接口就继承了父接口的方法和常量。被继承的接口称为声明接口的直接父接口。</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120000"/>
              </a:lnSpc>
              <a:spcBef>
                <a:spcPts val="1000"/>
              </a:spcBef>
              <a:buFont typeface="Wingdings" pitchFamily="2" charset="2"/>
              <a:buChar char="n"/>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任何实现该接口的类，必须实现该接口继承的其他接口。</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1800" b="0" i="0" u="none" strike="noStrike" kern="1200" cap="none" spc="0" normalizeH="0" baseline="0" noProof="0" dirty="0">
              <a:ln>
                <a:noFill/>
              </a:ln>
              <a:solidFill>
                <a:schemeClr val="tx1"/>
              </a:solidFill>
              <a:effectLst/>
              <a:uLnTx/>
              <a:uFillTx/>
              <a:latin typeface="Lucida Sans Unicode" pitchFamily="34" charset="0"/>
              <a:ea typeface="华文行楷"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1800" b="0" i="0" u="none" strike="noStrike" kern="1200" cap="none" spc="0" normalizeH="0" baseline="0" noProof="0" dirty="0">
              <a:ln>
                <a:noFill/>
              </a:ln>
              <a:solidFill>
                <a:schemeClr val="tx1"/>
              </a:solidFill>
              <a:effectLst/>
              <a:uLnTx/>
              <a:uFillTx/>
              <a:latin typeface="Lucida Sans Unicode" pitchFamily="34" charset="0"/>
              <a:ea typeface="宋体"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323385" y="1341438"/>
            <a:ext cx="11664176" cy="4678362"/>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子类继承父类后，通常会添加新的属性和方法。因此沿着继承链越往下继承的子类其属性和方法越来越具体。相反，越上层的祖先类其实现越抽象，甚至无法给出具体实现。一个长方形图形有面积，但其祖先类</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GeometricObject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getArea()</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方法可能没法给出具体实现，这时可以定义成抽象方法。</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可定义不含方法体的方法，</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其方法体由子类根据具体情况实现</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，这样的方法称为</a:t>
            </a:r>
            <a:r>
              <a:rPr kumimoji="0" lang="zh-CN" altLang="en-US" sz="2400" b="0" i="0" u="sng"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抽象方法</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(abstract method)</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，包含抽象方法的类必须是</a:t>
            </a:r>
            <a:r>
              <a:rPr kumimoji="0" lang="zh-CN" altLang="en-US" sz="2400" b="0" i="0" u="sng"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抽象类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(abstract class)</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抽象类和抽象方法的声明必须加上</a:t>
            </a:r>
            <a:r>
              <a:rPr kumimoji="0" lang="en-US" altLang="zh-CN" sz="2400" b="1"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abstract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关键字。</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抽象方法的意义：加给子类的一个约束。例如</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类和</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Rectangle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类计算面积必须使用父类规定的函数签名。这样可以充分利用多态特性使得代码变得更通用</a:t>
            </a:r>
          </a:p>
          <a:p>
            <a:pPr marL="0" marR="0" lvl="0" indent="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继承实例</a:t>
            </a:r>
            <a:endParaRPr lang="en-US" altLang="zh-CN" b="1" dirty="0">
              <a:latin typeface="华文细黑" panose="02010600040101010101" pitchFamily="2" charset="-122"/>
              <a:ea typeface="华文细黑" panose="02010600040101010101" pitchFamily="2" charset="-122"/>
            </a:endParaRPr>
          </a:p>
        </p:txBody>
      </p:sp>
      <p:sp>
        <p:nvSpPr>
          <p:cNvPr id="5" name="Text Box 4"/>
          <p:cNvSpPr txBox="1">
            <a:spLocks noChangeArrowheads="1"/>
          </p:cNvSpPr>
          <p:nvPr/>
        </p:nvSpPr>
        <p:spPr bwMode="auto">
          <a:xfrm>
            <a:off x="234407" y="1449388"/>
            <a:ext cx="6596040" cy="923330"/>
          </a:xfrm>
          <a:prstGeom prst="rect">
            <a:avLst/>
          </a:prstGeom>
          <a:noFill/>
          <a:ln w="9525" algn="ctr">
            <a:solidFill>
              <a:schemeClr val="accent2"/>
            </a:solidFill>
            <a:miter lim="800000"/>
            <a:headEnd/>
            <a:tailEnd/>
          </a:ln>
          <a:effectLst/>
        </p:spPr>
        <p:txBody>
          <a:bodyPr wrap="square">
            <a:spAutoFit/>
          </a:bodyPr>
          <a:lstStyle/>
          <a:p>
            <a:pPr algn="l"/>
            <a:r>
              <a:rPr lang="en-US" altLang="zh-CN" dirty="0">
                <a:solidFill>
                  <a:srgbClr val="FF0000"/>
                </a:solidFill>
                <a:latin typeface="Courier New" panose="02070309020205020404" pitchFamily="49" charset="0"/>
                <a:cs typeface="Courier New" panose="02070309020205020404" pitchFamily="49" charset="0"/>
              </a:rPr>
              <a:t>public</a:t>
            </a:r>
            <a:r>
              <a:rPr lang="en-US" altLang="zh-CN" dirty="0">
                <a:latin typeface="Courier New" panose="02070309020205020404" pitchFamily="49" charset="0"/>
                <a:cs typeface="Courier New" panose="02070309020205020404" pitchFamily="49" charset="0"/>
              </a:rPr>
              <a:t> interface I1{</a:t>
            </a:r>
          </a:p>
          <a:p>
            <a:pPr algn="l"/>
            <a:r>
              <a:rPr lang="en-US" altLang="zh-CN" dirty="0">
                <a:latin typeface="Courier New" panose="02070309020205020404" pitchFamily="49" charset="0"/>
                <a:cs typeface="Courier New" panose="02070309020205020404" pitchFamily="49" charset="0"/>
              </a:rPr>
              <a:t>	public void </a:t>
            </a:r>
            <a:r>
              <a:rPr lang="en-US" altLang="zh-CN" dirty="0">
                <a:solidFill>
                  <a:srgbClr val="0000CC"/>
                </a:solidFill>
                <a:latin typeface="Courier New" panose="02070309020205020404" pitchFamily="49" charset="0"/>
                <a:cs typeface="Courier New" panose="02070309020205020404" pitchFamily="49" charset="0"/>
              </a:rPr>
              <a:t>m1()</a:t>
            </a:r>
            <a:r>
              <a:rPr lang="en-US" altLang="zh-CN" dirty="0">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a:t>
            </a:r>
          </a:p>
        </p:txBody>
      </p:sp>
      <p:sp>
        <p:nvSpPr>
          <p:cNvPr id="6" name="Text Box 5"/>
          <p:cNvSpPr txBox="1">
            <a:spLocks noChangeArrowheads="1"/>
          </p:cNvSpPr>
          <p:nvPr/>
        </p:nvSpPr>
        <p:spPr bwMode="auto">
          <a:xfrm>
            <a:off x="234406" y="2438400"/>
            <a:ext cx="6596041" cy="923330"/>
          </a:xfrm>
          <a:prstGeom prst="rect">
            <a:avLst/>
          </a:prstGeom>
          <a:noFill/>
          <a:ln w="9525" algn="ctr">
            <a:solidFill>
              <a:schemeClr val="accent2"/>
            </a:solidFill>
            <a:miter lim="800000"/>
            <a:headEnd/>
            <a:tailEnd/>
          </a:ln>
          <a:effectLst/>
        </p:spPr>
        <p:txBody>
          <a:bodyPr wrap="square">
            <a:spAutoFit/>
          </a:bodyPr>
          <a:lstStyle/>
          <a:p>
            <a:pPr algn="l"/>
            <a:r>
              <a:rPr lang="en-US" altLang="zh-CN">
                <a:solidFill>
                  <a:srgbClr val="FFCC66"/>
                </a:solidFill>
                <a:latin typeface="Courier New" panose="02070309020205020404" pitchFamily="49" charset="0"/>
                <a:cs typeface="Courier New" panose="02070309020205020404" pitchFamily="49" charset="0"/>
              </a:rPr>
              <a:t>public</a:t>
            </a:r>
            <a:r>
              <a:rPr lang="en-US" altLang="zh-CN">
                <a:latin typeface="Courier New" panose="02070309020205020404" pitchFamily="49" charset="0"/>
                <a:cs typeface="Courier New" panose="02070309020205020404" pitchFamily="49" charset="0"/>
              </a:rPr>
              <a:t> interface I2 extends I1{</a:t>
            </a:r>
          </a:p>
          <a:p>
            <a:pPr algn="l"/>
            <a:r>
              <a:rPr lang="en-US" altLang="zh-CN">
                <a:latin typeface="Courier New" panose="02070309020205020404" pitchFamily="49" charset="0"/>
                <a:cs typeface="Courier New" panose="02070309020205020404" pitchFamily="49" charset="0"/>
              </a:rPr>
              <a:t>	public void </a:t>
            </a:r>
            <a:r>
              <a:rPr lang="en-US" altLang="zh-CN">
                <a:solidFill>
                  <a:srgbClr val="0000CC"/>
                </a:solidFill>
                <a:latin typeface="Courier New" panose="02070309020205020404" pitchFamily="49" charset="0"/>
                <a:cs typeface="Courier New" panose="02070309020205020404" pitchFamily="49" charset="0"/>
              </a:rPr>
              <a:t>m2()</a:t>
            </a:r>
            <a:r>
              <a:rPr lang="en-US" altLang="zh-CN">
                <a:latin typeface="Courier New" panose="02070309020205020404" pitchFamily="49" charset="0"/>
                <a:cs typeface="Courier New" panose="02070309020205020404" pitchFamily="49" charset="0"/>
              </a:rPr>
              <a:t>;</a:t>
            </a:r>
          </a:p>
          <a:p>
            <a:pPr algn="l"/>
            <a:r>
              <a:rPr lang="en-US" altLang="zh-CN">
                <a:latin typeface="Courier New" panose="02070309020205020404" pitchFamily="49" charset="0"/>
                <a:cs typeface="Courier New" panose="02070309020205020404" pitchFamily="49" charset="0"/>
              </a:rPr>
              <a:t>}</a:t>
            </a:r>
            <a:endParaRPr lang="zh-CN" altLang="en-US">
              <a:latin typeface="Courier New" panose="02070309020205020404" pitchFamily="49" charset="0"/>
              <a:cs typeface="Courier New" panose="02070309020205020404" pitchFamily="49" charset="0"/>
            </a:endParaRPr>
          </a:p>
        </p:txBody>
      </p:sp>
      <p:sp>
        <p:nvSpPr>
          <p:cNvPr id="7" name="Text Box 7"/>
          <p:cNvSpPr txBox="1">
            <a:spLocks noChangeArrowheads="1"/>
          </p:cNvSpPr>
          <p:nvPr/>
        </p:nvSpPr>
        <p:spPr bwMode="auto">
          <a:xfrm>
            <a:off x="239170" y="3403600"/>
            <a:ext cx="6591278" cy="923330"/>
          </a:xfrm>
          <a:prstGeom prst="rect">
            <a:avLst/>
          </a:prstGeom>
          <a:noFill/>
          <a:ln w="9525" algn="ctr">
            <a:solidFill>
              <a:schemeClr val="accent2"/>
            </a:solidFill>
            <a:miter lim="800000"/>
            <a:headEnd/>
            <a:tailEnd/>
          </a:ln>
          <a:effectLst/>
        </p:spPr>
        <p:txBody>
          <a:bodyPr wrap="square">
            <a:spAutoFit/>
          </a:bodyPr>
          <a:lstStyle/>
          <a:p>
            <a:pPr algn="l"/>
            <a:r>
              <a:rPr lang="en-US" altLang="zh-CN">
                <a:latin typeface="Courier New" panose="02070309020205020404" pitchFamily="49" charset="0"/>
                <a:cs typeface="Courier New" panose="02070309020205020404" pitchFamily="49" charset="0"/>
              </a:rPr>
              <a:t>public interface I3 {</a:t>
            </a:r>
          </a:p>
          <a:p>
            <a:pPr algn="l"/>
            <a:r>
              <a:rPr lang="en-US" altLang="zh-CN">
                <a:latin typeface="Courier New" panose="02070309020205020404" pitchFamily="49" charset="0"/>
                <a:cs typeface="Courier New" panose="02070309020205020404" pitchFamily="49" charset="0"/>
              </a:rPr>
              <a:t>	public void </a:t>
            </a:r>
            <a:r>
              <a:rPr lang="en-US" altLang="zh-CN">
                <a:solidFill>
                  <a:schemeClr val="accent2"/>
                </a:solidFill>
                <a:latin typeface="Courier New" panose="02070309020205020404" pitchFamily="49" charset="0"/>
                <a:cs typeface="Courier New" panose="02070309020205020404" pitchFamily="49" charset="0"/>
              </a:rPr>
              <a:t>m3()</a:t>
            </a:r>
            <a:r>
              <a:rPr lang="en-US" altLang="zh-CN">
                <a:latin typeface="Courier New" panose="02070309020205020404" pitchFamily="49" charset="0"/>
                <a:cs typeface="Courier New" panose="02070309020205020404" pitchFamily="49" charset="0"/>
              </a:rPr>
              <a:t>;</a:t>
            </a:r>
          </a:p>
          <a:p>
            <a:pPr algn="l"/>
            <a:r>
              <a:rPr lang="en-US" altLang="zh-CN">
                <a:latin typeface="Courier New" panose="02070309020205020404" pitchFamily="49" charset="0"/>
                <a:cs typeface="Courier New" panose="02070309020205020404" pitchFamily="49" charset="0"/>
              </a:rPr>
              <a:t>}</a:t>
            </a:r>
            <a:endParaRPr lang="zh-CN" altLang="en-US">
              <a:latin typeface="Courier New" panose="02070309020205020404" pitchFamily="49" charset="0"/>
              <a:cs typeface="Courier New" panose="02070309020205020404" pitchFamily="49" charset="0"/>
            </a:endParaRPr>
          </a:p>
        </p:txBody>
      </p:sp>
      <p:sp>
        <p:nvSpPr>
          <p:cNvPr id="8" name="Text Box 8"/>
          <p:cNvSpPr txBox="1">
            <a:spLocks noChangeArrowheads="1"/>
          </p:cNvSpPr>
          <p:nvPr/>
        </p:nvSpPr>
        <p:spPr bwMode="auto">
          <a:xfrm>
            <a:off x="239170" y="4394200"/>
            <a:ext cx="6591278" cy="1754326"/>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A implements I2, I3 {</a:t>
            </a:r>
          </a:p>
          <a:p>
            <a:pPr algn="l"/>
            <a:r>
              <a:rPr lang="en-US" altLang="zh-CN" dirty="0">
                <a:latin typeface="Courier New" panose="02070309020205020404" pitchFamily="49" charset="0"/>
                <a:cs typeface="Courier New" panose="02070309020205020404" pitchFamily="49" charset="0"/>
              </a:rPr>
              <a:t>	public void </a:t>
            </a:r>
            <a:r>
              <a:rPr lang="en-US" altLang="zh-CN" dirty="0">
                <a:solidFill>
                  <a:srgbClr val="0000CC"/>
                </a:solidFill>
                <a:latin typeface="Courier New" panose="02070309020205020404" pitchFamily="49" charset="0"/>
                <a:cs typeface="Courier New" panose="02070309020205020404" pitchFamily="49" charset="0"/>
              </a:rPr>
              <a:t>m1()</a:t>
            </a:r>
            <a:r>
              <a:rPr lang="en-US" altLang="zh-CN" dirty="0">
                <a:latin typeface="Courier New" panose="02070309020205020404" pitchFamily="49" charset="0"/>
                <a:cs typeface="Courier New" panose="02070309020205020404" pitchFamily="49" charset="0"/>
              </a:rPr>
              <a:t> { // implements}</a:t>
            </a:r>
          </a:p>
          <a:p>
            <a:pPr algn="l"/>
            <a:r>
              <a:rPr lang="en-US" altLang="zh-CN" dirty="0">
                <a:latin typeface="Courier New" panose="02070309020205020404" pitchFamily="49" charset="0"/>
                <a:cs typeface="Courier New" panose="02070309020205020404" pitchFamily="49" charset="0"/>
              </a:rPr>
              <a:t>	public void </a:t>
            </a:r>
            <a:r>
              <a:rPr lang="en-US" altLang="zh-CN" dirty="0">
                <a:solidFill>
                  <a:srgbClr val="0000CC"/>
                </a:solidFill>
                <a:latin typeface="Courier New" panose="02070309020205020404" pitchFamily="49" charset="0"/>
                <a:cs typeface="Courier New" panose="02070309020205020404" pitchFamily="49" charset="0"/>
              </a:rPr>
              <a:t>m2()</a:t>
            </a:r>
            <a:r>
              <a:rPr lang="en-US" altLang="zh-CN" dirty="0">
                <a:latin typeface="Courier New" panose="02070309020205020404" pitchFamily="49" charset="0"/>
                <a:cs typeface="Courier New" panose="02070309020205020404" pitchFamily="49" charset="0"/>
              </a:rPr>
              <a:t> { // implements}</a:t>
            </a:r>
          </a:p>
          <a:p>
            <a:pPr algn="l"/>
            <a:r>
              <a:rPr lang="en-US" altLang="zh-CN" dirty="0">
                <a:latin typeface="Courier New" panose="02070309020205020404" pitchFamily="49" charset="0"/>
                <a:cs typeface="Courier New" panose="02070309020205020404" pitchFamily="49" charset="0"/>
              </a:rPr>
              <a:t>	public void </a:t>
            </a:r>
            <a:r>
              <a:rPr lang="en-US" altLang="zh-CN" dirty="0">
                <a:solidFill>
                  <a:schemeClr val="accent2"/>
                </a:solidFill>
                <a:latin typeface="Courier New" panose="02070309020205020404" pitchFamily="49" charset="0"/>
                <a:cs typeface="Courier New" panose="02070309020205020404" pitchFamily="49" charset="0"/>
              </a:rPr>
              <a:t>m3()</a:t>
            </a:r>
            <a:r>
              <a:rPr lang="en-US" altLang="zh-CN" dirty="0">
                <a:latin typeface="Courier New" panose="02070309020205020404" pitchFamily="49" charset="0"/>
                <a:cs typeface="Courier New" panose="02070309020205020404" pitchFamily="49" charset="0"/>
              </a:rPr>
              <a:t> { // implements}</a:t>
            </a:r>
          </a:p>
          <a:p>
            <a:pPr algn="l"/>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9" name="Text Box 9"/>
          <p:cNvSpPr txBox="1">
            <a:spLocks noChangeArrowheads="1"/>
          </p:cNvSpPr>
          <p:nvPr/>
        </p:nvSpPr>
        <p:spPr bwMode="auto">
          <a:xfrm>
            <a:off x="5680773" y="2003386"/>
            <a:ext cx="1149674" cy="369332"/>
          </a:xfrm>
          <a:prstGeom prst="rect">
            <a:avLst/>
          </a:prstGeom>
          <a:noFill/>
          <a:ln w="9525" algn="ctr">
            <a:noFill/>
            <a:miter lim="800000"/>
            <a:headEnd/>
            <a:tailEnd/>
          </a:ln>
          <a:effectLst/>
        </p:spPr>
        <p:txBody>
          <a:bodyPr wrap="none">
            <a:spAutoFit/>
          </a:bodyPr>
          <a:lstStyle/>
          <a:p>
            <a:r>
              <a:rPr lang="en-US" altLang="zh-CN" dirty="0">
                <a:solidFill>
                  <a:srgbClr val="FF0000"/>
                </a:solidFill>
                <a:latin typeface="Courier New" panose="02070309020205020404" pitchFamily="49" charset="0"/>
                <a:cs typeface="Courier New" panose="02070309020205020404" pitchFamily="49" charset="0"/>
              </a:rPr>
              <a:t>I1.java</a:t>
            </a:r>
          </a:p>
        </p:txBody>
      </p:sp>
      <p:sp>
        <p:nvSpPr>
          <p:cNvPr id="10" name="Text Box 10"/>
          <p:cNvSpPr txBox="1">
            <a:spLocks noChangeArrowheads="1"/>
          </p:cNvSpPr>
          <p:nvPr/>
        </p:nvSpPr>
        <p:spPr bwMode="auto">
          <a:xfrm>
            <a:off x="5680773" y="2986296"/>
            <a:ext cx="1149674" cy="369332"/>
          </a:xfrm>
          <a:prstGeom prst="rect">
            <a:avLst/>
          </a:prstGeom>
          <a:noFill/>
          <a:ln w="9525" algn="ctr">
            <a:noFill/>
            <a:miter lim="800000"/>
            <a:headEnd/>
            <a:tailEnd/>
          </a:ln>
          <a:effectLst/>
        </p:spPr>
        <p:txBody>
          <a:bodyPr wrap="none">
            <a:spAutoFit/>
          </a:bodyPr>
          <a:lstStyle/>
          <a:p>
            <a:r>
              <a:rPr lang="en-US" altLang="zh-CN" dirty="0">
                <a:solidFill>
                  <a:srgbClr val="FFCC66"/>
                </a:solidFill>
                <a:latin typeface="Courier New" panose="02070309020205020404" pitchFamily="49" charset="0"/>
                <a:cs typeface="Courier New" panose="02070309020205020404" pitchFamily="49" charset="0"/>
              </a:rPr>
              <a:t>I2.java</a:t>
            </a:r>
          </a:p>
        </p:txBody>
      </p:sp>
      <p:sp>
        <p:nvSpPr>
          <p:cNvPr id="11" name="Text Box 11"/>
          <p:cNvSpPr txBox="1">
            <a:spLocks noChangeArrowheads="1"/>
          </p:cNvSpPr>
          <p:nvPr/>
        </p:nvSpPr>
        <p:spPr bwMode="auto">
          <a:xfrm>
            <a:off x="5680774" y="3957598"/>
            <a:ext cx="1149674" cy="369332"/>
          </a:xfrm>
          <a:prstGeom prst="rect">
            <a:avLst/>
          </a:prstGeom>
          <a:noFill/>
          <a:ln w="9525" algn="ctr">
            <a:noFill/>
            <a:miter lim="800000"/>
            <a:headEnd/>
            <a:tailEnd/>
          </a:ln>
          <a:effectLst/>
        </p:spPr>
        <p:txBody>
          <a:bodyPr wrap="none">
            <a:spAutoFit/>
          </a:bodyPr>
          <a:lstStyle/>
          <a:p>
            <a:r>
              <a:rPr lang="en-US" altLang="zh-CN" dirty="0">
                <a:latin typeface="Courier New" panose="02070309020205020404" pitchFamily="49" charset="0"/>
                <a:cs typeface="Courier New" panose="02070309020205020404" pitchFamily="49" charset="0"/>
              </a:rPr>
              <a:t>I3.java</a:t>
            </a:r>
          </a:p>
        </p:txBody>
      </p:sp>
      <p:sp>
        <p:nvSpPr>
          <p:cNvPr id="12" name="Text Box 12"/>
          <p:cNvSpPr txBox="1">
            <a:spLocks noChangeArrowheads="1"/>
          </p:cNvSpPr>
          <p:nvPr/>
        </p:nvSpPr>
        <p:spPr bwMode="auto">
          <a:xfrm>
            <a:off x="5818633" y="5788432"/>
            <a:ext cx="1011815" cy="369332"/>
          </a:xfrm>
          <a:prstGeom prst="rect">
            <a:avLst/>
          </a:prstGeom>
          <a:noFill/>
          <a:ln w="9525" algn="ctr">
            <a:noFill/>
            <a:miter lim="800000"/>
            <a:headEnd/>
            <a:tailEnd/>
          </a:ln>
          <a:effectLst/>
        </p:spPr>
        <p:txBody>
          <a:bodyPr wrap="none">
            <a:spAutoFit/>
          </a:bodyPr>
          <a:lstStyle/>
          <a:p>
            <a:r>
              <a:rPr lang="en-US" altLang="zh-CN" dirty="0">
                <a:latin typeface="Courier New" panose="02070309020205020404" pitchFamily="49" charset="0"/>
                <a:cs typeface="Courier New" panose="02070309020205020404" pitchFamily="49" charset="0"/>
              </a:rPr>
              <a:t>A.java</a:t>
            </a:r>
          </a:p>
        </p:txBody>
      </p:sp>
      <p:sp>
        <p:nvSpPr>
          <p:cNvPr id="13" name="Text Box 13"/>
          <p:cNvSpPr txBox="1">
            <a:spLocks noChangeArrowheads="1"/>
          </p:cNvSpPr>
          <p:nvPr/>
        </p:nvSpPr>
        <p:spPr bwMode="auto">
          <a:xfrm>
            <a:off x="7153067" y="1449694"/>
            <a:ext cx="4320413" cy="4698832"/>
          </a:xfrm>
          <a:prstGeom prst="rect">
            <a:avLst/>
          </a:prstGeom>
          <a:noFill/>
          <a:ln w="9525" algn="ctr">
            <a:solidFill>
              <a:schemeClr val="accent2"/>
            </a:solidFill>
            <a:miter lim="800000"/>
            <a:headEnd/>
            <a:tailEnd/>
          </a:ln>
          <a:effectLst/>
        </p:spPr>
        <p:txBody>
          <a:bodyPr wrap="none">
            <a:noAutofit/>
          </a:bodyPr>
          <a:lstStyle/>
          <a:p>
            <a:pPr algn="l"/>
            <a:r>
              <a:rPr lang="zh-CN" altLang="en-US" dirty="0">
                <a:latin typeface="Courier New" panose="02070309020205020404" pitchFamily="49" charset="0"/>
                <a:cs typeface="Courier New" panose="02070309020205020404" pitchFamily="49" charset="0"/>
              </a:rPr>
              <a:t>当一个类实现多个接口时，</a:t>
            </a:r>
          </a:p>
          <a:p>
            <a:pPr algn="l"/>
            <a:r>
              <a:rPr lang="zh-CN" altLang="en-US" dirty="0">
                <a:latin typeface="Courier New" panose="02070309020205020404" pitchFamily="49" charset="0"/>
                <a:cs typeface="Courier New" panose="02070309020205020404" pitchFamily="49" charset="0"/>
              </a:rPr>
              <a:t>这个类的实例可以是多种类型</a:t>
            </a:r>
          </a:p>
          <a:p>
            <a:pPr algn="l"/>
            <a:r>
              <a:rPr lang="zh-CN" altLang="en-US" dirty="0">
                <a:latin typeface="Courier New" panose="02070309020205020404" pitchFamily="49" charset="0"/>
                <a:cs typeface="Courier New" panose="02070309020205020404" pitchFamily="49" charset="0"/>
              </a:rPr>
              <a:t>如下列表达式都返回</a:t>
            </a:r>
            <a:r>
              <a:rPr lang="en-US" altLang="zh-CN" dirty="0">
                <a:latin typeface="Courier New" panose="02070309020205020404" pitchFamily="49" charset="0"/>
                <a:cs typeface="Courier New" panose="02070309020205020404" pitchFamily="49" charset="0"/>
              </a:rPr>
              <a:t>true</a:t>
            </a:r>
          </a:p>
          <a:p>
            <a:pPr algn="l"/>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A </a:t>
            </a:r>
            <a:r>
              <a:rPr lang="en-US" altLang="zh-CN" dirty="0" err="1">
                <a:latin typeface="Courier New" panose="02070309020205020404" pitchFamily="49" charset="0"/>
                <a:cs typeface="Courier New" panose="02070309020205020404" pitchFamily="49" charset="0"/>
              </a:rPr>
              <a:t>a</a:t>
            </a:r>
            <a:r>
              <a:rPr lang="en-US" altLang="zh-CN" dirty="0">
                <a:latin typeface="Courier New" panose="02070309020205020404" pitchFamily="49" charset="0"/>
                <a:cs typeface="Courier New" panose="02070309020205020404" pitchFamily="49" charset="0"/>
              </a:rPr>
              <a:t> = new A();</a:t>
            </a:r>
          </a:p>
          <a:p>
            <a:pPr algn="l"/>
            <a:endParaRPr lang="zh-CN" altLang="en-US" dirty="0">
              <a:latin typeface="Courier New" panose="02070309020205020404" pitchFamily="49" charset="0"/>
              <a:cs typeface="Courier New" panose="02070309020205020404" pitchFamily="49" charset="0"/>
            </a:endParaRPr>
          </a:p>
          <a:p>
            <a:pPr algn="l"/>
            <a:r>
              <a:rPr lang="en-US" altLang="zh-CN" dirty="0">
                <a:solidFill>
                  <a:schemeClr val="accent2"/>
                </a:solidFill>
                <a:latin typeface="Courier New" panose="02070309020205020404" pitchFamily="49" charset="0"/>
                <a:cs typeface="Courier New" panose="02070309020205020404" pitchFamily="49" charset="0"/>
              </a:rPr>
              <a:t>a instanceof I1         </a:t>
            </a:r>
            <a:r>
              <a:rPr lang="en-US" altLang="zh-CN" dirty="0">
                <a:solidFill>
                  <a:srgbClr val="0000CC"/>
                </a:solidFill>
                <a:latin typeface="Courier New" panose="02070309020205020404" pitchFamily="49" charset="0"/>
                <a:cs typeface="Courier New" panose="02070309020205020404" pitchFamily="49" charset="0"/>
              </a:rPr>
              <a:t>(true)</a:t>
            </a:r>
          </a:p>
          <a:p>
            <a:pPr algn="l"/>
            <a:r>
              <a:rPr lang="en-US" altLang="zh-CN" dirty="0">
                <a:solidFill>
                  <a:schemeClr val="accent2"/>
                </a:solidFill>
                <a:latin typeface="Courier New" panose="02070309020205020404" pitchFamily="49" charset="0"/>
                <a:cs typeface="Courier New" panose="02070309020205020404" pitchFamily="49" charset="0"/>
              </a:rPr>
              <a:t>a instanceof I2         </a:t>
            </a:r>
            <a:r>
              <a:rPr lang="en-US" altLang="zh-CN" dirty="0">
                <a:solidFill>
                  <a:srgbClr val="0000CC"/>
                </a:solidFill>
                <a:latin typeface="Courier New" panose="02070309020205020404" pitchFamily="49" charset="0"/>
                <a:cs typeface="Courier New" panose="02070309020205020404" pitchFamily="49" charset="0"/>
              </a:rPr>
              <a:t>(true)</a:t>
            </a:r>
          </a:p>
          <a:p>
            <a:pPr algn="l"/>
            <a:r>
              <a:rPr lang="en-US" altLang="zh-CN" dirty="0">
                <a:solidFill>
                  <a:schemeClr val="accent2"/>
                </a:solidFill>
                <a:latin typeface="Courier New" panose="02070309020205020404" pitchFamily="49" charset="0"/>
                <a:cs typeface="Courier New" panose="02070309020205020404" pitchFamily="49" charset="0"/>
              </a:rPr>
              <a:t>a instanceof I3         </a:t>
            </a:r>
            <a:r>
              <a:rPr lang="en-US" altLang="zh-CN" dirty="0">
                <a:solidFill>
                  <a:srgbClr val="0000CC"/>
                </a:solidFill>
                <a:latin typeface="Courier New" panose="02070309020205020404" pitchFamily="49" charset="0"/>
                <a:cs typeface="Courier New" panose="02070309020205020404" pitchFamily="49" charset="0"/>
              </a:rPr>
              <a:t>(true)</a:t>
            </a:r>
          </a:p>
          <a:p>
            <a:pPr algn="l"/>
            <a:r>
              <a:rPr lang="en-US" altLang="zh-CN" dirty="0">
                <a:solidFill>
                  <a:schemeClr val="accent2"/>
                </a:solidFill>
                <a:latin typeface="Courier New" panose="02070309020205020404" pitchFamily="49" charset="0"/>
                <a:cs typeface="Courier New" panose="02070309020205020404" pitchFamily="49" charset="0"/>
              </a:rPr>
              <a:t>a instanceof Object     </a:t>
            </a:r>
            <a:r>
              <a:rPr lang="en-US" altLang="zh-CN" dirty="0">
                <a:solidFill>
                  <a:srgbClr val="0000CC"/>
                </a:solidFill>
                <a:latin typeface="Courier New" panose="02070309020205020404" pitchFamily="49" charset="0"/>
                <a:cs typeface="Courier New" panose="02070309020205020404" pitchFamily="49" charset="0"/>
              </a:rPr>
              <a:t>(true)</a:t>
            </a:r>
          </a:p>
          <a:p>
            <a:pPr algn="l"/>
            <a:endParaRPr lang="en-US" altLang="zh-CN" dirty="0">
              <a:solidFill>
                <a:schemeClr val="accent2"/>
              </a:solidFill>
              <a:latin typeface="Courier New" panose="02070309020205020404" pitchFamily="49" charset="0"/>
              <a:cs typeface="Courier New" panose="02070309020205020404" pitchFamily="49" charset="0"/>
            </a:endParaRPr>
          </a:p>
          <a:p>
            <a:pPr algn="l"/>
            <a:r>
              <a:rPr lang="en-US" altLang="zh-CN" dirty="0">
                <a:solidFill>
                  <a:schemeClr val="accent2"/>
                </a:solidFill>
                <a:latin typeface="Courier New" panose="02070309020205020404" pitchFamily="49" charset="0"/>
                <a:cs typeface="Courier New" panose="02070309020205020404" pitchFamily="49" charset="0"/>
              </a:rPr>
              <a:t>I1 </a:t>
            </a:r>
            <a:r>
              <a:rPr lang="en-US" altLang="zh-CN" dirty="0" err="1">
                <a:solidFill>
                  <a:schemeClr val="accent2"/>
                </a:solidFill>
                <a:latin typeface="Courier New" panose="02070309020205020404" pitchFamily="49" charset="0"/>
                <a:cs typeface="Courier New" panose="02070309020205020404" pitchFamily="49" charset="0"/>
              </a:rPr>
              <a:t>i1</a:t>
            </a:r>
            <a:r>
              <a:rPr lang="en-US" altLang="zh-CN" dirty="0">
                <a:solidFill>
                  <a:schemeClr val="accent2"/>
                </a:solidFill>
                <a:latin typeface="Courier New" panose="02070309020205020404" pitchFamily="49" charset="0"/>
                <a:cs typeface="Courier New" panose="02070309020205020404" pitchFamily="49" charset="0"/>
              </a:rPr>
              <a:t> = new A();</a:t>
            </a:r>
          </a:p>
          <a:p>
            <a:pPr algn="l"/>
            <a:r>
              <a:rPr lang="en-US" altLang="zh-CN" dirty="0">
                <a:solidFill>
                  <a:schemeClr val="accent2"/>
                </a:solidFill>
                <a:latin typeface="Courier New" panose="02070309020205020404" pitchFamily="49" charset="0"/>
                <a:cs typeface="Courier New" panose="02070309020205020404" pitchFamily="49" charset="0"/>
              </a:rPr>
              <a:t>I2 </a:t>
            </a:r>
            <a:r>
              <a:rPr lang="en-US" altLang="zh-CN" dirty="0" err="1">
                <a:solidFill>
                  <a:schemeClr val="accent2"/>
                </a:solidFill>
                <a:latin typeface="Courier New" panose="02070309020205020404" pitchFamily="49" charset="0"/>
                <a:cs typeface="Courier New" panose="02070309020205020404" pitchFamily="49" charset="0"/>
              </a:rPr>
              <a:t>i2</a:t>
            </a:r>
            <a:r>
              <a:rPr lang="en-US" altLang="zh-CN" dirty="0">
                <a:solidFill>
                  <a:schemeClr val="accent2"/>
                </a:solidFill>
                <a:latin typeface="Courier New" panose="02070309020205020404" pitchFamily="49" charset="0"/>
                <a:cs typeface="Courier New" panose="02070309020205020404" pitchFamily="49" charset="0"/>
              </a:rPr>
              <a:t> = new A();</a:t>
            </a:r>
          </a:p>
          <a:p>
            <a:pPr algn="l"/>
            <a:r>
              <a:rPr lang="en-US" altLang="zh-CN" dirty="0">
                <a:solidFill>
                  <a:schemeClr val="accent2"/>
                </a:solidFill>
                <a:latin typeface="Courier New" panose="02070309020205020404" pitchFamily="49" charset="0"/>
                <a:cs typeface="Courier New" panose="02070309020205020404" pitchFamily="49" charset="0"/>
              </a:rPr>
              <a:t>I3 </a:t>
            </a:r>
            <a:r>
              <a:rPr lang="en-US" altLang="zh-CN" dirty="0" err="1">
                <a:solidFill>
                  <a:schemeClr val="accent2"/>
                </a:solidFill>
                <a:latin typeface="Courier New" panose="02070309020205020404" pitchFamily="49" charset="0"/>
                <a:cs typeface="Courier New" panose="02070309020205020404" pitchFamily="49" charset="0"/>
              </a:rPr>
              <a:t>i3</a:t>
            </a:r>
            <a:r>
              <a:rPr lang="en-US" altLang="zh-CN" dirty="0">
                <a:solidFill>
                  <a:schemeClr val="accent2"/>
                </a:solidFill>
                <a:latin typeface="Courier New" panose="02070309020205020404" pitchFamily="49" charset="0"/>
                <a:cs typeface="Courier New" panose="02070309020205020404" pitchFamily="49" charset="0"/>
              </a:rPr>
              <a:t> = new A();</a:t>
            </a:r>
            <a:endParaRPr lang="en-US" altLang="zh-CN" dirty="0">
              <a:latin typeface="Courier New" panose="02070309020205020404" pitchFamily="49" charset="0"/>
              <a:cs typeface="Courier New" panose="02070309020205020404" pitchFamily="49" charset="0"/>
            </a:endParaRPr>
          </a:p>
          <a:p>
            <a:pPr algn="l"/>
            <a:endParaRPr lang="en-US" altLang="zh-CN" dirty="0">
              <a:latin typeface="Courier New" panose="02070309020205020404" pitchFamily="49" charset="0"/>
              <a:cs typeface="Courier New" panose="02070309020205020404" pitchFamily="49" charset="0"/>
            </a:endParaRPr>
          </a:p>
          <a:p>
            <a:pPr algn="l"/>
            <a:endParaRPr lang="en-US" altLang="zh-CN" dirty="0">
              <a:latin typeface="Courier New" panose="02070309020205020404" pitchFamily="49" charset="0"/>
              <a:cs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-JDK</a:t>
            </a:r>
            <a:r>
              <a:rPr lang="zh-CN" altLang="en-US" b="1" dirty="0">
                <a:latin typeface="华文细黑" panose="02010600040101010101" pitchFamily="2" charset="-122"/>
                <a:ea typeface="华文细黑" panose="02010600040101010101" pitchFamily="2" charset="-122"/>
              </a:rPr>
              <a:t>的</a:t>
            </a:r>
            <a:r>
              <a:rPr lang="en-US" altLang="zh-CN" dirty="0"/>
              <a:t>Comparable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5" name="Rectangle 3"/>
          <p:cNvSpPr txBox="1">
            <a:spLocks noChangeArrowheads="1"/>
          </p:cNvSpPr>
          <p:nvPr/>
        </p:nvSpPr>
        <p:spPr>
          <a:xfrm>
            <a:off x="227325" y="1369977"/>
            <a:ext cx="11630140" cy="47958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有时需要比较二个对象，但不同类型对象的比较具有不同的含义，因此</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定义了</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因此，任何需要比较对象的类，都要实现该接口。</a:t>
            </a:r>
          </a:p>
          <a:p>
            <a:pPr marL="228600" lvl="0" indent="-228600">
              <a:lnSpc>
                <a:spcPct val="90000"/>
              </a:lnSpc>
              <a:spcBef>
                <a:spcPts val="1000"/>
              </a:spcBef>
              <a:buFont typeface="Wingdings" pitchFamily="2" charset="2"/>
              <a:buChar char="n"/>
            </a:pP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 Cloneable</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800" dirty="0" err="1">
                <a:latin typeface="Courier New" panose="02070309020205020404" pitchFamily="49" charset="0"/>
                <a:ea typeface="微软雅黑" panose="020B0503020204020204" pitchFamily="34" charset="-122"/>
                <a:cs typeface="Courier New" panose="02070309020205020404" pitchFamily="49" charset="0"/>
              </a:rPr>
              <a:t>Runnable</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等接口均在包</a:t>
            </a:r>
            <a:r>
              <a:rPr lang="en-US" altLang="zh-CN" sz="2800" dirty="0" err="1">
                <a:latin typeface="Courier New" panose="02070309020205020404" pitchFamily="49" charset="0"/>
                <a:ea typeface="微软雅黑" panose="020B0503020204020204" pitchFamily="34" charset="-122"/>
                <a:cs typeface="Courier New" panose="02070309020205020404" pitchFamily="49" charset="0"/>
              </a:rPr>
              <a:t>java.lang</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中：</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package </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java.lang</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interface Comparable{</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int </a:t>
            </a:r>
            <a:r>
              <a:rPr lang="en-US" altLang="zh-CN" sz="2800" dirty="0" err="1">
                <a:latin typeface="Courier New" panose="02070309020205020404" pitchFamily="49" charset="0"/>
                <a:ea typeface="微软雅黑" panose="020B0503020204020204" pitchFamily="34" charset="-122"/>
                <a:cs typeface="Courier New" panose="02070309020205020404" pitchFamily="49" charset="0"/>
              </a:rPr>
              <a:t>c</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ompareTo</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Object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o);</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90000"/>
              </a:lnSpc>
              <a:spcBef>
                <a:spcPts val="1000"/>
              </a:spcBef>
              <a:buFont typeface="Wingdings" pitchFamily="2" charset="2"/>
              <a:buChar char="n"/>
            </a:pP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800" dirty="0" err="1">
                <a:latin typeface="Courier New" panose="02070309020205020404" pitchFamily="49" charset="0"/>
                <a:ea typeface="微软雅黑" panose="020B0503020204020204" pitchFamily="34" charset="-122"/>
                <a:cs typeface="Courier New" panose="02070309020205020404" pitchFamily="49" charset="0"/>
              </a:rPr>
              <a:t>CompareTo</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判断</a:t>
            </a:r>
            <a:r>
              <a:rPr lang="en-US" altLang="zh-CN" sz="28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zh-CN" altLang="en-US" sz="28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对象</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相对于</a:t>
            </a:r>
            <a:r>
              <a:rPr lang="zh-CN" altLang="en-US" sz="28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给定对象</a:t>
            </a:r>
            <a:r>
              <a:rPr lang="en-US" altLang="zh-CN" sz="28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的顺序，当</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this</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对象小于、等于或大于给定对象</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时，分别返回负数、</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0</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或正数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-JDK</a:t>
            </a:r>
            <a:r>
              <a:rPr lang="zh-CN" altLang="en-US" b="1" dirty="0">
                <a:latin typeface="华文细黑" panose="02010600040101010101" pitchFamily="2" charset="-122"/>
                <a:ea typeface="华文细黑" panose="02010600040101010101" pitchFamily="2" charset="-122"/>
              </a:rPr>
              <a:t>的</a:t>
            </a:r>
            <a:r>
              <a:rPr lang="en-US" altLang="zh-CN" dirty="0"/>
              <a:t>Comparable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2" name="Text Box 4">
            <a:extLst>
              <a:ext uri="{FF2B5EF4-FFF2-40B4-BE49-F238E27FC236}">
                <a16:creationId xmlns:a16="http://schemas.microsoft.com/office/drawing/2014/main" id="{E27DE1A0-7B0D-F241-9839-89D0436611EB}"/>
              </a:ext>
            </a:extLst>
          </p:cNvPr>
          <p:cNvSpPr txBox="1">
            <a:spLocks noChangeArrowheads="1"/>
          </p:cNvSpPr>
          <p:nvPr/>
        </p:nvSpPr>
        <p:spPr bwMode="auto">
          <a:xfrm>
            <a:off x="418325" y="1378428"/>
            <a:ext cx="11355349" cy="4524315"/>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ComparableRectangle </a:t>
            </a:r>
            <a:r>
              <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extends Rectangle implements Comparable</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 Construct a ComparableRectangle with specified properties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ComparableRectangle(double width, double height)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super(width, height);</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 Implement the compareTo method defined in Comparable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int compareTo(Object o)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if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en-US" altLang="zh-CN" dirty="0">
                <a:latin typeface="Courier New" panose="02070309020205020404" pitchFamily="49" charset="0"/>
                <a:ea typeface="微软雅黑" panose="020B0503020204020204" pitchFamily="34" charset="-122"/>
                <a:cs typeface="Courier New" panose="02070309020205020404" pitchFamily="49" charset="0"/>
              </a:rPr>
              <a:t>.getArea( ) &gt;((ComparableRectangle)o).getArea()) return 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else if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en-US" altLang="zh-CN" dirty="0">
                <a:latin typeface="Courier New" panose="02070309020205020404" pitchFamily="49" charset="0"/>
                <a:ea typeface="微软雅黑" panose="020B0503020204020204" pitchFamily="34" charset="-122"/>
                <a:cs typeface="Courier New" panose="02070309020205020404" pitchFamily="49" charset="0"/>
              </a:rPr>
              <a:t>.getArea( ) &lt;((ComparableRectangle)o).getArea()) return -1;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else return 0;</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ComparableRectangle rec1 = new ComparableRectangle</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r>
              <a:rPr lang="en-US" altLang="zh-CN" dirty="0">
                <a:latin typeface="Courier New" panose="02070309020205020404" pitchFamily="49" charset="0"/>
                <a:ea typeface="微软雅黑" panose="020B0503020204020204" pitchFamily="34" charset="-122"/>
                <a:cs typeface="Courier New" panose="02070309020205020404" pitchFamily="49" charset="0"/>
              </a:rPr>
              <a:t>1.0,1.0</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ComparableRectangle rec2 = new ComparableRectangle</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r>
              <a:rPr lang="en-US" altLang="zh-CN" dirty="0">
                <a:latin typeface="Courier New" panose="02070309020205020404" pitchFamily="49" charset="0"/>
                <a:ea typeface="微软雅黑" panose="020B0503020204020204" pitchFamily="34" charset="-122"/>
                <a:cs typeface="Courier New" panose="02070309020205020404" pitchFamily="49" charset="0"/>
              </a:rPr>
              <a:t>2.0,2.0</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rec1.compareTo(rec2);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rec1</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就是</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对象</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3818407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 JDK</a:t>
            </a:r>
            <a:r>
              <a:rPr lang="zh-CN" altLang="en-US" b="1" dirty="0">
                <a:latin typeface="华文细黑" panose="02010600040101010101" pitchFamily="2" charset="-122"/>
                <a:ea typeface="华文细黑" panose="02010600040101010101" pitchFamily="2" charset="-122"/>
              </a:rPr>
              <a:t>的</a:t>
            </a:r>
            <a:r>
              <a:rPr lang="en-US" altLang="zh-CN" dirty="0"/>
              <a:t>Comparable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334537" y="1374890"/>
            <a:ext cx="11641563" cy="4826887"/>
          </a:xfrm>
          <a:prstGeom prst="rect">
            <a:avLst/>
          </a:prstGeom>
        </p:spPr>
        <p:txBody>
          <a:bodyPr/>
          <a:lstStyle/>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19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有了</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接口，我们可以实现很通用的类来比较对象，例如实现一个从两个对象中找出最大者的方法。</a:t>
            </a: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0" algn="l" defTabSz="914400" rtl="0" eaLnBrk="1" fontAlgn="auto" latinLnBrk="0" hangingPunct="1">
              <a:lnSpc>
                <a:spcPct val="110000"/>
              </a:lnSpc>
              <a:spcBef>
                <a:spcPts val="1000"/>
              </a:spcBef>
              <a:spcAft>
                <a:spcPts val="0"/>
              </a:spcAft>
              <a:buClrTx/>
              <a:buSzTx/>
              <a:tabLst/>
              <a:defRPr/>
            </a:pPr>
            <a:endPar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0" algn="l" defTabSz="914400" rtl="0" eaLnBrk="1" fontAlgn="auto" latinLnBrk="0" hangingPunct="1">
              <a:lnSpc>
                <a:spcPct val="110000"/>
              </a:lnSpc>
              <a:spcBef>
                <a:spcPts val="1000"/>
              </a:spcBef>
              <a:spcAft>
                <a:spcPts val="0"/>
              </a:spcAft>
              <a:buClrTx/>
              <a:buSzTx/>
              <a:tabLst/>
              <a:defRPr/>
            </a:pPr>
            <a:endPar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lvl="0" indent="-228600">
              <a:lnSpc>
                <a:spcPct val="110000"/>
              </a:lnSpc>
              <a:spcBef>
                <a:spcPts val="1000"/>
              </a:spcBef>
              <a:buFont typeface="Wingdings" pitchFamily="2" charset="2"/>
              <a:buChar char="n"/>
              <a:defRPr/>
            </a:pP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注意</a:t>
            </a:r>
            <a:r>
              <a:rPr kumimoji="0" lang="en-US" altLang="zh-CN"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findMax</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方法的参数类型和返回类型都是</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（只要是实现了</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接口的对象都可以传进来。</a:t>
            </a:r>
            <a:r>
              <a:rPr lang="en-US" altLang="zh-CN" dirty="0">
                <a:latin typeface="Courier New" panose="02070309020205020404" pitchFamily="49" charset="0"/>
                <a:ea typeface="微软雅黑" panose="020B0503020204020204" pitchFamily="34" charset="-122"/>
                <a:cs typeface="Courier New" panose="02070309020205020404" pitchFamily="49" charset="0"/>
              </a:rPr>
              <a:t> Comparable</a:t>
            </a:r>
            <a:r>
              <a:rPr lang="zh-CN" altLang="en-US" dirty="0">
                <a:latin typeface="Courier New" panose="02070309020205020404" pitchFamily="49" charset="0"/>
                <a:ea typeface="微软雅黑" panose="020B0503020204020204" pitchFamily="34" charset="-122"/>
                <a:cs typeface="Courier New" panose="02070309020205020404" pitchFamily="49" charset="0"/>
              </a:rPr>
              <a:t>接口描述了可以比较大小的能力，一个类实现了这个接口，意味着这个类的对象直接可以比较大小）</a:t>
            </a:r>
            <a:endPar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lvl="0" indent="-228600">
              <a:lnSpc>
                <a:spcPct val="110000"/>
              </a:lnSpc>
              <a:spcBef>
                <a:spcPts val="1000"/>
              </a:spcBef>
              <a:buFont typeface="Wingdings" pitchFamily="2" charset="2"/>
              <a:buChar char="n"/>
              <a:defRPr/>
            </a:pP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Max.findMax</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与</a:t>
            </a:r>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dirty="0">
                <a:latin typeface="Courier New" panose="02070309020205020404" pitchFamily="49" charset="0"/>
                <a:ea typeface="微软雅黑" panose="020B0503020204020204" pitchFamily="34" charset="-122"/>
                <a:cs typeface="Courier New" panose="02070309020205020404" pitchFamily="49" charset="0"/>
              </a:rPr>
              <a:t>接口的具体实现子类无关（</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只和接口有关，基于接口的编程</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。只要是实现了</a:t>
            </a:r>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dirty="0">
                <a:latin typeface="Courier New" panose="02070309020205020404" pitchFamily="49" charset="0"/>
                <a:ea typeface="微软雅黑" panose="020B0503020204020204" pitchFamily="34" charset="-122"/>
                <a:cs typeface="Courier New" panose="02070309020205020404" pitchFamily="49" charset="0"/>
              </a:rPr>
              <a:t>接口的具体类的二个对象（注意是同一个具体类的二个对象）传进来，</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Max.findMax</a:t>
            </a:r>
            <a:r>
              <a:rPr lang="zh-CN" altLang="en-US" dirty="0">
                <a:latin typeface="Courier New" panose="02070309020205020404" pitchFamily="49" charset="0"/>
                <a:ea typeface="微软雅黑" panose="020B0503020204020204" pitchFamily="34" charset="-122"/>
                <a:cs typeface="Courier New" panose="02070309020205020404" pitchFamily="49" charset="0"/>
              </a:rPr>
              <a:t>都能工作。</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这就是接口的好处。（程序存在的问题：如果是</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2</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个实现了</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接口的不同具体类对象传进来怎么办？最好通过泛型解决）</a:t>
            </a:r>
          </a:p>
          <a:p>
            <a:pPr marL="228600" lvl="0" indent="-228600">
              <a:lnSpc>
                <a:spcPct val="110000"/>
              </a:lnSpc>
              <a:spcBef>
                <a:spcPts val="1000"/>
              </a:spcBef>
              <a:buFont typeface="Wingdings" pitchFamily="2" charset="2"/>
              <a:buChar char="n"/>
              <a:defRPr/>
            </a:pP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另外要注意的是：</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o1.CompareTo(o2)</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调用是动态绑定（多态）（调用具体子类对象的</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CompareTo</a:t>
            </a:r>
            <a:r>
              <a:rPr lang="zh-CN" altLang="en-US" dirty="0">
                <a:latin typeface="Courier New" panose="02070309020205020404" pitchFamily="49" charset="0"/>
                <a:ea typeface="微软雅黑" panose="020B0503020204020204" pitchFamily="34" charset="-122"/>
                <a:cs typeface="Courier New" panose="02070309020205020404" pitchFamily="49" charset="0"/>
              </a:rPr>
              <a:t>方法</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
        <p:nvSpPr>
          <p:cNvPr id="5" name="Text Box 4"/>
          <p:cNvSpPr txBox="1">
            <a:spLocks noChangeArrowheads="1"/>
          </p:cNvSpPr>
          <p:nvPr/>
        </p:nvSpPr>
        <p:spPr bwMode="auto">
          <a:xfrm>
            <a:off x="1802207" y="1778236"/>
            <a:ext cx="8746848" cy="2062103"/>
          </a:xfrm>
          <a:prstGeom prst="rect">
            <a:avLst/>
          </a:prstGeom>
          <a:noFill/>
          <a:ln w="9525" algn="ctr">
            <a:solidFill>
              <a:schemeClr val="accent2"/>
            </a:solidFill>
            <a:miter lim="800000"/>
            <a:headEnd/>
            <a:tailEnd/>
          </a:ln>
          <a:effectLst/>
        </p:spPr>
        <p:txBody>
          <a:bodyPr wrap="square">
            <a:spAutoFit/>
          </a:bodyPr>
          <a:lstStyle/>
          <a:p>
            <a:pPr algn="l"/>
            <a:r>
              <a:rPr lang="en-US" altLang="zh-CN" sz="1600" dirty="0">
                <a:latin typeface="Courier New" panose="02070309020205020404" pitchFamily="49" charset="0"/>
                <a:cs typeface="Courier New" panose="02070309020205020404" pitchFamily="49" charset="0"/>
              </a:rPr>
              <a:t>public class Max{</a:t>
            </a:r>
          </a:p>
          <a:p>
            <a:pPr algn="l"/>
            <a:r>
              <a:rPr lang="en-US" altLang="zh-CN" sz="1600" dirty="0">
                <a:latin typeface="Courier New" panose="02070309020205020404" pitchFamily="49" charset="0"/>
                <a:cs typeface="Courier New" panose="02070309020205020404" pitchFamily="49" charset="0"/>
              </a:rPr>
              <a:t>    public static </a:t>
            </a:r>
            <a:r>
              <a:rPr lang="en-US" altLang="zh-CN" sz="1600" dirty="0">
                <a:solidFill>
                  <a:srgbClr val="FF0000"/>
                </a:solidFill>
                <a:latin typeface="Courier New" panose="02070309020205020404" pitchFamily="49" charset="0"/>
                <a:cs typeface="Courier New" panose="02070309020205020404" pitchFamily="49" charset="0"/>
              </a:rPr>
              <a:t>Comparable</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findMax</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Comparable</a:t>
            </a:r>
            <a:r>
              <a:rPr lang="en-US" altLang="zh-CN" sz="1600" dirty="0">
                <a:latin typeface="Courier New" panose="02070309020205020404" pitchFamily="49" charset="0"/>
                <a:cs typeface="Courier New" panose="02070309020205020404" pitchFamily="49" charset="0"/>
              </a:rPr>
              <a:t> o1, </a:t>
            </a:r>
            <a:r>
              <a:rPr lang="en-US" altLang="zh-CN" sz="1600" dirty="0">
                <a:solidFill>
                  <a:srgbClr val="FF0000"/>
                </a:solidFill>
                <a:latin typeface="Courier New" panose="02070309020205020404" pitchFamily="49" charset="0"/>
                <a:cs typeface="Courier New" panose="02070309020205020404" pitchFamily="49" charset="0"/>
              </a:rPr>
              <a:t>Comparable</a:t>
            </a:r>
            <a:r>
              <a:rPr lang="en-US" altLang="zh-CN" sz="1600" dirty="0">
                <a:latin typeface="Courier New" panose="02070309020205020404" pitchFamily="49" charset="0"/>
                <a:cs typeface="Courier New" panose="02070309020205020404" pitchFamily="49" charset="0"/>
              </a:rPr>
              <a:t> o2){</a:t>
            </a:r>
          </a:p>
          <a:p>
            <a:pPr algn="l"/>
            <a:r>
              <a:rPr lang="en-US" altLang="zh-CN" sz="1600" dirty="0">
                <a:latin typeface="Courier New" panose="02070309020205020404" pitchFamily="49" charset="0"/>
                <a:cs typeface="Courier New" panose="02070309020205020404" pitchFamily="49" charset="0"/>
              </a:rPr>
              <a:t>        if(o1.CompareTo(o2) &gt; 0 )</a:t>
            </a:r>
          </a:p>
          <a:p>
            <a:pPr algn="l"/>
            <a:r>
              <a:rPr lang="en-US" altLang="zh-CN" sz="1600" dirty="0">
                <a:latin typeface="Courier New" panose="02070309020205020404" pitchFamily="49" charset="0"/>
                <a:cs typeface="Courier New" panose="02070309020205020404" pitchFamily="49" charset="0"/>
              </a:rPr>
              <a:t>            return o1;</a:t>
            </a:r>
          </a:p>
          <a:p>
            <a:pPr algn="l"/>
            <a:r>
              <a:rPr lang="en-US" altLang="zh-CN" sz="1600" dirty="0">
                <a:latin typeface="Courier New" panose="02070309020205020404" pitchFamily="49" charset="0"/>
                <a:cs typeface="Courier New" panose="02070309020205020404" pitchFamily="49" charset="0"/>
              </a:rPr>
              <a:t>        else</a:t>
            </a:r>
          </a:p>
          <a:p>
            <a:pPr algn="l"/>
            <a:r>
              <a:rPr lang="en-US" altLang="zh-CN" sz="1600" dirty="0">
                <a:latin typeface="Courier New" panose="02070309020205020404" pitchFamily="49" charset="0"/>
                <a:cs typeface="Courier New" panose="02070309020205020404" pitchFamily="49" charset="0"/>
              </a:rPr>
              <a:t>            return o2;</a:t>
            </a:r>
          </a:p>
          <a:p>
            <a:pPr algn="l"/>
            <a:r>
              <a:rPr lang="en-US" altLang="zh-CN" sz="1600" dirty="0">
                <a:latin typeface="Courier New" panose="02070309020205020404" pitchFamily="49" charset="0"/>
                <a:cs typeface="Courier New" panose="02070309020205020404" pitchFamily="49" charset="0"/>
              </a:rPr>
              <a:t>    }</a:t>
            </a:r>
          </a:p>
          <a:p>
            <a:pPr algn="l"/>
            <a:r>
              <a:rPr lang="en-US" altLang="zh-CN" sz="1600" dirty="0">
                <a:latin typeface="Courier New" panose="02070309020205020404" pitchFamily="49" charset="0"/>
                <a:cs typeface="Courier New" panose="02070309020205020404"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 JDK</a:t>
            </a:r>
            <a:r>
              <a:rPr lang="zh-CN" altLang="en-US" b="1" dirty="0">
                <a:latin typeface="华文细黑" panose="02010600040101010101" pitchFamily="2" charset="-122"/>
                <a:ea typeface="华文细黑" panose="02010600040101010101" pitchFamily="2" charset="-122"/>
              </a:rPr>
              <a:t>的</a:t>
            </a:r>
            <a:r>
              <a:rPr lang="en-US" altLang="zh-CN" dirty="0"/>
              <a:t>Comparable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582235" y="1572795"/>
            <a:ext cx="10762523" cy="4940840"/>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对于</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ComparableRectangle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的两个对象</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r1</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r2</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，直接调用</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Max.findMax</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(r1,r2)</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找出最大的对象</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对于实现了</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接口任何类的二个对象（同一个类）</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不管其具体实现是什么</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)a1</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a2</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，都可以调用</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Max.findMax</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(a1,a2)</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找出最大的对象。这就是接口和多态的威力。</a:t>
            </a:r>
          </a:p>
        </p:txBody>
      </p:sp>
      <p:sp>
        <p:nvSpPr>
          <p:cNvPr id="5" name="Text Box 4"/>
          <p:cNvSpPr txBox="1">
            <a:spLocks noChangeArrowheads="1"/>
          </p:cNvSpPr>
          <p:nvPr/>
        </p:nvSpPr>
        <p:spPr bwMode="auto">
          <a:xfrm>
            <a:off x="719138" y="1138942"/>
            <a:ext cx="11355349" cy="3970318"/>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ComparableRectangle </a:t>
            </a:r>
            <a:r>
              <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extends Rectangle implements Comparable</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 Construct a ComparableRectangle with specified properties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ComparableRectangle(double width, double height)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super(width, height);</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 Implement the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compareTo</a:t>
            </a:r>
            <a:r>
              <a:rPr lang="en-US" altLang="zh-CN" dirty="0">
                <a:latin typeface="Courier New" panose="02070309020205020404" pitchFamily="49" charset="0"/>
                <a:ea typeface="微软雅黑" panose="020B0503020204020204" pitchFamily="34" charset="-122"/>
                <a:cs typeface="Courier New" panose="02070309020205020404" pitchFamily="49" charset="0"/>
              </a:rPr>
              <a:t> method defined in Comparable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int</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compareTo</a:t>
            </a:r>
            <a:r>
              <a:rPr lang="en-US" altLang="zh-CN" dirty="0">
                <a:latin typeface="Courier New" panose="02070309020205020404" pitchFamily="49" charset="0"/>
                <a:ea typeface="微软雅黑" panose="020B0503020204020204" pitchFamily="34" charset="-122"/>
                <a:cs typeface="Courier New" panose="02070309020205020404" pitchFamily="49" charset="0"/>
              </a:rPr>
              <a:t>(Object o)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if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en-US" altLang="zh-CN" dirty="0">
                <a:latin typeface="Courier New" panose="02070309020205020404" pitchFamily="49" charset="0"/>
                <a:ea typeface="微软雅黑" panose="020B0503020204020204" pitchFamily="34" charset="-122"/>
                <a:cs typeface="Courier New" panose="02070309020205020404" pitchFamily="49" charset="0"/>
              </a:rPr>
              <a:t>.getArea( ) &gt;((ComparableRectangle)o).getArea()) return 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else if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en-US" altLang="zh-CN" dirty="0">
                <a:latin typeface="Courier New" panose="02070309020205020404" pitchFamily="49" charset="0"/>
                <a:ea typeface="微软雅黑" panose="020B0503020204020204" pitchFamily="34" charset="-122"/>
                <a:cs typeface="Courier New" panose="02070309020205020404" pitchFamily="49" charset="0"/>
              </a:rPr>
              <a:t>.getArea( ) &lt;((ComparableRectangle)o).getArea()) return -1;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else return 0;</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zh-CN" altLang="en-US" dirty="0">
                <a:latin typeface="Courier New" panose="02070309020205020404" pitchFamily="49" charset="0"/>
                <a:ea typeface="微软雅黑" panose="020B0503020204020204" pitchFamily="34" charset="-122"/>
                <a:cs typeface="Courier New" panose="02070309020205020404" pitchFamily="49" charset="0"/>
              </a:rPr>
              <a:t>注意由于篇幅所限没有用</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instanceOf</a:t>
            </a:r>
            <a:r>
              <a:rPr lang="zh-CN" altLang="en-US" dirty="0">
                <a:latin typeface="Courier New" panose="02070309020205020404" pitchFamily="49" charset="0"/>
                <a:ea typeface="微软雅黑" panose="020B0503020204020204" pitchFamily="34" charset="-122"/>
                <a:cs typeface="Courier New" panose="02070309020205020404" pitchFamily="49" charset="0"/>
              </a:rPr>
              <a:t>检查</a:t>
            </a:r>
            <a:r>
              <a:rPr lang="en-US" altLang="zh-CN" dirty="0">
                <a:latin typeface="Courier New" panose="02070309020205020404" pitchFamily="49" charset="0"/>
                <a:ea typeface="微软雅黑" panose="020B0503020204020204" pitchFamily="34" charset="-122"/>
                <a:cs typeface="Courier New" panose="02070309020205020404" pitchFamily="49" charset="0"/>
              </a:rPr>
              <a:t>o</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的类型。但如果</a:t>
            </a:r>
            <a:r>
              <a:rPr lang="en-US" altLang="zh-CN" dirty="0">
                <a:latin typeface="Courier New" panose="02070309020205020404" pitchFamily="49" charset="0"/>
                <a:ea typeface="微软雅黑" panose="020B0503020204020204" pitchFamily="34" charset="-122"/>
                <a:cs typeface="Courier New" panose="02070309020205020404" pitchFamily="49" charset="0"/>
              </a:rPr>
              <a:t>o</a:t>
            </a:r>
            <a:r>
              <a:rPr lang="zh-CN" altLang="en-US" dirty="0">
                <a:latin typeface="Courier New" panose="02070309020205020404" pitchFamily="49" charset="0"/>
                <a:ea typeface="微软雅黑" panose="020B0503020204020204" pitchFamily="34" charset="-122"/>
                <a:cs typeface="Courier New" panose="02070309020205020404" pitchFamily="49" charset="0"/>
              </a:rPr>
              <a:t>不是</a:t>
            </a:r>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ComparableRectangle</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类型怎么办？这时返回什么样的整数都不合适，这个问题最好的解决办法是用泛型。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 JDK</a:t>
            </a:r>
            <a:r>
              <a:rPr lang="zh-CN" altLang="en-US" b="1" dirty="0">
                <a:latin typeface="华文细黑" panose="02010600040101010101" pitchFamily="2" charset="-122"/>
                <a:ea typeface="华文细黑" panose="02010600040101010101" pitchFamily="2" charset="-122"/>
              </a:rPr>
              <a:t>的</a:t>
            </a:r>
            <a:r>
              <a:rPr lang="en-US" altLang="zh-CN" dirty="0"/>
              <a:t>Comparable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5" name="Text Box 4"/>
          <p:cNvSpPr txBox="1">
            <a:spLocks noChangeArrowheads="1"/>
          </p:cNvSpPr>
          <p:nvPr/>
        </p:nvSpPr>
        <p:spPr bwMode="auto">
          <a:xfrm>
            <a:off x="418325" y="1457835"/>
            <a:ext cx="11355349" cy="2308324"/>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ComparableRectangle </a:t>
            </a:r>
            <a:r>
              <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extends Rectangle implements Comparable</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代码略</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ComparableCircle </a:t>
            </a:r>
            <a:r>
              <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extends Circle implements Comparable</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代码略</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zh-CN" altLang="en-US" dirty="0">
                <a:latin typeface="Courier New" panose="02070309020205020404" pitchFamily="49" charset="0"/>
                <a:ea typeface="微软雅黑" panose="020B0503020204020204" pitchFamily="34" charset="-122"/>
                <a:cs typeface="Courier New" panose="02070309020205020404" pitchFamily="49" charset="0"/>
              </a:rPr>
              <a:t>现在</a:t>
            </a:r>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ComparableRectangle</a:t>
            </a:r>
            <a:r>
              <a:rPr lang="zh-CN" altLang="en-US"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ComparableCircle</a:t>
            </a:r>
            <a:r>
              <a:rPr lang="zh-CN" altLang="en-US" dirty="0">
                <a:latin typeface="Courier New" panose="02070309020205020404" pitchFamily="49" charset="0"/>
                <a:ea typeface="微软雅黑" panose="020B0503020204020204" pitchFamily="34" charset="-122"/>
                <a:cs typeface="Courier New" panose="02070309020205020404" pitchFamily="49" charset="0"/>
              </a:rPr>
              <a:t>都是实现了</a:t>
            </a:r>
            <a:r>
              <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接口，因此如果这样调用编译器会报错吗？</a:t>
            </a:r>
            <a:endPar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Text Box 4">
            <a:extLst>
              <a:ext uri="{FF2B5EF4-FFF2-40B4-BE49-F238E27FC236}">
                <a16:creationId xmlns:a16="http://schemas.microsoft.com/office/drawing/2014/main" id="{49E2D460-2A51-CBE8-96E5-233DF3340F80}"/>
              </a:ext>
            </a:extLst>
          </p:cNvPr>
          <p:cNvSpPr txBox="1">
            <a:spLocks noChangeArrowheads="1"/>
          </p:cNvSpPr>
          <p:nvPr/>
        </p:nvSpPr>
        <p:spPr bwMode="auto">
          <a:xfrm>
            <a:off x="418325" y="3939778"/>
            <a:ext cx="11355349" cy="369332"/>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Max.findMax(new ComparableRectangle(),new ComparableCircle()); </a:t>
            </a:r>
            <a:r>
              <a:rPr lang="zh-CN" altLang="en-US"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3" name="Rectangle 3">
            <a:extLst>
              <a:ext uri="{FF2B5EF4-FFF2-40B4-BE49-F238E27FC236}">
                <a16:creationId xmlns:a16="http://schemas.microsoft.com/office/drawing/2014/main" id="{12FF8EFB-19FD-7FDD-0BB8-6B2B10E1065F}"/>
              </a:ext>
            </a:extLst>
          </p:cNvPr>
          <p:cNvSpPr txBox="1">
            <a:spLocks noChangeArrowheads="1"/>
          </p:cNvSpPr>
          <p:nvPr/>
        </p:nvSpPr>
        <p:spPr>
          <a:xfrm>
            <a:off x="418325" y="4585662"/>
            <a:ext cx="10762523" cy="2017988"/>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上面的语句编译器不会报错，因为</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ComparableRectangle</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ComparableCircle</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都是实现了</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接口，因此它们的实例对象都是</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接口，因此可以作为实参调用</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Max.findMax</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但显然这样调用逻辑上是错误的：如何比较一个圆对象和矩形对象</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这种问题目前只能靠程序员去保证：传进去的二个实参必须是同一个类的二个实例。但人总是要犯错的。因此最好解决办法就是用泛型。后面会详细介绍</a:t>
            </a:r>
          </a:p>
        </p:txBody>
      </p:sp>
    </p:spTree>
    <p:extLst>
      <p:ext uri="{BB962C8B-B14F-4D97-AF65-F5344CB8AC3E}">
        <p14:creationId xmlns:p14="http://schemas.microsoft.com/office/powerpoint/2010/main" val="422348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继承</a:t>
            </a:r>
            <a:r>
              <a:rPr lang="en-US" altLang="zh-CN" dirty="0" err="1"/>
              <a:t>Cloneable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566736" y="1341438"/>
            <a:ext cx="11309447" cy="4678362"/>
          </a:xfrm>
          <a:prstGeom prst="rect">
            <a:avLst/>
          </a:prstGeom>
        </p:spPr>
        <p:txBody>
          <a:bodyPr/>
          <a:lstStyle/>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定义了</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Cloneable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接口，任何想克隆的类必须实现该接口，同时覆盖从</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Object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类继承的</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clone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方法，并将访问属性改为</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Cloneable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接口为空接口</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未定义任何函数</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，其定义为</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package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java.lang</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interface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Cloneable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空接口称为标记接口</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(markup interface)</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空接口有什么作用？唯一目的允许你用</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检查对象的类型：   </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tabLst/>
              <a:defRPr/>
            </a:pP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if(</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obj</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instanceof Cloneable)…</a:t>
            </a:r>
          </a:p>
          <a:p>
            <a:pPr marL="228600" marR="0" lvl="0" indent="-228600" algn="l" defTabSz="914400" rtl="0" eaLnBrk="1" fontAlgn="auto" latinLnBrk="0" hangingPunct="1">
              <a:lnSpc>
                <a:spcPct val="90000"/>
              </a:lnSpc>
              <a:spcBef>
                <a:spcPts val="1000"/>
              </a:spcBef>
              <a:spcAft>
                <a:spcPts val="0"/>
              </a:spcAft>
              <a:buClrTx/>
              <a:buSzTx/>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例子见教材程序清单</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13-11House</a:t>
            </a:r>
            <a:r>
              <a:rPr lang="en-US" altLang="zh-CN" sz="2400" dirty="0">
                <a:latin typeface="微软雅黑" panose="020B0503020204020204" pitchFamily="34" charset="-122"/>
                <a:ea typeface="微软雅黑" panose="020B0503020204020204" pitchFamily="34" charset="-122"/>
              </a:rPr>
              <a:t>.java</a:t>
            </a:r>
            <a:r>
              <a:rPr lang="zh-CN" altLang="en-US" sz="2400" dirty="0">
                <a:latin typeface="微软雅黑" panose="020B0503020204020204" pitchFamily="34" charset="-122"/>
                <a:ea typeface="微软雅黑" panose="020B0503020204020204" pitchFamily="34" charset="-122"/>
              </a:rPr>
              <a:t>以及第</a:t>
            </a:r>
            <a:r>
              <a:rPr lang="en-US" altLang="zh-CN" sz="2400" dirty="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章</a:t>
            </a:r>
            <a:r>
              <a:rPr lang="en-US" altLang="zh-CN" sz="2400" dirty="0">
                <a:latin typeface="微软雅黑" panose="020B0503020204020204" pitchFamily="34" charset="-122"/>
                <a:ea typeface="微软雅黑" panose="020B0503020204020204" pitchFamily="34" charset="-122"/>
              </a:rPr>
              <a:t>PPT</a:t>
            </a:r>
            <a:r>
              <a:rPr lang="zh-CN" altLang="en-US" sz="2400" dirty="0">
                <a:latin typeface="微软雅黑" panose="020B0503020204020204" pitchFamily="34" charset="-122"/>
                <a:ea typeface="微软雅黑" panose="020B0503020204020204" pitchFamily="34" charset="-122"/>
              </a:rPr>
              <a:t>例子</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13.3</a:t>
            </a:r>
          </a:p>
        </p:txBody>
      </p:sp>
      <p:sp>
        <p:nvSpPr>
          <p:cNvPr id="11267" name="文本占位符 2"/>
          <p:cNvSpPr>
            <a:spLocks noGrp="1"/>
          </p:cNvSpPr>
          <p:nvPr>
            <p:ph type="body" sz="quarter" idx="12"/>
          </p:nvPr>
        </p:nvSpPr>
        <p:spPr bwMode="auto">
          <a:xfrm>
            <a:off x="1649291" y="141445"/>
            <a:ext cx="8476016" cy="496887"/>
          </a:xfrm>
          <a:noFill/>
        </p:spPr>
        <p:txBody>
          <a:bodyPr vert="horz" wrap="square" lIns="91440" tIns="45720" rIns="91440" bIns="45720" numCol="1" anchor="t" anchorCtr="0" compatLnSpc="1">
            <a:noAutofit/>
          </a:bodyPr>
          <a:lstStyle/>
          <a:p>
            <a:r>
              <a:rPr lang="zh-CN" altLang="en-US" sz="3200" dirty="0"/>
              <a:t>接口（传统意义上的接口）与抽象类</a:t>
            </a:r>
            <a:r>
              <a:rPr lang="en-US" altLang="zh-CN" sz="3200" dirty="0"/>
              <a:t>-</a:t>
            </a:r>
            <a:r>
              <a:rPr lang="zh-CN" altLang="en-US" sz="3200" dirty="0"/>
              <a:t>比较（</a:t>
            </a:r>
            <a:r>
              <a:rPr lang="en-US" altLang="zh-CN" sz="3200" dirty="0"/>
              <a:t>JDK8</a:t>
            </a:r>
            <a:r>
              <a:rPr lang="zh-CN" altLang="en-US" sz="3200" dirty="0"/>
              <a:t>以前）</a:t>
            </a:r>
            <a:endParaRPr lang="en-US" altLang="zh-CN" sz="3200" b="1" dirty="0">
              <a:latin typeface="华文细黑" panose="02010600040101010101" pitchFamily="2" charset="-122"/>
              <a:ea typeface="华文细黑" panose="02010600040101010101" pitchFamily="2" charset="-122"/>
            </a:endParaRPr>
          </a:p>
        </p:txBody>
      </p:sp>
      <p:graphicFrame>
        <p:nvGraphicFramePr>
          <p:cNvPr id="5" name="Group 48"/>
          <p:cNvGraphicFramePr>
            <a:graphicFrameLocks/>
          </p:cNvGraphicFramePr>
          <p:nvPr>
            <p:extLst>
              <p:ext uri="{D42A27DB-BD31-4B8C-83A1-F6EECF244321}">
                <p14:modId xmlns:p14="http://schemas.microsoft.com/office/powerpoint/2010/main" val="487927576"/>
              </p:ext>
            </p:extLst>
          </p:nvPr>
        </p:nvGraphicFramePr>
        <p:xfrm>
          <a:off x="464963" y="1308388"/>
          <a:ext cx="10437063" cy="4950876"/>
        </p:xfrm>
        <a:graphic>
          <a:graphicData uri="http://schemas.openxmlformats.org/drawingml/2006/table">
            <a:tbl>
              <a:tblPr/>
              <a:tblGrid>
                <a:gridCol w="1323270">
                  <a:extLst>
                    <a:ext uri="{9D8B030D-6E8A-4147-A177-3AD203B41FA5}">
                      <a16:colId xmlns:a16="http://schemas.microsoft.com/office/drawing/2014/main" val="20000"/>
                    </a:ext>
                  </a:extLst>
                </a:gridCol>
                <a:gridCol w="4437823">
                  <a:extLst>
                    <a:ext uri="{9D8B030D-6E8A-4147-A177-3AD203B41FA5}">
                      <a16:colId xmlns:a16="http://schemas.microsoft.com/office/drawing/2014/main" val="20001"/>
                    </a:ext>
                  </a:extLst>
                </a:gridCol>
                <a:gridCol w="4675970">
                  <a:extLst>
                    <a:ext uri="{9D8B030D-6E8A-4147-A177-3AD203B41FA5}">
                      <a16:colId xmlns:a16="http://schemas.microsoft.com/office/drawing/2014/main" val="20002"/>
                    </a:ext>
                  </a:extLst>
                </a:gridCol>
              </a:tblGrid>
              <a:tr h="405155">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11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接口</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抽象类</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507">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多重继承</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一个接口可以继承多个接口</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一个类只能继承（</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extends)</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一个抽象类</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84">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方法</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接口不能提供任何代码</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抽象类的非抽象函数可以提供完整代码</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2077">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数据字段</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只包含</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public static final</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常量，常量必须在声明时初始化。</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可以包含实例变量和静态变量以及实例和静态常量。</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15466">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含义</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接口通常用于描述一个类的外围能力，而不是核心特征</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类与接口之间的是</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-able</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或者</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can do</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的关系，有</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instanceof</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关系（实现了接口的具体类对象也是接口类型的实例）。</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抽象类定义了它的后代的核心特征。</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例如</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Person</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类包含了</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Student</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类的核心特征。</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子类与抽象类之间是</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is-a</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的关系，也有</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instanceof</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关系（子类对象也是父类实例）。</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30154">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简洁性</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接口中的常量都被假定为</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public static final</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，可以省略。不能调用任何方法修改这些常量的初始值。接口中的方法被假定为</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public abstract</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可以在抽象类中放置共享代码。可以使用方法来修改实例和静态变量的初始值，但不能修改实例和静态常量的初始值。必须用</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abstract</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显式声明方法为抽象方法。</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98033">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添加功能</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如果为接口添加一个新的方法，则必须查找所有实现该接口的类，并为他们逐一提供该方法的实现，即使新方法没有被调用。</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如果为抽象类提供一个新方法，可以选择提供一个缺省的实现，那么所有已存在的代码不需要修改就可以继续工作，因为新方法没有被调用。</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endParaRPr lang="en-US" altLang="zh-CN" b="1" dirty="0">
              <a:latin typeface="华文细黑" panose="02010600040101010101" pitchFamily="2" charset="-122"/>
              <a:ea typeface="华文细黑" panose="02010600040101010101" pitchFamily="2" charset="-122"/>
            </a:endParaRPr>
          </a:p>
        </p:txBody>
      </p:sp>
      <p:sp>
        <p:nvSpPr>
          <p:cNvPr id="5" name="Rectangle 4"/>
          <p:cNvSpPr txBox="1">
            <a:spLocks noChangeArrowheads="1"/>
          </p:cNvSpPr>
          <p:nvPr/>
        </p:nvSpPr>
        <p:spPr>
          <a:xfrm>
            <a:off x="1142767" y="1145782"/>
            <a:ext cx="10566013" cy="2809273"/>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基本数据类型包装类的作用</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为基本数据类型提供有用的方法和常量值</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用于只能处理对象引用的地方（比如</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所有的集合类里只能放对象）</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包装类对象的值不变（内部</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valule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是</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final</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的），只能读取。</a:t>
            </a:r>
          </a:p>
        </p:txBody>
      </p:sp>
      <p:sp>
        <p:nvSpPr>
          <p:cNvPr id="6" name="Rectangle 5"/>
          <p:cNvSpPr>
            <a:spLocks noChangeArrowheads="1"/>
          </p:cNvSpPr>
          <p:nvPr/>
        </p:nvSpPr>
        <p:spPr bwMode="auto">
          <a:xfrm>
            <a:off x="4288881" y="4485137"/>
            <a:ext cx="1163581" cy="3968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i="1"/>
              <a:t>Number</a:t>
            </a:r>
          </a:p>
        </p:txBody>
      </p:sp>
      <p:sp>
        <p:nvSpPr>
          <p:cNvPr id="7" name="Rectangle 6"/>
          <p:cNvSpPr>
            <a:spLocks noChangeArrowheads="1"/>
          </p:cNvSpPr>
          <p:nvPr/>
        </p:nvSpPr>
        <p:spPr bwMode="auto">
          <a:xfrm>
            <a:off x="1405982" y="5555112"/>
            <a:ext cx="1120119"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Byte</a:t>
            </a:r>
          </a:p>
        </p:txBody>
      </p:sp>
      <p:cxnSp>
        <p:nvCxnSpPr>
          <p:cNvPr id="8" name="AutoShape 7"/>
          <p:cNvCxnSpPr>
            <a:cxnSpLocks noChangeShapeType="1"/>
            <a:stCxn id="19" idx="3"/>
            <a:endCxn id="7" idx="0"/>
          </p:cNvCxnSpPr>
          <p:nvPr/>
        </p:nvCxnSpPr>
        <p:spPr bwMode="auto">
          <a:xfrm rot="5400000">
            <a:off x="3150674" y="3922805"/>
            <a:ext cx="447675" cy="2816938"/>
          </a:xfrm>
          <a:prstGeom prst="bentConnector3">
            <a:avLst>
              <a:gd name="adj1" fmla="val 50000"/>
            </a:avLst>
          </a:prstGeom>
          <a:noFill/>
          <a:ln w="9525">
            <a:solidFill>
              <a:schemeClr val="tx1"/>
            </a:solidFill>
            <a:miter lim="800000"/>
            <a:headEnd/>
            <a:tailEnd/>
          </a:ln>
        </p:spPr>
      </p:cxnSp>
      <p:sp>
        <p:nvSpPr>
          <p:cNvPr id="9" name="Rectangle 8"/>
          <p:cNvSpPr>
            <a:spLocks noChangeArrowheads="1"/>
          </p:cNvSpPr>
          <p:nvPr/>
        </p:nvSpPr>
        <p:spPr bwMode="auto">
          <a:xfrm>
            <a:off x="2531520" y="5555112"/>
            <a:ext cx="112011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Short</a:t>
            </a:r>
          </a:p>
        </p:txBody>
      </p:sp>
      <p:sp>
        <p:nvSpPr>
          <p:cNvPr id="10" name="Rectangle 9"/>
          <p:cNvSpPr>
            <a:spLocks noChangeArrowheads="1"/>
          </p:cNvSpPr>
          <p:nvPr/>
        </p:nvSpPr>
        <p:spPr bwMode="auto">
          <a:xfrm>
            <a:off x="3612607" y="5555112"/>
            <a:ext cx="1120119"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Integer</a:t>
            </a:r>
          </a:p>
        </p:txBody>
      </p:sp>
      <p:sp>
        <p:nvSpPr>
          <p:cNvPr id="11" name="Rectangle 10"/>
          <p:cNvSpPr>
            <a:spLocks noChangeArrowheads="1"/>
          </p:cNvSpPr>
          <p:nvPr/>
        </p:nvSpPr>
        <p:spPr bwMode="auto">
          <a:xfrm>
            <a:off x="4738145" y="5555112"/>
            <a:ext cx="112011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Long</a:t>
            </a:r>
          </a:p>
        </p:txBody>
      </p:sp>
      <p:sp>
        <p:nvSpPr>
          <p:cNvPr id="12" name="Rectangle 11"/>
          <p:cNvSpPr>
            <a:spLocks noChangeArrowheads="1"/>
          </p:cNvSpPr>
          <p:nvPr/>
        </p:nvSpPr>
        <p:spPr bwMode="auto">
          <a:xfrm>
            <a:off x="5862095" y="5555112"/>
            <a:ext cx="112011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Float</a:t>
            </a:r>
          </a:p>
        </p:txBody>
      </p:sp>
      <p:sp>
        <p:nvSpPr>
          <p:cNvPr id="13" name="Rectangle 12"/>
          <p:cNvSpPr>
            <a:spLocks noChangeArrowheads="1"/>
          </p:cNvSpPr>
          <p:nvPr/>
        </p:nvSpPr>
        <p:spPr bwMode="auto">
          <a:xfrm>
            <a:off x="6987632" y="5555112"/>
            <a:ext cx="1120119"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Double</a:t>
            </a:r>
          </a:p>
        </p:txBody>
      </p:sp>
      <p:cxnSp>
        <p:nvCxnSpPr>
          <p:cNvPr id="14" name="AutoShape 13"/>
          <p:cNvCxnSpPr>
            <a:cxnSpLocks noChangeShapeType="1"/>
            <a:stCxn id="19" idx="3"/>
            <a:endCxn id="10" idx="0"/>
          </p:cNvCxnSpPr>
          <p:nvPr/>
        </p:nvCxnSpPr>
        <p:spPr bwMode="auto">
          <a:xfrm rot="5400000">
            <a:off x="4253987" y="5026118"/>
            <a:ext cx="447675" cy="610313"/>
          </a:xfrm>
          <a:prstGeom prst="bentConnector3">
            <a:avLst>
              <a:gd name="adj1" fmla="val 50000"/>
            </a:avLst>
          </a:prstGeom>
          <a:noFill/>
          <a:ln w="9525">
            <a:solidFill>
              <a:schemeClr val="tx1"/>
            </a:solidFill>
            <a:miter lim="800000"/>
            <a:headEnd/>
            <a:tailEnd/>
          </a:ln>
        </p:spPr>
      </p:cxnSp>
      <p:cxnSp>
        <p:nvCxnSpPr>
          <p:cNvPr id="15" name="AutoShape 14"/>
          <p:cNvCxnSpPr>
            <a:cxnSpLocks noChangeShapeType="1"/>
            <a:stCxn id="19" idx="3"/>
            <a:endCxn id="12" idx="0"/>
          </p:cNvCxnSpPr>
          <p:nvPr/>
        </p:nvCxnSpPr>
        <p:spPr bwMode="auto">
          <a:xfrm rot="16200000" flipH="1">
            <a:off x="5378730" y="4511687"/>
            <a:ext cx="447675" cy="1639174"/>
          </a:xfrm>
          <a:prstGeom prst="bentConnector3">
            <a:avLst>
              <a:gd name="adj1" fmla="val 50000"/>
            </a:avLst>
          </a:prstGeom>
          <a:noFill/>
          <a:ln w="9525">
            <a:solidFill>
              <a:schemeClr val="tx1"/>
            </a:solidFill>
            <a:miter lim="800000"/>
            <a:headEnd/>
            <a:tailEnd/>
          </a:ln>
        </p:spPr>
      </p:cxnSp>
      <p:cxnSp>
        <p:nvCxnSpPr>
          <p:cNvPr id="16" name="AutoShape 15"/>
          <p:cNvCxnSpPr>
            <a:cxnSpLocks noChangeShapeType="1"/>
            <a:stCxn id="19" idx="3"/>
            <a:endCxn id="13" idx="0"/>
          </p:cNvCxnSpPr>
          <p:nvPr/>
        </p:nvCxnSpPr>
        <p:spPr bwMode="auto">
          <a:xfrm rot="16200000" flipH="1">
            <a:off x="5941499" y="3948918"/>
            <a:ext cx="447675" cy="2764712"/>
          </a:xfrm>
          <a:prstGeom prst="bentConnector3">
            <a:avLst>
              <a:gd name="adj1" fmla="val 50000"/>
            </a:avLst>
          </a:prstGeom>
          <a:noFill/>
          <a:ln w="9525">
            <a:solidFill>
              <a:schemeClr val="tx1"/>
            </a:solidFill>
            <a:miter lim="800000"/>
            <a:headEnd/>
            <a:tailEnd/>
          </a:ln>
        </p:spPr>
      </p:cxnSp>
      <p:cxnSp>
        <p:nvCxnSpPr>
          <p:cNvPr id="17" name="AutoShape 16"/>
          <p:cNvCxnSpPr>
            <a:cxnSpLocks noChangeShapeType="1"/>
            <a:stCxn id="19" idx="3"/>
            <a:endCxn id="11" idx="0"/>
          </p:cNvCxnSpPr>
          <p:nvPr/>
        </p:nvCxnSpPr>
        <p:spPr bwMode="auto">
          <a:xfrm rot="16200000" flipH="1">
            <a:off x="4816755" y="5073662"/>
            <a:ext cx="447675" cy="515224"/>
          </a:xfrm>
          <a:prstGeom prst="bentConnector3">
            <a:avLst>
              <a:gd name="adj1" fmla="val 50000"/>
            </a:avLst>
          </a:prstGeom>
          <a:noFill/>
          <a:ln w="9525">
            <a:solidFill>
              <a:schemeClr val="tx1"/>
            </a:solidFill>
            <a:miter lim="800000"/>
            <a:headEnd/>
            <a:tailEnd/>
          </a:ln>
        </p:spPr>
      </p:cxnSp>
      <p:cxnSp>
        <p:nvCxnSpPr>
          <p:cNvPr id="18" name="AutoShape 17"/>
          <p:cNvCxnSpPr>
            <a:cxnSpLocks noChangeShapeType="1"/>
            <a:stCxn id="9" idx="0"/>
            <a:endCxn id="19" idx="3"/>
          </p:cNvCxnSpPr>
          <p:nvPr/>
        </p:nvCxnSpPr>
        <p:spPr bwMode="auto">
          <a:xfrm rot="5400000" flipH="1" flipV="1">
            <a:off x="3713442" y="4485575"/>
            <a:ext cx="447675" cy="1691401"/>
          </a:xfrm>
          <a:prstGeom prst="bentConnector3">
            <a:avLst>
              <a:gd name="adj1" fmla="val 50000"/>
            </a:avLst>
          </a:prstGeom>
          <a:noFill/>
          <a:ln w="9525">
            <a:solidFill>
              <a:schemeClr val="tx1"/>
            </a:solidFill>
            <a:miter lim="800000"/>
            <a:headEnd/>
            <a:tailEnd/>
          </a:ln>
        </p:spPr>
      </p:cxnSp>
      <p:sp>
        <p:nvSpPr>
          <p:cNvPr id="19" name="AutoShape 18"/>
          <p:cNvSpPr>
            <a:spLocks noChangeArrowheads="1"/>
          </p:cNvSpPr>
          <p:nvPr/>
        </p:nvSpPr>
        <p:spPr bwMode="auto">
          <a:xfrm rot="5400000">
            <a:off x="4685349" y="4874482"/>
            <a:ext cx="195262" cy="270647"/>
          </a:xfrm>
          <a:prstGeom prst="leftArrow">
            <a:avLst>
              <a:gd name="adj1" fmla="val 731"/>
              <a:gd name="adj2" fmla="val 95588"/>
            </a:avLst>
          </a:prstGeom>
          <a:noFill/>
          <a:ln w="9525">
            <a:solidFill>
              <a:schemeClr val="tx1"/>
            </a:solidFill>
            <a:miter lim="800000"/>
            <a:headEnd/>
            <a:tailEnd/>
          </a:ln>
        </p:spPr>
        <p:txBody>
          <a:bodyPr wrap="none" anchor="ctr"/>
          <a:lstStyle/>
          <a:p>
            <a:endParaRPr lang="zh-CN" altLang="en-US"/>
          </a:p>
        </p:txBody>
      </p:sp>
      <p:sp>
        <p:nvSpPr>
          <p:cNvPr id="20" name="Rectangle 19"/>
          <p:cNvSpPr>
            <a:spLocks noChangeArrowheads="1"/>
          </p:cNvSpPr>
          <p:nvPr/>
        </p:nvSpPr>
        <p:spPr bwMode="auto">
          <a:xfrm>
            <a:off x="5412831" y="4485137"/>
            <a:ext cx="1376937" cy="3968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t>Character</a:t>
            </a:r>
          </a:p>
        </p:txBody>
      </p:sp>
      <p:sp>
        <p:nvSpPr>
          <p:cNvPr id="21" name="Rectangle 20"/>
          <p:cNvSpPr>
            <a:spLocks noChangeArrowheads="1"/>
          </p:cNvSpPr>
          <p:nvPr/>
        </p:nvSpPr>
        <p:spPr bwMode="auto">
          <a:xfrm>
            <a:off x="6728870" y="4485137"/>
            <a:ext cx="1163580" cy="3968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t>Boolean</a:t>
            </a:r>
          </a:p>
        </p:txBody>
      </p:sp>
      <p:sp>
        <p:nvSpPr>
          <p:cNvPr id="22" name="Rectangle 21"/>
          <p:cNvSpPr>
            <a:spLocks noChangeArrowheads="1"/>
          </p:cNvSpPr>
          <p:nvPr/>
        </p:nvSpPr>
        <p:spPr bwMode="auto">
          <a:xfrm>
            <a:off x="4269831" y="3527875"/>
            <a:ext cx="1163581" cy="395287"/>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dirty="0"/>
              <a:t>Object</a:t>
            </a:r>
          </a:p>
        </p:txBody>
      </p:sp>
      <p:sp>
        <p:nvSpPr>
          <p:cNvPr id="23" name="AutoShape 23"/>
          <p:cNvSpPr>
            <a:spLocks noChangeArrowheads="1"/>
          </p:cNvSpPr>
          <p:nvPr/>
        </p:nvSpPr>
        <p:spPr bwMode="auto">
          <a:xfrm rot="5400000">
            <a:off x="4686142" y="3873565"/>
            <a:ext cx="193675" cy="270647"/>
          </a:xfrm>
          <a:prstGeom prst="leftArrow">
            <a:avLst>
              <a:gd name="adj1" fmla="val 731"/>
              <a:gd name="adj2" fmla="val 95588"/>
            </a:avLst>
          </a:prstGeom>
          <a:noFill/>
          <a:ln w="9525">
            <a:solidFill>
              <a:schemeClr val="tx1"/>
            </a:solidFill>
            <a:miter lim="800000"/>
            <a:headEnd/>
            <a:tailEnd/>
          </a:ln>
        </p:spPr>
        <p:txBody>
          <a:bodyPr wrap="none" anchor="ctr"/>
          <a:lstStyle/>
          <a:p>
            <a:endParaRPr lang="zh-CN" altLang="en-US"/>
          </a:p>
        </p:txBody>
      </p:sp>
      <p:cxnSp>
        <p:nvCxnSpPr>
          <p:cNvPr id="24" name="AutoShape 24"/>
          <p:cNvCxnSpPr>
            <a:cxnSpLocks noChangeShapeType="1"/>
            <a:stCxn id="23" idx="3"/>
            <a:endCxn id="6" idx="0"/>
          </p:cNvCxnSpPr>
          <p:nvPr/>
        </p:nvCxnSpPr>
        <p:spPr bwMode="auto">
          <a:xfrm>
            <a:off x="4782979" y="4105726"/>
            <a:ext cx="87693" cy="379411"/>
          </a:xfrm>
          <a:prstGeom prst="straightConnector1">
            <a:avLst/>
          </a:prstGeom>
          <a:noFill/>
          <a:ln w="9525">
            <a:solidFill>
              <a:schemeClr val="tx1"/>
            </a:solidFill>
            <a:round/>
            <a:headEnd/>
            <a:tailEnd/>
          </a:ln>
        </p:spPr>
      </p:cxnSp>
      <p:cxnSp>
        <p:nvCxnSpPr>
          <p:cNvPr id="25" name="AutoShape 25"/>
          <p:cNvCxnSpPr>
            <a:cxnSpLocks noChangeShapeType="1"/>
            <a:stCxn id="23" idx="3"/>
            <a:endCxn id="20" idx="0"/>
          </p:cNvCxnSpPr>
          <p:nvPr/>
        </p:nvCxnSpPr>
        <p:spPr bwMode="auto">
          <a:xfrm rot="16200000" flipH="1">
            <a:off x="5252434" y="3636270"/>
            <a:ext cx="379411" cy="1318321"/>
          </a:xfrm>
          <a:prstGeom prst="bentConnector3">
            <a:avLst>
              <a:gd name="adj1" fmla="val 50000"/>
            </a:avLst>
          </a:prstGeom>
          <a:noFill/>
          <a:ln w="9525">
            <a:solidFill>
              <a:schemeClr val="tx1"/>
            </a:solidFill>
            <a:miter lim="800000"/>
            <a:headEnd/>
            <a:tailEnd/>
          </a:ln>
        </p:spPr>
      </p:cxnSp>
      <p:cxnSp>
        <p:nvCxnSpPr>
          <p:cNvPr id="26" name="AutoShape 26"/>
          <p:cNvCxnSpPr>
            <a:cxnSpLocks noChangeShapeType="1"/>
            <a:stCxn id="23" idx="3"/>
            <a:endCxn id="21" idx="0"/>
          </p:cNvCxnSpPr>
          <p:nvPr/>
        </p:nvCxnSpPr>
        <p:spPr bwMode="auto">
          <a:xfrm rot="16200000" flipH="1">
            <a:off x="5857114" y="3031590"/>
            <a:ext cx="379411" cy="2527681"/>
          </a:xfrm>
          <a:prstGeom prst="bentConnector3">
            <a:avLst>
              <a:gd name="adj1" fmla="val 50000"/>
            </a:avLst>
          </a:prstGeom>
          <a:noFill/>
          <a:ln w="9525">
            <a:solidFill>
              <a:schemeClr val="tx1"/>
            </a:solidFill>
            <a:miter lim="800000"/>
            <a:headEnd/>
            <a:tailEnd/>
          </a:ln>
        </p:spPr>
      </p:cxnSp>
      <p:grpSp>
        <p:nvGrpSpPr>
          <p:cNvPr id="27" name="组合 26"/>
          <p:cNvGrpSpPr>
            <a:grpSpLocks/>
          </p:cNvGrpSpPr>
          <p:nvPr/>
        </p:nvGrpSpPr>
        <p:grpSpPr bwMode="auto">
          <a:xfrm>
            <a:off x="1632995" y="3526287"/>
            <a:ext cx="6241144" cy="1985963"/>
            <a:chOff x="1331913" y="3114675"/>
            <a:chExt cx="5015300" cy="2205038"/>
          </a:xfrm>
        </p:grpSpPr>
        <p:sp>
          <p:nvSpPr>
            <p:cNvPr id="28" name="Rectangle 22"/>
            <p:cNvSpPr>
              <a:spLocks noChangeArrowheads="1"/>
            </p:cNvSpPr>
            <p:nvPr/>
          </p:nvSpPr>
          <p:spPr bwMode="auto">
            <a:xfrm>
              <a:off x="2024063" y="3114675"/>
              <a:ext cx="1287462" cy="439738"/>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i="1"/>
                <a:t>Comparable</a:t>
              </a:r>
            </a:p>
          </p:txBody>
        </p:sp>
        <p:sp>
          <p:nvSpPr>
            <p:cNvPr id="29" name="AutoShape 27"/>
            <p:cNvSpPr>
              <a:spLocks noChangeArrowheads="1"/>
            </p:cNvSpPr>
            <p:nvPr/>
          </p:nvSpPr>
          <p:spPr bwMode="auto">
            <a:xfrm rot="5400000">
              <a:off x="2483644" y="3553619"/>
              <a:ext cx="215900" cy="217488"/>
            </a:xfrm>
            <a:prstGeom prst="leftArrow">
              <a:avLst>
                <a:gd name="adj1" fmla="val 731"/>
                <a:gd name="adj2" fmla="val 95588"/>
              </a:avLst>
            </a:prstGeom>
            <a:noFill/>
            <a:ln w="9525">
              <a:solidFill>
                <a:srgbClr val="0000CC"/>
              </a:solidFill>
              <a:miter lim="800000"/>
              <a:headEnd/>
              <a:tailEnd/>
            </a:ln>
          </p:spPr>
          <p:txBody>
            <a:bodyPr wrap="none" anchor="ctr"/>
            <a:lstStyle/>
            <a:p>
              <a:endParaRPr lang="zh-CN" altLang="en-US"/>
            </a:p>
          </p:txBody>
        </p:sp>
        <p:sp>
          <p:nvSpPr>
            <p:cNvPr id="30" name="Line 33"/>
            <p:cNvSpPr>
              <a:spLocks noChangeShapeType="1"/>
            </p:cNvSpPr>
            <p:nvPr/>
          </p:nvSpPr>
          <p:spPr bwMode="auto">
            <a:xfrm>
              <a:off x="2592388" y="3770313"/>
              <a:ext cx="0" cy="1414462"/>
            </a:xfrm>
            <a:prstGeom prst="line">
              <a:avLst/>
            </a:prstGeom>
            <a:noFill/>
            <a:ln w="9525">
              <a:solidFill>
                <a:srgbClr val="0000CC"/>
              </a:solidFill>
              <a:prstDash val="dash"/>
              <a:round/>
              <a:headEnd/>
              <a:tailEnd/>
            </a:ln>
          </p:spPr>
          <p:txBody>
            <a:bodyPr wrap="none" anchor="ctr"/>
            <a:lstStyle/>
            <a:p>
              <a:endParaRPr lang="zh-CN" altLang="en-US"/>
            </a:p>
          </p:txBody>
        </p:sp>
        <p:sp>
          <p:nvSpPr>
            <p:cNvPr id="31" name="Line 34"/>
            <p:cNvSpPr>
              <a:spLocks noChangeShapeType="1"/>
            </p:cNvSpPr>
            <p:nvPr/>
          </p:nvSpPr>
          <p:spPr bwMode="auto">
            <a:xfrm flipV="1">
              <a:off x="2592388" y="4008476"/>
              <a:ext cx="3591880" cy="50762"/>
            </a:xfrm>
            <a:prstGeom prst="line">
              <a:avLst/>
            </a:prstGeom>
            <a:noFill/>
            <a:ln w="9525">
              <a:solidFill>
                <a:srgbClr val="0000CC"/>
              </a:solidFill>
              <a:prstDash val="dash"/>
              <a:round/>
              <a:headEnd/>
              <a:tailEnd/>
            </a:ln>
          </p:spPr>
          <p:txBody>
            <a:bodyPr wrap="none" anchor="ctr"/>
            <a:lstStyle/>
            <a:p>
              <a:endParaRPr lang="zh-CN" altLang="en-US"/>
            </a:p>
          </p:txBody>
        </p:sp>
        <p:sp>
          <p:nvSpPr>
            <p:cNvPr id="32" name="Line 36"/>
            <p:cNvSpPr>
              <a:spLocks noChangeShapeType="1"/>
            </p:cNvSpPr>
            <p:nvPr/>
          </p:nvSpPr>
          <p:spPr bwMode="auto">
            <a:xfrm>
              <a:off x="5117803" y="4059238"/>
              <a:ext cx="0" cy="134937"/>
            </a:xfrm>
            <a:prstGeom prst="line">
              <a:avLst/>
            </a:prstGeom>
            <a:noFill/>
            <a:ln w="9525">
              <a:solidFill>
                <a:srgbClr val="0000CC"/>
              </a:solidFill>
              <a:prstDash val="dash"/>
              <a:round/>
              <a:headEnd/>
              <a:tailEnd/>
            </a:ln>
          </p:spPr>
          <p:txBody>
            <a:bodyPr wrap="none" anchor="ctr"/>
            <a:lstStyle/>
            <a:p>
              <a:endParaRPr lang="zh-CN" altLang="en-US"/>
            </a:p>
          </p:txBody>
        </p:sp>
        <p:sp>
          <p:nvSpPr>
            <p:cNvPr id="33" name="Line 37"/>
            <p:cNvSpPr>
              <a:spLocks noChangeShapeType="1"/>
            </p:cNvSpPr>
            <p:nvPr/>
          </p:nvSpPr>
          <p:spPr bwMode="auto">
            <a:xfrm>
              <a:off x="6173075" y="4022542"/>
              <a:ext cx="0" cy="134937"/>
            </a:xfrm>
            <a:prstGeom prst="line">
              <a:avLst/>
            </a:prstGeom>
            <a:noFill/>
            <a:ln w="9525">
              <a:solidFill>
                <a:srgbClr val="0000CC"/>
              </a:solidFill>
              <a:prstDash val="dash"/>
              <a:round/>
              <a:headEnd/>
              <a:tailEnd/>
            </a:ln>
          </p:spPr>
          <p:txBody>
            <a:bodyPr wrap="none" anchor="ctr"/>
            <a:lstStyle/>
            <a:p>
              <a:endParaRPr lang="zh-CN" altLang="en-US"/>
            </a:p>
          </p:txBody>
        </p:sp>
        <p:sp>
          <p:nvSpPr>
            <p:cNvPr id="34" name="Line 38"/>
            <p:cNvSpPr>
              <a:spLocks noChangeShapeType="1"/>
            </p:cNvSpPr>
            <p:nvPr/>
          </p:nvSpPr>
          <p:spPr bwMode="auto">
            <a:xfrm flipV="1">
              <a:off x="1331913" y="5134012"/>
              <a:ext cx="5011709" cy="50762"/>
            </a:xfrm>
            <a:prstGeom prst="line">
              <a:avLst/>
            </a:prstGeom>
            <a:noFill/>
            <a:ln w="9525">
              <a:solidFill>
                <a:srgbClr val="0000CC"/>
              </a:solidFill>
              <a:prstDash val="dash"/>
              <a:round/>
              <a:headEnd/>
              <a:tailEnd/>
            </a:ln>
          </p:spPr>
          <p:txBody>
            <a:bodyPr wrap="none" anchor="ctr"/>
            <a:lstStyle/>
            <a:p>
              <a:endParaRPr lang="zh-CN" altLang="en-US"/>
            </a:p>
          </p:txBody>
        </p:sp>
        <p:sp>
          <p:nvSpPr>
            <p:cNvPr id="35" name="Line 39"/>
            <p:cNvSpPr>
              <a:spLocks noChangeShapeType="1"/>
            </p:cNvSpPr>
            <p:nvPr/>
          </p:nvSpPr>
          <p:spPr bwMode="auto">
            <a:xfrm>
              <a:off x="1331913" y="5183188"/>
              <a:ext cx="0" cy="134937"/>
            </a:xfrm>
            <a:prstGeom prst="line">
              <a:avLst/>
            </a:prstGeom>
            <a:noFill/>
            <a:ln w="9525">
              <a:solidFill>
                <a:srgbClr val="0000CC"/>
              </a:solidFill>
              <a:prstDash val="dash"/>
              <a:round/>
              <a:headEnd/>
              <a:tailEnd/>
            </a:ln>
          </p:spPr>
          <p:txBody>
            <a:bodyPr wrap="none" anchor="ctr"/>
            <a:lstStyle/>
            <a:p>
              <a:endParaRPr lang="zh-CN" altLang="en-US"/>
            </a:p>
          </p:txBody>
        </p:sp>
        <p:sp>
          <p:nvSpPr>
            <p:cNvPr id="36" name="Line 40"/>
            <p:cNvSpPr>
              <a:spLocks noChangeShapeType="1"/>
            </p:cNvSpPr>
            <p:nvPr/>
          </p:nvSpPr>
          <p:spPr bwMode="auto">
            <a:xfrm>
              <a:off x="2482850" y="5184775"/>
              <a:ext cx="0" cy="134938"/>
            </a:xfrm>
            <a:prstGeom prst="line">
              <a:avLst/>
            </a:prstGeom>
            <a:noFill/>
            <a:ln w="9525">
              <a:solidFill>
                <a:srgbClr val="0000CC"/>
              </a:solidFill>
              <a:prstDash val="dash"/>
              <a:round/>
              <a:headEnd/>
              <a:tailEnd/>
            </a:ln>
          </p:spPr>
          <p:txBody>
            <a:bodyPr wrap="none" anchor="ctr"/>
            <a:lstStyle/>
            <a:p>
              <a:endParaRPr lang="zh-CN" altLang="en-US"/>
            </a:p>
          </p:txBody>
        </p:sp>
        <p:sp>
          <p:nvSpPr>
            <p:cNvPr id="37" name="Line 41"/>
            <p:cNvSpPr>
              <a:spLocks noChangeShapeType="1"/>
            </p:cNvSpPr>
            <p:nvPr/>
          </p:nvSpPr>
          <p:spPr bwMode="auto">
            <a:xfrm>
              <a:off x="3536950" y="5184775"/>
              <a:ext cx="0" cy="134938"/>
            </a:xfrm>
            <a:prstGeom prst="line">
              <a:avLst/>
            </a:prstGeom>
            <a:noFill/>
            <a:ln w="9525">
              <a:solidFill>
                <a:srgbClr val="0000CC"/>
              </a:solidFill>
              <a:prstDash val="dash"/>
              <a:round/>
              <a:headEnd/>
              <a:tailEnd/>
            </a:ln>
          </p:spPr>
          <p:txBody>
            <a:bodyPr wrap="none" anchor="ctr"/>
            <a:lstStyle/>
            <a:p>
              <a:endParaRPr lang="zh-CN" altLang="en-US"/>
            </a:p>
          </p:txBody>
        </p:sp>
        <p:sp>
          <p:nvSpPr>
            <p:cNvPr id="38" name="Line 42"/>
            <p:cNvSpPr>
              <a:spLocks noChangeShapeType="1"/>
            </p:cNvSpPr>
            <p:nvPr/>
          </p:nvSpPr>
          <p:spPr bwMode="auto">
            <a:xfrm>
              <a:off x="4662488" y="5184775"/>
              <a:ext cx="0" cy="134938"/>
            </a:xfrm>
            <a:prstGeom prst="line">
              <a:avLst/>
            </a:prstGeom>
            <a:noFill/>
            <a:ln w="9525">
              <a:solidFill>
                <a:srgbClr val="0000CC"/>
              </a:solidFill>
              <a:prstDash val="dash"/>
              <a:round/>
              <a:headEnd/>
              <a:tailEnd/>
            </a:ln>
          </p:spPr>
          <p:txBody>
            <a:bodyPr wrap="none" anchor="ctr"/>
            <a:lstStyle/>
            <a:p>
              <a:endParaRPr lang="zh-CN" altLang="en-US"/>
            </a:p>
          </p:txBody>
        </p:sp>
        <p:sp>
          <p:nvSpPr>
            <p:cNvPr id="39" name="Line 43"/>
            <p:cNvSpPr>
              <a:spLocks noChangeShapeType="1"/>
            </p:cNvSpPr>
            <p:nvPr/>
          </p:nvSpPr>
          <p:spPr bwMode="auto">
            <a:xfrm>
              <a:off x="5786438" y="5184775"/>
              <a:ext cx="0" cy="134938"/>
            </a:xfrm>
            <a:prstGeom prst="line">
              <a:avLst/>
            </a:prstGeom>
            <a:noFill/>
            <a:ln w="9525">
              <a:solidFill>
                <a:srgbClr val="0000CC"/>
              </a:solidFill>
              <a:prstDash val="dash"/>
              <a:round/>
              <a:headEnd/>
              <a:tailEnd/>
            </a:ln>
          </p:spPr>
          <p:txBody>
            <a:bodyPr wrap="none" anchor="ctr"/>
            <a:lstStyle/>
            <a:p>
              <a:endParaRPr lang="zh-CN" altLang="en-US"/>
            </a:p>
          </p:txBody>
        </p:sp>
        <p:sp>
          <p:nvSpPr>
            <p:cNvPr id="40" name="Line 44"/>
            <p:cNvSpPr>
              <a:spLocks noChangeShapeType="1"/>
            </p:cNvSpPr>
            <p:nvPr/>
          </p:nvSpPr>
          <p:spPr bwMode="auto">
            <a:xfrm>
              <a:off x="6347213" y="5184775"/>
              <a:ext cx="0" cy="134938"/>
            </a:xfrm>
            <a:prstGeom prst="line">
              <a:avLst/>
            </a:prstGeom>
            <a:noFill/>
            <a:ln w="9525">
              <a:solidFill>
                <a:srgbClr val="0000CC"/>
              </a:solidFill>
              <a:prstDash val="dash"/>
              <a:round/>
              <a:headEnd/>
              <a:tailEnd/>
            </a:ln>
          </p:spPr>
          <p:txBody>
            <a:bodyPr wrap="none" anchor="ctr"/>
            <a:lstStyle/>
            <a:p>
              <a:endParaRPr lang="zh-CN" altLang="en-US"/>
            </a:p>
          </p:txBody>
        </p:sp>
        <p:sp>
          <p:nvSpPr>
            <p:cNvPr id="41" name="椭圆 3"/>
            <p:cNvSpPr>
              <a:spLocks noChangeArrowheads="1"/>
            </p:cNvSpPr>
            <p:nvPr/>
          </p:nvSpPr>
          <p:spPr bwMode="auto">
            <a:xfrm>
              <a:off x="2051720" y="3135313"/>
              <a:ext cx="90010" cy="90010"/>
            </a:xfrm>
            <a:prstGeom prst="ellipse">
              <a:avLst/>
            </a:prstGeom>
            <a:noFill/>
            <a:ln w="9525" algn="ctr">
              <a:solidFill>
                <a:schemeClr val="tx1"/>
              </a:solidFill>
              <a:round/>
              <a:headEnd/>
              <a:tailEnd/>
            </a:ln>
          </p:spPr>
          <p:txBody>
            <a:bodyPr wrap="none" anchor="ctr"/>
            <a:lstStyle/>
            <a:p>
              <a:endParaRPr lang="zh-CN" altLang="en-US"/>
            </a:p>
          </p:txBody>
        </p:sp>
        <p:cxnSp>
          <p:nvCxnSpPr>
            <p:cNvPr id="42" name="直接连接符 5"/>
            <p:cNvCxnSpPr>
              <a:cxnSpLocks noChangeShapeType="1"/>
              <a:stCxn id="41" idx="6"/>
            </p:cNvCxnSpPr>
            <p:nvPr/>
          </p:nvCxnSpPr>
          <p:spPr bwMode="auto">
            <a:xfrm>
              <a:off x="2141730" y="3180318"/>
              <a:ext cx="88708" cy="0"/>
            </a:xfrm>
            <a:prstGeom prst="line">
              <a:avLst/>
            </a:prstGeom>
            <a:noFill/>
            <a:ln w="9525" algn="ctr">
              <a:solidFill>
                <a:schemeClr val="tx1"/>
              </a:solidFill>
              <a:round/>
              <a:headEnd/>
              <a:tailEnd/>
            </a:ln>
          </p:spPr>
        </p:cxnSp>
      </p:grpSp>
      <p:sp>
        <p:nvSpPr>
          <p:cNvPr id="44" name="Line 36"/>
          <p:cNvSpPr>
            <a:spLocks noChangeShapeType="1"/>
          </p:cNvSpPr>
          <p:nvPr/>
        </p:nvSpPr>
        <p:spPr bwMode="auto">
          <a:xfrm>
            <a:off x="5141545" y="4364151"/>
            <a:ext cx="0" cy="121531"/>
          </a:xfrm>
          <a:prstGeom prst="line">
            <a:avLst/>
          </a:prstGeom>
          <a:noFill/>
          <a:ln w="9525">
            <a:solidFill>
              <a:srgbClr val="0000CC"/>
            </a:solidFill>
            <a:prstDash val="dash"/>
            <a:round/>
            <a:headEnd/>
            <a:tailEnd/>
          </a:ln>
        </p:spPr>
        <p:txBody>
          <a:bodyPr wrap="none" anchor="ct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endParaRPr lang="en-US" altLang="zh-CN" b="1" dirty="0">
              <a:latin typeface="华文细黑" panose="02010600040101010101" pitchFamily="2" charset="-122"/>
              <a:ea typeface="华文细黑" panose="02010600040101010101" pitchFamily="2" charset="-122"/>
            </a:endParaRPr>
          </a:p>
        </p:txBody>
      </p:sp>
      <p:sp>
        <p:nvSpPr>
          <p:cNvPr id="43" name="Rectangle 3"/>
          <p:cNvSpPr txBox="1">
            <a:spLocks noChangeArrowheads="1"/>
          </p:cNvSpPr>
          <p:nvPr/>
        </p:nvSpPr>
        <p:spPr>
          <a:xfrm>
            <a:off x="566737" y="1341438"/>
            <a:ext cx="10295893" cy="4678362"/>
          </a:xfrm>
          <a:prstGeom prst="rect">
            <a:avLst/>
          </a:prstGeom>
        </p:spPr>
        <p:txBody>
          <a:bodyPr/>
          <a:lstStyle/>
          <a:p>
            <a:pPr marL="228600" indent="-228600">
              <a:lnSpc>
                <a:spcPct val="110000"/>
              </a:lnSpc>
              <a:spcBef>
                <a:spcPts val="1000"/>
              </a:spcBef>
              <a:buFont typeface="Wingdings" pitchFamily="2" charset="2"/>
              <a:buChar char="n"/>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构造函数</a:t>
            </a:r>
          </a:p>
          <a:p>
            <a:pPr marL="685800" marR="0" lvl="1" indent="-228600" algn="l" defTabSz="914400" rtl="0" eaLnBrk="1" fontAlgn="auto" latinLnBrk="0" hangingPunct="1">
              <a:lnSpc>
                <a:spcPct val="11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以一个对应的基本数据类型为参数</a:t>
            </a:r>
          </a:p>
          <a:p>
            <a:pPr marL="685800" marR="0" lvl="1" indent="-228600" algn="l" defTabSz="914400" rtl="0" eaLnBrk="1" fontAlgn="auto" latinLnBrk="0" hangingPunct="1">
              <a:lnSpc>
                <a:spcPct val="11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以字符串为参数</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除了</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Character)</a:t>
            </a:r>
          </a:p>
          <a:p>
            <a:pPr marL="228600" indent="-228600">
              <a:lnSpc>
                <a:spcPct val="110000"/>
              </a:lnSpc>
              <a:spcBef>
                <a:spcPts val="1000"/>
              </a:spcBef>
              <a:buFont typeface="Wingdings" pitchFamily="2" charset="2"/>
              <a:buChar char="n"/>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如</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Double</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类的构造函数如下：</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Double (double value);</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Double (String value);</a:t>
            </a: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110000"/>
              </a:lnSpc>
              <a:spcBef>
                <a:spcPts val="1000"/>
              </a:spcBef>
              <a:buFont typeface="Wingdings" pitchFamily="2" charset="2"/>
              <a:buChar char="n"/>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例如</a:t>
            </a:r>
          </a:p>
          <a:p>
            <a:pPr marL="228600" indent="-228600">
              <a:lnSpc>
                <a:spcPct val="110000"/>
              </a:lnSpc>
              <a:spcBef>
                <a:spcPts val="1000"/>
              </a:spcBef>
            </a:pP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Double </a:t>
            </a:r>
            <a:r>
              <a:rPr lang="en-US" altLang="zh-CN" sz="2400" dirty="0" err="1">
                <a:latin typeface="Courier New" panose="02070309020205020404" pitchFamily="49" charset="0"/>
                <a:ea typeface="微软雅黑" panose="020B0503020204020204" pitchFamily="34" charset="-122"/>
                <a:cs typeface="Courier New" panose="02070309020205020404" pitchFamily="49" charset="0"/>
              </a:rPr>
              <a:t>doubleObject</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 new Double(5.0);</a:t>
            </a:r>
          </a:p>
          <a:p>
            <a:pPr marL="228600" indent="-228600">
              <a:lnSpc>
                <a:spcPct val="110000"/>
              </a:lnSpc>
              <a:spcBef>
                <a:spcPts val="1000"/>
              </a:spcBef>
            </a:pP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Double </a:t>
            </a:r>
            <a:r>
              <a:rPr lang="en-US" altLang="zh-CN" sz="2400" dirty="0" err="1">
                <a:latin typeface="Courier New" panose="02070309020205020404" pitchFamily="49" charset="0"/>
                <a:ea typeface="微软雅黑" panose="020B0503020204020204" pitchFamily="34" charset="-122"/>
                <a:cs typeface="Courier New" panose="02070309020205020404" pitchFamily="49" charset="0"/>
              </a:rPr>
              <a:t>doubleObject</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 new Double("5.0");</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包装类没有无参构造方法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grpSp>
        <p:nvGrpSpPr>
          <p:cNvPr id="5" name="组合 124"/>
          <p:cNvGrpSpPr>
            <a:grpSpLocks/>
          </p:cNvGrpSpPr>
          <p:nvPr/>
        </p:nvGrpSpPr>
        <p:grpSpPr bwMode="auto">
          <a:xfrm>
            <a:off x="727074" y="1470025"/>
            <a:ext cx="9718783" cy="4760913"/>
            <a:chOff x="1512888" y="1517650"/>
            <a:chExt cx="6094413" cy="3575051"/>
          </a:xfrm>
        </p:grpSpPr>
        <p:sp>
          <p:nvSpPr>
            <p:cNvPr id="7" name="Freeform 5"/>
            <p:cNvSpPr>
              <a:spLocks/>
            </p:cNvSpPr>
            <p:nvPr/>
          </p:nvSpPr>
          <p:spPr bwMode="auto">
            <a:xfrm>
              <a:off x="4694238" y="2179638"/>
              <a:ext cx="1417638" cy="1866900"/>
            </a:xfrm>
            <a:custGeom>
              <a:avLst/>
              <a:gdLst>
                <a:gd name="T0" fmla="*/ 2147483647 w 893"/>
                <a:gd name="T1" fmla="*/ 2147483647 h 1176"/>
                <a:gd name="T2" fmla="*/ 2147483647 w 893"/>
                <a:gd name="T3" fmla="*/ 2147483647 h 1176"/>
                <a:gd name="T4" fmla="*/ 0 w 893"/>
                <a:gd name="T5" fmla="*/ 2147483647 h 1176"/>
                <a:gd name="T6" fmla="*/ 0 w 893"/>
                <a:gd name="T7" fmla="*/ 0 h 1176"/>
                <a:gd name="T8" fmla="*/ 0 60000 65536"/>
                <a:gd name="T9" fmla="*/ 0 60000 65536"/>
                <a:gd name="T10" fmla="*/ 0 60000 65536"/>
                <a:gd name="T11" fmla="*/ 0 60000 65536"/>
                <a:gd name="T12" fmla="*/ 0 w 893"/>
                <a:gd name="T13" fmla="*/ 0 h 1176"/>
                <a:gd name="T14" fmla="*/ 893 w 893"/>
                <a:gd name="T15" fmla="*/ 1176 h 1176"/>
              </a:gdLst>
              <a:ahLst/>
              <a:cxnLst>
                <a:cxn ang="T8">
                  <a:pos x="T0" y="T1"/>
                </a:cxn>
                <a:cxn ang="T9">
                  <a:pos x="T2" y="T3"/>
                </a:cxn>
                <a:cxn ang="T10">
                  <a:pos x="T4" y="T5"/>
                </a:cxn>
                <a:cxn ang="T11">
                  <a:pos x="T6" y="T7"/>
                </a:cxn>
              </a:cxnLst>
              <a:rect l="T12" t="T13" r="T14" b="T15"/>
              <a:pathLst>
                <a:path w="893" h="1176">
                  <a:moveTo>
                    <a:pt x="893" y="1176"/>
                  </a:moveTo>
                  <a:lnTo>
                    <a:pt x="893" y="730"/>
                  </a:lnTo>
                  <a:lnTo>
                    <a:pt x="0" y="730"/>
                  </a:lnTo>
                  <a:lnTo>
                    <a:pt x="0" y="0"/>
                  </a:lnTo>
                </a:path>
              </a:pathLst>
            </a:custGeom>
            <a:noFill/>
            <a:ln w="0">
              <a:solidFill>
                <a:srgbClr val="0000FF"/>
              </a:solidFill>
              <a:round/>
              <a:headEnd/>
              <a:tailEnd/>
            </a:ln>
          </p:spPr>
          <p:txBody>
            <a:bodyPr/>
            <a:lstStyle/>
            <a:p>
              <a:endParaRPr lang="zh-CN" altLang="en-US"/>
            </a:p>
          </p:txBody>
        </p:sp>
        <p:sp>
          <p:nvSpPr>
            <p:cNvPr id="8" name="Freeform 6"/>
            <p:cNvSpPr>
              <a:spLocks/>
            </p:cNvSpPr>
            <p:nvPr/>
          </p:nvSpPr>
          <p:spPr bwMode="auto">
            <a:xfrm>
              <a:off x="4616451" y="3035300"/>
              <a:ext cx="157163" cy="146050"/>
            </a:xfrm>
            <a:custGeom>
              <a:avLst/>
              <a:gdLst>
                <a:gd name="T0" fmla="*/ 2147483647 w 99"/>
                <a:gd name="T1" fmla="*/ 0 h 92"/>
                <a:gd name="T2" fmla="*/ 2147483647 w 99"/>
                <a:gd name="T3" fmla="*/ 2147483647 h 92"/>
                <a:gd name="T4" fmla="*/ 0 w 99"/>
                <a:gd name="T5" fmla="*/ 2147483647 h 92"/>
                <a:gd name="T6" fmla="*/ 2147483647 w 99"/>
                <a:gd name="T7" fmla="*/ 0 h 92"/>
                <a:gd name="T8" fmla="*/ 0 60000 65536"/>
                <a:gd name="T9" fmla="*/ 0 60000 65536"/>
                <a:gd name="T10" fmla="*/ 0 60000 65536"/>
                <a:gd name="T11" fmla="*/ 0 60000 65536"/>
                <a:gd name="T12" fmla="*/ 0 w 99"/>
                <a:gd name="T13" fmla="*/ 0 h 92"/>
                <a:gd name="T14" fmla="*/ 99 w 99"/>
                <a:gd name="T15" fmla="*/ 92 h 92"/>
              </a:gdLst>
              <a:ahLst/>
              <a:cxnLst>
                <a:cxn ang="T8">
                  <a:pos x="T0" y="T1"/>
                </a:cxn>
                <a:cxn ang="T9">
                  <a:pos x="T2" y="T3"/>
                </a:cxn>
                <a:cxn ang="T10">
                  <a:pos x="T4" y="T5"/>
                </a:cxn>
                <a:cxn ang="T11">
                  <a:pos x="T6" y="T7"/>
                </a:cxn>
              </a:cxnLst>
              <a:rect l="T12" t="T13" r="T14" b="T15"/>
              <a:pathLst>
                <a:path w="99" h="92">
                  <a:moveTo>
                    <a:pt x="49" y="0"/>
                  </a:moveTo>
                  <a:lnTo>
                    <a:pt x="99" y="92"/>
                  </a:lnTo>
                  <a:lnTo>
                    <a:pt x="0" y="92"/>
                  </a:lnTo>
                  <a:lnTo>
                    <a:pt x="49" y="0"/>
                  </a:lnTo>
                  <a:close/>
                </a:path>
              </a:pathLst>
            </a:custGeom>
            <a:solidFill>
              <a:srgbClr val="FFFFFF"/>
            </a:solidFill>
            <a:ln w="0">
              <a:solidFill>
                <a:srgbClr val="0000FF"/>
              </a:solidFill>
              <a:round/>
              <a:headEnd/>
              <a:tailEnd/>
            </a:ln>
          </p:spPr>
          <p:txBody>
            <a:bodyPr/>
            <a:lstStyle/>
            <a:p>
              <a:endParaRPr lang="zh-CN" altLang="en-US"/>
            </a:p>
          </p:txBody>
        </p:sp>
        <p:sp>
          <p:nvSpPr>
            <p:cNvPr id="9" name="Freeform 9"/>
            <p:cNvSpPr>
              <a:spLocks/>
            </p:cNvSpPr>
            <p:nvPr/>
          </p:nvSpPr>
          <p:spPr bwMode="auto">
            <a:xfrm>
              <a:off x="2986088" y="1628775"/>
              <a:ext cx="1450975" cy="2586038"/>
            </a:xfrm>
            <a:custGeom>
              <a:avLst/>
              <a:gdLst>
                <a:gd name="T0" fmla="*/ 0 w 914"/>
                <a:gd name="T1" fmla="*/ 2147483647 h 1778"/>
                <a:gd name="T2" fmla="*/ 0 w 914"/>
                <a:gd name="T3" fmla="*/ 2147483647 h 1778"/>
                <a:gd name="T4" fmla="*/ 2147483647 w 914"/>
                <a:gd name="T5" fmla="*/ 2147483647 h 1778"/>
                <a:gd name="T6" fmla="*/ 2147483647 w 914"/>
                <a:gd name="T7" fmla="*/ 0 h 1778"/>
                <a:gd name="T8" fmla="*/ 0 60000 65536"/>
                <a:gd name="T9" fmla="*/ 0 60000 65536"/>
                <a:gd name="T10" fmla="*/ 0 60000 65536"/>
                <a:gd name="T11" fmla="*/ 0 60000 65536"/>
                <a:gd name="T12" fmla="*/ 0 w 914"/>
                <a:gd name="T13" fmla="*/ 0 h 1778"/>
                <a:gd name="T14" fmla="*/ 914 w 914"/>
                <a:gd name="T15" fmla="*/ 1778 h 1778"/>
              </a:gdLst>
              <a:ahLst/>
              <a:cxnLst>
                <a:cxn ang="T8">
                  <a:pos x="T0" y="T1"/>
                </a:cxn>
                <a:cxn ang="T9">
                  <a:pos x="T2" y="T3"/>
                </a:cxn>
                <a:cxn ang="T10">
                  <a:pos x="T4" y="T5"/>
                </a:cxn>
                <a:cxn ang="T11">
                  <a:pos x="T6" y="T7"/>
                </a:cxn>
              </a:cxnLst>
              <a:rect l="T12" t="T13" r="T14" b="T15"/>
              <a:pathLst>
                <a:path w="914" h="1778">
                  <a:moveTo>
                    <a:pt x="0" y="1778"/>
                  </a:moveTo>
                  <a:lnTo>
                    <a:pt x="0" y="1169"/>
                  </a:lnTo>
                  <a:lnTo>
                    <a:pt x="914" y="1169"/>
                  </a:lnTo>
                  <a:lnTo>
                    <a:pt x="914" y="0"/>
                  </a:lnTo>
                </a:path>
              </a:pathLst>
            </a:custGeom>
            <a:noFill/>
            <a:ln w="0">
              <a:solidFill>
                <a:srgbClr val="0000FF"/>
              </a:solidFill>
              <a:round/>
              <a:headEnd/>
              <a:tailEnd/>
            </a:ln>
          </p:spPr>
          <p:txBody>
            <a:bodyPr/>
            <a:lstStyle/>
            <a:p>
              <a:endParaRPr lang="zh-CN" altLang="en-US"/>
            </a:p>
          </p:txBody>
        </p:sp>
        <p:sp>
          <p:nvSpPr>
            <p:cNvPr id="10" name="Freeform 10"/>
            <p:cNvSpPr>
              <a:spLocks/>
            </p:cNvSpPr>
            <p:nvPr/>
          </p:nvSpPr>
          <p:spPr bwMode="auto">
            <a:xfrm>
              <a:off x="4368801" y="3035300"/>
              <a:ext cx="146050" cy="146050"/>
            </a:xfrm>
            <a:custGeom>
              <a:avLst/>
              <a:gdLst>
                <a:gd name="T0" fmla="*/ 2147483647 w 92"/>
                <a:gd name="T1" fmla="*/ 0 h 92"/>
                <a:gd name="T2" fmla="*/ 2147483647 w 92"/>
                <a:gd name="T3" fmla="*/ 2147483647 h 92"/>
                <a:gd name="T4" fmla="*/ 0 w 92"/>
                <a:gd name="T5" fmla="*/ 2147483647 h 92"/>
                <a:gd name="T6" fmla="*/ 2147483647 w 92"/>
                <a:gd name="T7" fmla="*/ 0 h 92"/>
                <a:gd name="T8" fmla="*/ 0 60000 65536"/>
                <a:gd name="T9" fmla="*/ 0 60000 65536"/>
                <a:gd name="T10" fmla="*/ 0 60000 65536"/>
                <a:gd name="T11" fmla="*/ 0 60000 65536"/>
                <a:gd name="T12" fmla="*/ 0 w 92"/>
                <a:gd name="T13" fmla="*/ 0 h 92"/>
                <a:gd name="T14" fmla="*/ 92 w 92"/>
                <a:gd name="T15" fmla="*/ 92 h 92"/>
              </a:gdLst>
              <a:ahLst/>
              <a:cxnLst>
                <a:cxn ang="T8">
                  <a:pos x="T0" y="T1"/>
                </a:cxn>
                <a:cxn ang="T9">
                  <a:pos x="T2" y="T3"/>
                </a:cxn>
                <a:cxn ang="T10">
                  <a:pos x="T4" y="T5"/>
                </a:cxn>
                <a:cxn ang="T11">
                  <a:pos x="T6" y="T7"/>
                </a:cxn>
              </a:cxnLst>
              <a:rect l="T12" t="T13" r="T14" b="T15"/>
              <a:pathLst>
                <a:path w="92" h="92">
                  <a:moveTo>
                    <a:pt x="43" y="0"/>
                  </a:moveTo>
                  <a:lnTo>
                    <a:pt x="92" y="92"/>
                  </a:lnTo>
                  <a:lnTo>
                    <a:pt x="0" y="92"/>
                  </a:lnTo>
                  <a:lnTo>
                    <a:pt x="43" y="0"/>
                  </a:lnTo>
                  <a:close/>
                </a:path>
              </a:pathLst>
            </a:custGeom>
            <a:solidFill>
              <a:srgbClr val="FFFFFF"/>
            </a:solidFill>
            <a:ln w="0">
              <a:solidFill>
                <a:srgbClr val="0000FF"/>
              </a:solidFill>
              <a:round/>
              <a:headEnd/>
              <a:tailEnd/>
            </a:ln>
          </p:spPr>
          <p:txBody>
            <a:bodyPr/>
            <a:lstStyle/>
            <a:p>
              <a:endParaRPr lang="zh-CN" altLang="en-US"/>
            </a:p>
          </p:txBody>
        </p:sp>
        <p:sp>
          <p:nvSpPr>
            <p:cNvPr id="11" name="Rectangle 11"/>
            <p:cNvSpPr>
              <a:spLocks noChangeArrowheads="1"/>
            </p:cNvSpPr>
            <p:nvPr/>
          </p:nvSpPr>
          <p:spPr bwMode="auto">
            <a:xfrm>
              <a:off x="4638676" y="3451225"/>
              <a:ext cx="2968625" cy="1214438"/>
            </a:xfrm>
            <a:prstGeom prst="rect">
              <a:avLst/>
            </a:prstGeom>
            <a:solidFill>
              <a:srgbClr val="C0FFC0"/>
            </a:solidFill>
            <a:ln w="0">
              <a:solidFill>
                <a:srgbClr val="0000FF"/>
              </a:solidFill>
              <a:miter lim="800000"/>
              <a:headEnd/>
              <a:tailEnd/>
            </a:ln>
          </p:spPr>
          <p:txBody>
            <a:bodyPr/>
            <a:lstStyle/>
            <a:p>
              <a:endParaRPr lang="zh-CN" altLang="en-US"/>
            </a:p>
          </p:txBody>
        </p:sp>
        <p:sp>
          <p:nvSpPr>
            <p:cNvPr id="12" name="Rectangle 12"/>
            <p:cNvSpPr>
              <a:spLocks noChangeArrowheads="1"/>
            </p:cNvSpPr>
            <p:nvPr/>
          </p:nvSpPr>
          <p:spPr bwMode="auto">
            <a:xfrm>
              <a:off x="6024529" y="3472663"/>
              <a:ext cx="226814"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Circle</a:t>
              </a:r>
              <a:endParaRPr lang="en-US" altLang="zh-CN"/>
            </a:p>
          </p:txBody>
        </p:sp>
        <p:sp>
          <p:nvSpPr>
            <p:cNvPr id="13" name="Line 13"/>
            <p:cNvSpPr>
              <a:spLocks noChangeShapeType="1"/>
            </p:cNvSpPr>
            <p:nvPr/>
          </p:nvSpPr>
          <p:spPr bwMode="auto">
            <a:xfrm>
              <a:off x="4638676" y="3663950"/>
              <a:ext cx="2968625" cy="1588"/>
            </a:xfrm>
            <a:prstGeom prst="line">
              <a:avLst/>
            </a:prstGeom>
            <a:noFill/>
            <a:ln w="0">
              <a:solidFill>
                <a:srgbClr val="0000FF"/>
              </a:solidFill>
              <a:round/>
              <a:headEnd/>
              <a:tailEnd/>
            </a:ln>
          </p:spPr>
          <p:txBody>
            <a:bodyPr/>
            <a:lstStyle/>
            <a:p>
              <a:endParaRPr lang="zh-CN" altLang="en-US"/>
            </a:p>
          </p:txBody>
        </p:sp>
        <p:sp>
          <p:nvSpPr>
            <p:cNvPr id="14" name="Rectangle 14"/>
            <p:cNvSpPr>
              <a:spLocks noChangeArrowheads="1"/>
            </p:cNvSpPr>
            <p:nvPr/>
          </p:nvSpPr>
          <p:spPr bwMode="auto">
            <a:xfrm>
              <a:off x="4708017" y="3688430"/>
              <a:ext cx="29585"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15" name="Rectangle 15"/>
            <p:cNvSpPr>
              <a:spLocks noChangeArrowheads="1"/>
            </p:cNvSpPr>
            <p:nvPr/>
          </p:nvSpPr>
          <p:spPr bwMode="auto">
            <a:xfrm>
              <a:off x="4865801" y="3688430"/>
              <a:ext cx="241607"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radius</a:t>
              </a:r>
              <a:endParaRPr lang="en-US" altLang="zh-CN"/>
            </a:p>
          </p:txBody>
        </p:sp>
        <p:sp>
          <p:nvSpPr>
            <p:cNvPr id="16" name="Rectangle 16"/>
            <p:cNvSpPr>
              <a:spLocks noChangeArrowheads="1"/>
            </p:cNvSpPr>
            <p:nvPr/>
          </p:nvSpPr>
          <p:spPr bwMode="auto">
            <a:xfrm>
              <a:off x="5289846" y="3688430"/>
              <a:ext cx="314336"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 double</a:t>
              </a:r>
              <a:endParaRPr lang="en-US" altLang="zh-CN"/>
            </a:p>
          </p:txBody>
        </p:sp>
        <p:sp>
          <p:nvSpPr>
            <p:cNvPr id="17" name="Line 17"/>
            <p:cNvSpPr>
              <a:spLocks noChangeShapeType="1"/>
            </p:cNvSpPr>
            <p:nvPr/>
          </p:nvSpPr>
          <p:spPr bwMode="auto">
            <a:xfrm>
              <a:off x="4638676" y="3856038"/>
              <a:ext cx="2968625" cy="1588"/>
            </a:xfrm>
            <a:prstGeom prst="line">
              <a:avLst/>
            </a:prstGeom>
            <a:noFill/>
            <a:ln w="0">
              <a:solidFill>
                <a:srgbClr val="0000FF"/>
              </a:solidFill>
              <a:round/>
              <a:headEnd/>
              <a:tailEnd/>
            </a:ln>
          </p:spPr>
          <p:txBody>
            <a:bodyPr/>
            <a:lstStyle/>
            <a:p>
              <a:endParaRPr lang="zh-CN" altLang="en-US"/>
            </a:p>
          </p:txBody>
        </p:sp>
        <p:sp>
          <p:nvSpPr>
            <p:cNvPr id="18" name="Rectangle 18"/>
            <p:cNvSpPr>
              <a:spLocks noChangeArrowheads="1"/>
            </p:cNvSpPr>
            <p:nvPr/>
          </p:nvSpPr>
          <p:spPr bwMode="auto">
            <a:xfrm>
              <a:off x="4711715" y="3877970"/>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19" name="Rectangle 19"/>
            <p:cNvSpPr>
              <a:spLocks noChangeArrowheads="1"/>
            </p:cNvSpPr>
            <p:nvPr/>
          </p:nvSpPr>
          <p:spPr bwMode="auto">
            <a:xfrm>
              <a:off x="4711715" y="4023404"/>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20" name="Rectangle 20"/>
            <p:cNvSpPr>
              <a:spLocks noChangeArrowheads="1"/>
            </p:cNvSpPr>
            <p:nvPr/>
          </p:nvSpPr>
          <p:spPr bwMode="auto">
            <a:xfrm>
              <a:off x="4711715" y="4170030"/>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21" name="Rectangle 21"/>
            <p:cNvSpPr>
              <a:spLocks noChangeArrowheads="1"/>
            </p:cNvSpPr>
            <p:nvPr/>
          </p:nvSpPr>
          <p:spPr bwMode="auto">
            <a:xfrm>
              <a:off x="4711715" y="4316656"/>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22" name="Rectangle 22"/>
            <p:cNvSpPr>
              <a:spLocks noChangeArrowheads="1"/>
            </p:cNvSpPr>
            <p:nvPr/>
          </p:nvSpPr>
          <p:spPr bwMode="auto">
            <a:xfrm>
              <a:off x="4711715" y="4462090"/>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23" name="Rectangle 23"/>
            <p:cNvSpPr>
              <a:spLocks noChangeArrowheads="1"/>
            </p:cNvSpPr>
            <p:nvPr/>
          </p:nvSpPr>
          <p:spPr bwMode="auto">
            <a:xfrm>
              <a:off x="4948391" y="4170030"/>
              <a:ext cx="446310"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&lt;&lt;Override&gt;&gt;</a:t>
              </a:r>
              <a:endParaRPr lang="en-US" altLang="zh-CN" dirty="0">
                <a:solidFill>
                  <a:srgbClr val="FF0000"/>
                </a:solidFill>
              </a:endParaRPr>
            </a:p>
          </p:txBody>
        </p:sp>
        <p:sp>
          <p:nvSpPr>
            <p:cNvPr id="24" name="Rectangle 24"/>
            <p:cNvSpPr>
              <a:spLocks noChangeArrowheads="1"/>
            </p:cNvSpPr>
            <p:nvPr/>
          </p:nvSpPr>
          <p:spPr bwMode="auto">
            <a:xfrm>
              <a:off x="4948391" y="4316656"/>
              <a:ext cx="446310"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&lt;&lt;Override&gt;&gt;</a:t>
              </a:r>
              <a:endParaRPr lang="en-US" altLang="zh-CN" dirty="0">
                <a:solidFill>
                  <a:srgbClr val="FF0000"/>
                </a:solidFill>
              </a:endParaRPr>
            </a:p>
          </p:txBody>
        </p:sp>
        <p:sp>
          <p:nvSpPr>
            <p:cNvPr id="25" name="Rectangle 25"/>
            <p:cNvSpPr>
              <a:spLocks noChangeArrowheads="1"/>
            </p:cNvSpPr>
            <p:nvPr/>
          </p:nvSpPr>
          <p:spPr bwMode="auto">
            <a:xfrm>
              <a:off x="5741010" y="3877970"/>
              <a:ext cx="481982"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getRadius ()</a:t>
              </a:r>
              <a:endParaRPr lang="en-US" altLang="zh-CN"/>
            </a:p>
          </p:txBody>
        </p:sp>
        <p:sp>
          <p:nvSpPr>
            <p:cNvPr id="26" name="Rectangle 26"/>
            <p:cNvSpPr>
              <a:spLocks noChangeArrowheads="1"/>
            </p:cNvSpPr>
            <p:nvPr/>
          </p:nvSpPr>
          <p:spPr bwMode="auto">
            <a:xfrm>
              <a:off x="5816204" y="4023404"/>
              <a:ext cx="1008340"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setRadius (double radius)</a:t>
              </a:r>
              <a:endParaRPr lang="en-US" altLang="zh-CN"/>
            </a:p>
          </p:txBody>
        </p:sp>
        <p:sp>
          <p:nvSpPr>
            <p:cNvPr id="27" name="Rectangle 27"/>
            <p:cNvSpPr>
              <a:spLocks noChangeArrowheads="1"/>
            </p:cNvSpPr>
            <p:nvPr/>
          </p:nvSpPr>
          <p:spPr bwMode="auto">
            <a:xfrm>
              <a:off x="5731149" y="4170030"/>
              <a:ext cx="320660"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getArea ()</a:t>
              </a:r>
              <a:endParaRPr lang="en-US" altLang="zh-CN" dirty="0">
                <a:solidFill>
                  <a:srgbClr val="FF0000"/>
                </a:solidFill>
              </a:endParaRPr>
            </a:p>
          </p:txBody>
        </p:sp>
        <p:sp>
          <p:nvSpPr>
            <p:cNvPr id="28" name="Rectangle 28"/>
            <p:cNvSpPr>
              <a:spLocks noChangeArrowheads="1"/>
            </p:cNvSpPr>
            <p:nvPr/>
          </p:nvSpPr>
          <p:spPr bwMode="auto">
            <a:xfrm>
              <a:off x="5733098" y="4316656"/>
              <a:ext cx="481493"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getPerimeter ()</a:t>
              </a:r>
              <a:endParaRPr lang="en-US" altLang="zh-CN" dirty="0">
                <a:solidFill>
                  <a:srgbClr val="FF0000"/>
                </a:solidFill>
              </a:endParaRPr>
            </a:p>
          </p:txBody>
        </p:sp>
        <p:sp>
          <p:nvSpPr>
            <p:cNvPr id="29" name="Rectangle 29"/>
            <p:cNvSpPr>
              <a:spLocks noChangeArrowheads="1"/>
            </p:cNvSpPr>
            <p:nvPr/>
          </p:nvSpPr>
          <p:spPr bwMode="auto">
            <a:xfrm>
              <a:off x="5727451" y="4462090"/>
              <a:ext cx="388297"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toString ()</a:t>
              </a:r>
              <a:endParaRPr lang="en-US" altLang="zh-CN"/>
            </a:p>
          </p:txBody>
        </p:sp>
        <p:sp>
          <p:nvSpPr>
            <p:cNvPr id="30" name="Rectangle 30"/>
            <p:cNvSpPr>
              <a:spLocks noChangeArrowheads="1"/>
            </p:cNvSpPr>
            <p:nvPr/>
          </p:nvSpPr>
          <p:spPr bwMode="auto">
            <a:xfrm>
              <a:off x="7094502" y="3877970"/>
              <a:ext cx="31433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31" name="Rectangle 31"/>
            <p:cNvSpPr>
              <a:spLocks noChangeArrowheads="1"/>
            </p:cNvSpPr>
            <p:nvPr/>
          </p:nvSpPr>
          <p:spPr bwMode="auto">
            <a:xfrm>
              <a:off x="7094502" y="4023404"/>
              <a:ext cx="210790"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void</a:t>
              </a:r>
              <a:endParaRPr lang="en-US" altLang="zh-CN"/>
            </a:p>
          </p:txBody>
        </p:sp>
        <p:sp>
          <p:nvSpPr>
            <p:cNvPr id="32" name="Rectangle 32"/>
            <p:cNvSpPr>
              <a:spLocks noChangeArrowheads="1"/>
            </p:cNvSpPr>
            <p:nvPr/>
          </p:nvSpPr>
          <p:spPr bwMode="auto">
            <a:xfrm>
              <a:off x="7094502" y="4170030"/>
              <a:ext cx="31433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33" name="Rectangle 33"/>
            <p:cNvSpPr>
              <a:spLocks noChangeArrowheads="1"/>
            </p:cNvSpPr>
            <p:nvPr/>
          </p:nvSpPr>
          <p:spPr bwMode="auto">
            <a:xfrm>
              <a:off x="7094502" y="4316656"/>
              <a:ext cx="31433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34" name="Rectangle 34"/>
            <p:cNvSpPr>
              <a:spLocks noChangeArrowheads="1"/>
            </p:cNvSpPr>
            <p:nvPr/>
          </p:nvSpPr>
          <p:spPr bwMode="auto">
            <a:xfrm>
              <a:off x="7094502" y="4462090"/>
              <a:ext cx="279821"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String</a:t>
              </a:r>
              <a:endParaRPr lang="en-US" altLang="zh-CN"/>
            </a:p>
          </p:txBody>
        </p:sp>
        <p:sp>
          <p:nvSpPr>
            <p:cNvPr id="35" name="Rectangle 59"/>
            <p:cNvSpPr>
              <a:spLocks noChangeArrowheads="1"/>
            </p:cNvSpPr>
            <p:nvPr/>
          </p:nvSpPr>
          <p:spPr bwMode="auto">
            <a:xfrm>
              <a:off x="3559176" y="1517650"/>
              <a:ext cx="2103438" cy="1528763"/>
            </a:xfrm>
            <a:prstGeom prst="rect">
              <a:avLst/>
            </a:prstGeom>
            <a:solidFill>
              <a:srgbClr val="C0FFC0"/>
            </a:solidFill>
            <a:ln w="0">
              <a:solidFill>
                <a:srgbClr val="0000FF"/>
              </a:solidFill>
              <a:miter lim="800000"/>
              <a:headEnd/>
              <a:tailEnd/>
            </a:ln>
          </p:spPr>
          <p:txBody>
            <a:bodyPr/>
            <a:lstStyle/>
            <a:p>
              <a:endParaRPr lang="zh-CN" altLang="en-US"/>
            </a:p>
          </p:txBody>
        </p:sp>
        <p:sp>
          <p:nvSpPr>
            <p:cNvPr id="36" name="Rectangle 60"/>
            <p:cNvSpPr>
              <a:spLocks noChangeArrowheads="1"/>
            </p:cNvSpPr>
            <p:nvPr/>
          </p:nvSpPr>
          <p:spPr bwMode="auto">
            <a:xfrm>
              <a:off x="4290136" y="1537915"/>
              <a:ext cx="665652" cy="102519"/>
            </a:xfrm>
            <a:prstGeom prst="rect">
              <a:avLst/>
            </a:prstGeom>
            <a:noFill/>
            <a:ln w="9525">
              <a:noFill/>
              <a:miter lim="800000"/>
              <a:headEnd/>
              <a:tailEnd/>
            </a:ln>
          </p:spPr>
          <p:txBody>
            <a:bodyPr wrap="none" lIns="0" tIns="0" rIns="0" bIns="0">
              <a:spAutoFit/>
            </a:bodyPr>
            <a:lstStyle/>
            <a:p>
              <a:r>
                <a:rPr lang="en-US" altLang="zh-CN" sz="900" i="1">
                  <a:solidFill>
                    <a:srgbClr val="000000"/>
                  </a:solidFill>
                  <a:latin typeface="Microsoft Sans Serif" pitchFamily="34" charset="0"/>
                </a:rPr>
                <a:t>GeometricObject</a:t>
              </a:r>
              <a:endParaRPr lang="en-US" altLang="zh-CN" i="1"/>
            </a:p>
          </p:txBody>
        </p:sp>
        <p:sp>
          <p:nvSpPr>
            <p:cNvPr id="37" name="Rectangle 61"/>
            <p:cNvSpPr>
              <a:spLocks noChangeArrowheads="1"/>
            </p:cNvSpPr>
            <p:nvPr/>
          </p:nvSpPr>
          <p:spPr bwMode="auto">
            <a:xfrm>
              <a:off x="5379832" y="1549836"/>
              <a:ext cx="1" cy="183581"/>
            </a:xfrm>
            <a:prstGeom prst="rect">
              <a:avLst/>
            </a:prstGeom>
            <a:noFill/>
            <a:ln w="9525">
              <a:noFill/>
              <a:miter lim="800000"/>
              <a:headEnd/>
              <a:tailEnd/>
            </a:ln>
          </p:spPr>
          <p:txBody>
            <a:bodyPr wrap="none" lIns="0" tIns="0" rIns="0" bIns="0">
              <a:spAutoFit/>
            </a:bodyPr>
            <a:lstStyle/>
            <a:p>
              <a:endParaRPr lang="zh-CN" altLang="zh-CN"/>
            </a:p>
          </p:txBody>
        </p:sp>
        <p:sp>
          <p:nvSpPr>
            <p:cNvPr id="38" name="Line 62"/>
            <p:cNvSpPr>
              <a:spLocks noChangeShapeType="1"/>
            </p:cNvSpPr>
            <p:nvPr/>
          </p:nvSpPr>
          <p:spPr bwMode="auto">
            <a:xfrm>
              <a:off x="3559176" y="1752600"/>
              <a:ext cx="2103438" cy="1588"/>
            </a:xfrm>
            <a:prstGeom prst="line">
              <a:avLst/>
            </a:prstGeom>
            <a:noFill/>
            <a:ln w="0">
              <a:solidFill>
                <a:srgbClr val="0000FF"/>
              </a:solidFill>
              <a:round/>
              <a:headEnd/>
              <a:tailEnd/>
            </a:ln>
          </p:spPr>
          <p:txBody>
            <a:bodyPr/>
            <a:lstStyle/>
            <a:p>
              <a:endParaRPr lang="zh-CN" altLang="en-US"/>
            </a:p>
          </p:txBody>
        </p:sp>
        <p:sp>
          <p:nvSpPr>
            <p:cNvPr id="39" name="Rectangle 63"/>
            <p:cNvSpPr>
              <a:spLocks noChangeArrowheads="1"/>
            </p:cNvSpPr>
            <p:nvPr/>
          </p:nvSpPr>
          <p:spPr bwMode="auto">
            <a:xfrm>
              <a:off x="3628182" y="1775140"/>
              <a:ext cx="29584" cy="102518"/>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40" name="Rectangle 64"/>
            <p:cNvSpPr>
              <a:spLocks noChangeArrowheads="1"/>
            </p:cNvSpPr>
            <p:nvPr/>
          </p:nvSpPr>
          <p:spPr bwMode="auto">
            <a:xfrm>
              <a:off x="3628182" y="1920573"/>
              <a:ext cx="29584"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41" name="Rectangle 65"/>
            <p:cNvSpPr>
              <a:spLocks noChangeArrowheads="1"/>
            </p:cNvSpPr>
            <p:nvPr/>
          </p:nvSpPr>
          <p:spPr bwMode="auto">
            <a:xfrm>
              <a:off x="3777337" y="1775140"/>
              <a:ext cx="192300" cy="102518"/>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color</a:t>
              </a:r>
              <a:endParaRPr lang="en-US" altLang="zh-CN"/>
            </a:p>
          </p:txBody>
        </p:sp>
        <p:sp>
          <p:nvSpPr>
            <p:cNvPr id="42" name="Rectangle 66"/>
            <p:cNvSpPr>
              <a:spLocks noChangeArrowheads="1"/>
            </p:cNvSpPr>
            <p:nvPr/>
          </p:nvSpPr>
          <p:spPr bwMode="auto">
            <a:xfrm>
              <a:off x="3774872" y="1920573"/>
              <a:ext cx="182438"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filled</a:t>
              </a:r>
              <a:endParaRPr lang="en-US" altLang="zh-CN"/>
            </a:p>
          </p:txBody>
        </p:sp>
        <p:sp>
          <p:nvSpPr>
            <p:cNvPr id="43" name="Rectangle 67"/>
            <p:cNvSpPr>
              <a:spLocks noChangeArrowheads="1"/>
            </p:cNvSpPr>
            <p:nvPr/>
          </p:nvSpPr>
          <p:spPr bwMode="auto">
            <a:xfrm>
              <a:off x="4132352" y="1775140"/>
              <a:ext cx="279820" cy="102518"/>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 String</a:t>
              </a:r>
              <a:endParaRPr lang="en-US" altLang="zh-CN"/>
            </a:p>
          </p:txBody>
        </p:sp>
        <p:sp>
          <p:nvSpPr>
            <p:cNvPr id="44" name="Rectangle 68"/>
            <p:cNvSpPr>
              <a:spLocks noChangeArrowheads="1"/>
            </p:cNvSpPr>
            <p:nvPr/>
          </p:nvSpPr>
          <p:spPr bwMode="auto">
            <a:xfrm>
              <a:off x="4152075" y="1920573"/>
              <a:ext cx="36364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 boolean</a:t>
              </a:r>
              <a:endParaRPr lang="en-US" altLang="zh-CN"/>
            </a:p>
          </p:txBody>
        </p:sp>
        <p:sp>
          <p:nvSpPr>
            <p:cNvPr id="45" name="Line 70"/>
            <p:cNvSpPr>
              <a:spLocks noChangeShapeType="1"/>
            </p:cNvSpPr>
            <p:nvPr/>
          </p:nvSpPr>
          <p:spPr bwMode="auto">
            <a:xfrm>
              <a:off x="3559176" y="2090738"/>
              <a:ext cx="2103438" cy="1588"/>
            </a:xfrm>
            <a:prstGeom prst="line">
              <a:avLst/>
            </a:prstGeom>
            <a:noFill/>
            <a:ln w="0">
              <a:solidFill>
                <a:srgbClr val="0000FF"/>
              </a:solidFill>
              <a:round/>
              <a:headEnd/>
              <a:tailEnd/>
            </a:ln>
          </p:spPr>
          <p:txBody>
            <a:bodyPr/>
            <a:lstStyle/>
            <a:p>
              <a:endParaRPr lang="zh-CN" altLang="en-US"/>
            </a:p>
          </p:txBody>
        </p:sp>
        <p:sp>
          <p:nvSpPr>
            <p:cNvPr id="46" name="Rectangle 71"/>
            <p:cNvSpPr>
              <a:spLocks noChangeArrowheads="1"/>
            </p:cNvSpPr>
            <p:nvPr/>
          </p:nvSpPr>
          <p:spPr bwMode="auto">
            <a:xfrm>
              <a:off x="3633113" y="2113691"/>
              <a:ext cx="51773" cy="102518"/>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47" name="Rectangle 72"/>
            <p:cNvSpPr>
              <a:spLocks noChangeArrowheads="1"/>
            </p:cNvSpPr>
            <p:nvPr/>
          </p:nvSpPr>
          <p:spPr bwMode="auto">
            <a:xfrm>
              <a:off x="3630647" y="2259124"/>
              <a:ext cx="56704" cy="102519"/>
            </a:xfrm>
            <a:prstGeom prst="rect">
              <a:avLst/>
            </a:prstGeom>
            <a:noFill/>
            <a:ln w="9525">
              <a:noFill/>
              <a:miter lim="800000"/>
              <a:headEnd/>
              <a:tailEnd/>
            </a:ln>
          </p:spPr>
          <p:txBody>
            <a:bodyPr lIns="0" tIns="0" rIns="0" bIns="0">
              <a:spAutoFit/>
            </a:bodyPr>
            <a:lstStyle/>
            <a:p>
              <a:r>
                <a:rPr lang="en-US" altLang="zh-CN" sz="900">
                  <a:solidFill>
                    <a:srgbClr val="000000"/>
                  </a:solidFill>
                  <a:latin typeface="Microsoft Sans Serif" pitchFamily="34" charset="0"/>
                </a:rPr>
                <a:t>+</a:t>
              </a:r>
              <a:endParaRPr lang="en-US" altLang="zh-CN"/>
            </a:p>
          </p:txBody>
        </p:sp>
        <p:sp>
          <p:nvSpPr>
            <p:cNvPr id="48" name="Rectangle 73"/>
            <p:cNvSpPr>
              <a:spLocks noChangeArrowheads="1"/>
            </p:cNvSpPr>
            <p:nvPr/>
          </p:nvSpPr>
          <p:spPr bwMode="auto">
            <a:xfrm>
              <a:off x="3633113" y="2405750"/>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49" name="Rectangle 74"/>
            <p:cNvSpPr>
              <a:spLocks noChangeArrowheads="1"/>
            </p:cNvSpPr>
            <p:nvPr/>
          </p:nvSpPr>
          <p:spPr bwMode="auto">
            <a:xfrm>
              <a:off x="3633113" y="2551184"/>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50" name="Rectangle 75"/>
            <p:cNvSpPr>
              <a:spLocks noChangeArrowheads="1"/>
            </p:cNvSpPr>
            <p:nvPr/>
          </p:nvSpPr>
          <p:spPr bwMode="auto">
            <a:xfrm>
              <a:off x="3633113" y="2697810"/>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51" name="Rectangle 76"/>
            <p:cNvSpPr>
              <a:spLocks noChangeArrowheads="1"/>
            </p:cNvSpPr>
            <p:nvPr/>
          </p:nvSpPr>
          <p:spPr bwMode="auto">
            <a:xfrm>
              <a:off x="3633113" y="2843244"/>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52" name="Rectangle 77"/>
            <p:cNvSpPr>
              <a:spLocks noChangeArrowheads="1"/>
            </p:cNvSpPr>
            <p:nvPr/>
          </p:nvSpPr>
          <p:spPr bwMode="auto">
            <a:xfrm>
              <a:off x="3778570" y="2113691"/>
              <a:ext cx="417881" cy="102518"/>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getColor ()</a:t>
              </a:r>
              <a:endParaRPr lang="en-US" altLang="zh-CN"/>
            </a:p>
          </p:txBody>
        </p:sp>
        <p:sp>
          <p:nvSpPr>
            <p:cNvPr id="53" name="Rectangle 78"/>
            <p:cNvSpPr>
              <a:spLocks noChangeArrowheads="1"/>
            </p:cNvSpPr>
            <p:nvPr/>
          </p:nvSpPr>
          <p:spPr bwMode="auto">
            <a:xfrm>
              <a:off x="3778570" y="2259124"/>
              <a:ext cx="1119281" cy="102519"/>
            </a:xfrm>
            <a:prstGeom prst="rect">
              <a:avLst/>
            </a:prstGeom>
            <a:noFill/>
            <a:ln w="9525">
              <a:noFill/>
              <a:miter lim="800000"/>
              <a:headEnd/>
              <a:tailEnd/>
            </a:ln>
          </p:spPr>
          <p:txBody>
            <a:bodyPr lIns="0" tIns="0" rIns="0" bIns="0">
              <a:spAutoFit/>
            </a:bodyPr>
            <a:lstStyle/>
            <a:p>
              <a:pPr algn="l"/>
              <a:r>
                <a:rPr lang="en-US" altLang="zh-CN" sz="900">
                  <a:solidFill>
                    <a:srgbClr val="000000"/>
                  </a:solidFill>
                  <a:latin typeface="Microsoft Sans Serif" pitchFamily="34" charset="0"/>
                </a:rPr>
                <a:t>setColor (String color)</a:t>
              </a:r>
              <a:endParaRPr lang="en-US" altLang="zh-CN"/>
            </a:p>
          </p:txBody>
        </p:sp>
        <p:sp>
          <p:nvSpPr>
            <p:cNvPr id="54" name="Rectangle 79"/>
            <p:cNvSpPr>
              <a:spLocks noChangeArrowheads="1"/>
            </p:cNvSpPr>
            <p:nvPr/>
          </p:nvSpPr>
          <p:spPr bwMode="auto">
            <a:xfrm>
              <a:off x="3778570" y="2405750"/>
              <a:ext cx="358712"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isFilled ()</a:t>
              </a:r>
              <a:endParaRPr lang="en-US" altLang="zh-CN"/>
            </a:p>
          </p:txBody>
        </p:sp>
        <p:sp>
          <p:nvSpPr>
            <p:cNvPr id="55" name="Rectangle 80"/>
            <p:cNvSpPr>
              <a:spLocks noChangeArrowheads="1"/>
            </p:cNvSpPr>
            <p:nvPr/>
          </p:nvSpPr>
          <p:spPr bwMode="auto">
            <a:xfrm>
              <a:off x="3778570" y="2551184"/>
              <a:ext cx="934378"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setFilled (boolean filled)</a:t>
              </a:r>
              <a:endParaRPr lang="en-US" altLang="zh-CN"/>
            </a:p>
          </p:txBody>
        </p:sp>
        <p:sp>
          <p:nvSpPr>
            <p:cNvPr id="56" name="Rectangle 81"/>
            <p:cNvSpPr>
              <a:spLocks noChangeArrowheads="1"/>
            </p:cNvSpPr>
            <p:nvPr/>
          </p:nvSpPr>
          <p:spPr bwMode="auto">
            <a:xfrm>
              <a:off x="3778570" y="2697810"/>
              <a:ext cx="393228" cy="102519"/>
            </a:xfrm>
            <a:prstGeom prst="rect">
              <a:avLst/>
            </a:prstGeom>
            <a:noFill/>
            <a:ln w="9525">
              <a:noFill/>
              <a:miter lim="800000"/>
              <a:headEnd/>
              <a:tailEnd/>
            </a:ln>
          </p:spPr>
          <p:txBody>
            <a:bodyPr wrap="none" lIns="0" tIns="0" rIns="0" bIns="0">
              <a:spAutoFit/>
            </a:bodyPr>
            <a:lstStyle/>
            <a:p>
              <a:pPr algn="l"/>
              <a:r>
                <a:rPr lang="en-US" altLang="zh-CN" sz="900" i="1" dirty="0">
                  <a:solidFill>
                    <a:schemeClr val="accent2"/>
                  </a:solidFill>
                  <a:latin typeface="Microsoft Sans Serif" pitchFamily="34" charset="0"/>
                </a:rPr>
                <a:t>getArea ()</a:t>
              </a:r>
              <a:endParaRPr lang="en-US" altLang="zh-CN" i="1" dirty="0">
                <a:solidFill>
                  <a:schemeClr val="accent2"/>
                </a:solidFill>
              </a:endParaRPr>
            </a:p>
          </p:txBody>
        </p:sp>
        <p:sp>
          <p:nvSpPr>
            <p:cNvPr id="57" name="Rectangle 82"/>
            <p:cNvSpPr>
              <a:spLocks noChangeArrowheads="1"/>
            </p:cNvSpPr>
            <p:nvPr/>
          </p:nvSpPr>
          <p:spPr bwMode="auto">
            <a:xfrm>
              <a:off x="3778570" y="2843244"/>
              <a:ext cx="590458" cy="102519"/>
            </a:xfrm>
            <a:prstGeom prst="rect">
              <a:avLst/>
            </a:prstGeom>
            <a:noFill/>
            <a:ln w="9525">
              <a:noFill/>
              <a:miter lim="800000"/>
              <a:headEnd/>
              <a:tailEnd/>
            </a:ln>
          </p:spPr>
          <p:txBody>
            <a:bodyPr wrap="none" lIns="0" tIns="0" rIns="0" bIns="0">
              <a:spAutoFit/>
            </a:bodyPr>
            <a:lstStyle/>
            <a:p>
              <a:pPr algn="l"/>
              <a:r>
                <a:rPr lang="en-US" altLang="zh-CN" sz="900" i="1" dirty="0">
                  <a:solidFill>
                    <a:schemeClr val="accent2"/>
                  </a:solidFill>
                  <a:latin typeface="Microsoft Sans Serif" pitchFamily="34" charset="0"/>
                </a:rPr>
                <a:t>getPerimeter ()</a:t>
              </a:r>
              <a:endParaRPr lang="en-US" altLang="zh-CN" i="1" dirty="0">
                <a:solidFill>
                  <a:schemeClr val="accent2"/>
                </a:solidFill>
              </a:endParaRPr>
            </a:p>
          </p:txBody>
        </p:sp>
        <p:sp>
          <p:nvSpPr>
            <p:cNvPr id="58" name="Rectangle 83"/>
            <p:cNvSpPr>
              <a:spLocks noChangeArrowheads="1"/>
            </p:cNvSpPr>
            <p:nvPr/>
          </p:nvSpPr>
          <p:spPr bwMode="auto">
            <a:xfrm>
              <a:off x="5103710" y="2113691"/>
              <a:ext cx="279821" cy="102518"/>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String</a:t>
              </a:r>
              <a:endParaRPr lang="en-US" altLang="zh-CN"/>
            </a:p>
          </p:txBody>
        </p:sp>
        <p:sp>
          <p:nvSpPr>
            <p:cNvPr id="59" name="Rectangle 84"/>
            <p:cNvSpPr>
              <a:spLocks noChangeArrowheads="1"/>
            </p:cNvSpPr>
            <p:nvPr/>
          </p:nvSpPr>
          <p:spPr bwMode="auto">
            <a:xfrm>
              <a:off x="5103710" y="2259124"/>
              <a:ext cx="210790"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void</a:t>
              </a:r>
              <a:endParaRPr lang="en-US" altLang="zh-CN"/>
            </a:p>
          </p:txBody>
        </p:sp>
        <p:sp>
          <p:nvSpPr>
            <p:cNvPr id="60" name="Rectangle 85"/>
            <p:cNvSpPr>
              <a:spLocks noChangeArrowheads="1"/>
            </p:cNvSpPr>
            <p:nvPr/>
          </p:nvSpPr>
          <p:spPr bwMode="auto">
            <a:xfrm>
              <a:off x="5103710" y="2405750"/>
              <a:ext cx="363643"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boolean</a:t>
              </a:r>
              <a:endParaRPr lang="en-US" altLang="zh-CN"/>
            </a:p>
          </p:txBody>
        </p:sp>
        <p:sp>
          <p:nvSpPr>
            <p:cNvPr id="61" name="Rectangle 86"/>
            <p:cNvSpPr>
              <a:spLocks noChangeArrowheads="1"/>
            </p:cNvSpPr>
            <p:nvPr/>
          </p:nvSpPr>
          <p:spPr bwMode="auto">
            <a:xfrm>
              <a:off x="5103710" y="2551184"/>
              <a:ext cx="210790"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void</a:t>
              </a:r>
              <a:endParaRPr lang="en-US" altLang="zh-CN"/>
            </a:p>
          </p:txBody>
        </p:sp>
        <p:sp>
          <p:nvSpPr>
            <p:cNvPr id="62" name="Rectangle 87"/>
            <p:cNvSpPr>
              <a:spLocks noChangeArrowheads="1"/>
            </p:cNvSpPr>
            <p:nvPr/>
          </p:nvSpPr>
          <p:spPr bwMode="auto">
            <a:xfrm>
              <a:off x="5103710" y="2697810"/>
              <a:ext cx="31433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63" name="Rectangle 88"/>
            <p:cNvSpPr>
              <a:spLocks noChangeArrowheads="1"/>
            </p:cNvSpPr>
            <p:nvPr/>
          </p:nvSpPr>
          <p:spPr bwMode="auto">
            <a:xfrm>
              <a:off x="5103710" y="2843244"/>
              <a:ext cx="31433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64" name="Rectangle 89"/>
            <p:cNvSpPr>
              <a:spLocks noChangeArrowheads="1"/>
            </p:cNvSpPr>
            <p:nvPr/>
          </p:nvSpPr>
          <p:spPr bwMode="auto">
            <a:xfrm>
              <a:off x="1512888" y="3440113"/>
              <a:ext cx="2957513" cy="1652588"/>
            </a:xfrm>
            <a:prstGeom prst="rect">
              <a:avLst/>
            </a:prstGeom>
            <a:solidFill>
              <a:srgbClr val="C0FFC0"/>
            </a:solidFill>
            <a:ln w="0">
              <a:solidFill>
                <a:srgbClr val="0000FF"/>
              </a:solidFill>
              <a:miter lim="800000"/>
              <a:headEnd/>
              <a:tailEnd/>
            </a:ln>
          </p:spPr>
          <p:txBody>
            <a:bodyPr/>
            <a:lstStyle/>
            <a:p>
              <a:endParaRPr lang="zh-CN" altLang="en-US"/>
            </a:p>
          </p:txBody>
        </p:sp>
        <p:sp>
          <p:nvSpPr>
            <p:cNvPr id="65" name="Rectangle 90"/>
            <p:cNvSpPr>
              <a:spLocks noChangeArrowheads="1"/>
            </p:cNvSpPr>
            <p:nvPr/>
          </p:nvSpPr>
          <p:spPr bwMode="auto">
            <a:xfrm>
              <a:off x="2802280" y="3463126"/>
              <a:ext cx="399392"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Rectangle</a:t>
              </a:r>
              <a:endParaRPr lang="en-US" altLang="zh-CN"/>
            </a:p>
          </p:txBody>
        </p:sp>
        <p:sp>
          <p:nvSpPr>
            <p:cNvPr id="66" name="Line 91"/>
            <p:cNvSpPr>
              <a:spLocks noChangeShapeType="1"/>
            </p:cNvSpPr>
            <p:nvPr/>
          </p:nvSpPr>
          <p:spPr bwMode="auto">
            <a:xfrm>
              <a:off x="1512888" y="3652838"/>
              <a:ext cx="2957513" cy="1588"/>
            </a:xfrm>
            <a:prstGeom prst="line">
              <a:avLst/>
            </a:prstGeom>
            <a:noFill/>
            <a:ln w="0">
              <a:solidFill>
                <a:srgbClr val="0000FF"/>
              </a:solidFill>
              <a:round/>
              <a:headEnd/>
              <a:tailEnd/>
            </a:ln>
          </p:spPr>
          <p:txBody>
            <a:bodyPr/>
            <a:lstStyle/>
            <a:p>
              <a:endParaRPr lang="zh-CN" altLang="en-US"/>
            </a:p>
          </p:txBody>
        </p:sp>
        <p:sp>
          <p:nvSpPr>
            <p:cNvPr id="67" name="Rectangle 92"/>
            <p:cNvSpPr>
              <a:spLocks noChangeArrowheads="1"/>
            </p:cNvSpPr>
            <p:nvPr/>
          </p:nvSpPr>
          <p:spPr bwMode="auto">
            <a:xfrm>
              <a:off x="1581919" y="3675317"/>
              <a:ext cx="29584"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68" name="Rectangle 93"/>
            <p:cNvSpPr>
              <a:spLocks noChangeArrowheads="1"/>
            </p:cNvSpPr>
            <p:nvPr/>
          </p:nvSpPr>
          <p:spPr bwMode="auto">
            <a:xfrm>
              <a:off x="1581919" y="3823135"/>
              <a:ext cx="29584"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69" name="Rectangle 94"/>
            <p:cNvSpPr>
              <a:spLocks noChangeArrowheads="1"/>
            </p:cNvSpPr>
            <p:nvPr/>
          </p:nvSpPr>
          <p:spPr bwMode="auto">
            <a:xfrm>
              <a:off x="1739703" y="3675317"/>
              <a:ext cx="207091"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width</a:t>
              </a:r>
              <a:endParaRPr lang="en-US" altLang="zh-CN"/>
            </a:p>
          </p:txBody>
        </p:sp>
        <p:sp>
          <p:nvSpPr>
            <p:cNvPr id="70" name="Rectangle 95"/>
            <p:cNvSpPr>
              <a:spLocks noChangeArrowheads="1"/>
            </p:cNvSpPr>
            <p:nvPr/>
          </p:nvSpPr>
          <p:spPr bwMode="auto">
            <a:xfrm>
              <a:off x="1745866" y="3823135"/>
              <a:ext cx="241607"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height</a:t>
              </a:r>
              <a:endParaRPr lang="en-US" altLang="zh-CN"/>
            </a:p>
          </p:txBody>
        </p:sp>
        <p:sp>
          <p:nvSpPr>
            <p:cNvPr id="71" name="Rectangle 96"/>
            <p:cNvSpPr>
              <a:spLocks noChangeArrowheads="1"/>
            </p:cNvSpPr>
            <p:nvPr/>
          </p:nvSpPr>
          <p:spPr bwMode="auto">
            <a:xfrm>
              <a:off x="2174842" y="3675317"/>
              <a:ext cx="314335"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 double</a:t>
              </a:r>
              <a:endParaRPr lang="en-US" altLang="zh-CN"/>
            </a:p>
          </p:txBody>
        </p:sp>
        <p:sp>
          <p:nvSpPr>
            <p:cNvPr id="72" name="Rectangle 97"/>
            <p:cNvSpPr>
              <a:spLocks noChangeArrowheads="1"/>
            </p:cNvSpPr>
            <p:nvPr/>
          </p:nvSpPr>
          <p:spPr bwMode="auto">
            <a:xfrm>
              <a:off x="2174842" y="3823135"/>
              <a:ext cx="314335"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 double</a:t>
              </a:r>
              <a:endParaRPr lang="en-US" altLang="zh-CN"/>
            </a:p>
          </p:txBody>
        </p:sp>
        <p:sp>
          <p:nvSpPr>
            <p:cNvPr id="73" name="Line 98"/>
            <p:cNvSpPr>
              <a:spLocks noChangeShapeType="1"/>
            </p:cNvSpPr>
            <p:nvPr/>
          </p:nvSpPr>
          <p:spPr bwMode="auto">
            <a:xfrm>
              <a:off x="1512888" y="3990975"/>
              <a:ext cx="2957513" cy="1588"/>
            </a:xfrm>
            <a:prstGeom prst="line">
              <a:avLst/>
            </a:prstGeom>
            <a:noFill/>
            <a:ln w="0">
              <a:solidFill>
                <a:srgbClr val="0000FF"/>
              </a:solidFill>
              <a:round/>
              <a:headEnd/>
              <a:tailEnd/>
            </a:ln>
          </p:spPr>
          <p:txBody>
            <a:bodyPr/>
            <a:lstStyle/>
            <a:p>
              <a:endParaRPr lang="zh-CN" altLang="en-US"/>
            </a:p>
          </p:txBody>
        </p:sp>
        <p:sp>
          <p:nvSpPr>
            <p:cNvPr id="74" name="Rectangle 99"/>
            <p:cNvSpPr>
              <a:spLocks noChangeArrowheads="1"/>
            </p:cNvSpPr>
            <p:nvPr/>
          </p:nvSpPr>
          <p:spPr bwMode="auto">
            <a:xfrm>
              <a:off x="1586849" y="4013868"/>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75" name="Rectangle 100"/>
            <p:cNvSpPr>
              <a:spLocks noChangeArrowheads="1"/>
            </p:cNvSpPr>
            <p:nvPr/>
          </p:nvSpPr>
          <p:spPr bwMode="auto">
            <a:xfrm>
              <a:off x="1586849" y="4159302"/>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76" name="Rectangle 101"/>
            <p:cNvSpPr>
              <a:spLocks noChangeArrowheads="1"/>
            </p:cNvSpPr>
            <p:nvPr/>
          </p:nvSpPr>
          <p:spPr bwMode="auto">
            <a:xfrm>
              <a:off x="1586849" y="4305928"/>
              <a:ext cx="51773" cy="102518"/>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77" name="Rectangle 102"/>
            <p:cNvSpPr>
              <a:spLocks noChangeArrowheads="1"/>
            </p:cNvSpPr>
            <p:nvPr/>
          </p:nvSpPr>
          <p:spPr bwMode="auto">
            <a:xfrm>
              <a:off x="1586849" y="4452553"/>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78" name="Rectangle 103"/>
            <p:cNvSpPr>
              <a:spLocks noChangeArrowheads="1"/>
            </p:cNvSpPr>
            <p:nvPr/>
          </p:nvSpPr>
          <p:spPr bwMode="auto">
            <a:xfrm>
              <a:off x="1586849" y="4597987"/>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79" name="Rectangle 104"/>
            <p:cNvSpPr>
              <a:spLocks noChangeArrowheads="1"/>
            </p:cNvSpPr>
            <p:nvPr/>
          </p:nvSpPr>
          <p:spPr bwMode="auto">
            <a:xfrm>
              <a:off x="1586849" y="4745805"/>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80" name="Rectangle 105"/>
            <p:cNvSpPr>
              <a:spLocks noChangeArrowheads="1"/>
            </p:cNvSpPr>
            <p:nvPr/>
          </p:nvSpPr>
          <p:spPr bwMode="auto">
            <a:xfrm>
              <a:off x="1586849" y="4891239"/>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81" name="Rectangle 106"/>
            <p:cNvSpPr>
              <a:spLocks noChangeArrowheads="1"/>
            </p:cNvSpPr>
            <p:nvPr/>
          </p:nvSpPr>
          <p:spPr bwMode="auto">
            <a:xfrm>
              <a:off x="1822293" y="4597987"/>
              <a:ext cx="446310"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&lt;&lt;Override&gt;&gt;</a:t>
              </a:r>
              <a:endParaRPr lang="en-US" altLang="zh-CN" dirty="0">
                <a:solidFill>
                  <a:srgbClr val="FF0000"/>
                </a:solidFill>
              </a:endParaRPr>
            </a:p>
          </p:txBody>
        </p:sp>
        <p:sp>
          <p:nvSpPr>
            <p:cNvPr id="82" name="Rectangle 107"/>
            <p:cNvSpPr>
              <a:spLocks noChangeArrowheads="1"/>
            </p:cNvSpPr>
            <p:nvPr/>
          </p:nvSpPr>
          <p:spPr bwMode="auto">
            <a:xfrm>
              <a:off x="1822293" y="4745805"/>
              <a:ext cx="446310"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&lt;&lt;Override&gt;&gt;</a:t>
              </a:r>
              <a:endParaRPr lang="en-US" altLang="zh-CN" dirty="0">
                <a:solidFill>
                  <a:srgbClr val="FF0000"/>
                </a:solidFill>
              </a:endParaRPr>
            </a:p>
          </p:txBody>
        </p:sp>
        <p:sp>
          <p:nvSpPr>
            <p:cNvPr id="83" name="Rectangle 108"/>
            <p:cNvSpPr>
              <a:spLocks noChangeArrowheads="1"/>
            </p:cNvSpPr>
            <p:nvPr/>
          </p:nvSpPr>
          <p:spPr bwMode="auto">
            <a:xfrm>
              <a:off x="2545881" y="4013868"/>
              <a:ext cx="432674"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getWidth ()</a:t>
              </a:r>
              <a:endParaRPr lang="en-US" altLang="zh-CN"/>
            </a:p>
          </p:txBody>
        </p:sp>
        <p:sp>
          <p:nvSpPr>
            <p:cNvPr id="84" name="Rectangle 109"/>
            <p:cNvSpPr>
              <a:spLocks noChangeArrowheads="1"/>
            </p:cNvSpPr>
            <p:nvPr/>
          </p:nvSpPr>
          <p:spPr bwMode="auto">
            <a:xfrm>
              <a:off x="2545881" y="4159302"/>
              <a:ext cx="924517"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setWidth (double width)</a:t>
              </a:r>
              <a:endParaRPr lang="en-US" altLang="zh-CN"/>
            </a:p>
          </p:txBody>
        </p:sp>
        <p:sp>
          <p:nvSpPr>
            <p:cNvPr id="85" name="Rectangle 110"/>
            <p:cNvSpPr>
              <a:spLocks noChangeArrowheads="1"/>
            </p:cNvSpPr>
            <p:nvPr/>
          </p:nvSpPr>
          <p:spPr bwMode="auto">
            <a:xfrm>
              <a:off x="2545881" y="4305928"/>
              <a:ext cx="462258" cy="102518"/>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getHeight ()</a:t>
              </a:r>
              <a:endParaRPr lang="en-US" altLang="zh-CN"/>
            </a:p>
          </p:txBody>
        </p:sp>
        <p:sp>
          <p:nvSpPr>
            <p:cNvPr id="86" name="Rectangle 111"/>
            <p:cNvSpPr>
              <a:spLocks noChangeArrowheads="1"/>
            </p:cNvSpPr>
            <p:nvPr/>
          </p:nvSpPr>
          <p:spPr bwMode="auto">
            <a:xfrm>
              <a:off x="2545881" y="4452553"/>
              <a:ext cx="98861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setHeight (double height)</a:t>
              </a:r>
              <a:endParaRPr lang="en-US" altLang="zh-CN"/>
            </a:p>
          </p:txBody>
        </p:sp>
        <p:sp>
          <p:nvSpPr>
            <p:cNvPr id="87" name="Rectangle 112"/>
            <p:cNvSpPr>
              <a:spLocks noChangeArrowheads="1"/>
            </p:cNvSpPr>
            <p:nvPr/>
          </p:nvSpPr>
          <p:spPr bwMode="auto">
            <a:xfrm>
              <a:off x="2545881" y="4597987"/>
              <a:ext cx="320660" cy="104001"/>
            </a:xfrm>
            <a:prstGeom prst="rect">
              <a:avLst/>
            </a:prstGeom>
            <a:noFill/>
            <a:ln w="9525">
              <a:noFill/>
              <a:miter lim="800000"/>
              <a:headEnd/>
              <a:tailEnd/>
            </a:ln>
          </p:spPr>
          <p:txBody>
            <a:bodyPr wrap="none" lIns="0" tIns="0" rIns="0" bIns="0">
              <a:spAutoFit/>
            </a:bodyPr>
            <a:lstStyle/>
            <a:p>
              <a:pPr algn="l"/>
              <a:r>
                <a:rPr lang="en-US" altLang="zh-CN" sz="900" dirty="0">
                  <a:solidFill>
                    <a:srgbClr val="FF0000"/>
                  </a:solidFill>
                  <a:latin typeface="Microsoft Sans Serif" pitchFamily="34" charset="0"/>
                </a:rPr>
                <a:t>getArea ()</a:t>
              </a:r>
              <a:endParaRPr lang="en-US" altLang="zh-CN" dirty="0">
                <a:solidFill>
                  <a:srgbClr val="FF0000"/>
                </a:solidFill>
              </a:endParaRPr>
            </a:p>
          </p:txBody>
        </p:sp>
        <p:sp>
          <p:nvSpPr>
            <p:cNvPr id="88" name="Rectangle 113"/>
            <p:cNvSpPr>
              <a:spLocks noChangeArrowheads="1"/>
            </p:cNvSpPr>
            <p:nvPr/>
          </p:nvSpPr>
          <p:spPr bwMode="auto">
            <a:xfrm>
              <a:off x="2545881" y="4745805"/>
              <a:ext cx="604325" cy="104001"/>
            </a:xfrm>
            <a:prstGeom prst="rect">
              <a:avLst/>
            </a:prstGeom>
            <a:noFill/>
            <a:ln w="9525">
              <a:noFill/>
              <a:miter lim="800000"/>
              <a:headEnd/>
              <a:tailEnd/>
            </a:ln>
          </p:spPr>
          <p:txBody>
            <a:bodyPr wrap="square" lIns="0" tIns="0" rIns="0" bIns="0">
              <a:spAutoFit/>
            </a:bodyPr>
            <a:lstStyle/>
            <a:p>
              <a:pPr algn="l"/>
              <a:r>
                <a:rPr lang="en-US" altLang="zh-CN" sz="900" dirty="0">
                  <a:solidFill>
                    <a:srgbClr val="FF0000"/>
                  </a:solidFill>
                  <a:latin typeface="Microsoft Sans Serif" pitchFamily="34" charset="0"/>
                </a:rPr>
                <a:t>getPerimeter ()</a:t>
              </a:r>
              <a:endParaRPr lang="en-US" altLang="zh-CN" dirty="0">
                <a:solidFill>
                  <a:srgbClr val="FF0000"/>
                </a:solidFill>
              </a:endParaRPr>
            </a:p>
          </p:txBody>
        </p:sp>
        <p:sp>
          <p:nvSpPr>
            <p:cNvPr id="89" name="Rectangle 114"/>
            <p:cNvSpPr>
              <a:spLocks noChangeArrowheads="1"/>
            </p:cNvSpPr>
            <p:nvPr/>
          </p:nvSpPr>
          <p:spPr bwMode="auto">
            <a:xfrm>
              <a:off x="2545881" y="4891239"/>
              <a:ext cx="388297"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toString ()</a:t>
              </a:r>
              <a:endParaRPr lang="en-US" altLang="zh-CN"/>
            </a:p>
          </p:txBody>
        </p:sp>
        <p:sp>
          <p:nvSpPr>
            <p:cNvPr id="90" name="Rectangle 115"/>
            <p:cNvSpPr>
              <a:spLocks noChangeArrowheads="1"/>
            </p:cNvSpPr>
            <p:nvPr/>
          </p:nvSpPr>
          <p:spPr bwMode="auto">
            <a:xfrm>
              <a:off x="3957310" y="4013868"/>
              <a:ext cx="314335"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91" name="Rectangle 116"/>
            <p:cNvSpPr>
              <a:spLocks noChangeArrowheads="1"/>
            </p:cNvSpPr>
            <p:nvPr/>
          </p:nvSpPr>
          <p:spPr bwMode="auto">
            <a:xfrm>
              <a:off x="3957310" y="4159302"/>
              <a:ext cx="210789"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void</a:t>
              </a:r>
              <a:endParaRPr lang="en-US" altLang="zh-CN"/>
            </a:p>
          </p:txBody>
        </p:sp>
        <p:sp>
          <p:nvSpPr>
            <p:cNvPr id="92" name="Rectangle 117"/>
            <p:cNvSpPr>
              <a:spLocks noChangeArrowheads="1"/>
            </p:cNvSpPr>
            <p:nvPr/>
          </p:nvSpPr>
          <p:spPr bwMode="auto">
            <a:xfrm>
              <a:off x="3957310" y="4305928"/>
              <a:ext cx="314335" cy="102518"/>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93" name="Rectangle 118"/>
            <p:cNvSpPr>
              <a:spLocks noChangeArrowheads="1"/>
            </p:cNvSpPr>
            <p:nvPr/>
          </p:nvSpPr>
          <p:spPr bwMode="auto">
            <a:xfrm>
              <a:off x="3957310" y="4452553"/>
              <a:ext cx="210789"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void</a:t>
              </a:r>
              <a:endParaRPr lang="en-US" altLang="zh-CN"/>
            </a:p>
          </p:txBody>
        </p:sp>
        <p:sp>
          <p:nvSpPr>
            <p:cNvPr id="94" name="Rectangle 119"/>
            <p:cNvSpPr>
              <a:spLocks noChangeArrowheads="1"/>
            </p:cNvSpPr>
            <p:nvPr/>
          </p:nvSpPr>
          <p:spPr bwMode="auto">
            <a:xfrm>
              <a:off x="3957310" y="4597987"/>
              <a:ext cx="314335"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95" name="Rectangle 120"/>
            <p:cNvSpPr>
              <a:spLocks noChangeArrowheads="1"/>
            </p:cNvSpPr>
            <p:nvPr/>
          </p:nvSpPr>
          <p:spPr bwMode="auto">
            <a:xfrm>
              <a:off x="3957310" y="4745805"/>
              <a:ext cx="314335"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96" name="Rectangle 121"/>
            <p:cNvSpPr>
              <a:spLocks noChangeArrowheads="1"/>
            </p:cNvSpPr>
            <p:nvPr/>
          </p:nvSpPr>
          <p:spPr bwMode="auto">
            <a:xfrm>
              <a:off x="3957310" y="4891239"/>
              <a:ext cx="279820"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String</a:t>
              </a:r>
              <a:endParaRPr lang="en-US" altLang="zh-CN"/>
            </a:p>
          </p:txBody>
        </p:sp>
        <p:sp>
          <p:nvSpPr>
            <p:cNvPr id="97" name="Rectangle 122"/>
            <p:cNvSpPr>
              <a:spLocks noChangeArrowheads="1"/>
            </p:cNvSpPr>
            <p:nvPr/>
          </p:nvSpPr>
          <p:spPr bwMode="auto">
            <a:xfrm>
              <a:off x="1822293" y="4891239"/>
              <a:ext cx="446310" cy="104001"/>
            </a:xfrm>
            <a:prstGeom prst="rect">
              <a:avLst/>
            </a:prstGeom>
            <a:noFill/>
            <a:ln w="9525">
              <a:noFill/>
              <a:miter lim="800000"/>
              <a:headEnd/>
              <a:tailEnd/>
            </a:ln>
          </p:spPr>
          <p:txBody>
            <a:bodyPr wrap="none" lIns="0" tIns="0" rIns="0" bIns="0">
              <a:spAutoFit/>
            </a:bodyPr>
            <a:lstStyle/>
            <a:p>
              <a:r>
                <a:rPr lang="en-US" altLang="zh-CN" sz="900" dirty="0">
                  <a:latin typeface="Microsoft Sans Serif" pitchFamily="34" charset="0"/>
                </a:rPr>
                <a:t>&lt;&lt;Override&gt;&gt;</a:t>
              </a:r>
              <a:endParaRPr lang="en-US" altLang="zh-CN" dirty="0"/>
            </a:p>
          </p:txBody>
        </p:sp>
        <p:sp>
          <p:nvSpPr>
            <p:cNvPr id="98" name="Rectangle 123"/>
            <p:cNvSpPr>
              <a:spLocks noChangeArrowheads="1"/>
            </p:cNvSpPr>
            <p:nvPr/>
          </p:nvSpPr>
          <p:spPr bwMode="auto">
            <a:xfrm>
              <a:off x="4947159" y="4463282"/>
              <a:ext cx="547314"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&lt;&lt;Override&gt;&gt;</a:t>
              </a:r>
              <a:endParaRPr lang="en-US" altLang="zh-CN"/>
            </a:p>
          </p:txBody>
        </p:sp>
      </p:grpSp>
      <p:sp>
        <p:nvSpPr>
          <p:cNvPr id="2" name="圆角矩形标注 1"/>
          <p:cNvSpPr/>
          <p:nvPr/>
        </p:nvSpPr>
        <p:spPr>
          <a:xfrm>
            <a:off x="396607" y="2593975"/>
            <a:ext cx="3023577" cy="709612"/>
          </a:xfrm>
          <a:prstGeom prst="wedgeRoundRectCallout">
            <a:avLst>
              <a:gd name="adj1" fmla="val 79823"/>
              <a:gd name="adj2" fmla="val 3766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96607" y="2604571"/>
            <a:ext cx="3172857"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定义了二个方法，但无法给出具体实现，因此定义成抽象方法</a:t>
            </a:r>
          </a:p>
        </p:txBody>
      </p:sp>
      <p:sp>
        <p:nvSpPr>
          <p:cNvPr id="100" name="圆角矩形标注 99"/>
          <p:cNvSpPr/>
          <p:nvPr/>
        </p:nvSpPr>
        <p:spPr>
          <a:xfrm>
            <a:off x="8078818" y="6027603"/>
            <a:ext cx="3023577" cy="709612"/>
          </a:xfrm>
          <a:prstGeom prst="wedgeRoundRectCallout">
            <a:avLst>
              <a:gd name="adj1" fmla="val -46612"/>
              <a:gd name="adj2" fmla="val -14088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TextBox 100"/>
          <p:cNvSpPr txBox="1"/>
          <p:nvPr/>
        </p:nvSpPr>
        <p:spPr>
          <a:xfrm>
            <a:off x="8078818" y="6038199"/>
            <a:ext cx="3172857"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具体子类覆盖这二个抽象方法，给出具体实现</a:t>
            </a:r>
          </a:p>
        </p:txBody>
      </p:sp>
      <p:sp>
        <p:nvSpPr>
          <p:cNvPr id="6" name="圆角矩形标注 1">
            <a:extLst>
              <a:ext uri="{FF2B5EF4-FFF2-40B4-BE49-F238E27FC236}">
                <a16:creationId xmlns:a16="http://schemas.microsoft.com/office/drawing/2014/main" id="{05619CCF-C54F-9BA0-4282-56E019675E3B}"/>
              </a:ext>
            </a:extLst>
          </p:cNvPr>
          <p:cNvSpPr/>
          <p:nvPr/>
        </p:nvSpPr>
        <p:spPr>
          <a:xfrm>
            <a:off x="8471216" y="1899326"/>
            <a:ext cx="3398584" cy="1385777"/>
          </a:xfrm>
          <a:prstGeom prst="wedgeRoundRectCallout">
            <a:avLst>
              <a:gd name="adj1" fmla="val -81288"/>
              <a:gd name="adj2" fmla="val 37659"/>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64" name="TextBox 2">
            <a:extLst>
              <a:ext uri="{FF2B5EF4-FFF2-40B4-BE49-F238E27FC236}">
                <a16:creationId xmlns:a16="http://schemas.microsoft.com/office/drawing/2014/main" id="{EEC0D287-601A-FA2D-5DBF-46BD9939AC1F}"/>
              </a:ext>
            </a:extLst>
          </p:cNvPr>
          <p:cNvSpPr txBox="1"/>
          <p:nvPr/>
        </p:nvSpPr>
        <p:spPr>
          <a:xfrm>
            <a:off x="8501172" y="1867882"/>
            <a:ext cx="3566379" cy="1569660"/>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意义在于给子类加了约束：</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子类计算面积的方法签名都必须是：</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double getArea();</a:t>
            </a:r>
          </a:p>
          <a:p>
            <a:r>
              <a:rPr lang="zh-CN" altLang="en-US" sz="1600" dirty="0">
                <a:latin typeface="微软雅黑" panose="020B0503020204020204" pitchFamily="34" charset="-122"/>
                <a:ea typeface="微软雅黑" panose="020B0503020204020204" pitchFamily="34" charset="-122"/>
              </a:rPr>
              <a:t>子类计算面积的方法签名都必须是：</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double getPerimeter();</a:t>
            </a:r>
            <a:endParaRPr lang="zh-CN" altLang="en-US" sz="16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1016188" y="1356936"/>
            <a:ext cx="10437059" cy="4678362"/>
          </a:xfrm>
          <a:prstGeom prst="rect">
            <a:avLst/>
          </a:prstGeom>
        </p:spPr>
        <p:txBody>
          <a:bodyPr vert="horz" lIns="91440" tIns="45720" rIns="91440" bIns="45720" rtlCol="0">
            <a:normAutofit fontScale="92500" lnSpcReduction="10000"/>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每一个数值包装类都有</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相应类型</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常量</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MAX_VALUE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MIN_VALUE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MAX_VALUE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对应</a:t>
            </a:r>
            <a:r>
              <a:rPr kumimoji="0" lang="zh-CN" altLang="en-US" sz="20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本数据类型</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的最大值。</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对</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Byte ,Short ,Integer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Long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MIN_VALUE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对应最小值</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对</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Float</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MIN_VALUE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对应最小正值</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上述常量用于排序算法时很有用。</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直接用包装类名访问其常量值：</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System.out.println</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(“The maximum integer is”+ </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Integer.MAX_VALUE</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//MAX_VALUE</a:t>
            </a:r>
            <a:r>
              <a:rPr kumimoji="0" lang="zh-CN" altLang="en-US"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是</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zh-CN" altLang="en-US"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a:t>
            </a:r>
            <a:endPar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System.out.println</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(“The minimum positive float </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is”+ </a:t>
            </a:r>
            <a:r>
              <a:rPr kumimoji="0" lang="en-US" altLang="zh-CN" sz="2300" b="0" i="0" u="none" strike="noStrike" kern="120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Float</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.MIN_VALUE</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//MIN_VALUE</a:t>
            </a:r>
            <a:r>
              <a:rPr kumimoji="0" lang="zh-CN" altLang="en-US"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是</a:t>
            </a:r>
            <a:r>
              <a:rPr kumimoji="0" lang="en-US" altLang="zh-CN" sz="23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float</a:t>
            </a:r>
            <a:r>
              <a:rPr kumimoji="0" lang="zh-CN" altLang="en-US"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a:t>
            </a:r>
            <a:endPar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zh-CN" sz="2300" b="0" i="0" u="none" strike="noStrike" kern="1200" cap="none" spc="0" normalizeH="0" baseline="0" noProof="0" dirty="0">
              <a:ln>
                <a:noFill/>
              </a:ln>
              <a:solidFill>
                <a:schemeClr val="tx1"/>
              </a:solidFill>
              <a:effectLst/>
              <a:uLnTx/>
              <a:uFillTx/>
              <a:latin typeface="宋体" charset="-122"/>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zh-CN" sz="2800" b="0" i="0" u="none" strike="noStrike" kern="1200" cap="none" spc="0" normalizeH="0" baseline="0" noProof="0" dirty="0">
              <a:ln>
                <a:noFill/>
              </a:ln>
              <a:solidFill>
                <a:schemeClr val="tx1"/>
              </a:solidFill>
              <a:effectLst/>
              <a:uLnTx/>
              <a:uFillTx/>
              <a:latin typeface="宋体" charset="-122"/>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128953"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11267" name="文本占位符 2"/>
          <p:cNvSpPr>
            <a:spLocks noGrp="1"/>
          </p:cNvSpPr>
          <p:nvPr>
            <p:ph type="body" sz="quarter" idx="12"/>
          </p:nvPr>
        </p:nvSpPr>
        <p:spPr bwMode="auto">
          <a:xfrm>
            <a:off x="1162375" y="141445"/>
            <a:ext cx="11127783"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r>
              <a:rPr lang="en-US" altLang="zh-CN" b="1" dirty="0">
                <a:latin typeface="华文细黑" panose="02010600040101010101" pitchFamily="2" charset="-122"/>
                <a:ea typeface="华文细黑" panose="02010600040101010101" pitchFamily="2" charset="-122"/>
              </a:rPr>
              <a:t>-</a:t>
            </a:r>
            <a:r>
              <a:rPr lang="zh-CN" altLang="en-US" dirty="0"/>
              <a:t>包装类</a:t>
            </a:r>
            <a:r>
              <a:rPr lang="en-US" altLang="zh-CN" dirty="0"/>
              <a:t>-&gt;</a:t>
            </a:r>
            <a:r>
              <a:rPr lang="zh-CN" altLang="en-US" dirty="0"/>
              <a:t>基本数据类型</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566737" y="1153223"/>
            <a:ext cx="11287412" cy="5126391"/>
          </a:xfrm>
          <a:prstGeom prst="rect">
            <a:avLst/>
          </a:prstGeom>
        </p:spPr>
        <p:txBody>
          <a:bodyPr/>
          <a:lstStyle/>
          <a:p>
            <a:pPr marL="228600" indent="-228600">
              <a:lnSpc>
                <a:spcPct val="110000"/>
              </a:lnSpc>
              <a:spcBef>
                <a:spcPts val="1000"/>
              </a:spcBef>
              <a:buFont typeface="Wingdings" pitchFamily="2" charset="2"/>
              <a:buChar char="n"/>
            </a:pP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Number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是基本数值类型包装类的抽象父类，里面有如下方法返回包装类对象对应的基本数据类型值：</a:t>
            </a:r>
            <a:endParaRPr lang="en-US" altLang="zh-CN" sz="2000" dirty="0">
              <a:latin typeface="Courier New" panose="02070309020205020404" pitchFamily="49" charset="0"/>
              <a:ea typeface="微软雅黑" panose="020B0503020204020204" pitchFamily="34" charset="-122"/>
              <a:cs typeface="Courier New" panose="02070309020205020404" pitchFamily="49" charset="0"/>
            </a:endParaRPr>
          </a:p>
          <a:p>
            <a:pPr marL="685800" lvl="2" indent="-228600">
              <a:spcBef>
                <a:spcPts val="1000"/>
              </a:spcBef>
              <a:buFont typeface="Wingdings" pitchFamily="2" charset="2"/>
              <a:buChar char="n"/>
            </a:pP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 int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intValue</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marL="685800" lvl="2" indent="-228600">
              <a:spcBef>
                <a:spcPts val="1000"/>
              </a:spcBef>
              <a:buFont typeface="Wingdings" pitchFamily="2" charset="2"/>
              <a:buChar char="n"/>
            </a:pP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 long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longValue</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marL="685800" lvl="2" indent="-228600">
              <a:spcBef>
                <a:spcPts val="1000"/>
              </a:spcBef>
              <a:buFont typeface="Wingdings" pitchFamily="2" charset="2"/>
              <a:buChar char="n"/>
            </a:pP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 float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floatValue</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marL="685800" lvl="2" indent="-228600">
              <a:spcBef>
                <a:spcPts val="1000"/>
              </a:spcBef>
              <a:buFont typeface="Wingdings" pitchFamily="2" charset="2"/>
              <a:buChar char="n"/>
            </a:pP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 double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doubleValue</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marL="685800" lvl="2" indent="-228600">
              <a:spcBef>
                <a:spcPts val="1000"/>
              </a:spcBef>
              <a:buFont typeface="Wingdings" pitchFamily="2" charset="2"/>
              <a:buChar char="n"/>
            </a:pP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public byte </a:t>
            </a:r>
            <a:r>
              <a:rPr lang="en-US" altLang="zh-CN"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byteValue</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marL="685800" lvl="2" indent="-228600">
              <a:spcBef>
                <a:spcPts val="1000"/>
              </a:spcBef>
              <a:buFont typeface="Wingdings" pitchFamily="2" charset="2"/>
              <a:buChar char="n"/>
            </a:pP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public short </a:t>
            </a:r>
            <a:r>
              <a:rPr lang="en-US" altLang="zh-CN"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shortValue</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a:p>
            <a:pPr marL="228600" indent="-228600">
              <a:spcBef>
                <a:spcPts val="1000"/>
              </a:spcBef>
              <a:buFont typeface="Wingdings" pitchFamily="2" charset="2"/>
              <a:buChar char="n"/>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如 </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int</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i</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 new Integer(10).</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intValue</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a:t>
            </a:r>
          </a:p>
          <a:p>
            <a:pPr marL="228600" indent="-228600">
              <a:spcBef>
                <a:spcPts val="1000"/>
              </a:spcBef>
              <a:buFont typeface="Wingdings" pitchFamily="2" charset="2"/>
              <a:buChar char="n"/>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另外每个类的</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（）方法将数值转换成字符串</a:t>
            </a:r>
            <a:endParaRPr lang="en-US" altLang="zh-CN" sz="2000" dirty="0">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90000"/>
              </a:lnSpc>
              <a:spcBef>
                <a:spcPts val="1000"/>
              </a:spcBef>
              <a:buFont typeface="Wingdings" pitchFamily="2" charset="2"/>
              <a:buChar char="n"/>
            </a:pPr>
            <a:endParaRPr lang="en-US" altLang="zh-CN" sz="2400" dirty="0">
              <a:latin typeface="宋体" charset="-122"/>
              <a:ea typeface="宋体"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783713" y="1580826"/>
            <a:ext cx="10288239" cy="4438973"/>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lang="zh-CN" altLang="en-US" sz="2800" noProof="0" dirty="0">
                <a:latin typeface="Courier New" panose="02070309020205020404" pitchFamily="49" charset="0"/>
                <a:ea typeface="微软雅黑" panose="020B0503020204020204" pitchFamily="34" charset="-122"/>
                <a:cs typeface="Courier New" panose="02070309020205020404" pitchFamily="49" charset="0"/>
              </a:rPr>
              <a:t> 字符串转数值</a:t>
            </a:r>
            <a:endParaRPr lang="en-US" altLang="zh-CN" sz="2800" noProof="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lang="zh-CN" altLang="en-US" sz="2800" noProof="0" dirty="0">
                <a:latin typeface="Courier New" panose="02070309020205020404" pitchFamily="49" charset="0"/>
                <a:ea typeface="微软雅黑" panose="020B0503020204020204" pitchFamily="34" charset="-122"/>
                <a:cs typeface="Courier New" panose="02070309020205020404" pitchFamily="49" charset="0"/>
              </a:rPr>
              <a:t> 转换为</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Byte</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Short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Long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Float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static </a:t>
            </a:r>
            <a:r>
              <a:rPr kumimoji="0" lang="en-US" altLang="zh-CN" sz="24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parse</a:t>
            </a:r>
            <a:r>
              <a:rPr kumimoji="0" lang="en-US" altLang="zh-CN" sz="24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(String s)</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static </a:t>
            </a:r>
            <a:r>
              <a:rPr kumimoji="0" lang="en-US" altLang="zh-CN" sz="24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parse</a:t>
            </a:r>
            <a:r>
              <a:rPr kumimoji="0" lang="en-US" altLang="zh-CN" sz="24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(String s,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radix)</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如</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Integer.parseInt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(“11”,2); //3</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Integer.parseInt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(“12”,8); //10</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Integer.parseInt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(“1A”,16); //26</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d =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Double.parseDouble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(“3.14”);//3.14</a:t>
            </a:r>
            <a:endPar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300" b="0" i="0" u="none" strike="noStrike" kern="1200" cap="none" spc="0" normalizeH="0" baseline="0" noProof="0" dirty="0">
                <a:ln>
                  <a:noFill/>
                </a:ln>
                <a:solidFill>
                  <a:schemeClr val="tx1"/>
                </a:solidFill>
                <a:effectLst/>
                <a:uLnTx/>
                <a:uFillTx/>
                <a:latin typeface="宋体" charset="-122"/>
                <a:ea typeface="宋体" charset="-122"/>
                <a:cs typeface="+mn-cs"/>
              </a:rPr>
              <a:t>	</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zh-CN" sz="2300" b="0" i="0" u="none" strike="noStrike" kern="1200" cap="none" spc="0" normalizeH="0" baseline="0" noProof="0" dirty="0">
              <a:ln>
                <a:noFill/>
              </a:ln>
              <a:solidFill>
                <a:schemeClr val="tx1"/>
              </a:solidFill>
              <a:effectLst/>
              <a:uLnTx/>
              <a:uFillTx/>
              <a:latin typeface="宋体" charset="-122"/>
              <a:ea typeface="宋体"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0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8" name="文本占位符 1"/>
          <p:cNvSpPr>
            <a:spLocks noGrp="1"/>
          </p:cNvSpPr>
          <p:nvPr>
            <p:ph type="body" sz="quarter" idx="10"/>
          </p:nvPr>
        </p:nvSpPr>
        <p:spPr bwMode="auto">
          <a:xfrm>
            <a:off x="97957"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9" name="文本占位符 2"/>
          <p:cNvSpPr>
            <a:spLocks noGrp="1"/>
          </p:cNvSpPr>
          <p:nvPr>
            <p:ph type="body" sz="quarter" idx="12"/>
          </p:nvPr>
        </p:nvSpPr>
        <p:spPr bwMode="auto">
          <a:xfrm>
            <a:off x="1131379" y="141445"/>
            <a:ext cx="11127783"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r>
              <a:rPr lang="en-US" altLang="zh-CN" b="1" dirty="0">
                <a:latin typeface="华文细黑" panose="02010600040101010101" pitchFamily="2" charset="-122"/>
                <a:ea typeface="华文细黑" panose="02010600040101010101" pitchFamily="2" charset="-122"/>
              </a:rPr>
              <a:t>-</a:t>
            </a:r>
            <a:r>
              <a:rPr lang="zh-CN" altLang="en-US" dirty="0"/>
              <a:t>包装类</a:t>
            </a:r>
            <a:r>
              <a:rPr lang="en-US" altLang="zh-CN" dirty="0"/>
              <a:t>-&gt;</a:t>
            </a:r>
            <a:r>
              <a:rPr lang="zh-CN" altLang="en-US" dirty="0"/>
              <a:t>基本数据类型</a:t>
            </a:r>
            <a:endParaRPr lang="en-US" altLang="zh-CN" b="1" dirty="0">
              <a:latin typeface="华文细黑" panose="02010600040101010101" pitchFamily="2" charset="-122"/>
              <a:ea typeface="华文细黑" panose="0201060004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783713" y="1387932"/>
            <a:ext cx="10508575" cy="4678362"/>
          </a:xfrm>
          <a:prstGeom prst="rect">
            <a:avLst/>
          </a:prstGeom>
        </p:spPr>
        <p:txBody>
          <a:bodyPr/>
          <a:lstStyle/>
          <a:p>
            <a:pPr marL="228600" lvl="0" indent="-228600">
              <a:lnSpc>
                <a:spcPct val="90000"/>
              </a:lnSpc>
              <a:spcBef>
                <a:spcPts val="1000"/>
              </a:spcBef>
              <a:buFont typeface="Wingdings" pitchFamily="2" charset="2"/>
              <a:buChar char="n"/>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方法</a:t>
            </a:r>
            <a:r>
              <a:rPr lang="en-US" altLang="zh-CN" sz="2800" dirty="0" err="1">
                <a:latin typeface="Courier New" panose="02070309020205020404" pitchFamily="49" charset="0"/>
                <a:ea typeface="微软雅黑" panose="020B0503020204020204" pitchFamily="34" charset="-122"/>
                <a:cs typeface="Courier New" panose="02070309020205020404" pitchFamily="49" charset="0"/>
              </a:rPr>
              <a:t>valueOf</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创建一个新的包装对象，并将它初始化为指定字符串的值</a:t>
            </a:r>
            <a:endPar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lvl="0" indent="-228600">
              <a:lnSpc>
                <a:spcPct val="90000"/>
              </a:lnSpc>
              <a:spcBef>
                <a:spcPts val="1000"/>
              </a:spcBef>
              <a:buFont typeface="Wingdings" pitchFamily="2" charset="2"/>
              <a:buChar char="n"/>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例如</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lang="en-US" altLang="zh-CN" sz="2300" dirty="0">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doubleObject</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Double.valueOf</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(“12.4”);</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lang="en-US" altLang="zh-CN" sz="2300" dirty="0">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integerObject</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Integer.valueOf</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566738" y="1341438"/>
            <a:ext cx="10514550" cy="4678362"/>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JDK1.5</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开始允许基本类型和包装类之间的</a:t>
            </a: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自动转换</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将基本类型的值转换为包装类对象，称为</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装箱</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(boxing)</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将包装类对象转换为基本类型的值，称为</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开箱</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unboxing</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intObject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2; </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装箱</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等价于</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intObject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new Integer(2); </a:t>
            </a: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 intObject1 = 2, intObject2 = 3 ;</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System.out.println</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(intObject1 + intObject2 );//</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开箱</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lnSpc>
                <a:spcPct val="90000"/>
              </a:lnSpc>
              <a:spcBef>
                <a:spcPts val="500"/>
              </a:spcBef>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j = </a:t>
            </a:r>
            <a:r>
              <a:rPr lang="en-US" altLang="zh-CN" sz="2400" dirty="0" err="1">
                <a:latin typeface="Courier New" panose="02070309020205020404" pitchFamily="49" charset="0"/>
                <a:ea typeface="微软雅黑" panose="020B0503020204020204" pitchFamily="34" charset="-122"/>
                <a:cs typeface="Courier New" panose="02070309020205020404" pitchFamily="49" charset="0"/>
              </a:rPr>
              <a:t>intObject</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 //</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开箱</a:t>
            </a: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zh-CN" altLang="en-US" sz="24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7" name="文本占位符 1"/>
          <p:cNvSpPr>
            <a:spLocks noGrp="1"/>
          </p:cNvSpPr>
          <p:nvPr>
            <p:ph type="body" sz="quarter" idx="10"/>
          </p:nvPr>
        </p:nvSpPr>
        <p:spPr bwMode="auto">
          <a:xfrm>
            <a:off x="97957"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8" name="文本占位符 2"/>
          <p:cNvSpPr>
            <a:spLocks noGrp="1"/>
          </p:cNvSpPr>
          <p:nvPr>
            <p:ph type="body" sz="quarter" idx="12"/>
          </p:nvPr>
        </p:nvSpPr>
        <p:spPr bwMode="auto">
          <a:xfrm>
            <a:off x="1131379" y="141445"/>
            <a:ext cx="11127783"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r>
              <a:rPr lang="en-US" altLang="zh-CN" b="1" dirty="0">
                <a:latin typeface="华文细黑" panose="02010600040101010101" pitchFamily="2" charset="-122"/>
                <a:ea typeface="华文细黑" panose="02010600040101010101" pitchFamily="2" charset="-122"/>
              </a:rPr>
              <a:t>-</a:t>
            </a:r>
            <a:r>
              <a:rPr lang="zh-CN" altLang="en-US" dirty="0"/>
              <a:t>基本数据类型</a:t>
            </a:r>
            <a:r>
              <a:rPr lang="en-US" altLang="zh-CN" dirty="0"/>
              <a:t>-&gt;</a:t>
            </a:r>
            <a:r>
              <a:rPr lang="zh-CN" altLang="en-US" dirty="0"/>
              <a:t>包装类</a:t>
            </a:r>
            <a:endParaRPr lang="en-US" altLang="zh-CN" b="1" dirty="0">
              <a:latin typeface="华文细黑" panose="02010600040101010101" pitchFamily="2" charset="-122"/>
              <a:ea typeface="华文细黑"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4" name="矩形 3"/>
          <p:cNvSpPr/>
          <p:nvPr/>
        </p:nvSpPr>
        <p:spPr>
          <a:xfrm>
            <a:off x="947451" y="1178913"/>
            <a:ext cx="9738910" cy="1754326"/>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solidFill>
                  <a:srgbClr val="FF0000"/>
                </a:solidFill>
                <a:latin typeface="Courier New" panose="02070309020205020404" pitchFamily="49" charset="0"/>
                <a:cs typeface="Courier New" panose="02070309020205020404" pitchFamily="49" charset="0"/>
              </a:rPr>
              <a:t>abstract</a:t>
            </a:r>
            <a:r>
              <a:rPr lang="en-US" altLang="zh-CN" dirty="0">
                <a:latin typeface="Courier New" panose="02070309020205020404" pitchFamily="49" charset="0"/>
                <a:cs typeface="Courier New" panose="02070309020205020404" pitchFamily="49" charset="0"/>
              </a:rPr>
              <a:t> class </a:t>
            </a:r>
            <a:r>
              <a:rPr lang="en-US" altLang="zh-CN" dirty="0" err="1">
                <a:latin typeface="Courier New" panose="02070309020205020404" pitchFamily="49" charset="0"/>
                <a:cs typeface="Courier New" panose="02070309020205020404" pitchFamily="49" charset="0"/>
              </a:rPr>
              <a:t>GeometricObject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属性和方法定义</a:t>
            </a: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public </a:t>
            </a:r>
            <a:r>
              <a:rPr lang="en-US" altLang="zh-CN" dirty="0">
                <a:solidFill>
                  <a:srgbClr val="FF0000"/>
                </a:solidFill>
                <a:latin typeface="Courier New" panose="02070309020205020404" pitchFamily="49" charset="0"/>
                <a:cs typeface="Courier New" panose="02070309020205020404" pitchFamily="49" charset="0"/>
              </a:rPr>
              <a:t>abstract</a:t>
            </a:r>
            <a:r>
              <a:rPr lang="en-US" altLang="zh-CN" dirty="0">
                <a:latin typeface="Courier New" panose="02070309020205020404" pitchFamily="49" charset="0"/>
                <a:cs typeface="Courier New" panose="02070309020205020404" pitchFamily="49" charset="0"/>
              </a:rPr>
              <a:t> double getArea();</a:t>
            </a:r>
          </a:p>
          <a:p>
            <a:r>
              <a:rPr lang="en-US" altLang="zh-CN" dirty="0">
                <a:latin typeface="Courier New" panose="02070309020205020404" pitchFamily="49" charset="0"/>
                <a:cs typeface="Courier New" panose="02070309020205020404" pitchFamily="49" charset="0"/>
              </a:rPr>
              <a:t>    public </a:t>
            </a:r>
            <a:r>
              <a:rPr lang="en-US" altLang="zh-CN" dirty="0">
                <a:solidFill>
                  <a:srgbClr val="FF0000"/>
                </a:solidFill>
                <a:latin typeface="Courier New" panose="02070309020205020404" pitchFamily="49" charset="0"/>
                <a:cs typeface="Courier New" panose="02070309020205020404" pitchFamily="49" charset="0"/>
              </a:rPr>
              <a:t>abstract</a:t>
            </a:r>
            <a:r>
              <a:rPr lang="en-US" altLang="zh-CN" dirty="0">
                <a:latin typeface="Courier New" panose="02070309020205020404" pitchFamily="49" charset="0"/>
                <a:cs typeface="Courier New" panose="02070309020205020404" pitchFamily="49" charset="0"/>
              </a:rPr>
              <a:t> double getPerimeter();</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103" name="矩形 102"/>
          <p:cNvSpPr/>
          <p:nvPr/>
        </p:nvSpPr>
        <p:spPr>
          <a:xfrm>
            <a:off x="947451" y="2965370"/>
            <a:ext cx="9738910" cy="341632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class Circle extends </a:t>
            </a:r>
            <a:r>
              <a:rPr lang="en-US" altLang="zh-CN" dirty="0" err="1">
                <a:latin typeface="Courier New" panose="02070309020205020404" pitchFamily="49" charset="0"/>
                <a:cs typeface="Courier New" panose="02070309020205020404" pitchFamily="49" charset="0"/>
              </a:rPr>
              <a:t>GeometricObject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新的属性</a:t>
            </a:r>
          </a:p>
          <a:p>
            <a:r>
              <a:rPr lang="zh-CN" altLang="en-US" dirty="0">
                <a:latin typeface="Courier New" panose="02070309020205020404" pitchFamily="49" charset="0"/>
                <a:cs typeface="Courier New" panose="02070309020205020404" pitchFamily="49" charset="0"/>
              </a:rPr>
              <a:t>    </a:t>
            </a:r>
          </a:p>
          <a:p>
            <a:r>
              <a:rPr lang="zh-CN" altLang="en-US"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@Override</a:t>
            </a:r>
          </a:p>
          <a:p>
            <a:r>
              <a:rPr lang="en-US" altLang="zh-CN" dirty="0">
                <a:solidFill>
                  <a:srgbClr val="FF0000"/>
                </a:solidFill>
                <a:latin typeface="Courier New" panose="02070309020205020404" pitchFamily="49" charset="0"/>
                <a:cs typeface="Courier New" panose="02070309020205020404" pitchFamily="49" charset="0"/>
              </a:rPr>
              <a:t>    public double getArea() {</a:t>
            </a:r>
          </a:p>
          <a:p>
            <a:r>
              <a:rPr lang="en-US" altLang="zh-CN" dirty="0">
                <a:solidFill>
                  <a:srgbClr val="FF0000"/>
                </a:solidFill>
                <a:latin typeface="Courier New" panose="02070309020205020404" pitchFamily="49" charset="0"/>
                <a:cs typeface="Courier New" panose="02070309020205020404" pitchFamily="49" charset="0"/>
              </a:rPr>
              <a:t>        //</a:t>
            </a:r>
            <a:r>
              <a:rPr lang="zh-CN" altLang="en-US" dirty="0">
                <a:solidFill>
                  <a:srgbClr val="FF0000"/>
                </a:solidFill>
                <a:latin typeface="Courier New" panose="02070309020205020404" pitchFamily="49" charset="0"/>
                <a:cs typeface="Courier New" panose="02070309020205020404" pitchFamily="49" charset="0"/>
              </a:rPr>
              <a:t>给出具体实现</a:t>
            </a:r>
          </a:p>
          <a:p>
            <a:r>
              <a:rPr lang="en-US" altLang="zh-CN" dirty="0">
                <a:solidFill>
                  <a:srgbClr val="FF0000"/>
                </a:solidFill>
                <a:latin typeface="Courier New" panose="02070309020205020404" pitchFamily="49" charset="0"/>
                <a:cs typeface="Courier New" panose="02070309020205020404" pitchFamily="49" charset="0"/>
              </a:rPr>
              <a:t>    }</a:t>
            </a:r>
          </a:p>
          <a:p>
            <a:r>
              <a:rPr lang="en-US" altLang="zh-CN" dirty="0">
                <a:solidFill>
                  <a:srgbClr val="FF0000"/>
                </a:solidFill>
                <a:latin typeface="Courier New" panose="02070309020205020404" pitchFamily="49" charset="0"/>
                <a:cs typeface="Courier New" panose="02070309020205020404" pitchFamily="49" charset="0"/>
              </a:rPr>
              <a:t>    @Override</a:t>
            </a:r>
          </a:p>
          <a:p>
            <a:r>
              <a:rPr lang="en-US" altLang="zh-CN" dirty="0">
                <a:solidFill>
                  <a:srgbClr val="FF0000"/>
                </a:solidFill>
                <a:latin typeface="Courier New" panose="02070309020205020404" pitchFamily="49" charset="0"/>
                <a:cs typeface="Courier New" panose="02070309020205020404" pitchFamily="49" charset="0"/>
              </a:rPr>
              <a:t>    public double getPerimeter() {</a:t>
            </a:r>
          </a:p>
          <a:p>
            <a:r>
              <a:rPr lang="en-US" altLang="zh-CN" dirty="0">
                <a:solidFill>
                  <a:srgbClr val="FF0000"/>
                </a:solidFill>
                <a:latin typeface="Courier New" panose="02070309020205020404" pitchFamily="49" charset="0"/>
                <a:cs typeface="Courier New" panose="02070309020205020404" pitchFamily="49" charset="0"/>
              </a:rPr>
              <a:t>        //</a:t>
            </a:r>
            <a:r>
              <a:rPr lang="zh-CN" altLang="en-US" dirty="0">
                <a:solidFill>
                  <a:srgbClr val="FF0000"/>
                </a:solidFill>
                <a:latin typeface="Courier New" panose="02070309020205020404" pitchFamily="49" charset="0"/>
                <a:cs typeface="Courier New" panose="02070309020205020404" pitchFamily="49" charset="0"/>
              </a:rPr>
              <a:t>给出具体实现</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solidFill>
                  <a:srgbClr val="FF0000"/>
                </a:solidFill>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104" name="Text Box 124"/>
          <p:cNvSpPr txBox="1">
            <a:spLocks noChangeArrowheads="1"/>
          </p:cNvSpPr>
          <p:nvPr/>
        </p:nvSpPr>
        <p:spPr bwMode="auto">
          <a:xfrm>
            <a:off x="0" y="6477384"/>
            <a:ext cx="11898216" cy="369332"/>
          </a:xfrm>
          <a:prstGeom prst="rect">
            <a:avLst/>
          </a:prstGeom>
          <a:noFill/>
          <a:ln w="9525">
            <a:noFill/>
            <a:miter lim="800000"/>
            <a:headEnd/>
            <a:tailEnd/>
          </a:ln>
        </p:spPr>
        <p:txBody>
          <a:bodyPr wrap="square">
            <a:spAutoFit/>
          </a:bodyPr>
          <a:lstStyle/>
          <a:p>
            <a:pPr algn="l"/>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13.2</a:t>
            </a:r>
            <a:r>
              <a:rPr lang="zh-CN" altLang="en-US" dirty="0">
                <a:latin typeface="微软雅黑" panose="020B0503020204020204" pitchFamily="34" charset="-122"/>
                <a:ea typeface="微软雅黑" panose="020B0503020204020204" pitchFamily="34" charset="-122"/>
              </a:rPr>
              <a:t>节程序清单</a:t>
            </a:r>
            <a:r>
              <a:rPr lang="en-US" altLang="zh-CN" dirty="0">
                <a:latin typeface="微软雅黑" panose="020B0503020204020204" pitchFamily="34" charset="-122"/>
                <a:ea typeface="微软雅黑" panose="020B0503020204020204" pitchFamily="34" charset="-122"/>
              </a:rPr>
              <a:t>13-2:  GeometricObject.java,Circle.java</a:t>
            </a:r>
            <a:r>
              <a:rPr lang="en-US" altLang="zh-CN" sz="1800" dirty="0">
                <a:latin typeface="Verdana" pitchFamily="34" charset="0"/>
              </a:rPr>
              <a:t>, Rectangle.java, TestGeometricObject.java</a:t>
            </a:r>
          </a:p>
        </p:txBody>
      </p:sp>
      <p:sp>
        <p:nvSpPr>
          <p:cNvPr id="105" name="矩形 104"/>
          <p:cNvSpPr/>
          <p:nvPr/>
        </p:nvSpPr>
        <p:spPr>
          <a:xfrm>
            <a:off x="7224442" y="1438471"/>
            <a:ext cx="4780271" cy="1235210"/>
          </a:xfrm>
          <a:prstGeom prst="rect">
            <a:avLst/>
          </a:prstGeom>
        </p:spPr>
        <p:txBody>
          <a:bodyPr wrap="square">
            <a:spAutoFit/>
          </a:bodyPr>
          <a:lstStyle/>
          <a:p>
            <a:pPr marL="228600" lvl="0" indent="-228600">
              <a:lnSpc>
                <a:spcPct val="120000"/>
              </a:lnSpc>
              <a:spcBef>
                <a:spcPts val="1000"/>
              </a:spcBef>
              <a:buFont typeface="Wingdings" pitchFamily="2" charset="2"/>
              <a:buChar char="n"/>
              <a:defRPr/>
            </a:pPr>
            <a:r>
              <a:rPr lang="zh-CN" altLang="en-US" sz="1600" dirty="0">
                <a:latin typeface="微软雅黑" panose="020B0503020204020204" pitchFamily="34" charset="-122"/>
                <a:ea typeface="微软雅黑" panose="020B0503020204020204" pitchFamily="34" charset="-122"/>
              </a:rPr>
              <a:t>包含抽象方法的类必须是</a:t>
            </a:r>
            <a:r>
              <a:rPr lang="zh-CN" altLang="en-US" sz="1600" u="sng" dirty="0">
                <a:latin typeface="微软雅黑" panose="020B0503020204020204" pitchFamily="34" charset="-122"/>
                <a:ea typeface="微软雅黑" panose="020B0503020204020204" pitchFamily="34" charset="-122"/>
              </a:rPr>
              <a:t>抽象类</a:t>
            </a:r>
            <a:endParaRPr lang="en-US" altLang="zh-CN" sz="1600" dirty="0">
              <a:latin typeface="微软雅黑" panose="020B0503020204020204" pitchFamily="34" charset="-122"/>
              <a:ea typeface="微软雅黑" panose="020B0503020204020204" pitchFamily="34" charset="-122"/>
            </a:endParaRPr>
          </a:p>
          <a:p>
            <a:pPr marL="228600" lvl="0" indent="-228600">
              <a:lnSpc>
                <a:spcPct val="120000"/>
              </a:lnSpc>
              <a:spcBef>
                <a:spcPts val="1000"/>
              </a:spcBef>
              <a:buFont typeface="Wingdings" pitchFamily="2" charset="2"/>
              <a:buChar char="n"/>
              <a:defRPr/>
            </a:pPr>
            <a:r>
              <a:rPr lang="zh-CN" altLang="en-US" sz="1600" dirty="0">
                <a:latin typeface="微软雅黑" panose="020B0503020204020204" pitchFamily="34" charset="-122"/>
                <a:ea typeface="微软雅黑" panose="020B0503020204020204" pitchFamily="34" charset="-122"/>
              </a:rPr>
              <a:t>抽象类和抽象方法必须用</a:t>
            </a:r>
            <a:r>
              <a:rPr lang="en-US" altLang="zh-CN" sz="1600" dirty="0">
                <a:latin typeface="微软雅黑" panose="020B0503020204020204" pitchFamily="34" charset="-122"/>
                <a:ea typeface="微软雅黑" panose="020B0503020204020204" pitchFamily="34" charset="-122"/>
              </a:rPr>
              <a:t>abstract</a:t>
            </a:r>
            <a:r>
              <a:rPr lang="zh-CN" altLang="en-US" sz="1600" dirty="0">
                <a:latin typeface="微软雅黑" panose="020B0503020204020204" pitchFamily="34" charset="-122"/>
                <a:ea typeface="微软雅黑" panose="020B0503020204020204" pitchFamily="34" charset="-122"/>
              </a:rPr>
              <a:t>关键字修饰</a:t>
            </a:r>
            <a:endParaRPr lang="en-US" altLang="zh-CN" sz="1600" dirty="0">
              <a:latin typeface="微软雅黑" panose="020B0503020204020204" pitchFamily="34" charset="-122"/>
              <a:ea typeface="微软雅黑" panose="020B0503020204020204" pitchFamily="34" charset="-122"/>
            </a:endParaRPr>
          </a:p>
          <a:p>
            <a:pPr marL="228600" lvl="0" indent="-228600">
              <a:lnSpc>
                <a:spcPct val="120000"/>
              </a:lnSpc>
              <a:spcBef>
                <a:spcPts val="1000"/>
              </a:spcBef>
              <a:buFont typeface="Wingdings" pitchFamily="2" charset="2"/>
              <a:buChar char="n"/>
              <a:defRPr/>
            </a:pPr>
            <a:r>
              <a:rPr lang="zh-CN" altLang="en-US" sz="1600" dirty="0">
                <a:solidFill>
                  <a:srgbClr val="FF0000"/>
                </a:solidFill>
                <a:latin typeface="微软雅黑" panose="020B0503020204020204" pitchFamily="34" charset="-122"/>
                <a:ea typeface="微软雅黑" panose="020B0503020204020204" pitchFamily="34" charset="-122"/>
              </a:rPr>
              <a:t>没有包含抽象方法的类也可以定义成抽象类</a:t>
            </a:r>
          </a:p>
        </p:txBody>
      </p:sp>
    </p:spTree>
    <p:extLst>
      <p:ext uri="{BB962C8B-B14F-4D97-AF65-F5344CB8AC3E}">
        <p14:creationId xmlns:p14="http://schemas.microsoft.com/office/powerpoint/2010/main" val="111613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582235" y="1465425"/>
            <a:ext cx="10963441" cy="4678362"/>
          </a:xfrm>
          <a:prstGeom prst="rect">
            <a:avLst/>
          </a:prstGeom>
        </p:spPr>
        <p:txBody>
          <a:bodyPr vert="horz" lIns="91440" tIns="45720" rIns="91440" bIns="45720" rtlCol="0">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抽象方法：使用</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abstract</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定义的方法或者接口中定义的方法（接口中定义的方法自动是抽象的，可以省略</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abstract</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一个类</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如果满足下面的任一条件，则该类包含抽象方法且是抽象类：</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显式地包含一个抽象方法的声明；</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的父类中声明的抽象方法未在类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中实现；</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所实现的接口中有的方法在</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类</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C</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里没有实现</a:t>
            </a: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rgbClr val="FF6600"/>
                </a:solidFill>
                <a:effectLst/>
                <a:uLnTx/>
                <a:uFillTx/>
                <a:latin typeface="Courier New" panose="02070309020205020404" pitchFamily="49" charset="0"/>
                <a:ea typeface="微软雅黑" panose="020B0503020204020204" pitchFamily="34" charset="-122"/>
                <a:cs typeface="Courier New" panose="02070309020205020404" pitchFamily="49" charset="0"/>
              </a:rPr>
              <a:t> 只要类</a:t>
            </a:r>
            <a:r>
              <a:rPr kumimoji="0" lang="en-US" altLang="zh-CN" sz="2400" b="0" i="0" u="none" strike="noStrike" kern="1200" cap="none" spc="0" normalizeH="0" baseline="0" noProof="0" dirty="0">
                <a:ln>
                  <a:noFill/>
                </a:ln>
                <a:solidFill>
                  <a:srgbClr val="FF6600"/>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400" b="0" i="0" u="none" strike="noStrike" kern="1200" cap="none" spc="0" normalizeH="0" baseline="0" noProof="0" dirty="0">
                <a:ln>
                  <a:noFill/>
                </a:ln>
                <a:solidFill>
                  <a:srgbClr val="FF6600"/>
                </a:solidFill>
                <a:effectLst/>
                <a:uLnTx/>
                <a:uFillTx/>
                <a:latin typeface="Courier New" panose="02070309020205020404" pitchFamily="49" charset="0"/>
                <a:ea typeface="微软雅黑" panose="020B0503020204020204" pitchFamily="34" charset="-122"/>
                <a:cs typeface="Courier New" panose="02070309020205020404" pitchFamily="49" charset="0"/>
              </a:rPr>
              <a:t>有一个未实现的方法（自己定义的或继承的），就是抽象类</a:t>
            </a:r>
            <a:endParaRPr kumimoji="0" lang="en-US" altLang="zh-CN" sz="2400" b="0" i="0" u="none" strike="noStrike" kern="1200" cap="none" spc="0" normalizeH="0" baseline="0" noProof="0" dirty="0">
              <a:ln>
                <a:noFill/>
              </a:ln>
              <a:solidFill>
                <a:srgbClr val="FF66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120000"/>
              </a:lnSpc>
              <a:spcBef>
                <a:spcPts val="500"/>
              </a:spcBef>
              <a:buFont typeface="Wingdings" pitchFamily="2" charset="2"/>
              <a:buChar char="p"/>
              <a:defRPr/>
            </a:pPr>
            <a:r>
              <a:rPr lang="zh-CN" altLang="en-US" sz="2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但是，一个不包含任何抽象方法的类，也可以定义成抽象类</a:t>
            </a:r>
            <a:endParaRPr lang="en-US" altLang="zh-CN" sz="2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120000"/>
              </a:lnSpc>
              <a:spcBef>
                <a:spcPts val="500"/>
              </a:spcBef>
              <a:buFont typeface="Wingdings" pitchFamily="2" charset="2"/>
              <a:buChar char="p"/>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 抽象类不能被实例化</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103" name="矩形 102"/>
          <p:cNvSpPr/>
          <p:nvPr/>
        </p:nvSpPr>
        <p:spPr>
          <a:xfrm>
            <a:off x="253388" y="1421494"/>
            <a:ext cx="10570822" cy="5078313"/>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solidFill>
                  <a:srgbClr val="FF0000"/>
                </a:solidFill>
                <a:latin typeface="Courier New" panose="02070309020205020404" pitchFamily="49" charset="0"/>
                <a:cs typeface="Courier New" panose="02070309020205020404" pitchFamily="49" charset="0"/>
              </a:rPr>
              <a:t>abstract</a:t>
            </a:r>
            <a:r>
              <a:rPr lang="en-US" altLang="zh-CN" dirty="0">
                <a:latin typeface="Courier New" panose="02070309020205020404" pitchFamily="49" charset="0"/>
                <a:cs typeface="Courier New" panose="02070309020205020404" pitchFamily="49" charset="0"/>
              </a:rPr>
              <a:t> class A {</a:t>
            </a:r>
          </a:p>
          <a:p>
            <a:r>
              <a:rPr lang="en-US" altLang="zh-CN" dirty="0">
                <a:latin typeface="Courier New" panose="02070309020205020404" pitchFamily="49" charset="0"/>
                <a:cs typeface="Courier New" panose="02070309020205020404" pitchFamily="49" charset="0"/>
              </a:rPr>
              <a:t>    public abstract void m1();</a:t>
            </a:r>
          </a:p>
          <a:p>
            <a:r>
              <a:rPr lang="en-US" altLang="zh-CN" dirty="0">
                <a:latin typeface="Courier New" panose="02070309020205020404" pitchFamily="49" charset="0"/>
                <a:cs typeface="Courier New" panose="02070309020205020404" pitchFamily="49" charset="0"/>
              </a:rPr>
              <a:t>    public abstract void m2();</a:t>
            </a:r>
          </a:p>
          <a:p>
            <a:r>
              <a:rPr lang="en-US" altLang="zh-CN" dirty="0">
                <a:latin typeface="Courier New" panose="02070309020205020404" pitchFamily="49" charset="0"/>
                <a:cs typeface="Courier New" panose="02070309020205020404" pitchFamily="49" charset="0"/>
              </a:rPr>
              <a:t>}</a:t>
            </a:r>
          </a:p>
          <a:p>
            <a:endParaRPr lang="en-US" altLang="zh-CN" dirty="0">
              <a:latin typeface="Courier New" panose="02070309020205020404" pitchFamily="49" charset="0"/>
              <a:cs typeface="Courier New" panose="02070309020205020404" pitchFamily="49" charset="0"/>
            </a:endParaRPr>
          </a:p>
          <a:p>
            <a:r>
              <a:rPr lang="en-US" altLang="zh-CN" dirty="0">
                <a:solidFill>
                  <a:srgbClr val="FF0000"/>
                </a:solidFill>
                <a:latin typeface="Courier New" panose="02070309020205020404" pitchFamily="49" charset="0"/>
                <a:cs typeface="Courier New" panose="02070309020205020404" pitchFamily="49" charset="0"/>
              </a:rPr>
              <a:t>abstract</a:t>
            </a:r>
            <a:r>
              <a:rPr lang="en-US" altLang="zh-CN" dirty="0">
                <a:latin typeface="Courier New" panose="02070309020205020404" pitchFamily="49" charset="0"/>
                <a:cs typeface="Courier New" panose="02070309020205020404" pitchFamily="49" charset="0"/>
              </a:rPr>
              <a:t> class B extends A{</a:t>
            </a:r>
          </a:p>
          <a:p>
            <a:r>
              <a:rPr lang="en-US" altLang="zh-CN" dirty="0">
                <a:latin typeface="Courier New" panose="02070309020205020404" pitchFamily="49" charset="0"/>
                <a:cs typeface="Courier New" panose="02070309020205020404" pitchFamily="49" charset="0"/>
              </a:rPr>
              <a:t>     //B</a:t>
            </a:r>
            <a:r>
              <a:rPr lang="zh-CN" altLang="en-US" dirty="0">
                <a:latin typeface="Courier New" panose="02070309020205020404" pitchFamily="49" charset="0"/>
                <a:cs typeface="Courier New" panose="02070309020205020404" pitchFamily="49" charset="0"/>
              </a:rPr>
              <a:t>继承了二个抽象方法，但是只实现了</a:t>
            </a:r>
            <a:r>
              <a:rPr lang="en-US" altLang="zh-CN" dirty="0">
                <a:latin typeface="Courier New" panose="02070309020205020404" pitchFamily="49" charset="0"/>
                <a:cs typeface="Courier New" panose="02070309020205020404" pitchFamily="49" charset="0"/>
              </a:rPr>
              <a:t>m1,</a:t>
            </a:r>
            <a:r>
              <a:rPr lang="zh-CN" altLang="en-US" dirty="0">
                <a:latin typeface="Courier New" panose="02070309020205020404" pitchFamily="49" charset="0"/>
                <a:cs typeface="Courier New" panose="02070309020205020404" pitchFamily="49" charset="0"/>
              </a:rPr>
              <a:t>方法</a:t>
            </a:r>
            <a:r>
              <a:rPr lang="en-US" altLang="zh-CN" dirty="0">
                <a:latin typeface="Courier New" panose="02070309020205020404" pitchFamily="49" charset="0"/>
                <a:cs typeface="Courier New" panose="02070309020205020404" pitchFamily="49" charset="0"/>
              </a:rPr>
              <a:t>m2</a:t>
            </a:r>
            <a:r>
              <a:rPr lang="zh-CN" altLang="en-US" dirty="0">
                <a:latin typeface="Courier New" panose="02070309020205020404" pitchFamily="49" charset="0"/>
                <a:cs typeface="Courier New" panose="02070309020205020404" pitchFamily="49" charset="0"/>
              </a:rPr>
              <a:t>在</a:t>
            </a:r>
            <a:r>
              <a:rPr lang="en-US" altLang="zh-CN" dirty="0">
                <a:latin typeface="Courier New" panose="02070309020205020404" pitchFamily="49" charset="0"/>
                <a:cs typeface="Courier New" panose="02070309020205020404" pitchFamily="49" charset="0"/>
              </a:rPr>
              <a:t>B</a:t>
            </a:r>
            <a:r>
              <a:rPr lang="zh-CN" altLang="en-US" dirty="0">
                <a:latin typeface="Courier New" panose="02070309020205020404" pitchFamily="49" charset="0"/>
                <a:cs typeface="Courier New" panose="02070309020205020404" pitchFamily="49" charset="0"/>
              </a:rPr>
              <a:t>里还是抽象的，因此</a:t>
            </a:r>
            <a:r>
              <a:rPr lang="en-US" altLang="zh-CN" dirty="0">
                <a:latin typeface="Courier New" panose="02070309020205020404" pitchFamily="49" charset="0"/>
                <a:cs typeface="Courier New" panose="02070309020205020404" pitchFamily="49" charset="0"/>
              </a:rPr>
              <a:t>B</a:t>
            </a:r>
            <a:r>
              <a:rPr lang="zh-CN" altLang="en-US" dirty="0">
                <a:latin typeface="Courier New" panose="02070309020205020404" pitchFamily="49" charset="0"/>
                <a:cs typeface="Courier New" panose="02070309020205020404" pitchFamily="49" charset="0"/>
              </a:rPr>
              <a:t>必须是抽象类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@Override</a:t>
            </a:r>
          </a:p>
          <a:p>
            <a:r>
              <a:rPr lang="en-US" altLang="zh-CN" dirty="0">
                <a:latin typeface="Courier New" panose="02070309020205020404" pitchFamily="49" charset="0"/>
                <a:cs typeface="Courier New" panose="02070309020205020404" pitchFamily="49" charset="0"/>
              </a:rPr>
              <a:t>     public void m1() { }</a:t>
            </a:r>
          </a:p>
          <a:p>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class C extends B{</a:t>
            </a:r>
          </a:p>
          <a:p>
            <a:r>
              <a:rPr lang="en-US" altLang="zh-CN" dirty="0">
                <a:latin typeface="Courier New" panose="02070309020205020404" pitchFamily="49" charset="0"/>
                <a:cs typeface="Courier New" panose="02070309020205020404" pitchFamily="49" charset="0"/>
              </a:rPr>
              <a:t>     //C</a:t>
            </a:r>
            <a:r>
              <a:rPr lang="zh-CN" altLang="en-US" dirty="0">
                <a:latin typeface="Courier New" panose="02070309020205020404" pitchFamily="49" charset="0"/>
                <a:cs typeface="Courier New" panose="02070309020205020404" pitchFamily="49" charset="0"/>
              </a:rPr>
              <a:t>继承</a:t>
            </a:r>
            <a:r>
              <a:rPr lang="en-US" altLang="zh-CN" dirty="0">
                <a:latin typeface="Courier New" panose="02070309020205020404" pitchFamily="49" charset="0"/>
                <a:cs typeface="Courier New" panose="02070309020205020404" pitchFamily="49" charset="0"/>
              </a:rPr>
              <a:t>B</a:t>
            </a:r>
            <a:r>
              <a:rPr lang="zh-CN" altLang="en-US" dirty="0">
                <a:latin typeface="Courier New" panose="02070309020205020404" pitchFamily="49" charset="0"/>
                <a:cs typeface="Courier New" panose="02070309020205020404" pitchFamily="49" charset="0"/>
              </a:rPr>
              <a:t>，又实现了方法</a:t>
            </a:r>
            <a:r>
              <a:rPr lang="en-US" altLang="zh-CN" dirty="0">
                <a:latin typeface="Courier New" panose="02070309020205020404" pitchFamily="49" charset="0"/>
                <a:cs typeface="Courier New" panose="02070309020205020404" pitchFamily="49" charset="0"/>
              </a:rPr>
              <a:t>m2, </a:t>
            </a:r>
            <a:r>
              <a:rPr lang="zh-CN" altLang="en-US" dirty="0">
                <a:latin typeface="Courier New" panose="02070309020205020404" pitchFamily="49" charset="0"/>
                <a:cs typeface="Courier New" panose="02070309020205020404" pitchFamily="49" charset="0"/>
              </a:rPr>
              <a:t>因此</a:t>
            </a:r>
            <a:r>
              <a:rPr lang="en-US" altLang="zh-CN" dirty="0">
                <a:latin typeface="Courier New" panose="02070309020205020404" pitchFamily="49" charset="0"/>
                <a:cs typeface="Courier New" panose="02070309020205020404" pitchFamily="49" charset="0"/>
              </a:rPr>
              <a:t>m1,m2</a:t>
            </a:r>
            <a:r>
              <a:rPr lang="zh-CN" altLang="en-US" dirty="0">
                <a:latin typeface="Courier New" panose="02070309020205020404" pitchFamily="49" charset="0"/>
                <a:cs typeface="Courier New" panose="02070309020205020404" pitchFamily="49" charset="0"/>
              </a:rPr>
              <a:t>二个方法在</a:t>
            </a:r>
            <a:r>
              <a:rPr lang="en-US" altLang="zh-CN" dirty="0">
                <a:latin typeface="Courier New" panose="02070309020205020404" pitchFamily="49" charset="0"/>
                <a:cs typeface="Courier New" panose="02070309020205020404" pitchFamily="49" charset="0"/>
              </a:rPr>
              <a:t>C</a:t>
            </a:r>
            <a:r>
              <a:rPr lang="zh-CN" altLang="en-US" dirty="0">
                <a:latin typeface="Courier New" panose="02070309020205020404" pitchFamily="49" charset="0"/>
                <a:cs typeface="Courier New" panose="02070309020205020404" pitchFamily="49" charset="0"/>
              </a:rPr>
              <a:t>里都有了具体实现</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因此</a:t>
            </a:r>
            <a:r>
              <a:rPr lang="en-US" altLang="zh-CN" dirty="0">
                <a:latin typeface="Courier New" panose="02070309020205020404" pitchFamily="49" charset="0"/>
                <a:cs typeface="Courier New" panose="02070309020205020404" pitchFamily="49" charset="0"/>
              </a:rPr>
              <a:t>C</a:t>
            </a:r>
            <a:r>
              <a:rPr lang="zh-CN" altLang="en-US" dirty="0">
                <a:latin typeface="Courier New" panose="02070309020205020404" pitchFamily="49" charset="0"/>
                <a:cs typeface="Courier New" panose="02070309020205020404" pitchFamily="49" charset="0"/>
              </a:rPr>
              <a:t>就是可以是具体类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@Override</a:t>
            </a:r>
          </a:p>
          <a:p>
            <a:r>
              <a:rPr lang="en-US" altLang="zh-CN" dirty="0">
                <a:latin typeface="Courier New" panose="02070309020205020404" pitchFamily="49" charset="0"/>
                <a:cs typeface="Courier New" panose="02070309020205020404" pitchFamily="49" charset="0"/>
              </a:rPr>
              <a:t>     public void m2()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当然，</a:t>
            </a:r>
            <a:r>
              <a:rPr lang="en-US" altLang="zh-CN" dirty="0">
                <a:latin typeface="Courier New" panose="02070309020205020404" pitchFamily="49" charset="0"/>
                <a:cs typeface="Courier New" panose="02070309020205020404" pitchFamily="49" charset="0"/>
              </a:rPr>
              <a:t>C</a:t>
            </a:r>
            <a:r>
              <a:rPr lang="zh-CN" altLang="en-US" dirty="0">
                <a:latin typeface="Courier New" panose="02070309020205020404" pitchFamily="49" charset="0"/>
                <a:cs typeface="Courier New" panose="02070309020205020404" pitchFamily="49" charset="0"/>
              </a:rPr>
              <a:t>还可以继续覆盖</a:t>
            </a:r>
            <a:r>
              <a:rPr lang="en-US" altLang="zh-CN" dirty="0">
                <a:latin typeface="Courier New" panose="02070309020205020404" pitchFamily="49" charset="0"/>
                <a:cs typeface="Courier New" panose="02070309020205020404" pitchFamily="49" charset="0"/>
              </a:rPr>
              <a:t>B</a:t>
            </a:r>
            <a:r>
              <a:rPr lang="zh-CN" altLang="en-US" dirty="0">
                <a:latin typeface="Courier New" panose="02070309020205020404" pitchFamily="49" charset="0"/>
                <a:cs typeface="Courier New" panose="02070309020205020404" pitchFamily="49" charset="0"/>
              </a:rPr>
              <a:t>的</a:t>
            </a:r>
            <a:r>
              <a:rPr lang="en-US" altLang="zh-CN" dirty="0">
                <a:latin typeface="Courier New" panose="02070309020205020404" pitchFamily="49" charset="0"/>
                <a:cs typeface="Courier New" panose="02070309020205020404" pitchFamily="49" charset="0"/>
              </a:rPr>
              <a:t>m1</a:t>
            </a:r>
            <a:r>
              <a:rPr lang="zh-CN" altLang="en-US" dirty="0">
                <a:latin typeface="Courier New" panose="02070309020205020404" pitchFamily="49" charset="0"/>
                <a:cs typeface="Courier New" panose="02070309020205020404" pitchFamily="49" charset="0"/>
              </a:rPr>
              <a:t>，给出</a:t>
            </a:r>
            <a:r>
              <a:rPr lang="en-US" altLang="zh-CN" dirty="0">
                <a:latin typeface="Courier New" panose="02070309020205020404" pitchFamily="49" charset="0"/>
                <a:cs typeface="Courier New" panose="02070309020205020404" pitchFamily="49" charset="0"/>
              </a:rPr>
              <a:t>C</a:t>
            </a:r>
            <a:r>
              <a:rPr lang="zh-CN" altLang="en-US" dirty="0">
                <a:latin typeface="Courier New" panose="02070309020205020404" pitchFamily="49" charset="0"/>
                <a:cs typeface="Courier New" panose="02070309020205020404" pitchFamily="49" charset="0"/>
              </a:rPr>
              <a:t>的</a:t>
            </a:r>
            <a:r>
              <a:rPr lang="en-US" altLang="zh-CN" dirty="0">
                <a:latin typeface="Courier New" panose="02070309020205020404" pitchFamily="49" charset="0"/>
                <a:cs typeface="Courier New" panose="02070309020205020404" pitchFamily="49" charset="0"/>
              </a:rPr>
              <a:t>m1</a:t>
            </a:r>
            <a:r>
              <a:rPr lang="zh-CN" altLang="en-US" dirty="0">
                <a:latin typeface="Courier New" panose="02070309020205020404" pitchFamily="49" charset="0"/>
                <a:cs typeface="Courier New" panose="02070309020205020404" pitchFamily="49" charset="0"/>
              </a:rPr>
              <a:t>实现</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9301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103" name="矩形 102"/>
          <p:cNvSpPr/>
          <p:nvPr/>
        </p:nvSpPr>
        <p:spPr>
          <a:xfrm>
            <a:off x="121185" y="1214990"/>
            <a:ext cx="11545678" cy="563231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interface I {</a:t>
            </a:r>
          </a:p>
          <a:p>
            <a:r>
              <a:rPr lang="en-US" altLang="zh-CN" dirty="0">
                <a:latin typeface="Courier New" panose="02070309020205020404" pitchFamily="49" charset="0"/>
                <a:cs typeface="Courier New" panose="02070309020205020404" pitchFamily="49" charset="0"/>
              </a:rPr>
              <a:t>    void m3();      </a:t>
            </a:r>
            <a:r>
              <a:rPr lang="en-US" altLang="zh-CN" dirty="0">
                <a:solidFill>
                  <a:srgbClr val="FF0000"/>
                </a:solidFill>
                <a:latin typeface="Courier New" panose="02070309020205020404" pitchFamily="49" charset="0"/>
                <a:cs typeface="Courier New" panose="02070309020205020404" pitchFamily="49" charset="0"/>
              </a:rPr>
              <a:t>//</a:t>
            </a:r>
            <a:r>
              <a:rPr lang="zh-CN" altLang="en-US" dirty="0">
                <a:solidFill>
                  <a:srgbClr val="FF0000"/>
                </a:solidFill>
                <a:latin typeface="Courier New" panose="02070309020205020404" pitchFamily="49" charset="0"/>
                <a:cs typeface="Courier New" panose="02070309020205020404" pitchFamily="49" charset="0"/>
              </a:rPr>
              <a:t>接口里方法编译器自动加上</a:t>
            </a:r>
            <a:r>
              <a:rPr lang="en-US" altLang="zh-CN" dirty="0">
                <a:solidFill>
                  <a:srgbClr val="FF0000"/>
                </a:solidFill>
                <a:latin typeface="Courier New" panose="02070309020205020404" pitchFamily="49" charset="0"/>
                <a:cs typeface="Courier New" panose="02070309020205020404" pitchFamily="49" charset="0"/>
              </a:rPr>
              <a:t>public abstract</a:t>
            </a:r>
            <a:r>
              <a:rPr lang="zh-CN" altLang="en-US" dirty="0">
                <a:solidFill>
                  <a:srgbClr val="FF0000"/>
                </a:solidFill>
                <a:latin typeface="Courier New" panose="02070309020205020404" pitchFamily="49" charset="0"/>
                <a:cs typeface="Courier New" panose="02070309020205020404" pitchFamily="49" charset="0"/>
              </a:rPr>
              <a:t>来修饰</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void m4();</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abstract class D </a:t>
            </a:r>
            <a:r>
              <a:rPr lang="en-US" altLang="zh-CN" dirty="0">
                <a:solidFill>
                  <a:srgbClr val="FF0000"/>
                </a:solidFill>
                <a:latin typeface="Courier New" panose="02070309020205020404" pitchFamily="49" charset="0"/>
                <a:cs typeface="Courier New" panose="02070309020205020404" pitchFamily="49" charset="0"/>
              </a:rPr>
              <a:t>implements</a:t>
            </a:r>
            <a:r>
              <a:rPr lang="en-US" altLang="zh-CN" dirty="0">
                <a:latin typeface="Courier New" panose="02070309020205020404" pitchFamily="49" charset="0"/>
                <a:cs typeface="Courier New" panose="02070309020205020404" pitchFamily="49" charset="0"/>
              </a:rPr>
              <a:t> I{</a:t>
            </a:r>
          </a:p>
          <a:p>
            <a:r>
              <a:rPr lang="en-US" altLang="zh-CN" dirty="0">
                <a:latin typeface="Courier New" panose="02070309020205020404" pitchFamily="49" charset="0"/>
                <a:cs typeface="Courier New" panose="02070309020205020404" pitchFamily="49" charset="0"/>
              </a:rPr>
              <a:t>     //class D</a:t>
            </a:r>
            <a:r>
              <a:rPr lang="zh-CN" altLang="en-US" dirty="0">
                <a:latin typeface="Courier New" panose="02070309020205020404" pitchFamily="49" charset="0"/>
                <a:cs typeface="Courier New" panose="02070309020205020404" pitchFamily="49" charset="0"/>
              </a:rPr>
              <a:t>声明实现了接口</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，但只实现了一个接口方法</a:t>
            </a:r>
            <a:r>
              <a:rPr lang="en-US" altLang="zh-CN" dirty="0">
                <a:latin typeface="Courier New" panose="02070309020205020404" pitchFamily="49" charset="0"/>
                <a:cs typeface="Courier New" panose="02070309020205020404" pitchFamily="49" charset="0"/>
              </a:rPr>
              <a:t>m3</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接口方法</a:t>
            </a:r>
            <a:r>
              <a:rPr lang="en-US" altLang="zh-CN" dirty="0">
                <a:latin typeface="Courier New" panose="02070309020205020404" pitchFamily="49" charset="0"/>
                <a:cs typeface="Courier New" panose="02070309020205020404" pitchFamily="49" charset="0"/>
              </a:rPr>
              <a:t>m4</a:t>
            </a:r>
            <a:r>
              <a:rPr lang="zh-CN" altLang="en-US" dirty="0">
                <a:latin typeface="Courier New" panose="02070309020205020404" pitchFamily="49" charset="0"/>
                <a:cs typeface="Courier New" panose="02070309020205020404" pitchFamily="49" charset="0"/>
              </a:rPr>
              <a:t>在</a:t>
            </a:r>
            <a:r>
              <a:rPr lang="en-US" altLang="zh-CN" dirty="0">
                <a:latin typeface="Courier New" panose="02070309020205020404" pitchFamily="49" charset="0"/>
                <a:cs typeface="Courier New" panose="02070309020205020404" pitchFamily="49" charset="0"/>
              </a:rPr>
              <a:t>D</a:t>
            </a:r>
            <a:r>
              <a:rPr lang="zh-CN" altLang="en-US" dirty="0">
                <a:latin typeface="Courier New" panose="02070309020205020404" pitchFamily="49" charset="0"/>
                <a:cs typeface="Courier New" panose="02070309020205020404" pitchFamily="49" charset="0"/>
              </a:rPr>
              <a:t>里还是抽象的，因此</a:t>
            </a:r>
            <a:r>
              <a:rPr lang="en-US" altLang="zh-CN" dirty="0">
                <a:latin typeface="Courier New" panose="02070309020205020404" pitchFamily="49" charset="0"/>
                <a:cs typeface="Courier New" panose="02070309020205020404" pitchFamily="49" charset="0"/>
              </a:rPr>
              <a:t>D</a:t>
            </a:r>
            <a:r>
              <a:rPr lang="zh-CN" altLang="en-US" dirty="0">
                <a:latin typeface="Courier New" panose="02070309020205020404" pitchFamily="49" charset="0"/>
                <a:cs typeface="Courier New" panose="02070309020205020404" pitchFamily="49" charset="0"/>
              </a:rPr>
              <a:t>只能是抽象类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@Override</a:t>
            </a:r>
          </a:p>
          <a:p>
            <a:r>
              <a:rPr lang="en-US" altLang="zh-CN" dirty="0">
                <a:latin typeface="Courier New" panose="02070309020205020404" pitchFamily="49" charset="0"/>
                <a:cs typeface="Courier New" panose="02070309020205020404" pitchFamily="49" charset="0"/>
              </a:rPr>
              <a:t>     public void m3() { }</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a:t>
            </a:r>
            <a:r>
              <a:rPr lang="en-US" altLang="zh-CN" dirty="0">
                <a:latin typeface="Courier New" panose="02070309020205020404" pitchFamily="49" charset="0"/>
                <a:cs typeface="Courier New" panose="02070309020205020404" pitchFamily="49" charset="0"/>
              </a:rPr>
              <a:t>E</a:t>
            </a:r>
            <a:r>
              <a:rPr lang="zh-CN" altLang="en-US" dirty="0">
                <a:latin typeface="Courier New" panose="02070309020205020404" pitchFamily="49" charset="0"/>
                <a:cs typeface="Courier New" panose="02070309020205020404" pitchFamily="49" charset="0"/>
              </a:rPr>
              <a:t>继承</a:t>
            </a:r>
            <a:r>
              <a:rPr lang="en-US" altLang="zh-CN" dirty="0">
                <a:latin typeface="Courier New" panose="02070309020205020404" pitchFamily="49" charset="0"/>
                <a:cs typeface="Courier New" panose="02070309020205020404" pitchFamily="49" charset="0"/>
              </a:rPr>
              <a:t>D</a:t>
            </a:r>
            <a:r>
              <a:rPr lang="zh-CN" altLang="en-US" dirty="0">
                <a:latin typeface="Courier New" panose="02070309020205020404" pitchFamily="49" charset="0"/>
                <a:cs typeface="Courier New" panose="02070309020205020404" pitchFamily="49" charset="0"/>
              </a:rPr>
              <a:t>，并实现了另一个接口方法</a:t>
            </a:r>
            <a:r>
              <a:rPr lang="en-US" altLang="zh-CN" dirty="0">
                <a:latin typeface="Courier New" panose="02070309020205020404" pitchFamily="49" charset="0"/>
                <a:cs typeface="Courier New" panose="02070309020205020404" pitchFamily="49" charset="0"/>
              </a:rPr>
              <a:t>m4</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因此类</a:t>
            </a:r>
            <a:r>
              <a:rPr lang="en-US" altLang="zh-CN" dirty="0">
                <a:latin typeface="Courier New" panose="02070309020205020404" pitchFamily="49" charset="0"/>
                <a:cs typeface="Courier New" panose="02070309020205020404" pitchFamily="49" charset="0"/>
              </a:rPr>
              <a:t>E</a:t>
            </a:r>
            <a:r>
              <a:rPr lang="zh-CN" altLang="en-US" dirty="0">
                <a:latin typeface="Courier New" panose="02070309020205020404" pitchFamily="49" charset="0"/>
                <a:cs typeface="Courier New" panose="02070309020205020404" pitchFamily="49" charset="0"/>
              </a:rPr>
              <a:t>是具体类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class E extends D </a:t>
            </a:r>
            <a:r>
              <a:rPr lang="en-US" altLang="zh-CN" dirty="0">
                <a:solidFill>
                  <a:srgbClr val="FF0000"/>
                </a:solidFill>
                <a:latin typeface="Courier New" panose="02070309020205020404" pitchFamily="49" charset="0"/>
                <a:cs typeface="Courier New" panose="02070309020205020404" pitchFamily="49" charset="0"/>
              </a:rPr>
              <a:t>implements</a:t>
            </a:r>
            <a:r>
              <a:rPr lang="en-US" altLang="zh-CN" dirty="0">
                <a:latin typeface="Courier New" panose="02070309020205020404" pitchFamily="49" charset="0"/>
                <a:cs typeface="Courier New" panose="02070309020205020404" pitchFamily="49" charset="0"/>
              </a:rPr>
              <a:t> I{ //</a:t>
            </a:r>
            <a:r>
              <a:rPr lang="zh-CN" altLang="en-US" dirty="0">
                <a:latin typeface="Courier New" panose="02070309020205020404" pitchFamily="49" charset="0"/>
                <a:cs typeface="Courier New" panose="02070309020205020404" pitchFamily="49" charset="0"/>
              </a:rPr>
              <a:t>注意既然</a:t>
            </a:r>
            <a:r>
              <a:rPr lang="en-US" altLang="zh-CN" dirty="0">
                <a:latin typeface="Courier New" panose="02070309020205020404" pitchFamily="49" charset="0"/>
                <a:cs typeface="Courier New" panose="02070309020205020404" pitchFamily="49" charset="0"/>
              </a:rPr>
              <a:t>E</a:t>
            </a:r>
            <a:r>
              <a:rPr lang="zh-CN" altLang="en-US" dirty="0">
                <a:latin typeface="Courier New" panose="02070309020205020404" pitchFamily="49" charset="0"/>
                <a:cs typeface="Courier New" panose="02070309020205020404" pitchFamily="49" charset="0"/>
              </a:rPr>
              <a:t>继承了</a:t>
            </a:r>
            <a:r>
              <a:rPr lang="en-US" altLang="zh-CN" dirty="0">
                <a:latin typeface="Courier New" panose="02070309020205020404" pitchFamily="49" charset="0"/>
                <a:cs typeface="Courier New" panose="02070309020205020404" pitchFamily="49" charset="0"/>
              </a:rPr>
              <a:t>D</a:t>
            </a:r>
            <a:r>
              <a:rPr lang="zh-CN" altLang="en-US" dirty="0">
                <a:latin typeface="Courier New" panose="02070309020205020404" pitchFamily="49" charset="0"/>
                <a:cs typeface="Courier New" panose="02070309020205020404" pitchFamily="49" charset="0"/>
              </a:rPr>
              <a:t>，所以这里的</a:t>
            </a:r>
            <a:r>
              <a:rPr lang="en-US" altLang="zh-CN" dirty="0">
                <a:solidFill>
                  <a:srgbClr val="FF0000"/>
                </a:solidFill>
                <a:latin typeface="Courier New" panose="02070309020205020404" pitchFamily="49" charset="0"/>
                <a:cs typeface="Courier New" panose="02070309020205020404" pitchFamily="49" charset="0"/>
              </a:rPr>
              <a:t>implements</a:t>
            </a:r>
            <a:r>
              <a:rPr lang="en-US" altLang="zh-CN" dirty="0">
                <a:latin typeface="Courier New" panose="02070309020205020404" pitchFamily="49" charset="0"/>
                <a:cs typeface="Courier New" panose="02070309020205020404" pitchFamily="49" charset="0"/>
              </a:rPr>
              <a:t> I</a:t>
            </a:r>
            <a:r>
              <a:rPr lang="zh-CN" altLang="en-US" dirty="0">
                <a:latin typeface="Courier New" panose="02070309020205020404" pitchFamily="49" charset="0"/>
                <a:cs typeface="Courier New" panose="02070309020205020404" pitchFamily="49" charset="0"/>
              </a:rPr>
              <a:t>可以不写</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@Override</a:t>
            </a:r>
          </a:p>
          <a:p>
            <a:r>
              <a:rPr lang="en-US" altLang="zh-CN" dirty="0">
                <a:latin typeface="Courier New" panose="02070309020205020404" pitchFamily="49" charset="0"/>
                <a:cs typeface="Courier New" panose="02070309020205020404" pitchFamily="49" charset="0"/>
              </a:rPr>
              <a:t>     public void m4() {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当然，</a:t>
            </a:r>
            <a:r>
              <a:rPr lang="en-US" altLang="zh-CN" dirty="0">
                <a:latin typeface="Courier New" panose="02070309020205020404" pitchFamily="49" charset="0"/>
                <a:cs typeface="Courier New" panose="02070309020205020404" pitchFamily="49" charset="0"/>
              </a:rPr>
              <a:t>E</a:t>
            </a:r>
            <a:r>
              <a:rPr lang="zh-CN" altLang="en-US" dirty="0">
                <a:latin typeface="Courier New" panose="02070309020205020404" pitchFamily="49" charset="0"/>
                <a:cs typeface="Courier New" panose="02070309020205020404" pitchFamily="49" charset="0"/>
              </a:rPr>
              <a:t>还可以继续覆盖</a:t>
            </a:r>
            <a:r>
              <a:rPr lang="en-US" altLang="zh-CN" dirty="0">
                <a:latin typeface="Courier New" panose="02070309020205020404" pitchFamily="49" charset="0"/>
                <a:cs typeface="Courier New" panose="02070309020205020404" pitchFamily="49" charset="0"/>
              </a:rPr>
              <a:t>D</a:t>
            </a:r>
            <a:r>
              <a:rPr lang="zh-CN" altLang="en-US" dirty="0">
                <a:latin typeface="Courier New" panose="02070309020205020404" pitchFamily="49" charset="0"/>
                <a:cs typeface="Courier New" panose="02070309020205020404" pitchFamily="49" charset="0"/>
              </a:rPr>
              <a:t>的</a:t>
            </a:r>
            <a:r>
              <a:rPr lang="en-US" altLang="zh-CN" dirty="0">
                <a:latin typeface="Courier New" panose="02070309020205020404" pitchFamily="49" charset="0"/>
                <a:cs typeface="Courier New" panose="02070309020205020404" pitchFamily="49" charset="0"/>
              </a:rPr>
              <a:t>m3</a:t>
            </a:r>
            <a:r>
              <a:rPr lang="zh-CN" altLang="en-US" dirty="0">
                <a:latin typeface="Courier New" panose="02070309020205020404" pitchFamily="49" charset="0"/>
                <a:cs typeface="Courier New" panose="02070309020205020404" pitchFamily="49" charset="0"/>
              </a:rPr>
              <a:t>，给出自己的的</a:t>
            </a:r>
            <a:r>
              <a:rPr lang="en-US" altLang="zh-CN" dirty="0">
                <a:latin typeface="Courier New" panose="02070309020205020404" pitchFamily="49" charset="0"/>
                <a:cs typeface="Courier New" panose="02070309020205020404" pitchFamily="49" charset="0"/>
              </a:rPr>
              <a:t>m3</a:t>
            </a:r>
            <a:r>
              <a:rPr lang="zh-CN" altLang="en-US" dirty="0">
                <a:latin typeface="Courier New" panose="02070309020205020404" pitchFamily="49" charset="0"/>
                <a:cs typeface="Courier New" panose="02070309020205020404" pitchFamily="49" charset="0"/>
              </a:rPr>
              <a:t>实现</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1077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4" name="内容占位符 2"/>
          <p:cNvSpPr txBox="1">
            <a:spLocks/>
          </p:cNvSpPr>
          <p:nvPr/>
        </p:nvSpPr>
        <p:spPr>
          <a:xfrm>
            <a:off x="95924" y="1179507"/>
            <a:ext cx="12096075" cy="5175320"/>
          </a:xfrm>
          <a:prstGeom prst="rect">
            <a:avLst/>
          </a:prstGeom>
        </p:spPr>
        <p:txBody>
          <a:bodyPr/>
          <a:lstStyle/>
          <a:p>
            <a:pPr marL="228600" lvl="0" indent="-228600">
              <a:spcBef>
                <a:spcPts val="1000"/>
              </a:spcBef>
              <a:buFont typeface="Wingdings" pitchFamily="2" charset="2"/>
              <a:buChar char="n"/>
              <a:defRPr/>
            </a:pPr>
            <a:r>
              <a:rPr kumimoji="0" lang="zh-CN" altLang="en-US" sz="2800" b="0" i="0" u="none" strike="noStrike" kern="1200" cap="none" spc="0" normalizeH="0" noProof="0" dirty="0">
                <a:ln>
                  <a:noFill/>
                </a:ln>
                <a:solidFill>
                  <a:srgbClr val="FF0000"/>
                </a:solidFill>
                <a:effectLst/>
                <a:uLnTx/>
                <a:uFillTx/>
                <a:latin typeface="微软雅黑" panose="020B0503020204020204" pitchFamily="34" charset="-122"/>
                <a:ea typeface="微软雅黑" panose="020B0503020204020204" pitchFamily="34" charset="-122"/>
              </a:rPr>
              <a:t> </a:t>
            </a:r>
            <a:r>
              <a:rPr kumimoji="0" lang="zh-CN" altLang="en-US"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只有实例方法可以声明为抽象方法</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Java</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里所有实例方法自动是虚函数，因此</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Java</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里没有</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virtual</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关键字）。</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228600" marR="0" lvl="0" indent="-228600" algn="l" defTabSz="914400" rtl="0" eaLnBrk="1" fontAlgn="auto" latinLnBrk="0" hangingPunct="1">
              <a:spcBef>
                <a:spcPts val="1000"/>
              </a:spcBef>
              <a:spcAft>
                <a:spcPts val="0"/>
              </a:spcAft>
              <a:buClrTx/>
              <a:buSzTx/>
              <a:buFont typeface="Wingdings" pitchFamily="2" charset="2"/>
              <a:buChar char="n"/>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a:t>
            </a:r>
            <a:r>
              <a:rPr kumimoji="0" lang="zh-CN" altLang="en-US"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抽象类不能被实例化</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，即不能用</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new</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关键字创建对象（即</a:t>
            </a:r>
            <a:r>
              <a:rPr kumimoji="0" lang="en-US" altLang="zh-CN"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new </a:t>
            </a:r>
            <a:r>
              <a:rPr kumimoji="0" lang="zh-CN" altLang="en-US"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右边的类型不能是抽象类</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lang="zh-CN" altLang="en-US" sz="2200" dirty="0">
                <a:latin typeface="微软雅黑" panose="020B0503020204020204" pitchFamily="34" charset="-122"/>
                <a:ea typeface="微软雅黑" panose="020B0503020204020204" pitchFamily="34" charset="-122"/>
              </a:rPr>
              <a:t> 但是抽象类可以作为变量声明类型、方法参数类型、方法返回类型</a:t>
            </a:r>
            <a:endParaRPr lang="en-US" altLang="zh-CN" sz="2200" dirty="0">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kumimoji="0" lang="en-US" altLang="zh-CN" sz="2200" b="0" i="0" u="none" strike="noStrike" kern="1200" cap="none" spc="0" normalizeH="0" noProof="0" dirty="0">
                <a:ln>
                  <a:noFill/>
                </a:ln>
                <a:solidFill>
                  <a:schemeClr val="tx1"/>
                </a:solidFill>
                <a:effectLst/>
                <a:uLnTx/>
                <a:uFillTx/>
                <a:latin typeface="微软雅黑" panose="020B0503020204020204" pitchFamily="34" charset="-122"/>
                <a:ea typeface="微软雅黑" panose="020B0503020204020204" pitchFamily="34" charset="-122"/>
              </a:rPr>
              <a:t> </a:t>
            </a:r>
            <a:r>
              <a:rPr lang="en-US" altLang="zh-CN" sz="2400" dirty="0">
                <a:latin typeface="Courier New" panose="02070309020205020404" pitchFamily="49" charset="0"/>
                <a:cs typeface="Courier New" panose="02070309020205020404" pitchFamily="49" charset="0"/>
              </a:rPr>
              <a:t>GeometricObject o = new Circle();//OK </a:t>
            </a:r>
            <a:r>
              <a:rPr kumimoji="0" lang="zh-CN" altLang="en-US" sz="2200" b="0" i="0" u="none" strike="noStrike" kern="1200" cap="none" spc="0" normalizeH="0" noProof="0" dirty="0">
                <a:ln>
                  <a:noFill/>
                </a:ln>
                <a:solidFill>
                  <a:schemeClr val="tx1"/>
                </a:solidFill>
                <a:effectLst/>
                <a:uLnTx/>
                <a:uFillTx/>
                <a:latin typeface="微软雅黑" panose="020B0503020204020204" pitchFamily="34" charset="-122"/>
                <a:ea typeface="微软雅黑" panose="020B0503020204020204" pitchFamily="34" charset="-122"/>
              </a:rPr>
              <a:t>为什么？</a:t>
            </a:r>
            <a:endParaRPr kumimoji="0" lang="en-US" altLang="zh-CN" sz="2200" b="0" i="0" u="none" strike="noStrike" kern="1200" cap="none" spc="0" normalizeH="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lang="en-US" altLang="zh-CN" sz="2200" dirty="0">
                <a:latin typeface="微软雅黑" panose="020B0503020204020204" pitchFamily="34" charset="-122"/>
                <a:ea typeface="微软雅黑" panose="020B0503020204020204" pitchFamily="34" charset="-122"/>
              </a:rPr>
              <a:t> </a:t>
            </a:r>
            <a:r>
              <a:rPr kumimoji="0" lang="zh-CN" altLang="en-US" sz="2200" b="0" i="0" u="none" strike="noStrike" kern="1200" cap="none" spc="0" normalizeH="0" noProof="0" dirty="0">
                <a:ln>
                  <a:noFill/>
                </a:ln>
                <a:solidFill>
                  <a:srgbClr val="FF0000"/>
                </a:solidFill>
                <a:effectLst/>
                <a:uLnTx/>
                <a:uFillTx/>
                <a:latin typeface="微软雅黑" panose="020B0503020204020204" pitchFamily="34" charset="-122"/>
                <a:ea typeface="微软雅黑" panose="020B0503020204020204" pitchFamily="34" charset="-122"/>
              </a:rPr>
              <a:t>因为一个抽象类型引用变量可以指向具体子类的对象</a:t>
            </a:r>
            <a:endParaRPr kumimoji="0" lang="en-US" altLang="zh-CN" sz="2200" b="0" i="0" u="none" strike="noStrike" kern="1200" cap="none" spc="0" normalizeH="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lang="zh-CN" altLang="en-US" sz="2200" dirty="0">
                <a:latin typeface="微软雅黑" panose="020B0503020204020204" pitchFamily="34" charset="-122"/>
                <a:ea typeface="微软雅黑" panose="020B0503020204020204" pitchFamily="34" charset="-122"/>
              </a:rPr>
              <a:t> 变量声明类型、方法参数类型、方法返回类型越抽象越好，尽量用抽象类和接口类型</a:t>
            </a:r>
            <a:endParaRPr lang="en-US" altLang="zh-CN" sz="2200" dirty="0">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为什么？</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lang="en-US" altLang="zh-CN" sz="2200" dirty="0">
                <a:latin typeface="微软雅黑" panose="020B0503020204020204" pitchFamily="34" charset="-122"/>
                <a:ea typeface="微软雅黑" panose="020B0503020204020204" pitchFamily="34" charset="-122"/>
              </a:rPr>
              <a:t> </a:t>
            </a:r>
            <a:r>
              <a:rPr lang="zh-CN" altLang="en-US" sz="2200" dirty="0">
                <a:solidFill>
                  <a:srgbClr val="FF0000"/>
                </a:solidFill>
                <a:latin typeface="微软雅黑" panose="020B0503020204020204" pitchFamily="34" charset="-122"/>
                <a:ea typeface="微软雅黑" panose="020B0503020204020204" pitchFamily="34" charset="-122"/>
              </a:rPr>
              <a:t>以方法参数类型为例，方法参数类型越抽象，代码越通用</a:t>
            </a:r>
            <a:endParaRPr kumimoji="0" lang="en-US" altLang="zh-CN"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228600" marR="0" lvl="0" indent="-228600" algn="l" defTabSz="914400" rtl="0" eaLnBrk="1" fontAlgn="auto" latinLnBrk="0" hangingPunct="1">
              <a:spcBef>
                <a:spcPts val="1000"/>
              </a:spcBef>
              <a:spcAft>
                <a:spcPts val="0"/>
              </a:spcAft>
              <a:buClrTx/>
              <a:buSzTx/>
              <a:buFont typeface="Wingdings" pitchFamily="2" charset="2"/>
              <a:buChar char="n"/>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抽象类可以定义构造函数，并可以被子类调用</a:t>
            </a:r>
            <a:r>
              <a:rPr lang="zh-CN" altLang="en-US" sz="2200" dirty="0">
                <a:latin typeface="微软雅黑" panose="020B0503020204020204" pitchFamily="34" charset="-122"/>
                <a:ea typeface="微软雅黑" panose="020B0503020204020204" pitchFamily="34" charset="-122"/>
              </a:rPr>
              <a:t>（通过</a:t>
            </a:r>
            <a:r>
              <a:rPr lang="en-US" altLang="zh-CN" sz="2200" dirty="0">
                <a:latin typeface="微软雅黑" panose="020B0503020204020204" pitchFamily="34" charset="-122"/>
                <a:ea typeface="微软雅黑" panose="020B0503020204020204" pitchFamily="34" charset="-122"/>
              </a:rPr>
              <a:t>super</a:t>
            </a:r>
            <a:r>
              <a:rPr lang="zh-CN" altLang="en-US" sz="2200" dirty="0">
                <a:latin typeface="微软雅黑" panose="020B0503020204020204" pitchFamily="34" charset="-122"/>
                <a:ea typeface="微软雅黑" panose="020B0503020204020204" pitchFamily="34" charset="-122"/>
              </a:rPr>
              <a:t>）</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228600" marR="0" lvl="0" indent="-228600" algn="l" defTabSz="914400" rtl="0" eaLnBrk="1" fontAlgn="auto" latinLnBrk="0" hangingPunct="1">
              <a:spcBef>
                <a:spcPts val="1000"/>
              </a:spcBef>
              <a:spcAft>
                <a:spcPts val="0"/>
              </a:spcAft>
              <a:buClrTx/>
              <a:buSzTx/>
              <a:buFont typeface="Wingdings" pitchFamily="2" charset="2"/>
              <a:buChar char="n"/>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抽象类可以定义变量（实例或静态）、非抽象方法并被子类使用</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228600" marR="0" lvl="0" indent="-228600" algn="l" defTabSz="914400" rtl="0" eaLnBrk="1" fontAlgn="auto" latinLnBrk="0" hangingPunct="1">
              <a:spcBef>
                <a:spcPts val="1000"/>
              </a:spcBef>
              <a:spcAft>
                <a:spcPts val="0"/>
              </a:spcAft>
              <a:buClrTx/>
              <a:buSzTx/>
              <a:buFont typeface="Wingdings" pitchFamily="2" charset="2"/>
              <a:buChar char="n"/>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a:t>
            </a:r>
            <a:r>
              <a:rPr kumimoji="0" lang="zh-CN" altLang="en-US"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抽象类的父类可以是具体类</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：自己引入了抽象方法。例如，具体类</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Object</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是所有类的祖先父类。</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0" y="1089819"/>
            <a:ext cx="12110223" cy="5626736"/>
          </a:xfrm>
          <a:prstGeom prst="rect">
            <a:avLst/>
          </a:prstGeom>
        </p:spPr>
        <p:txBody>
          <a:bodyPr/>
          <a:lstStyle/>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接口是</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公共静态常量</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公共抽象实例方法</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的集合。</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接口是能力、规范、协议的反映</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接口不是类：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不能定义构造函数；</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(2)</a:t>
            </a:r>
            <a:r>
              <a:rPr kumimoji="0" lang="zh-CN" altLang="en-US" sz="2400" b="0" i="0" u="none" strike="noStrike" kern="120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rPr>
              <a:t>接口之间可以</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a:t>
            </a:r>
            <a:r>
              <a:rPr kumimoji="0" lang="zh-CN" altLang="en-US" sz="2400" b="0" i="0" u="none" strike="noStrike" kern="120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rPr>
              <a:t>继承</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rPr>
              <a:t>类可</a:t>
            </a:r>
            <a:r>
              <a:rPr kumimoji="0" lang="en-US" altLang="zh-CN" sz="2400" b="0" i="0" u="none" strike="noStrike" kern="120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rPr>
              <a:t>implements</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多个</a:t>
            </a:r>
            <a:r>
              <a:rPr kumimoji="0" lang="zh-CN" altLang="en-US" sz="2400" b="0" i="0" u="none" strike="noStrike" kern="120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rPr>
              <a:t>接口</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(3)</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和抽象类一样，不能</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new</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一个接口</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语法：</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[modifier]  </a:t>
            </a:r>
            <a:r>
              <a:rPr kumimoji="0" lang="en-US" altLang="zh-CN" sz="20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interfaceName</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685800" marR="0" lvl="1" indent="-228600" algn="l" defTabSz="914400" rtl="0" eaLnBrk="1" fontAlgn="auto" latinLnBrk="0" hangingPunct="1">
              <a:lnSpc>
                <a:spcPct val="110000"/>
              </a:lnSpc>
              <a:spcBef>
                <a:spcPts val="500"/>
              </a:spcBef>
              <a:spcAft>
                <a:spcPts val="0"/>
              </a:spcAft>
              <a:buClrTx/>
              <a:buSzTx/>
              <a:buFont typeface="Wingdings" pitchFamily="2" charset="2"/>
              <a:buNone/>
              <a:tabLst/>
              <a:defRPr/>
            </a:pP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constant_declaration</a:t>
            </a:r>
            <a:r>
              <a:rPr kumimoji="0" lang="en-US" altLang="zh-CN" sz="20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685800" marR="0" lvl="1" indent="-228600" algn="l" defTabSz="914400" rtl="0" eaLnBrk="1" fontAlgn="auto" latinLnBrk="0" hangingPunct="1">
              <a:lnSpc>
                <a:spcPct val="110000"/>
              </a:lnSpc>
              <a:spcBef>
                <a:spcPts val="500"/>
              </a:spcBef>
              <a:spcAft>
                <a:spcPts val="0"/>
              </a:spcAft>
              <a:buClrTx/>
              <a:buSzTx/>
              <a:buFont typeface="Wingdings" pitchFamily="2" charset="2"/>
              <a:buNone/>
              <a:tabLst/>
              <a:defRPr/>
            </a:pP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abstract_method_declaration</a:t>
            </a:r>
            <a:r>
              <a:rPr kumimoji="0" lang="en-US" altLang="zh-CN" sz="20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685800" marR="0" lvl="1" indent="-228600" algn="l" defTabSz="914400" rtl="0" eaLnBrk="1" fontAlgn="auto" latinLnBrk="0" hangingPunct="1">
              <a:lnSpc>
                <a:spcPct val="110000"/>
              </a:lnSpc>
              <a:spcBef>
                <a:spcPts val="500"/>
              </a:spcBef>
              <a:spcAft>
                <a:spcPts val="0"/>
              </a:spcAft>
              <a:buClrTx/>
              <a:buSzTx/>
              <a:buFont typeface="Wingdings" pitchFamily="2" charset="2"/>
              <a:buNone/>
              <a:tabLst/>
              <a:defRPr/>
            </a:pP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接口中的</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所有数据字段</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隐含为</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static final</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接口体中的</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所有方法</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隐含为</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abstract</a:t>
            </a:r>
          </a:p>
          <a:p>
            <a:pPr marL="228600" indent="-228600">
              <a:lnSpc>
                <a:spcPct val="110000"/>
              </a:lnSpc>
              <a:spcBef>
                <a:spcPts val="1000"/>
              </a:spcBef>
              <a:buFont typeface="Wingdings" pitchFamily="2" charset="2"/>
              <a:buChar char="n"/>
              <a:defRPr/>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从</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JDK8</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开始，接口可以定义缺省方法、静态接口方法</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110000"/>
              </a:lnSpc>
              <a:spcBef>
                <a:spcPts val="1000"/>
              </a:spcBef>
              <a:buFont typeface="Wingdings" pitchFamily="2" charset="2"/>
              <a:buChar char="n"/>
              <a:defRPr/>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从</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JDK9</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开始，接口可以定义</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private</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private static</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方法，越来越像抽象类</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2|36.6"/>
</p:tagLst>
</file>

<file path=ppt/tags/tag2.xml><?xml version="1.0" encoding="utf-8"?>
<p:tagLst xmlns:a="http://schemas.openxmlformats.org/drawingml/2006/main" xmlns:r="http://schemas.openxmlformats.org/officeDocument/2006/relationships" xmlns:p="http://schemas.openxmlformats.org/presentationml/2006/main">
  <p:tag name="TIMING" val="|12.6|14|58.6|29.8|33.5|34|66.8|97.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1586</TotalTime>
  <Words>5017</Words>
  <Application>Microsoft Office PowerPoint</Application>
  <PresentationFormat>宽屏</PresentationFormat>
  <Paragraphs>631</Paragraphs>
  <Slides>34</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Calibri</vt:lpstr>
      <vt:lpstr>Wingdings</vt:lpstr>
      <vt:lpstr>Arial</vt:lpstr>
      <vt:lpstr>Perpetua</vt:lpstr>
      <vt:lpstr>微软雅黑</vt:lpstr>
      <vt:lpstr>Microsoft Sans Serif</vt:lpstr>
      <vt:lpstr>华文细黑</vt:lpstr>
      <vt:lpstr>Tahoma</vt:lpstr>
      <vt:lpstr>Courier New</vt:lpstr>
      <vt:lpstr>Lucida Sans Unicode</vt:lpstr>
      <vt:lpstr>宋体</vt:lpstr>
      <vt:lpstr>Verdana</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辜 希武</cp:lastModifiedBy>
  <cp:revision>315</cp:revision>
  <dcterms:created xsi:type="dcterms:W3CDTF">2018-01-23T14:33:00Z</dcterms:created>
  <dcterms:modified xsi:type="dcterms:W3CDTF">2023-03-22T04:10:40Z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