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Noto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25">
          <p15:clr>
            <a:srgbClr val="A4A3A4"/>
          </p15:clr>
        </p15:guide>
        <p15:guide id="2" pos="1209">
          <p15:clr>
            <a:srgbClr val="A4A3A4"/>
          </p15:clr>
        </p15:guide>
        <p15:guide id="3" pos="2955">
          <p15:clr>
            <a:srgbClr val="A4A3A4"/>
          </p15:clr>
        </p15:guide>
        <p15:guide id="4" pos="2071">
          <p15:clr>
            <a:srgbClr val="A4A3A4"/>
          </p15:clr>
        </p15:guide>
        <p15:guide id="5" pos="3840">
          <p15:clr>
            <a:srgbClr val="A4A3A4"/>
          </p15:clr>
        </p15:guide>
        <p15:guide id="6" pos="4702">
          <p15:clr>
            <a:srgbClr val="A4A3A4"/>
          </p15:clr>
        </p15:guide>
        <p15:guide id="7" pos="5586">
          <p15:clr>
            <a:srgbClr val="A4A3A4"/>
          </p15:clr>
        </p15:guide>
        <p15:guide id="8" pos="7333">
          <p15:clr>
            <a:srgbClr val="A4A3A4"/>
          </p15:clr>
        </p15:guide>
        <p15:guide id="9" orient="horz" pos="3952">
          <p15:clr>
            <a:srgbClr val="A4A3A4"/>
          </p15:clr>
        </p15:guide>
        <p15:guide id="10" pos="6471">
          <p15:clr>
            <a:srgbClr val="A4A3A4"/>
          </p15:clr>
        </p15:guide>
        <p15:guide id="11" orient="horz" pos="913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pos="3952" orient="horz"/>
        <p:guide pos="6471"/>
        <p:guide pos="913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NotoSans-bold.fntdata"/><Relationship Id="rId10" Type="http://schemas.openxmlformats.org/officeDocument/2006/relationships/slide" Target="slides/slide5.xml"/><Relationship Id="rId21" Type="http://schemas.openxmlformats.org/officeDocument/2006/relationships/font" Target="fonts/NotoSans-regular.fntdata"/><Relationship Id="rId13" Type="http://schemas.openxmlformats.org/officeDocument/2006/relationships/slide" Target="slides/slide8.xml"/><Relationship Id="rId24" Type="http://schemas.openxmlformats.org/officeDocument/2006/relationships/font" Target="fonts/NotoSans-boldItalic.fntdata"/><Relationship Id="rId12" Type="http://schemas.openxmlformats.org/officeDocument/2006/relationships/slide" Target="slides/slide7.xml"/><Relationship Id="rId23" Type="http://schemas.openxmlformats.org/officeDocument/2006/relationships/font" Target="fonts/Noto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81f9ac48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c81f9ac48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Relationship Id="rId3" Type="http://schemas.openxmlformats.org/officeDocument/2006/relationships/image" Target="../media/image1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ложка">
  <p:cSld name="Обложка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white text&#10;&#10;Description automatically generated with low confidence"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859" y="962173"/>
            <a:ext cx="886499" cy="886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Google Shape;17;p2"/>
          <p:cNvCxnSpPr/>
          <p:nvPr/>
        </p:nvCxnSpPr>
        <p:spPr>
          <a:xfrm>
            <a:off x="6090212" y="985336"/>
            <a:ext cx="0" cy="840173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" name="Google Shape;18;p2"/>
          <p:cNvCxnSpPr/>
          <p:nvPr/>
        </p:nvCxnSpPr>
        <p:spPr>
          <a:xfrm>
            <a:off x="8642581" y="985336"/>
            <a:ext cx="0" cy="840173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" name="Google Shape;19;p2"/>
          <p:cNvCxnSpPr/>
          <p:nvPr/>
        </p:nvCxnSpPr>
        <p:spPr>
          <a:xfrm>
            <a:off x="11179047" y="985336"/>
            <a:ext cx="0" cy="840173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" name="Google Shape;20;p2"/>
          <p:cNvSpPr txBox="1"/>
          <p:nvPr>
            <p:ph type="title"/>
          </p:nvPr>
        </p:nvSpPr>
        <p:spPr>
          <a:xfrm>
            <a:off x="1027967" y="2404670"/>
            <a:ext cx="7634059" cy="197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4300"/>
              <a:buFont typeface="Arial"/>
              <a:buNone/>
              <a:defRPr b="0" i="0" sz="4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2074947" y="1187841"/>
            <a:ext cx="3848717" cy="4351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2" type="body"/>
          </p:nvPr>
        </p:nvSpPr>
        <p:spPr>
          <a:xfrm>
            <a:off x="6259420" y="1173829"/>
            <a:ext cx="2278063" cy="463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  <a:defRPr b="0" i="0" sz="12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3" type="body"/>
          </p:nvPr>
        </p:nvSpPr>
        <p:spPr>
          <a:xfrm>
            <a:off x="8786720" y="1173829"/>
            <a:ext cx="2217738" cy="463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  <a:defRPr b="0" i="0" sz="12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4" type="body"/>
          </p:nvPr>
        </p:nvSpPr>
        <p:spPr>
          <a:xfrm>
            <a:off x="1027967" y="4824914"/>
            <a:ext cx="7625267" cy="652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None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аблица_2">
  <p:cSld name="Таблица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25" name="Google Shape;12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11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" name="Google Shape;127;p11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8" name="Google Shape;128;p11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9" name="Google Shape;129;p11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11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p11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11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1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11"/>
          <p:cNvSpPr txBox="1"/>
          <p:nvPr>
            <p:ph idx="4" type="body"/>
          </p:nvPr>
        </p:nvSpPr>
        <p:spPr>
          <a:xfrm>
            <a:off x="585787" y="1447064"/>
            <a:ext cx="7617877" cy="5370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600"/>
              <a:buNone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1"/>
          <p:cNvSpPr txBox="1"/>
          <p:nvPr>
            <p:ph idx="5" type="body"/>
          </p:nvPr>
        </p:nvSpPr>
        <p:spPr>
          <a:xfrm>
            <a:off x="585788" y="5739189"/>
            <a:ext cx="6824303" cy="703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11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11"/>
          <p:cNvSpPr txBox="1"/>
          <p:nvPr>
            <p:ph idx="6" type="body"/>
          </p:nvPr>
        </p:nvSpPr>
        <p:spPr>
          <a:xfrm>
            <a:off x="8686807" y="2208363"/>
            <a:ext cx="2930666" cy="2570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вет">
  <p:cSld name="цве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38" name="Google Shape;13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12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0" name="Google Shape;140;p12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1" name="Google Shape;141;p12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2" name="Google Shape;142;p12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12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4" name="Google Shape;144;p12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12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12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12"/>
          <p:cNvSpPr txBox="1"/>
          <p:nvPr>
            <p:ph type="title"/>
          </p:nvPr>
        </p:nvSpPr>
        <p:spPr>
          <a:xfrm>
            <a:off x="585899" y="1447790"/>
            <a:ext cx="4322530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2"/>
          <p:cNvSpPr txBox="1"/>
          <p:nvPr>
            <p:ph idx="4" type="body"/>
          </p:nvPr>
        </p:nvSpPr>
        <p:spPr>
          <a:xfrm>
            <a:off x="585898" y="2379663"/>
            <a:ext cx="4322531" cy="2399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2"/>
          <p:cNvSpPr/>
          <p:nvPr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2"/>
          <p:cNvSpPr/>
          <p:nvPr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2"/>
          <p:cNvSpPr/>
          <p:nvPr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2"/>
          <p:cNvSpPr/>
          <p:nvPr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2"/>
          <p:cNvSpPr/>
          <p:nvPr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2"/>
          <p:cNvSpPr/>
          <p:nvPr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2"/>
          <p:cNvSpPr/>
          <p:nvPr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2"/>
          <p:cNvSpPr/>
          <p:nvPr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2"/>
          <p:cNvSpPr/>
          <p:nvPr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2"/>
          <p:cNvSpPr/>
          <p:nvPr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чистый_2">
  <p:cSld name="чистый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70" name="Google Shape;17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13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2" name="Google Shape;172;p13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3" name="Google Shape;173;p13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4" name="Google Shape;174;p13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13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6" name="Google Shape;176;p13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13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13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_1">
  <p:cSld name="Текст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26" name="Google Shape;2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Google Shape;27;p3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" name="Google Shape;28;p3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" name="Google Shape;29;p3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" name="Google Shape;30;p3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2000" u="none" cap="none" strike="noStrike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3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" name="Google Shape;32;p3"/>
          <p:cNvSpPr/>
          <p:nvPr>
            <p:ph idx="2" type="pic"/>
          </p:nvPr>
        </p:nvSpPr>
        <p:spPr>
          <a:xfrm>
            <a:off x="6684653" y="1447790"/>
            <a:ext cx="4325167" cy="4325107"/>
          </a:xfrm>
          <a:prstGeom prst="rect">
            <a:avLst/>
          </a:prstGeom>
          <a:solidFill>
            <a:srgbClr val="D9D9D9"/>
          </a:solidFill>
          <a:ln>
            <a:noFill/>
          </a:ln>
        </p:spPr>
      </p:sp>
      <p:sp>
        <p:nvSpPr>
          <p:cNvPr id="33" name="Google Shape;33;p3"/>
          <p:cNvSpPr txBox="1"/>
          <p:nvPr>
            <p:ph type="title"/>
          </p:nvPr>
        </p:nvSpPr>
        <p:spPr>
          <a:xfrm>
            <a:off x="585898" y="1447790"/>
            <a:ext cx="5245560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" type="body"/>
          </p:nvPr>
        </p:nvSpPr>
        <p:spPr>
          <a:xfrm>
            <a:off x="585897" y="2379663"/>
            <a:ext cx="5245561" cy="3393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3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4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5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_2">
  <p:cSld name="Текст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39" name="Google Shape;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Google Shape;40;p4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" name="Google Shape;41;p4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" name="Google Shape;42;p4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" name="Google Shape;43;p4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4;p4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" name="Google Shape;45;p4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type="title"/>
          </p:nvPr>
        </p:nvSpPr>
        <p:spPr>
          <a:xfrm>
            <a:off x="585897" y="1447790"/>
            <a:ext cx="11057955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3" type="body"/>
          </p:nvPr>
        </p:nvSpPr>
        <p:spPr>
          <a:xfrm>
            <a:off x="585897" y="2379663"/>
            <a:ext cx="11057971" cy="3745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4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чистый">
  <p:cSld name="чистый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A204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0809" y="2643809"/>
            <a:ext cx="1570383" cy="1570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_3">
  <p:cSld name="Текст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54" name="Google Shape;5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6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" name="Google Shape;56;p6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" name="Google Shape;57;p6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" name="Google Shape;58;p6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59;p6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3" type="body"/>
          </p:nvPr>
        </p:nvSpPr>
        <p:spPr>
          <a:xfrm>
            <a:off x="585898" y="2379663"/>
            <a:ext cx="4322531" cy="2399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4" type="body"/>
          </p:nvPr>
        </p:nvSpPr>
        <p:spPr>
          <a:xfrm>
            <a:off x="585897" y="5183249"/>
            <a:ext cx="393434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5" type="body"/>
          </p:nvPr>
        </p:nvSpPr>
        <p:spPr>
          <a:xfrm>
            <a:off x="6259892" y="2379663"/>
            <a:ext cx="5383968" cy="34517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3200"/>
              <a:buFont typeface="Arial"/>
              <a:buNone/>
              <a:defRPr b="0" i="0" sz="32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6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type="title"/>
          </p:nvPr>
        </p:nvSpPr>
        <p:spPr>
          <a:xfrm>
            <a:off x="585897" y="1447790"/>
            <a:ext cx="11057955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рафик_1">
  <p:cSld name="График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68" name="Google Shape;6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7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" name="Google Shape;70;p7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" name="Google Shape;71;p7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" name="Google Shape;72;p7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" name="Google Shape;73;p7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4" name="Google Shape;74;p7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type="title"/>
          </p:nvPr>
        </p:nvSpPr>
        <p:spPr>
          <a:xfrm>
            <a:off x="585899" y="1447790"/>
            <a:ext cx="4322530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"/>
          <p:cNvSpPr txBox="1"/>
          <p:nvPr>
            <p:ph idx="4" type="body"/>
          </p:nvPr>
        </p:nvSpPr>
        <p:spPr>
          <a:xfrm>
            <a:off x="585898" y="2379663"/>
            <a:ext cx="4322531" cy="2399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5" type="body"/>
          </p:nvPr>
        </p:nvSpPr>
        <p:spPr>
          <a:xfrm>
            <a:off x="585897" y="5183249"/>
            <a:ext cx="393434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7"/>
          <p:cNvSpPr/>
          <p:nvPr>
            <p:ph idx="6" type="chart"/>
          </p:nvPr>
        </p:nvSpPr>
        <p:spPr>
          <a:xfrm>
            <a:off x="5272097" y="1447790"/>
            <a:ext cx="6371768" cy="4289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рафик_2">
  <p:cSld name="График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82" name="Google Shape;8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8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" name="Google Shape;84;p8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5" name="Google Shape;85;p8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6" name="Google Shape;86;p8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8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" name="Google Shape;88;p8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8"/>
          <p:cNvSpPr txBox="1"/>
          <p:nvPr>
            <p:ph idx="4" type="body"/>
          </p:nvPr>
        </p:nvSpPr>
        <p:spPr>
          <a:xfrm>
            <a:off x="585897" y="5183249"/>
            <a:ext cx="393434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8"/>
          <p:cNvSpPr/>
          <p:nvPr>
            <p:ph idx="5" type="chart"/>
          </p:nvPr>
        </p:nvSpPr>
        <p:spPr>
          <a:xfrm>
            <a:off x="5272097" y="1447790"/>
            <a:ext cx="6371768" cy="4289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8"/>
          <p:cNvSpPr txBox="1"/>
          <p:nvPr>
            <p:ph idx="6" type="body"/>
          </p:nvPr>
        </p:nvSpPr>
        <p:spPr>
          <a:xfrm>
            <a:off x="585788" y="1447064"/>
            <a:ext cx="4322762" cy="70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600"/>
              <a:buNone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8"/>
          <p:cNvSpPr txBox="1"/>
          <p:nvPr>
            <p:ph idx="7" type="body"/>
          </p:nvPr>
        </p:nvSpPr>
        <p:spPr>
          <a:xfrm>
            <a:off x="585898" y="2379663"/>
            <a:ext cx="4322531" cy="2399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фры">
  <p:cSld name="Цифры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96" name="Google Shape;9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9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8" name="Google Shape;98;p9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" name="Google Shape;99;p9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9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9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" name="Google Shape;102;p9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9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type="title"/>
          </p:nvPr>
        </p:nvSpPr>
        <p:spPr>
          <a:xfrm>
            <a:off x="585897" y="1447790"/>
            <a:ext cx="11057955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9"/>
          <p:cNvSpPr txBox="1"/>
          <p:nvPr>
            <p:ph idx="4" type="body"/>
          </p:nvPr>
        </p:nvSpPr>
        <p:spPr>
          <a:xfrm>
            <a:off x="575076" y="4103994"/>
            <a:ext cx="2758143" cy="1569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9"/>
          <p:cNvSpPr txBox="1"/>
          <p:nvPr>
            <p:ph idx="5" type="body"/>
          </p:nvPr>
        </p:nvSpPr>
        <p:spPr>
          <a:xfrm>
            <a:off x="4047007" y="4103994"/>
            <a:ext cx="2757612" cy="1569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9"/>
          <p:cNvSpPr txBox="1"/>
          <p:nvPr>
            <p:ph idx="6" type="body"/>
          </p:nvPr>
        </p:nvSpPr>
        <p:spPr>
          <a:xfrm>
            <a:off x="7518938" y="4103994"/>
            <a:ext cx="2757612" cy="1569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9"/>
          <p:cNvSpPr txBox="1"/>
          <p:nvPr>
            <p:ph idx="7" type="body"/>
          </p:nvPr>
        </p:nvSpPr>
        <p:spPr>
          <a:xfrm>
            <a:off x="575076" y="2710235"/>
            <a:ext cx="2758143" cy="1164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latin typeface="Arial"/>
                <a:ea typeface="Arial"/>
                <a:cs typeface="Arial"/>
                <a:sym typeface="Arial"/>
              </a:defRPr>
            </a:lvl1pPr>
            <a:lvl2pPr indent="-838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2pPr>
            <a:lvl3pPr indent="-838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3pPr>
            <a:lvl4pPr indent="-838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4pPr>
            <a:lvl5pPr indent="-838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9"/>
          <p:cNvSpPr txBox="1"/>
          <p:nvPr>
            <p:ph idx="8" type="body"/>
          </p:nvPr>
        </p:nvSpPr>
        <p:spPr>
          <a:xfrm>
            <a:off x="4047007" y="2710235"/>
            <a:ext cx="2758143" cy="1164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latin typeface="Arial"/>
                <a:ea typeface="Arial"/>
                <a:cs typeface="Arial"/>
                <a:sym typeface="Arial"/>
              </a:defRPr>
            </a:lvl1pPr>
            <a:lvl2pPr indent="-838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2pPr>
            <a:lvl3pPr indent="-838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3pPr>
            <a:lvl4pPr indent="-838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4pPr>
            <a:lvl5pPr indent="-838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9"/>
          <p:cNvSpPr txBox="1"/>
          <p:nvPr>
            <p:ph idx="9" type="body"/>
          </p:nvPr>
        </p:nvSpPr>
        <p:spPr>
          <a:xfrm>
            <a:off x="7518938" y="2710235"/>
            <a:ext cx="2758143" cy="1164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latin typeface="Arial"/>
                <a:ea typeface="Arial"/>
                <a:cs typeface="Arial"/>
                <a:sym typeface="Arial"/>
              </a:defRPr>
            </a:lvl1pPr>
            <a:lvl2pPr indent="-838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2pPr>
            <a:lvl3pPr indent="-838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3pPr>
            <a:lvl4pPr indent="-838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4pPr>
            <a:lvl5pPr indent="-838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аблица_1">
  <p:cSld name="Таблица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13" name="Google Shape;11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0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" name="Google Shape;115;p10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" name="Google Shape;116;p10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10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10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9" name="Google Shape;119;p10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0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0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0"/>
          <p:cNvSpPr txBox="1"/>
          <p:nvPr>
            <p:ph idx="4" type="body"/>
          </p:nvPr>
        </p:nvSpPr>
        <p:spPr>
          <a:xfrm>
            <a:off x="585787" y="1447065"/>
            <a:ext cx="11058065" cy="3077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600"/>
              <a:buNone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0"/>
          <p:cNvSpPr txBox="1"/>
          <p:nvPr>
            <p:ph idx="5" type="body"/>
          </p:nvPr>
        </p:nvSpPr>
        <p:spPr>
          <a:xfrm>
            <a:off x="585788" y="5739189"/>
            <a:ext cx="6824303" cy="703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11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jpg"/><Relationship Id="rId4" Type="http://schemas.openxmlformats.org/officeDocument/2006/relationships/image" Target="../media/image2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9.jpg"/><Relationship Id="rId5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/>
          <p:nvPr>
            <p:ph type="title"/>
          </p:nvPr>
        </p:nvSpPr>
        <p:spPr>
          <a:xfrm>
            <a:off x="1027967" y="2404670"/>
            <a:ext cx="9315246" cy="197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4300"/>
              <a:buFont typeface="Arial"/>
              <a:buNone/>
            </a:pPr>
            <a:r>
              <a:rPr lang="ru-RU"/>
              <a:t>Discord бот-ассистент “Mugiwara” как инструмент для проведения онлайн занятий</a:t>
            </a:r>
            <a:endParaRPr/>
          </a:p>
        </p:txBody>
      </p:sp>
      <p:sp>
        <p:nvSpPr>
          <p:cNvPr id="184" name="Google Shape;184;p14"/>
          <p:cNvSpPr txBox="1"/>
          <p:nvPr>
            <p:ph idx="1" type="body"/>
          </p:nvPr>
        </p:nvSpPr>
        <p:spPr>
          <a:xfrm>
            <a:off x="2074947" y="1187841"/>
            <a:ext cx="3848717" cy="4351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/>
              <a:t>Факультет Компьютерных Наук</a:t>
            </a:r>
            <a:endParaRPr/>
          </a:p>
        </p:txBody>
      </p:sp>
      <p:sp>
        <p:nvSpPr>
          <p:cNvPr id="185" name="Google Shape;185;p14"/>
          <p:cNvSpPr txBox="1"/>
          <p:nvPr>
            <p:ph idx="2" type="body"/>
          </p:nvPr>
        </p:nvSpPr>
        <p:spPr>
          <a:xfrm>
            <a:off x="6259420" y="1173829"/>
            <a:ext cx="2278063" cy="463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</a:pPr>
            <a:r>
              <a:rPr lang="ru-RU"/>
              <a:t>Бакалаврская программа «Программная инженерия»</a:t>
            </a:r>
            <a:endParaRPr/>
          </a:p>
        </p:txBody>
      </p:sp>
      <p:sp>
        <p:nvSpPr>
          <p:cNvPr id="186" name="Google Shape;186;p14"/>
          <p:cNvSpPr txBox="1"/>
          <p:nvPr>
            <p:ph idx="3" type="body"/>
          </p:nvPr>
        </p:nvSpPr>
        <p:spPr>
          <a:xfrm>
            <a:off x="8786720" y="1173829"/>
            <a:ext cx="2217738" cy="463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</a:pPr>
            <a:r>
              <a:rPr lang="ru-RU"/>
              <a:t>Москва</a:t>
            </a:r>
            <a:endParaRPr/>
          </a:p>
        </p:txBody>
      </p:sp>
      <p:sp>
        <p:nvSpPr>
          <p:cNvPr id="187" name="Google Shape;187;p14"/>
          <p:cNvSpPr txBox="1"/>
          <p:nvPr>
            <p:ph idx="4" type="body"/>
          </p:nvPr>
        </p:nvSpPr>
        <p:spPr>
          <a:xfrm>
            <a:off x="1027967" y="4824913"/>
            <a:ext cx="8565738" cy="845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None/>
            </a:pPr>
            <a:r>
              <a:rPr lang="ru-RU"/>
              <a:t>Выполнил Дымов Андрей Александрович БПИ213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None/>
            </a:pPr>
            <a:r>
              <a:rPr lang="ru-RU"/>
              <a:t>Научный руководитель - Доцент ФКН ОП “Программная инженерия”, кандидат технических наук Сергей Александрович Виденин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ru-RU"/>
              <a:t>Факультет Компьютерных Наук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7" name="Google Shape;267;p23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Бакалаврская программа «Программная инженерия»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68" name="Google Shape;268;p23"/>
          <p:cNvSpPr txBox="1"/>
          <p:nvPr>
            <p:ph type="title"/>
          </p:nvPr>
        </p:nvSpPr>
        <p:spPr>
          <a:xfrm>
            <a:off x="585897" y="1447790"/>
            <a:ext cx="11057955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/>
              <a:t>Проигрывание видео YouTube</a:t>
            </a:r>
            <a:endParaRPr/>
          </a:p>
        </p:txBody>
      </p:sp>
      <p:pic>
        <p:nvPicPr>
          <p:cNvPr id="269" name="Google Shape;26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0760" y="1282898"/>
            <a:ext cx="5605343" cy="5282522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3"/>
          <p:cNvSpPr txBox="1"/>
          <p:nvPr/>
        </p:nvSpPr>
        <p:spPr>
          <a:xfrm>
            <a:off x="683175" y="2233450"/>
            <a:ext cx="4585200" cy="41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</a:t>
            </a:r>
            <a:r>
              <a:rPr lang="ru-RU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команда для проигрывания  видео YouTube по Интернет-ссылке;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</a:t>
            </a:r>
            <a:r>
              <a:rPr lang="ru-RU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команда показа текущего списка видеоряда очереди воспроизведения, при отсутствии очереди отображается сообщение о пустой очереди;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skip</a:t>
            </a:r>
            <a:r>
              <a:rPr lang="ru-RU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команда прерывания проигрывания текущего видео и переход к следующему в очереди, при отсутствии и незаполненности очереди конец проигрывания видео;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pause</a:t>
            </a:r>
            <a:r>
              <a:rPr lang="ru-RU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команда приостановки проигрыша видео;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resume </a:t>
            </a:r>
            <a:r>
              <a:rPr lang="ru-RU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команда возобновления воспроизведения текущего видео;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</a:t>
            </a:r>
            <a:r>
              <a:rPr lang="ru-RU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команда удаления последнего добавленного в очередь видео;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</a:t>
            </a:r>
            <a:r>
              <a:rPr lang="ru-RU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команда остановки воспроизведения очереди и полное очищение очереди;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leave</a:t>
            </a:r>
            <a:r>
              <a:rPr lang="ru-RU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команда удаления бота из голосового канала.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ru-RU"/>
              <a:t>Факультет Компьютерных Наук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6" name="Google Shape;276;p24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Бакалаврская программа «Программная инженерия»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77" name="Google Shape;277;p24"/>
          <p:cNvSpPr txBox="1"/>
          <p:nvPr>
            <p:ph type="title"/>
          </p:nvPr>
        </p:nvSpPr>
        <p:spPr>
          <a:xfrm>
            <a:off x="585897" y="1447790"/>
            <a:ext cx="11057955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/>
              <a:t>Команда использования умного ассистента GPT</a:t>
            </a:r>
            <a:endParaRPr/>
          </a:p>
        </p:txBody>
      </p:sp>
      <p:pic>
        <p:nvPicPr>
          <p:cNvPr id="278" name="Google Shape;27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312" y="1931384"/>
            <a:ext cx="4463731" cy="4633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2431194"/>
            <a:ext cx="5454156" cy="3722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ru-RU"/>
              <a:t>Факультет Компьютерных Наук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5" name="Google Shape;285;p25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Бакалаврская программа «Программная инженерия»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86" name="Google Shape;286;p25"/>
          <p:cNvSpPr txBox="1"/>
          <p:nvPr>
            <p:ph type="title"/>
          </p:nvPr>
        </p:nvSpPr>
        <p:spPr>
          <a:xfrm>
            <a:off x="585897" y="1447790"/>
            <a:ext cx="11057955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/>
              <a:t>Демонстрация</a:t>
            </a:r>
            <a:endParaRPr/>
          </a:p>
        </p:txBody>
      </p:sp>
      <p:sp>
        <p:nvSpPr>
          <p:cNvPr id="287" name="Google Shape;287;p25"/>
          <p:cNvSpPr txBox="1"/>
          <p:nvPr/>
        </p:nvSpPr>
        <p:spPr>
          <a:xfrm>
            <a:off x="1039122" y="2224815"/>
            <a:ext cx="10113756" cy="38742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качестве демонстрации был приготовлен видеоролик.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ru-RU"/>
              <a:t>Факультет Компьютерных Наук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3" name="Google Shape;293;p26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Бакалаврская программа «Программная инженерия»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94" name="Google Shape;294;p26"/>
          <p:cNvSpPr txBox="1"/>
          <p:nvPr>
            <p:ph type="title"/>
          </p:nvPr>
        </p:nvSpPr>
        <p:spPr>
          <a:xfrm>
            <a:off x="585897" y="1447790"/>
            <a:ext cx="11057955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/>
              <a:t>Сложности при разработке</a:t>
            </a:r>
            <a:endParaRPr/>
          </a:p>
        </p:txBody>
      </p:sp>
      <p:sp>
        <p:nvSpPr>
          <p:cNvPr id="295" name="Google Shape;295;p26"/>
          <p:cNvSpPr txBox="1"/>
          <p:nvPr/>
        </p:nvSpPr>
        <p:spPr>
          <a:xfrm>
            <a:off x="1039122" y="2224815"/>
            <a:ext cx="10113756" cy="38742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709" y="3337361"/>
            <a:ext cx="11478582" cy="259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ru-RU"/>
              <a:t>Факультет Компьютерных Наук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2" name="Google Shape;302;p27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Бакалаврская программа «Программная инженерия»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303" name="Google Shape;303;p27"/>
          <p:cNvSpPr txBox="1"/>
          <p:nvPr>
            <p:ph type="title"/>
          </p:nvPr>
        </p:nvSpPr>
        <p:spPr>
          <a:xfrm>
            <a:off x="585897" y="1447790"/>
            <a:ext cx="11057955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/>
              <a:t>Планы на будущее</a:t>
            </a:r>
            <a:endParaRPr/>
          </a:p>
        </p:txBody>
      </p:sp>
      <p:sp>
        <p:nvSpPr>
          <p:cNvPr id="304" name="Google Shape;304;p27"/>
          <p:cNvSpPr txBox="1"/>
          <p:nvPr/>
        </p:nvSpPr>
        <p:spPr>
          <a:xfrm>
            <a:off x="6674182" y="2543768"/>
            <a:ext cx="4522305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качестве планов на будущее: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Установка хостинга бота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Расширение и поддержка функционала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Добавление экономики бота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Покупка токенов за валюту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Добавление системы репутации, опыта, уровней (в зависимости от тестов)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Добавление бота на крупные сервера JamClub и Школково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Расширение базы данных для большего хранения пользователей</a:t>
            </a:r>
            <a:endParaRPr/>
          </a:p>
        </p:txBody>
      </p:sp>
      <p:pic>
        <p:nvPicPr>
          <p:cNvPr descr="Изображение выглядит как графическая вставка, Графика, графический дизайн, иллюстрация&#10;&#10;Автоматически созданное описание" id="305" name="Google Shape;30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689" y="2404872"/>
            <a:ext cx="4374131" cy="3694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"/>
          <p:cNvSpPr txBox="1"/>
          <p:nvPr/>
        </p:nvSpPr>
        <p:spPr>
          <a:xfrm>
            <a:off x="1524000" y="4534263"/>
            <a:ext cx="9144000" cy="3823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Arial"/>
              <a:buNone/>
            </a:pPr>
            <a:r>
              <a:rPr lang="ru-RU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ru-R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Спасибо за внимание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 </a:t>
            </a:r>
            <a:r>
              <a:rPr lang="ru-RU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311" name="Google Shape;311;p28"/>
          <p:cNvSpPr txBox="1"/>
          <p:nvPr/>
        </p:nvSpPr>
        <p:spPr>
          <a:xfrm>
            <a:off x="1517904" y="541092"/>
            <a:ext cx="9144000" cy="1344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Noto Sans"/>
              <a:buNone/>
            </a:pPr>
            <a:r>
              <a:rPr lang="ru-RU" sz="4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Заключение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 txBox="1"/>
          <p:nvPr>
            <p:ph type="title"/>
          </p:nvPr>
        </p:nvSpPr>
        <p:spPr>
          <a:xfrm>
            <a:off x="585898" y="1447790"/>
            <a:ext cx="5245560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/>
              <a:t>Общее описание и актуальность</a:t>
            </a:r>
            <a:endParaRPr/>
          </a:p>
        </p:txBody>
      </p:sp>
      <p:sp>
        <p:nvSpPr>
          <p:cNvPr id="193" name="Google Shape;193;p15"/>
          <p:cNvSpPr txBox="1"/>
          <p:nvPr>
            <p:ph idx="1" type="body"/>
          </p:nvPr>
        </p:nvSpPr>
        <p:spPr>
          <a:xfrm>
            <a:off x="585897" y="2379663"/>
            <a:ext cx="5245561" cy="3393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</a:pPr>
            <a:r>
              <a:rPr lang="ru-RU"/>
              <a:t>«Discord бот-ассистент “Mugiwara” как инструмент для проведения онлайн занятий» – продвинутый бот платформы Discord, который позволит пользователям приложения с помощью рабочих команд умного ассистента упростить работу на серверах и повысить интерактивность во время проведения занятий.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</a:pPr>
            <a:r>
              <a:rPr lang="ru-RU"/>
              <a:t>Благодаря данному продвинутому боту сильно упрощаются организация преподавательского процесса, проведение онлайн-занятий и заинтересованность в учебном процессе, исходя из прорывного и продвинутого функционала ассистента “Mugiwara”.</a:t>
            </a:r>
            <a:endParaRPr/>
          </a:p>
        </p:txBody>
      </p:sp>
      <p:sp>
        <p:nvSpPr>
          <p:cNvPr id="194" name="Google Shape;194;p15"/>
          <p:cNvSpPr txBox="1"/>
          <p:nvPr>
            <p:ph idx="3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ru-RU"/>
              <a:t>Факультет Компьютерных Наук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 txBox="1"/>
          <p:nvPr>
            <p:ph idx="4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Бакалаврская программа «Программная инженерия»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pic>
        <p:nvPicPr>
          <p:cNvPr id="196" name="Google Shape;1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0327" y="2637331"/>
            <a:ext cx="3931658" cy="2211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ru-RU"/>
              <a:t>Факультет Компьютерных Наук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2" name="Google Shape;202;p16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Бакалаврская программа «Программная инженерия»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03" name="Google Shape;203;p16"/>
          <p:cNvSpPr txBox="1"/>
          <p:nvPr>
            <p:ph type="title"/>
          </p:nvPr>
        </p:nvSpPr>
        <p:spPr>
          <a:xfrm>
            <a:off x="585897" y="1447790"/>
            <a:ext cx="11057955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/>
              <a:t>Цель и задачи</a:t>
            </a:r>
            <a:endParaRPr/>
          </a:p>
        </p:txBody>
      </p:sp>
      <p:sp>
        <p:nvSpPr>
          <p:cNvPr id="204" name="Google Shape;204;p16"/>
          <p:cNvSpPr txBox="1"/>
          <p:nvPr>
            <p:ph idx="3" type="body"/>
          </p:nvPr>
        </p:nvSpPr>
        <p:spPr>
          <a:xfrm>
            <a:off x="585897" y="2379663"/>
            <a:ext cx="7744095" cy="3745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</a:pPr>
            <a:r>
              <a:rPr lang="ru-RU"/>
              <a:t>Основной целью работы является создание продвинутого бота, который будет полезен при организации онлайн-обучения на серверах Discord с помощью продвинутого функционала.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</a:pPr>
            <a:r>
              <a:rPr lang="ru-RU"/>
              <a:t>Задачи: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Calibri"/>
              <a:buAutoNum type="arabicPeriod"/>
            </a:pPr>
            <a:r>
              <a:rPr lang="ru-RU"/>
              <a:t>Проработка совместимости разнообразного по наполнению функционала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ru-RU"/>
              <a:t>Организация взаимодействия с приложением Discord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ru-RU"/>
              <a:t>Обеспечение работы с различными сервисами, использующимися для функционала “Mugiwara”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ru-RU"/>
              <a:t>Настройка бота под нужды сервера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>
            <p:ph idx="1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ru-RU"/>
              <a:t>Факультет Компьютерных Наук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 txBox="1"/>
          <p:nvPr>
            <p:ph idx="2" type="body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Бакалаврская программа «Программная инженерия»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 txBox="1"/>
          <p:nvPr>
            <p:ph type="title"/>
          </p:nvPr>
        </p:nvSpPr>
        <p:spPr>
          <a:xfrm>
            <a:off x="585897" y="1447790"/>
            <a:ext cx="110580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/>
              <a:t>Аналоги и конкурентные преимущества</a:t>
            </a:r>
            <a:endParaRPr/>
          </a:p>
        </p:txBody>
      </p:sp>
      <p:sp>
        <p:nvSpPr>
          <p:cNvPr id="212" name="Google Shape;212;p17"/>
          <p:cNvSpPr txBox="1"/>
          <p:nvPr>
            <p:ph idx="3" type="body"/>
          </p:nvPr>
        </p:nvSpPr>
        <p:spPr>
          <a:xfrm>
            <a:off x="585897" y="2379663"/>
            <a:ext cx="7744200" cy="37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</a:pPr>
            <a:r>
              <a:rPr lang="ru-RU"/>
              <a:t>Пользуясь поиском по сайту c Discord ботами, по российским и зарубежным Интернет сервисам поиска и проводя опросы среди друзей и знакомых, были найдены и отбраны такие альтернативы боту-ассистенту «Mugiwara» с частично схожим набором функционала:</a:t>
            </a:r>
            <a:r>
              <a:rPr lang="ru-RU"/>
              <a:t>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ru-RU"/>
              <a:t>DynoBot - настраиваемый Discord-бот для модерации сервера Discord с простой и интуитивно понятной веб-панелью.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ru-RU"/>
              <a:t>Tatsumaki Bot - настраиваемый Discord-бот, который обладает частично схожим с ботом-ассистентом «Mugiwara» набором функционала: перевод сообщений и модерация.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ru-RU"/>
              <a:t>Rhythm Bot - лучший музыкальный бот, который обладает полноценным функционалом диджея и проигрывания музыки в голосовом канале сервера Discord.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-RU"/>
              <a:t>Общее выявленное преимущество Discord бота-ассистента «Mugiwara» по сравнению с тремя рассмотренными аналогами-конкурентами: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ru-RU"/>
              <a:t>Использование продвинутого ассистента-помощника ChatGPT от компании OpenAI в функционале бота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4922" y="2379665"/>
            <a:ext cx="289560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24925" y="3484575"/>
            <a:ext cx="28956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24922" y="4532325"/>
            <a:ext cx="2003302" cy="20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ru-RU"/>
              <a:t>Факультет Компьютерных Наук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1" name="Google Shape;221;p18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Бакалаврская программа «Программная инженерия»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22" name="Google Shape;222;p18"/>
          <p:cNvSpPr txBox="1"/>
          <p:nvPr>
            <p:ph type="title"/>
          </p:nvPr>
        </p:nvSpPr>
        <p:spPr>
          <a:xfrm>
            <a:off x="585897" y="1447790"/>
            <a:ext cx="11057955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/>
              <a:t>Выдача ролей при входе на сервер</a:t>
            </a:r>
            <a:endParaRPr/>
          </a:p>
        </p:txBody>
      </p:sp>
      <p:pic>
        <p:nvPicPr>
          <p:cNvPr id="223" name="Google Shape;22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25" y="2715776"/>
            <a:ext cx="1011555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ru-RU"/>
              <a:t>Факультет Компьютерных Наук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0" name="Google Shape;230;p19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Бакалаврская программа «Программная инженерия»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31" name="Google Shape;231;p19"/>
          <p:cNvSpPr txBox="1"/>
          <p:nvPr>
            <p:ph type="title"/>
          </p:nvPr>
        </p:nvSpPr>
        <p:spPr>
          <a:xfrm>
            <a:off x="567022" y="1251815"/>
            <a:ext cx="11058000" cy="10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/>
              <a:t>Проверка знаний учеников в различных категориях с помощью тестов с командами</a:t>
            </a:r>
            <a:endParaRPr/>
          </a:p>
        </p:txBody>
      </p:sp>
      <p:pic>
        <p:nvPicPr>
          <p:cNvPr id="232" name="Google Shape;23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1807" y="1663598"/>
            <a:ext cx="2594659" cy="4456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86475" y="4630774"/>
            <a:ext cx="3161299" cy="190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86475" y="1663600"/>
            <a:ext cx="4101175" cy="296717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9"/>
          <p:cNvSpPr txBox="1"/>
          <p:nvPr/>
        </p:nvSpPr>
        <p:spPr>
          <a:xfrm>
            <a:off x="567025" y="2102075"/>
            <a:ext cx="3888900" cy="43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преподавателей: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startgame</a:t>
            </a: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команда создания  квиза;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startreg</a:t>
            </a: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команда начала регистрации;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endreg</a:t>
            </a: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команда завершения регистрации, не позволяя другим пользователям присоединиться к квизу в дальнейшем;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</a:t>
            </a: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команда показа следующего вопроса в текущем квиза;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команда показа результатов последнего заданного вопроса;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endgame</a:t>
            </a: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команда завершения текущей сессии квиза  и отображение результатов с  таблицей лидеров;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учеников: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checkhost</a:t>
            </a: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команда проверки наличия у игрока роли хоста тестов;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checkgame</a:t>
            </a: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команда проверки наличия проводимого теста;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checkplayers</a:t>
            </a: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команда просмотра участников квиза;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команда для присоединения к участникам сессии грядущего квиза;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команда отображения оставшегося времени, отведенного на вопрос.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ru-RU"/>
              <a:t>Факультет Компьютерных Наук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1" name="Google Shape;241;p20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Бакалаврская программа «Программная инженерия»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42" name="Google Shape;242;p20"/>
          <p:cNvSpPr txBox="1"/>
          <p:nvPr>
            <p:ph type="title"/>
          </p:nvPr>
        </p:nvSpPr>
        <p:spPr>
          <a:xfrm>
            <a:off x="585897" y="1447790"/>
            <a:ext cx="11057955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/>
              <a:t>Возможность голосования с помощью эмоций</a:t>
            </a:r>
            <a:endParaRPr/>
          </a:p>
        </p:txBody>
      </p:sp>
      <p:pic>
        <p:nvPicPr>
          <p:cNvPr id="243" name="Google Shape;24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5567" y="2113614"/>
            <a:ext cx="4672158" cy="4339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ru-RU"/>
              <a:t>Факультет Компьютерных Наук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9" name="Google Shape;249;p21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Бакалаврская программа «Программная инженерия»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50" name="Google Shape;250;p21"/>
          <p:cNvSpPr txBox="1"/>
          <p:nvPr>
            <p:ph type="title"/>
          </p:nvPr>
        </p:nvSpPr>
        <p:spPr>
          <a:xfrm>
            <a:off x="585897" y="1447790"/>
            <a:ext cx="3319897" cy="4574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/>
              <a:t>Помощь модерации сервера и упрощение сбора серверной статистики благодаря командам</a:t>
            </a:r>
            <a:endParaRPr/>
          </a:p>
        </p:txBody>
      </p:sp>
      <p:pic>
        <p:nvPicPr>
          <p:cNvPr id="251" name="Google Shape;25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7109" y="1447790"/>
            <a:ext cx="6781475" cy="482317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1"/>
          <p:cNvSpPr txBox="1"/>
          <p:nvPr/>
        </p:nvSpPr>
        <p:spPr>
          <a:xfrm>
            <a:off x="585900" y="3337025"/>
            <a:ext cx="3263400" cy="30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unwarn</a:t>
            </a:r>
            <a:r>
              <a:rPr lang="ru-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убрать с пользователя одно предупреждение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warn</a:t>
            </a:r>
            <a:r>
              <a:rPr lang="ru-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выдать пользователю одно предупреждение по одной из причин: использование неизвестных запрещенных слов или публикация запрещенных ссылок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clear_warns</a:t>
            </a:r>
            <a:r>
              <a:rPr lang="ru-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убрать с пользователя все предупреждения, которые у него есть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ru-RU"/>
              <a:t>Факультет Компьютерных Наук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8" name="Google Shape;258;p22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Бакалаврская программа «Программная инженерия»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59" name="Google Shape;259;p22"/>
          <p:cNvSpPr txBox="1"/>
          <p:nvPr>
            <p:ph type="title"/>
          </p:nvPr>
        </p:nvSpPr>
        <p:spPr>
          <a:xfrm>
            <a:off x="585897" y="1447790"/>
            <a:ext cx="11057955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/>
              <a:t>Перевод сообщений с командами translate и перевода с помощью эмодзи флагов</a:t>
            </a:r>
            <a:endParaRPr/>
          </a:p>
        </p:txBody>
      </p:sp>
      <p:pic>
        <p:nvPicPr>
          <p:cNvPr id="260" name="Google Shape;26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4973" y="2104894"/>
            <a:ext cx="6018708" cy="4444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8319" y="2502259"/>
            <a:ext cx="5454390" cy="3889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