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6" r:id="rId2"/>
    <p:sldId id="268" r:id="rId3"/>
    <p:sldId id="378" r:id="rId4"/>
    <p:sldId id="278" r:id="rId5"/>
    <p:sldId id="379" r:id="rId6"/>
    <p:sldId id="380" r:id="rId7"/>
    <p:sldId id="269" r:id="rId8"/>
    <p:sldId id="286" r:id="rId9"/>
    <p:sldId id="382" r:id="rId10"/>
    <p:sldId id="399" r:id="rId11"/>
    <p:sldId id="400" r:id="rId12"/>
    <p:sldId id="401" r:id="rId13"/>
    <p:sldId id="403" r:id="rId14"/>
    <p:sldId id="402" r:id="rId15"/>
    <p:sldId id="404" r:id="rId16"/>
    <p:sldId id="270" r:id="rId17"/>
    <p:sldId id="292" r:id="rId18"/>
    <p:sldId id="412" r:id="rId19"/>
    <p:sldId id="411" r:id="rId20"/>
    <p:sldId id="413" r:id="rId21"/>
    <p:sldId id="405" r:id="rId22"/>
    <p:sldId id="414" r:id="rId23"/>
    <p:sldId id="407" r:id="rId24"/>
    <p:sldId id="415" r:id="rId25"/>
    <p:sldId id="408" r:id="rId26"/>
    <p:sldId id="416" r:id="rId27"/>
    <p:sldId id="410" r:id="rId28"/>
    <p:sldId id="417" r:id="rId29"/>
    <p:sldId id="376" r:id="rId30"/>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01"/>
    <a:srgbClr val="FF6E01"/>
  </p:clrMru>
</p:presentationPr>
</file>

<file path=ppt/tableStyles.xml><?xml version="1.0" encoding="utf-8"?>
<a:tblStyleLst xmlns:a="http://schemas.openxmlformats.org/drawingml/2006/main" def="{5C22544A-7EE6-4342-B048-85BDC9FD1C3A}">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6430" autoAdjust="0"/>
  </p:normalViewPr>
  <p:slideViewPr>
    <p:cSldViewPr>
      <p:cViewPr varScale="1">
        <p:scale>
          <a:sx n="64" d="100"/>
          <a:sy n="64" d="100"/>
        </p:scale>
        <p:origin x="-1074" y="-96"/>
      </p:cViewPr>
      <p:guideLst>
        <p:guide orient="horz" pos="2160"/>
        <p:guide pos="2880"/>
      </p:guideLst>
    </p:cSldViewPr>
  </p:slideViewPr>
  <p:outlineViewPr>
    <p:cViewPr>
      <p:scale>
        <a:sx n="33" d="100"/>
        <a:sy n="33" d="100"/>
      </p:scale>
      <p:origin x="276"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FC5532F3-BCFB-40E1-B152-C58B754D83F9}" type="datetimeFigureOut">
              <a:rPr lang="ko-KR" altLang="en-US"/>
              <a:pPr>
                <a:defRPr/>
              </a:pPr>
              <a:t>2010-03-07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AA636275-F0AD-4626-A9C0-7FCBFCC6255E}"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AA636275-F0AD-4626-A9C0-7FCBFCC6255E}" type="slidenum">
              <a:rPr lang="ko-KR" altLang="en-US" smtClean="0"/>
              <a:pPr>
                <a:defRPr/>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27</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28</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inexpensive digital cameras use a color filter array (CFA) with each pixel element of the sensor recording intensity information of one color component, typically red, green, or blue. Although several different CFAs have been proposed, the Bayer CFA [1] shown in Figure 1 is widely used. Here the green filters are in a quincunx (interlaced) grid with the red and blue filters filling up the empty locations. This paper considers only the Bayer CFA, but the algorithm can be adapted to other CFAs as well.</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4</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Many image compression methods are designed to handle 3-channel image data represented in RGB color space. While actual image coding is performed in different color space that has less correlation between each component, they still assume that every pixel has three color components. However, it is common that color image data is captured with a single image sensor and a color filter on it, followed by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operation which interpolates pixel values to obtain full color image. This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stage introduces redundant data that will be removed again in the compression stage afterward. Thus, it may not be optimal to apply image compression methods after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is done. </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5</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12</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13</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method, the smooth filter is applied to the blank points to get pixels ‘ O ’ firstly, and then down-sampling operation is followed to removed the original pixels ‘ (colored) O ’. Those down-sampled pixels are lastly emerged into a rectangular shape, which is the transformation operation of G component from quincunx to rectangle. The low-pass filter reduces high frequency contents not only in the vertical direction but also in the horizontal direction, which can improve the compression performance.</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14</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15</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25</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26</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pPr>
              <a:defRPr/>
            </a:pPr>
            <a:fld id="{4B9EEBF3-C724-4690-9D5C-5A88BB1E7EF0}"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C7D118D0-E5E2-433A-AE20-C8D5B11382C7}"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4C282580-B94C-405C-99ED-83408FBE2A3A}"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34E064AF-64A4-4423-9E67-8BDD5527E6EE}"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EE1A6352-D95E-449D-A925-293D6ECAE212}"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7B33155-663F-4DFB-BDF6-A0449D6E24BE}"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2AFE0647-2700-4ED9-8FE9-C55D83538EE1}"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F296E8A-F17D-4874-BEBE-92BD0387D7EB}"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70862C7-0D7D-4731-A78D-05BCD1404623}" type="datetime1">
              <a:rPr lang="ko-KR" altLang="en-US" smtClean="0"/>
              <a:pPr>
                <a:defRPr/>
              </a:pPr>
              <a:t>2010-03-07</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9D636758-3DE4-49F7-924C-2C8AC4423B52}"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pPr>
              <a:defRPr/>
            </a:pPr>
            <a:fld id="{3C8F391D-1DAB-4A85-9B41-01D089300CD7}" type="datetime1">
              <a:rPr lang="ko-KR" altLang="en-US" smtClean="0"/>
              <a:pPr>
                <a:defRPr/>
              </a:pPr>
              <a:t>2010-03-07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AE0E958-A108-42E2-86C3-69D26C6A636C}"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pPr>
              <a:defRPr/>
            </a:pPr>
            <a:fld id="{8C83003E-7AD1-41B5-8D0F-20FAB4250B87}" type="datetime1">
              <a:rPr lang="ko-KR" altLang="en-US" smtClean="0"/>
              <a:pPr>
                <a:defRPr/>
              </a:pPr>
              <a:t>2010-03-07</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9813C5A7-8BB6-4AB9-B915-74B8CE5C8ABB}"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pPr>
              <a:defRPr/>
            </a:pPr>
            <a:fld id="{FBCDBF5D-4FD6-465A-B415-FCA4E7B11E67}" type="datetime1">
              <a:rPr lang="ko-KR" altLang="en-US" smtClean="0"/>
              <a:pPr>
                <a:defRPr/>
              </a:pPr>
              <a:t>2010-03-07</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A058A351-D37F-4B02-8ADD-EC2E3C213F93}"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3747FF44-7FA0-408E-AA7A-83A081B31EF6}" type="datetime1">
              <a:rPr lang="ko-KR" altLang="en-US" smtClean="0"/>
              <a:pPr>
                <a:defRPr/>
              </a:pPr>
              <a:t>2010-03-07</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0966E806-9C6D-4C18-B035-4C94F8AC2EC1}"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FCC14667-AFEF-4679-B1A7-5B05CC55E18A}" type="datetime1">
              <a:rPr lang="ko-KR" altLang="en-US" smtClean="0"/>
              <a:pPr>
                <a:defRPr/>
              </a:pPr>
              <a:t>2010-03-07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51F659BE-FD60-4A0D-AC54-0800004F7170}"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57AEFA46-188F-492A-89AA-28B25BB2E0E5}" type="datetime1">
              <a:rPr lang="ko-KR" altLang="en-US" smtClean="0"/>
              <a:pPr>
                <a:defRPr/>
              </a:pPr>
              <a:t>2010-03-07</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ABF93076-3C88-4340-BC6B-3BC80CC26FB8}"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A26303DF-D726-417B-B527-1BBBCFBBBA93}" type="datetime1">
              <a:rPr lang="ko-KR" altLang="en-US" smtClean="0"/>
              <a:pPr>
                <a:defRPr/>
              </a:pPr>
              <a:t>2010-03-07</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3393F80D-5058-4A17-A69C-30A24C42F79A}"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625" y="3214688"/>
            <a:ext cx="8229600" cy="654050"/>
          </a:xfrm>
          <a:effectLst>
            <a:outerShdw blurRad="25400" dir="8340000" sx="89000" sy="89000" rotWithShape="0">
              <a:schemeClr val="tx1">
                <a:lumMod val="85000"/>
                <a:lumOff val="15000"/>
                <a:alpha val="0"/>
              </a:schemeClr>
            </a:outerShdw>
          </a:effectLst>
        </p:spPr>
        <p:txBody>
          <a:bodyPr rtlCol="0">
            <a:noAutofit/>
          </a:bodyPr>
          <a:lstStyle/>
          <a:p>
            <a:pPr eaLnBrk="1" fontAlgn="auto" hangingPunct="1">
              <a:spcAft>
                <a:spcPts val="0"/>
              </a:spcAft>
              <a:defRPr/>
            </a:pPr>
            <a:r>
              <a:rPr lang="en-US" altLang="ko-KR" sz="2800" b="1" dirty="0" smtClean="0"/>
              <a:t>Analysis on CFA Image Compression Methods</a:t>
            </a:r>
            <a:br>
              <a:rPr lang="en-US" altLang="ko-KR" sz="2800" b="1" dirty="0" smtClean="0"/>
            </a:br>
            <a:r>
              <a:rPr lang="en-US" altLang="ko-KR" sz="2800" dirty="0" smtClean="0"/>
              <a:t/>
            </a:r>
            <a:br>
              <a:rPr lang="en-US" altLang="ko-KR" sz="2800" dirty="0" smtClean="0"/>
            </a:br>
            <a:r>
              <a:rPr lang="en-US" altLang="ko-KR" sz="2800" dirty="0" smtClean="0"/>
              <a:t/>
            </a:r>
            <a:br>
              <a:rPr lang="en-US" altLang="ko-KR" sz="2800" dirty="0" smtClean="0"/>
            </a:br>
            <a:r>
              <a:rPr lang="ko-KR" altLang="en-US" sz="1500" dirty="0" smtClean="0"/>
              <a:t/>
            </a:r>
            <a:br>
              <a:rPr lang="ko-KR" altLang="en-US" sz="1500" dirty="0" smtClean="0"/>
            </a:br>
            <a:r>
              <a:rPr lang="en-US" altLang="ko-KR" sz="2800" dirty="0" smtClean="0">
                <a:solidFill>
                  <a:srgbClr val="FF5001"/>
                </a:solidFill>
                <a:latin typeface="BankGothic Md BT" pitchFamily="34" charset="0"/>
              </a:rPr>
              <a:t/>
            </a:r>
            <a:br>
              <a:rPr lang="en-US" altLang="ko-KR" sz="2800" dirty="0" smtClean="0">
                <a:solidFill>
                  <a:srgbClr val="FF5001"/>
                </a:solidFill>
                <a:latin typeface="BankGothic Md BT" pitchFamily="34" charset="0"/>
              </a:rPr>
            </a:br>
            <a:endParaRPr lang="ko-KR" altLang="en-US" sz="2800" dirty="0">
              <a:solidFill>
                <a:srgbClr val="FF5001"/>
              </a:solidFill>
            </a:endParaRPr>
          </a:p>
        </p:txBody>
      </p:sp>
      <p:sp>
        <p:nvSpPr>
          <p:cNvPr id="4" name="TextBox 3"/>
          <p:cNvSpPr txBox="1"/>
          <p:nvPr/>
        </p:nvSpPr>
        <p:spPr>
          <a:xfrm>
            <a:off x="5715008" y="5000636"/>
            <a:ext cx="2951449" cy="1015663"/>
          </a:xfrm>
          <a:prstGeom prst="rect">
            <a:avLst/>
          </a:prstGeom>
          <a:noFill/>
        </p:spPr>
        <p:txBody>
          <a:bodyPr wrap="none">
            <a:spAutoFit/>
          </a:bodyPr>
          <a:lstStyle/>
          <a:p>
            <a:pPr fontAlgn="auto">
              <a:spcBef>
                <a:spcPts val="0"/>
              </a:spcBef>
              <a:spcAft>
                <a:spcPts val="0"/>
              </a:spcAft>
              <a:defRPr/>
            </a:pPr>
            <a:r>
              <a:rPr kumimoji="0" lang="en-US" altLang="ko-KR" sz="1500" b="1" dirty="0" smtClean="0">
                <a:solidFill>
                  <a:schemeClr val="bg1">
                    <a:lumMod val="50000"/>
                  </a:schemeClr>
                </a:solidFill>
                <a:latin typeface="Verdana" pitchFamily="34" charset="0"/>
                <a:ea typeface="+mn-ea"/>
              </a:rPr>
              <a:t>Sung </a:t>
            </a:r>
            <a:r>
              <a:rPr kumimoji="0" lang="en-US" altLang="ko-KR" sz="1500" b="1" dirty="0" err="1" smtClean="0">
                <a:solidFill>
                  <a:schemeClr val="bg1">
                    <a:lumMod val="50000"/>
                  </a:schemeClr>
                </a:solidFill>
                <a:latin typeface="Verdana" pitchFamily="34" charset="0"/>
                <a:ea typeface="+mn-ea"/>
              </a:rPr>
              <a:t>Hee</a:t>
            </a:r>
            <a:r>
              <a:rPr kumimoji="0" lang="en-US" altLang="ko-KR" sz="1500" b="1" dirty="0" smtClean="0">
                <a:solidFill>
                  <a:schemeClr val="bg1">
                    <a:lumMod val="50000"/>
                  </a:schemeClr>
                </a:solidFill>
                <a:latin typeface="Verdana" pitchFamily="34" charset="0"/>
                <a:ea typeface="+mn-ea"/>
              </a:rPr>
              <a:t> Park</a:t>
            </a:r>
          </a:p>
          <a:p>
            <a:pPr fontAlgn="auto">
              <a:spcBef>
                <a:spcPts val="0"/>
              </a:spcBef>
              <a:spcAft>
                <a:spcPts val="0"/>
              </a:spcAft>
              <a:defRPr/>
            </a:pPr>
            <a:r>
              <a:rPr kumimoji="0" lang="en-US" altLang="ko-KR" sz="1500" dirty="0" smtClean="0">
                <a:solidFill>
                  <a:schemeClr val="bg1">
                    <a:lumMod val="65000"/>
                  </a:schemeClr>
                </a:solidFill>
                <a:latin typeface="Verdana" pitchFamily="34" charset="0"/>
                <a:ea typeface="+mn-ea"/>
              </a:rPr>
              <a:t>              </a:t>
            </a:r>
            <a:r>
              <a:rPr kumimoji="0" lang="en-US" altLang="ko-KR" sz="1100" dirty="0" smtClean="0">
                <a:solidFill>
                  <a:schemeClr val="bg1">
                    <a:lumMod val="50000"/>
                  </a:schemeClr>
                </a:solidFill>
                <a:latin typeface="Verdana" pitchFamily="34" charset="0"/>
                <a:ea typeface="+mn-ea"/>
              </a:rPr>
              <a:t>(shpark7@stanford.edu)</a:t>
            </a:r>
            <a:endParaRPr kumimoji="0" lang="en-US" altLang="ko-KR" sz="1400" dirty="0">
              <a:solidFill>
                <a:schemeClr val="bg1">
                  <a:lumMod val="50000"/>
                </a:schemeClr>
              </a:solidFill>
              <a:latin typeface="Verdana" pitchFamily="34" charset="0"/>
              <a:ea typeface="+mn-ea"/>
            </a:endParaRPr>
          </a:p>
          <a:p>
            <a:pPr fontAlgn="auto">
              <a:spcBef>
                <a:spcPts val="0"/>
              </a:spcBef>
              <a:spcAft>
                <a:spcPts val="0"/>
              </a:spcAft>
              <a:defRPr/>
            </a:pPr>
            <a:r>
              <a:rPr kumimoji="0" lang="en-US" altLang="ko-KR" sz="1500" b="1" dirty="0" smtClean="0">
                <a:solidFill>
                  <a:schemeClr val="bg1">
                    <a:lumMod val="50000"/>
                  </a:schemeClr>
                </a:solidFill>
                <a:latin typeface="Verdana" pitchFamily="34" charset="0"/>
                <a:ea typeface="+mn-ea"/>
              </a:rPr>
              <a:t>Albert No        </a:t>
            </a:r>
          </a:p>
          <a:p>
            <a:pPr fontAlgn="auto">
              <a:spcBef>
                <a:spcPts val="0"/>
              </a:spcBef>
              <a:spcAft>
                <a:spcPts val="0"/>
              </a:spcAft>
              <a:defRPr/>
            </a:pPr>
            <a:r>
              <a:rPr kumimoji="0" lang="en-US" altLang="ko-KR" sz="1500" dirty="0" smtClean="0">
                <a:solidFill>
                  <a:schemeClr val="bg1">
                    <a:lumMod val="50000"/>
                  </a:schemeClr>
                </a:solidFill>
                <a:latin typeface="Verdana" pitchFamily="34" charset="0"/>
                <a:ea typeface="+mn-ea"/>
              </a:rPr>
              <a:t>              </a:t>
            </a:r>
            <a:r>
              <a:rPr kumimoji="0" lang="en-US" altLang="ko-KR" sz="1100" dirty="0" smtClean="0">
                <a:solidFill>
                  <a:schemeClr val="bg1">
                    <a:lumMod val="50000"/>
                  </a:schemeClr>
                </a:solidFill>
                <a:latin typeface="Verdana" pitchFamily="34" charset="0"/>
                <a:ea typeface="+mn-ea"/>
              </a:rPr>
              <a:t>(albertno@stanford.edu)</a:t>
            </a:r>
            <a:endParaRPr kumimoji="0" lang="en-US" altLang="ko-KR" sz="1400" dirty="0">
              <a:solidFill>
                <a:schemeClr val="bg1">
                  <a:lumMod val="50000"/>
                </a:schemeClr>
              </a:solidFill>
              <a:latin typeface="Verdana" pitchFamily="34" charset="0"/>
              <a:ea typeface="+mn-ea"/>
            </a:endParaRPr>
          </a:p>
        </p:txBody>
      </p:sp>
      <p:sp>
        <p:nvSpPr>
          <p:cNvPr id="5" name="TextBox 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6" name="슬라이드 번호 개체 틀 5"/>
          <p:cNvSpPr>
            <a:spLocks noGrp="1"/>
          </p:cNvSpPr>
          <p:nvPr>
            <p:ph type="sldNum" sz="quarter" idx="12"/>
          </p:nvPr>
        </p:nvSpPr>
        <p:spPr/>
        <p:txBody>
          <a:bodyPr/>
          <a:lstStyle/>
          <a:p>
            <a:pPr>
              <a:defRPr/>
            </a:pPr>
            <a:fld id="{2F296E8A-F17D-4874-BEBE-92BD0387D7EB}" type="slidenum">
              <a:rPr lang="ko-KR" altLang="en-US" smtClean="0"/>
              <a:pPr>
                <a:defRPr/>
              </a:pPr>
              <a:t>1</a:t>
            </a:fld>
            <a:endParaRPr lang="ko-KR" alt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10</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000496" y="2071678"/>
            <a:ext cx="4086225" cy="3609975"/>
          </a:xfrm>
          <a:prstGeom prst="rect">
            <a:avLst/>
          </a:prstGeom>
          <a:noFill/>
          <a:ln w="9525">
            <a:noFill/>
            <a:miter lim="800000"/>
            <a:headEnd/>
            <a:tailEnd/>
          </a:ln>
        </p:spPr>
      </p:pic>
      <p:sp>
        <p:nvSpPr>
          <p:cNvPr id="10" name="TextBox 9"/>
          <p:cNvSpPr txBox="1"/>
          <p:nvPr/>
        </p:nvSpPr>
        <p:spPr>
          <a:xfrm>
            <a:off x="1071538" y="60007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to each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 Color components</a:t>
            </a:r>
            <a:endParaRPr lang="en-US" dirty="0" smtClean="0">
              <a:latin typeface="Trebuchet MS" pitchFamily="34" charset="0"/>
              <a:ea typeface="Tahoma" pitchFamily="34" charset="0"/>
              <a:cs typeface="Tahoma" pitchFamily="34" charset="0"/>
            </a:endParaRPr>
          </a:p>
        </p:txBody>
      </p:sp>
      <p:sp>
        <p:nvSpPr>
          <p:cNvPr id="11" name="TextBox 10"/>
          <p:cNvSpPr txBox="1"/>
          <p:nvPr/>
        </p:nvSpPr>
        <p:spPr>
          <a:xfrm>
            <a:off x="1071538" y="2643182"/>
            <a:ext cx="2928958"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Convert Y component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11</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space conversion.</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785918" y="3357562"/>
            <a:ext cx="3924300" cy="1476375"/>
          </a:xfrm>
          <a:prstGeom prst="rect">
            <a:avLst/>
          </a:prstGeom>
          <a:noFill/>
          <a:ln w="9525">
            <a:noFill/>
            <a:miter lim="800000"/>
            <a:headEnd/>
            <a:tailEnd/>
          </a:ln>
        </p:spPr>
      </p:pic>
      <p:sp>
        <p:nvSpPr>
          <p:cNvPr id="12" name="TextBox 11"/>
          <p:cNvSpPr txBox="1"/>
          <p:nvPr/>
        </p:nvSpPr>
        <p:spPr>
          <a:xfrm>
            <a:off x="1142976" y="507207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to each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 Color components.</a:t>
            </a:r>
            <a:endParaRPr lang="en-US" dirty="0" smtClean="0">
              <a:latin typeface="Trebuchet MS" pitchFamily="34" charset="0"/>
              <a:ea typeface="Tahoma" pitchFamily="34" charset="0"/>
              <a:cs typeface="Tahoma" pitchFamily="34" charset="0"/>
            </a:endParaRPr>
          </a:p>
        </p:txBody>
      </p:sp>
      <p:sp>
        <p:nvSpPr>
          <p:cNvPr id="13" name="TextBox 12"/>
          <p:cNvSpPr txBox="1"/>
          <p:nvPr/>
        </p:nvSpPr>
        <p:spPr>
          <a:xfrm>
            <a:off x="1071538" y="2857496"/>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Separate Y array.</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12</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Low-pass filtering (G – space)</a:t>
            </a:r>
            <a:endParaRPr lang="en-US" dirty="0" smtClean="0">
              <a:latin typeface="Trebuchet MS"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285852" y="3000372"/>
            <a:ext cx="5486400" cy="3181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13</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conversion to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4414" y="3571876"/>
            <a:ext cx="6315075" cy="2590800"/>
          </a:xfrm>
          <a:prstGeom prst="rect">
            <a:avLst/>
          </a:prstGeom>
          <a:noFill/>
          <a:ln w="9525">
            <a:noFill/>
            <a:miter lim="800000"/>
            <a:headEnd/>
            <a:tailEnd/>
          </a:ln>
        </p:spPr>
      </p:pic>
      <p:sp>
        <p:nvSpPr>
          <p:cNvPr id="12" name="TextBox 11"/>
          <p:cNvSpPr txBox="1"/>
          <p:nvPr/>
        </p:nvSpPr>
        <p:spPr>
          <a:xfrm>
            <a:off x="1071538" y="292893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kumimoji="0" lang="en-US" altLang="ko-KR" dirty="0" smtClean="0">
                <a:latin typeface="Trebuchet MS" pitchFamily="34" charset="0"/>
              </a:rPr>
              <a:t>Apply JPEG to each </a:t>
            </a:r>
            <a:r>
              <a:rPr kumimoji="0" lang="en-US" altLang="ko-KR" dirty="0" err="1" smtClean="0">
                <a:latin typeface="Trebuchet MS" pitchFamily="34" charset="0"/>
              </a:rPr>
              <a:t>YCbCr</a:t>
            </a:r>
            <a:r>
              <a:rPr kumimoji="0" lang="en-US" altLang="ko-KR" dirty="0" smtClean="0">
                <a:latin typeface="Trebuchet MS" pitchFamily="34" charset="0"/>
              </a:rPr>
              <a:t> color components.</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14</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Low-pass filtering (G – space)</a:t>
            </a:r>
            <a:endParaRPr lang="en-US" dirty="0" smtClean="0">
              <a:latin typeface="Trebuchet MS"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143108" y="3143248"/>
            <a:ext cx="4010025" cy="1495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15</a:t>
            </a:fld>
            <a:endParaRPr lang="ko-KR" altLang="en-US" dirty="0"/>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conversion to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4414" y="3571876"/>
            <a:ext cx="6315075" cy="2590800"/>
          </a:xfrm>
          <a:prstGeom prst="rect">
            <a:avLst/>
          </a:prstGeom>
          <a:noFill/>
          <a:ln w="9525">
            <a:noFill/>
            <a:miter lim="800000"/>
            <a:headEnd/>
            <a:tailEnd/>
          </a:ln>
        </p:spPr>
      </p:pic>
      <p:sp>
        <p:nvSpPr>
          <p:cNvPr id="12" name="TextBox 11"/>
          <p:cNvSpPr txBox="1"/>
          <p:nvPr/>
        </p:nvSpPr>
        <p:spPr>
          <a:xfrm>
            <a:off x="1071538" y="292893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kumimoji="0" lang="en-US" altLang="ko-KR" dirty="0" smtClean="0">
                <a:latin typeface="Trebuchet MS" pitchFamily="34" charset="0"/>
              </a:rPr>
              <a:t>Apply JPEG to each </a:t>
            </a:r>
            <a:r>
              <a:rPr kumimoji="0" lang="en-US" altLang="ko-KR" dirty="0" err="1" smtClean="0">
                <a:latin typeface="Trebuchet MS" pitchFamily="34" charset="0"/>
              </a:rPr>
              <a:t>YCbCr</a:t>
            </a:r>
            <a:r>
              <a:rPr kumimoji="0" lang="en-US" altLang="ko-KR" dirty="0" smtClean="0">
                <a:latin typeface="Trebuchet MS" pitchFamily="34" charset="0"/>
              </a:rPr>
              <a:t> color components.</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3</a:t>
            </a:r>
            <a:endParaRPr kumimoji="0" lang="ko-KR" altLang="en-US" sz="200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슬라이드 번호 개체 틀 9"/>
          <p:cNvSpPr>
            <a:spLocks noGrp="1"/>
          </p:cNvSpPr>
          <p:nvPr>
            <p:ph type="sldNum" sz="quarter" idx="12"/>
          </p:nvPr>
        </p:nvSpPr>
        <p:spPr/>
        <p:txBody>
          <a:bodyPr/>
          <a:lstStyle/>
          <a:p>
            <a:pPr>
              <a:defRPr/>
            </a:pPr>
            <a:fld id="{0966E806-9C6D-4C18-B035-4C94F8AC2EC1}" type="slidenum">
              <a:rPr lang="ko-KR" altLang="en-US" smtClean="0"/>
              <a:pPr>
                <a:defRPr/>
              </a:pPr>
              <a:t>16</a:t>
            </a:fld>
            <a:endParaRPr lang="ko-KR" altLang="en-US"/>
          </a:p>
        </p:txBody>
      </p:sp>
      <p:sp>
        <p:nvSpPr>
          <p:cNvPr id="15" name="TextBox 1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cxnSp>
        <p:nvCxnSpPr>
          <p:cNvPr id="21" name="직선 연결선 8"/>
          <p:cNvCxnSpPr/>
          <p:nvPr/>
        </p:nvCxnSpPr>
        <p:spPr>
          <a:xfrm rot="16200000" flipH="1">
            <a:off x="2465369" y="3892557"/>
            <a:ext cx="1500196" cy="157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9"/>
          <p:cNvCxnSpPr/>
          <p:nvPr/>
        </p:nvCxnSpPr>
        <p:spPr>
          <a:xfrm rot="5400000">
            <a:off x="3074185" y="3180554"/>
            <a:ext cx="285750" cy="1587"/>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7563" y="3071813"/>
            <a:ext cx="1875835" cy="1600438"/>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Conventional Method</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Conversion</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Separation</a:t>
            </a:r>
          </a:p>
          <a:p>
            <a:pPr fontAlgn="auto">
              <a:spcBef>
                <a:spcPts val="0"/>
              </a:spcBef>
              <a:spcAft>
                <a:spcPts val="0"/>
              </a:spcAft>
              <a:defRPr/>
            </a:pPr>
            <a:endParaRPr kumimoji="0" lang="en-US" altLang="ko-KR" sz="1400" dirty="0" smtClean="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Low-pass Filtering</a:t>
            </a:r>
            <a:endParaRPr kumimoji="0" lang="ko-KR" altLang="en-US" sz="1400" dirty="0">
              <a:solidFill>
                <a:schemeClr val="tx1">
                  <a:lumMod val="65000"/>
                  <a:lumOff val="35000"/>
                </a:schemeClr>
              </a:solidFill>
              <a:latin typeface="Trebuchet MS" pitchFamily="34" charset="0"/>
              <a:ea typeface="+mn-ea"/>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17</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314325" y="2571744"/>
            <a:ext cx="8401079" cy="279129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18</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214282" y="2500306"/>
            <a:ext cx="8572560" cy="301349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19</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7" name="TextBox 16"/>
          <p:cNvSpPr txBox="1"/>
          <p:nvPr/>
        </p:nvSpPr>
        <p:spPr>
          <a:xfrm>
            <a:off x="428596" y="1857364"/>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3076" name="Picture 4"/>
          <p:cNvPicPr>
            <a:picLocks noChangeAspect="1" noChangeArrowheads="1"/>
          </p:cNvPicPr>
          <p:nvPr/>
        </p:nvPicPr>
        <p:blipFill>
          <a:blip r:embed="rId2" cstate="print"/>
          <a:srcRect/>
          <a:stretch>
            <a:fillRect/>
          </a:stretch>
        </p:blipFill>
        <p:spPr bwMode="auto">
          <a:xfrm>
            <a:off x="428596" y="2643182"/>
            <a:ext cx="8143900" cy="278816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5929313" y="4000500"/>
            <a:ext cx="2746265" cy="2308324"/>
          </a:xfrm>
          <a:prstGeom prst="rect">
            <a:avLst/>
          </a:prstGeom>
          <a:noFill/>
          <a:ln w="9525">
            <a:noFill/>
            <a:miter lim="800000"/>
            <a:headEnd/>
            <a:tailEnd/>
          </a:ln>
        </p:spPr>
        <p:txBody>
          <a:bodyPr wrap="none">
            <a:spAutoFit/>
          </a:bodyPr>
          <a:lstStyle/>
          <a:p>
            <a:pPr fontAlgn="auto">
              <a:spcBef>
                <a:spcPts val="0"/>
              </a:spcBef>
              <a:spcAft>
                <a:spcPts val="0"/>
              </a:spcAft>
              <a:defRPr/>
            </a:pPr>
            <a:r>
              <a:rPr kumimoji="0" lang="en-US" altLang="ko-KR" b="1" dirty="0">
                <a:solidFill>
                  <a:schemeClr val="tx1">
                    <a:lumMod val="65000"/>
                    <a:lumOff val="35000"/>
                  </a:schemeClr>
                </a:solidFill>
                <a:latin typeface="+mj-lt"/>
                <a:ea typeface="+mn-ea"/>
              </a:rPr>
              <a:t>Contents</a:t>
            </a:r>
          </a:p>
          <a:p>
            <a:pPr fontAlgn="auto">
              <a:spcBef>
                <a:spcPts val="0"/>
              </a:spcBef>
              <a:spcAft>
                <a:spcPts val="0"/>
              </a:spcAft>
              <a:defRPr/>
            </a:pPr>
            <a:endParaRPr kumimoji="0" lang="en-US" altLang="ko-KR" b="1" dirty="0">
              <a:solidFill>
                <a:srgbClr val="F89042"/>
              </a:solidFill>
              <a:latin typeface="+mn-lt"/>
              <a:ea typeface="+mn-ea"/>
            </a:endParaRPr>
          </a:p>
          <a:p>
            <a:pPr fontAlgn="auto">
              <a:spcBef>
                <a:spcPts val="0"/>
              </a:spcBef>
              <a:spcAft>
                <a:spcPts val="0"/>
              </a:spcAft>
              <a:defRPr/>
            </a:pPr>
            <a:r>
              <a:rPr kumimoji="0" lang="en-US" altLang="ko-KR" b="1" dirty="0">
                <a:solidFill>
                  <a:srgbClr val="FF5001"/>
                </a:solidFill>
                <a:latin typeface="+mn-lt"/>
                <a:ea typeface="+mn-ea"/>
              </a:rPr>
              <a:t>1</a:t>
            </a:r>
            <a:r>
              <a:rPr kumimoji="0" lang="ko-KR" altLang="en-US" sz="1400" dirty="0">
                <a:solidFill>
                  <a:srgbClr val="FF5001"/>
                </a:solidFill>
                <a:latin typeface="+mn-lt"/>
                <a:ea typeface="+mn-ea"/>
              </a:rPr>
              <a:t>  </a:t>
            </a:r>
            <a:r>
              <a:rPr kumimoji="0" lang="en-US" altLang="ko-KR" sz="1200" dirty="0" smtClean="0">
                <a:solidFill>
                  <a:schemeClr val="tx1">
                    <a:lumMod val="65000"/>
                    <a:lumOff val="35000"/>
                  </a:schemeClr>
                </a:solidFill>
                <a:latin typeface="+mn-lt"/>
                <a:ea typeface="+mn-ea"/>
              </a:rPr>
              <a:t>Abstract</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2</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Existing Solutions I – Apply JPEG</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3</a:t>
            </a:r>
            <a:r>
              <a:rPr kumimoji="0" lang="ko-KR" altLang="en-US" sz="1400" dirty="0">
                <a:solidFill>
                  <a:srgbClr val="FF0000"/>
                </a:solidFill>
                <a:latin typeface="+mn-lt"/>
                <a:ea typeface="+mn-ea"/>
              </a:rPr>
              <a:t>  </a:t>
            </a:r>
            <a:r>
              <a:rPr kumimoji="0" lang="en-US" altLang="ko-KR" sz="1200" dirty="0" smtClean="0">
                <a:solidFill>
                  <a:schemeClr val="tx1">
                    <a:lumMod val="65000"/>
                    <a:lumOff val="35000"/>
                  </a:schemeClr>
                </a:solidFill>
                <a:latin typeface="+mn-lt"/>
                <a:ea typeface="+mn-ea"/>
              </a:rPr>
              <a:t>Results of Existing Solutions 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4</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Existing Solutions II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5</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Results of Existing Solutions II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6</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Conclusion</a:t>
            </a:r>
            <a:endParaRPr kumimoji="0" lang="en-US" altLang="ko-KR" sz="1200" dirty="0">
              <a:solidFill>
                <a:schemeClr val="tx1">
                  <a:lumMod val="65000"/>
                  <a:lumOff val="35000"/>
                </a:schemeClr>
              </a:solidFill>
              <a:latin typeface="+mn-lt"/>
              <a:ea typeface="+mn-ea"/>
            </a:endParaRPr>
          </a:p>
        </p:txBody>
      </p:sp>
      <p:sp>
        <p:nvSpPr>
          <p:cNvPr id="4" name="슬라이드 번호 개체 틀 3"/>
          <p:cNvSpPr>
            <a:spLocks noGrp="1"/>
          </p:cNvSpPr>
          <p:nvPr>
            <p:ph type="sldNum" sz="quarter" idx="12"/>
          </p:nvPr>
        </p:nvSpPr>
        <p:spPr/>
        <p:txBody>
          <a:bodyPr/>
          <a:lstStyle/>
          <a:p>
            <a:pPr>
              <a:defRPr/>
            </a:pPr>
            <a:fld id="{C7D118D0-E5E2-433A-AE20-C8D5B11382C7}" type="slidenum">
              <a:rPr lang="ko-KR" altLang="en-US" smtClean="0"/>
              <a:pPr>
                <a:defRPr/>
              </a:pPr>
              <a:t>2</a:t>
            </a:fld>
            <a:endParaRPr lang="ko-KR" altLang="en-US"/>
          </a:p>
        </p:txBody>
      </p:sp>
      <p:sp>
        <p:nvSpPr>
          <p:cNvPr id="7" name="TextBox 6"/>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20</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7" name="TextBox 16"/>
          <p:cNvSpPr txBox="1"/>
          <p:nvPr/>
        </p:nvSpPr>
        <p:spPr>
          <a:xfrm>
            <a:off x="428596" y="1857364"/>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4099" name="Picture 3"/>
          <p:cNvPicPr>
            <a:picLocks noChangeAspect="1" noChangeArrowheads="1"/>
          </p:cNvPicPr>
          <p:nvPr/>
        </p:nvPicPr>
        <p:blipFill>
          <a:blip r:embed="rId2" cstate="print"/>
          <a:srcRect/>
          <a:stretch>
            <a:fillRect/>
          </a:stretch>
        </p:blipFill>
        <p:spPr bwMode="auto">
          <a:xfrm>
            <a:off x="214282" y="2357430"/>
            <a:ext cx="8667750" cy="30099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21</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5124" name="Picture 4"/>
          <p:cNvPicPr>
            <a:picLocks noChangeAspect="1" noChangeArrowheads="1"/>
          </p:cNvPicPr>
          <p:nvPr/>
        </p:nvPicPr>
        <p:blipFill>
          <a:blip r:embed="rId2" cstate="print"/>
          <a:srcRect/>
          <a:stretch>
            <a:fillRect/>
          </a:stretch>
        </p:blipFill>
        <p:spPr bwMode="auto">
          <a:xfrm>
            <a:off x="352425" y="2571745"/>
            <a:ext cx="8434417" cy="28419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22</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214282" y="2500306"/>
            <a:ext cx="8639175" cy="30575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23</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3"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4"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357158" y="2643182"/>
            <a:ext cx="8429652" cy="280379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24</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3"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4"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1" name="TextBox 10"/>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428596" y="2571744"/>
            <a:ext cx="8372505" cy="289215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25</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9218" name="Picture 2"/>
          <p:cNvPicPr>
            <a:picLocks noChangeAspect="1" noChangeArrowheads="1"/>
          </p:cNvPicPr>
          <p:nvPr/>
        </p:nvPicPr>
        <p:blipFill>
          <a:blip r:embed="rId3" cstate="print"/>
          <a:srcRect/>
          <a:stretch>
            <a:fillRect/>
          </a:stretch>
        </p:blipFill>
        <p:spPr bwMode="auto">
          <a:xfrm>
            <a:off x="214282" y="2357430"/>
            <a:ext cx="8705850" cy="3000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26</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214282" y="2428868"/>
            <a:ext cx="8610600" cy="29622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27</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11266" name="Picture 2"/>
          <p:cNvPicPr>
            <a:picLocks noChangeAspect="1" noChangeArrowheads="1"/>
          </p:cNvPicPr>
          <p:nvPr/>
        </p:nvPicPr>
        <p:blipFill>
          <a:blip r:embed="rId3" cstate="print"/>
          <a:srcRect/>
          <a:stretch>
            <a:fillRect/>
          </a:stretch>
        </p:blipFill>
        <p:spPr bwMode="auto">
          <a:xfrm>
            <a:off x="390526" y="2500306"/>
            <a:ext cx="8526172" cy="285752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28</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Solutions I</a:t>
            </a:r>
            <a:endParaRPr kumimoji="0" lang="ko-KR" altLang="en-US" sz="1400" dirty="0">
              <a:solidFill>
                <a:schemeClr val="tx1">
                  <a:lumMod val="65000"/>
                  <a:lumOff val="35000"/>
                </a:schemeClr>
              </a:solidFill>
              <a:latin typeface="+mn-lt"/>
              <a:ea typeface="+mj-ea"/>
            </a:endParaRPr>
          </a:p>
        </p:txBody>
      </p:sp>
      <p:sp>
        <p:nvSpPr>
          <p:cNvPr id="10" name="TextBox 9"/>
          <p:cNvSpPr txBox="1"/>
          <p:nvPr/>
        </p:nvSpPr>
        <p:spPr>
          <a:xfrm>
            <a:off x="2000232" y="5643578"/>
            <a:ext cx="5857916" cy="369332"/>
          </a:xfrm>
          <a:prstGeom prst="rect">
            <a:avLst/>
          </a:prstGeom>
          <a:noFill/>
        </p:spPr>
        <p:txBody>
          <a:bodyPr wrap="square" rtlCol="0">
            <a:spAutoFit/>
          </a:bodyPr>
          <a:lstStyle/>
          <a:p>
            <a:r>
              <a:rPr lang="en-US" dirty="0" smtClean="0">
                <a:latin typeface="Trebuchet MS" pitchFamily="34" charset="0"/>
                <a:ea typeface="Tahoma" pitchFamily="34" charset="0"/>
                <a:cs typeface="Tahoma" pitchFamily="34" charset="0"/>
              </a:rPr>
              <a:t>Quality : 75 , </a:t>
            </a:r>
            <a:r>
              <a:rPr lang="en-US" dirty="0" err="1" smtClean="0">
                <a:latin typeface="Trebuchet MS" pitchFamily="34" charset="0"/>
                <a:ea typeface="Tahoma" pitchFamily="34" charset="0"/>
                <a:cs typeface="Tahoma" pitchFamily="34" charset="0"/>
              </a:rPr>
              <a:t>Demosaic</a:t>
            </a:r>
            <a:r>
              <a:rPr lang="en-US" dirty="0" smtClean="0">
                <a:latin typeface="Trebuchet MS" pitchFamily="34" charset="0"/>
                <a:ea typeface="Tahoma" pitchFamily="34" charset="0"/>
                <a:cs typeface="Tahoma" pitchFamily="34" charset="0"/>
              </a:rPr>
              <a:t> method : frequency</a:t>
            </a:r>
            <a:endParaRPr lang="en-US" dirty="0" smtClean="0">
              <a:latin typeface="Trebuchet MS" pitchFamily="34" charset="0"/>
              <a:ea typeface="Tahoma" pitchFamily="34" charset="0"/>
              <a:cs typeface="Tahoma"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214282" y="2428868"/>
            <a:ext cx="8686800" cy="29527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500563"/>
            <a:ext cx="8229600" cy="654050"/>
          </a:xfrm>
          <a:effectLst>
            <a:outerShdw blurRad="25400" dir="8340000" sx="89000" sy="89000" rotWithShape="0">
              <a:schemeClr val="tx1">
                <a:lumMod val="85000"/>
                <a:lumOff val="15000"/>
                <a:alpha val="0"/>
              </a:schemeClr>
            </a:outerShdw>
          </a:effectLst>
        </p:spPr>
        <p:txBody>
          <a:bodyPr rtlCol="0">
            <a:normAutofit fontScale="90000"/>
          </a:bodyPr>
          <a:lstStyle/>
          <a:p>
            <a:pPr algn="r" eaLnBrk="1" fontAlgn="auto" hangingPunct="1">
              <a:spcAft>
                <a:spcPts val="0"/>
              </a:spcAft>
              <a:defRPr/>
            </a:pPr>
            <a:r>
              <a:rPr lang="en-US" altLang="ko-KR" sz="3100" dirty="0" smtClean="0">
                <a:solidFill>
                  <a:srgbClr val="FF5001"/>
                </a:solidFill>
                <a:latin typeface="BankGothic Md BT" pitchFamily="34" charset="0"/>
              </a:rPr>
              <a:t>Thank you,</a:t>
            </a:r>
            <a:r>
              <a:rPr lang="en-US" altLang="ko-KR" dirty="0" smtClean="0">
                <a:solidFill>
                  <a:srgbClr val="FF5001"/>
                </a:solidFill>
                <a:latin typeface="BankGothic Md BT" pitchFamily="34" charset="0"/>
              </a:rPr>
              <a:t/>
            </a:r>
            <a:br>
              <a:rPr lang="en-US" altLang="ko-KR" dirty="0" smtClean="0">
                <a:solidFill>
                  <a:srgbClr val="FF5001"/>
                </a:solidFill>
                <a:latin typeface="BankGothic Md BT" pitchFamily="34" charset="0"/>
              </a:rPr>
            </a:br>
            <a:endParaRPr lang="ko-KR" altLang="en-US" dirty="0">
              <a:solidFill>
                <a:srgbClr val="FF5001"/>
              </a:solidFill>
            </a:endParaRPr>
          </a:p>
        </p:txBody>
      </p:sp>
      <p:cxnSp>
        <p:nvCxnSpPr>
          <p:cNvPr id="5" name="직선 연결선 4"/>
          <p:cNvCxnSpPr/>
          <p:nvPr/>
        </p:nvCxnSpPr>
        <p:spPr>
          <a:xfrm>
            <a:off x="357188" y="421481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43108" y="1357298"/>
            <a:ext cx="5000660" cy="2400657"/>
          </a:xfrm>
          <a:prstGeom prst="rect">
            <a:avLst/>
          </a:prstGeom>
          <a:noFill/>
        </p:spPr>
        <p:txBody>
          <a:bodyPr wrap="square" rtlCol="0">
            <a:spAutoFit/>
          </a:bodyPr>
          <a:lstStyle/>
          <a:p>
            <a:r>
              <a:rPr lang="en-US" altLang="ko-KR" sz="15000" dirty="0" smtClean="0">
                <a:solidFill>
                  <a:srgbClr val="FF5001"/>
                </a:solidFill>
                <a:latin typeface="+mj-lt"/>
                <a:ea typeface="+mj-ea"/>
              </a:rPr>
              <a:t>Q&amp;A</a:t>
            </a:r>
            <a:endParaRPr lang="ko-KR" altLang="en-US" sz="15000" dirty="0">
              <a:solidFill>
                <a:srgbClr val="FF5001"/>
              </a:solidFill>
              <a:latin typeface="+mj-lt"/>
              <a:ea typeface="+mj-ea"/>
            </a:endParaRPr>
          </a:p>
        </p:txBody>
      </p:sp>
      <p:sp>
        <p:nvSpPr>
          <p:cNvPr id="6" name="슬라이드 번호 개체 틀 5"/>
          <p:cNvSpPr>
            <a:spLocks noGrp="1"/>
          </p:cNvSpPr>
          <p:nvPr>
            <p:ph type="sldNum" sz="quarter" idx="12"/>
          </p:nvPr>
        </p:nvSpPr>
        <p:spPr/>
        <p:txBody>
          <a:bodyPr/>
          <a:lstStyle/>
          <a:p>
            <a:pPr>
              <a:defRPr/>
            </a:pPr>
            <a:fld id="{2F296E8A-F17D-4874-BEBE-92BD0387D7EB}" type="slidenum">
              <a:rPr lang="ko-KR" altLang="en-US" smtClean="0"/>
              <a:pPr>
                <a:defRPr/>
              </a:pPr>
              <a:t>29</a:t>
            </a:fld>
            <a:endParaRPr lang="ko-KR" altLang="en-US"/>
          </a:p>
        </p:txBody>
      </p:sp>
      <p:sp>
        <p:nvSpPr>
          <p:cNvPr id="10" name="TextBox 9"/>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4099"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16" name="직선 연결선 1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00496" y="3000372"/>
            <a:ext cx="1714512" cy="1169987"/>
          </a:xfrm>
          <a:prstGeom prst="rect">
            <a:avLst/>
          </a:prstGeom>
          <a:noFill/>
        </p:spPr>
        <p:txBody>
          <a:bodyPr wrap="squar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What is CFA?</a:t>
            </a: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Motivation</a:t>
            </a: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Our Goal</a:t>
            </a:r>
            <a:endParaRPr kumimoji="0" lang="ko-KR" altLang="en-US" sz="1400" dirty="0">
              <a:solidFill>
                <a:schemeClr val="tx1">
                  <a:lumMod val="65000"/>
                  <a:lumOff val="35000"/>
                </a:schemeClr>
              </a:solidFill>
              <a:latin typeface="+mn-lt"/>
              <a:ea typeface="+mn-ea"/>
            </a:endParaRPr>
          </a:p>
        </p:txBody>
      </p:sp>
      <p:cxnSp>
        <p:nvCxnSpPr>
          <p:cNvPr id="33" name="직선 연결선 32"/>
          <p:cNvCxnSpPr/>
          <p:nvPr/>
        </p:nvCxnSpPr>
        <p:spPr>
          <a:xfrm rot="16200000" flipH="1">
            <a:off x="3436134" y="3721894"/>
            <a:ext cx="841383" cy="158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rot="5400000">
            <a:off x="3641983" y="3289002"/>
            <a:ext cx="436008" cy="1620"/>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3</a:t>
            </a:fld>
            <a:endParaRPr lang="ko-KR" altLang="en-US"/>
          </a:p>
        </p:txBody>
      </p:sp>
      <p:sp>
        <p:nvSpPr>
          <p:cNvPr id="11" name="TextBox 10"/>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rgbClr val="FF5001"/>
                </a:solidFill>
                <a:latin typeface="+mn-lt"/>
                <a:ea typeface="+mn-ea"/>
              </a:rPr>
              <a:t>What is CFA?</a:t>
            </a:r>
            <a:r>
              <a:rPr kumimoji="0" lang="ko-KR" altLang="en-US" sz="800" dirty="0" smtClean="0">
                <a:solidFill>
                  <a:srgbClr val="FF5001"/>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Our Goal</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4</a:t>
            </a:fld>
            <a:endParaRPr lang="ko-KR" altLang="en-US"/>
          </a:p>
        </p:txBody>
      </p:sp>
      <p:pic>
        <p:nvPicPr>
          <p:cNvPr id="1026" name="Picture 2"/>
          <p:cNvPicPr>
            <a:picLocks noChangeAspect="1" noChangeArrowheads="1"/>
          </p:cNvPicPr>
          <p:nvPr/>
        </p:nvPicPr>
        <p:blipFill>
          <a:blip r:embed="rId3" cstate="print"/>
          <a:srcRect/>
          <a:stretch>
            <a:fillRect/>
          </a:stretch>
        </p:blipFill>
        <p:spPr bwMode="auto">
          <a:xfrm>
            <a:off x="6500826" y="2000240"/>
            <a:ext cx="1581150" cy="1514475"/>
          </a:xfrm>
          <a:prstGeom prst="rect">
            <a:avLst/>
          </a:prstGeom>
          <a:noFill/>
          <a:ln w="9525">
            <a:noFill/>
            <a:miter lim="800000"/>
            <a:headEnd/>
            <a:tailEnd/>
          </a:ln>
        </p:spPr>
      </p:pic>
      <p:sp>
        <p:nvSpPr>
          <p:cNvPr id="10" name="TextBox 9"/>
          <p:cNvSpPr txBox="1"/>
          <p:nvPr/>
        </p:nvSpPr>
        <p:spPr>
          <a:xfrm>
            <a:off x="6072198" y="3571876"/>
            <a:ext cx="2571768" cy="246221"/>
          </a:xfrm>
          <a:prstGeom prst="rect">
            <a:avLst/>
          </a:prstGeom>
          <a:noFill/>
        </p:spPr>
        <p:txBody>
          <a:bodyPr wrap="square" rtlCol="0">
            <a:spAutoFit/>
          </a:bodyPr>
          <a:lstStyle/>
          <a:p>
            <a:r>
              <a:rPr lang="en-US" sz="1000" b="1" dirty="0" smtClean="0"/>
              <a:t>Fig. 1. Bayer patterned color filter array.</a:t>
            </a:r>
            <a:endParaRPr lang="en-US" sz="1000" dirty="0"/>
          </a:p>
        </p:txBody>
      </p:sp>
      <p:sp>
        <p:nvSpPr>
          <p:cNvPr id="12" name="TextBox 11"/>
          <p:cNvSpPr txBox="1"/>
          <p:nvPr/>
        </p:nvSpPr>
        <p:spPr>
          <a:xfrm>
            <a:off x="428596" y="1857364"/>
            <a:ext cx="271464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Color Filter Array (CFA)</a:t>
            </a:r>
            <a:endParaRPr lang="en-US" dirty="0">
              <a:latin typeface="Trebuchet MS" pitchFamily="34" charset="0"/>
            </a:endParaRPr>
          </a:p>
        </p:txBody>
      </p:sp>
      <p:sp>
        <p:nvSpPr>
          <p:cNvPr id="13" name="TextBox 12"/>
          <p:cNvSpPr txBox="1"/>
          <p:nvPr/>
        </p:nvSpPr>
        <p:spPr>
          <a:xfrm>
            <a:off x="928662" y="2428868"/>
            <a:ext cx="5072098"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Each point only have one value among RGB</a:t>
            </a: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Bayer patterned CFA are mostly used.</a:t>
            </a:r>
            <a:endParaRPr lang="en-US" dirty="0">
              <a:latin typeface="Trebuchet MS" pitchFamily="34" charset="0"/>
              <a:ea typeface="Tahoma" pitchFamily="34" charset="0"/>
              <a:cs typeface="Tahoma" pitchFamily="34" charset="0"/>
            </a:endParaRPr>
          </a:p>
        </p:txBody>
      </p:sp>
      <p:sp>
        <p:nvSpPr>
          <p:cNvPr id="14" name="TextBox 13"/>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latin typeface="Trebuchet MS" pitchFamily="34" charset="0"/>
              </a:rPr>
              <a:t>Demosaic</a:t>
            </a:r>
            <a:endParaRPr lang="en-US" dirty="0">
              <a:latin typeface="Trebuchet MS" pitchFamily="34" charset="0"/>
            </a:endParaRPr>
          </a:p>
        </p:txBody>
      </p:sp>
      <p:sp>
        <p:nvSpPr>
          <p:cNvPr id="15" name="TextBox 14"/>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Based on CFA data, reconstruct original full RGB image</a:t>
            </a: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There are numerous method in </a:t>
            </a:r>
            <a:r>
              <a:rPr lang="en-US" altLang="ko-KR" dirty="0" err="1" smtClean="0">
                <a:latin typeface="Trebuchet MS" pitchFamily="34" charset="0"/>
                <a:ea typeface="Tahoma" pitchFamily="34" charset="0"/>
                <a:cs typeface="Tahoma" pitchFamily="34" charset="0"/>
              </a:rPr>
              <a:t>demosaic</a:t>
            </a:r>
            <a:endParaRPr lang="en-US" dirty="0">
              <a:latin typeface="Trebuchet MS" pitchFamily="34" charset="0"/>
              <a:ea typeface="Tahoma" pitchFamily="34" charset="0"/>
              <a:cs typeface="Tahoma" pitchFamily="34" charset="0"/>
            </a:endParaRPr>
          </a:p>
        </p:txBody>
      </p:sp>
      <p:sp>
        <p:nvSpPr>
          <p:cNvPr id="16" name="TextBox 15"/>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5</a:t>
            </a:fld>
            <a:endParaRPr lang="ko-KR" altLang="en-US"/>
          </a:p>
        </p:txBody>
      </p:sp>
      <p:sp>
        <p:nvSpPr>
          <p:cNvPr id="10" name="TextBox 9"/>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12" name="TextBox 11"/>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What is CFA?</a:t>
            </a:r>
            <a:r>
              <a:rPr kumimoji="0" lang="ko-KR" altLang="en-US"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Our Goal</a:t>
            </a:r>
            <a:endParaRPr kumimoji="0" lang="ko-KR" altLang="en-US" sz="800" dirty="0">
              <a:solidFill>
                <a:schemeClr val="tx1">
                  <a:lumMod val="65000"/>
                  <a:lumOff val="35000"/>
                </a:schemeClr>
              </a:solidFill>
              <a:latin typeface="+mn-lt"/>
              <a:ea typeface="+mn-ea"/>
            </a:endParaRPr>
          </a:p>
        </p:txBody>
      </p:sp>
      <p:sp>
        <p:nvSpPr>
          <p:cNvPr id="14" name="TextBox 13"/>
          <p:cNvSpPr txBox="1"/>
          <p:nvPr/>
        </p:nvSpPr>
        <p:spPr>
          <a:xfrm>
            <a:off x="428596" y="1857364"/>
            <a:ext cx="32147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Current Image Compression</a:t>
            </a:r>
            <a:endParaRPr lang="en-US" dirty="0">
              <a:latin typeface="Trebuchet MS" pitchFamily="34" charset="0"/>
            </a:endParaRPr>
          </a:p>
        </p:txBody>
      </p:sp>
      <p:sp>
        <p:nvSpPr>
          <p:cNvPr id="15" name="TextBox 14"/>
          <p:cNvSpPr txBox="1"/>
          <p:nvPr/>
        </p:nvSpPr>
        <p:spPr>
          <a:xfrm>
            <a:off x="1071538" y="2428868"/>
            <a:ext cx="5857916" cy="1200329"/>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Currently, Image is compressed after </a:t>
            </a:r>
            <a:r>
              <a:rPr lang="en-US" altLang="ko-KR" dirty="0" err="1" smtClean="0">
                <a:latin typeface="Trebuchet MS" pitchFamily="34" charset="0"/>
                <a:ea typeface="Tahoma" pitchFamily="34" charset="0"/>
                <a:cs typeface="Tahoma" pitchFamily="34" charset="0"/>
              </a:rPr>
              <a:t>demosaicking</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kumimoji="0" lang="en-US" altLang="ko-KR" dirty="0" err="1" smtClean="0">
                <a:latin typeface="Trebuchet MS" pitchFamily="34" charset="0"/>
              </a:rPr>
              <a:t>Demosaic</a:t>
            </a:r>
            <a:r>
              <a:rPr kumimoji="0" lang="en-US" altLang="ko-KR" dirty="0" smtClean="0">
                <a:latin typeface="Trebuchet MS" pitchFamily="34" charset="0"/>
              </a:rPr>
              <a:t> is kind of interpolating.</a:t>
            </a:r>
          </a:p>
          <a:p>
            <a:r>
              <a:rPr kumimoji="0" lang="en-US" dirty="0" smtClean="0">
                <a:latin typeface="Trebuchet MS" pitchFamily="34" charset="0"/>
                <a:ea typeface="Tahoma" pitchFamily="34" charset="0"/>
                <a:cs typeface="Tahoma" pitchFamily="34" charset="0"/>
              </a:rPr>
              <a:t>                 There should be an redundant.</a:t>
            </a:r>
            <a:endParaRPr lang="en-US" dirty="0">
              <a:latin typeface="Trebuchet MS" pitchFamily="34" charset="0"/>
              <a:ea typeface="Tahoma" pitchFamily="34" charset="0"/>
              <a:cs typeface="Tahoma" pitchFamily="34" charset="0"/>
            </a:endParaRPr>
          </a:p>
        </p:txBody>
      </p:sp>
      <p:sp>
        <p:nvSpPr>
          <p:cNvPr id="16" name="Right Arrow 15"/>
          <p:cNvSpPr/>
          <p:nvPr/>
        </p:nvSpPr>
        <p:spPr>
          <a:xfrm>
            <a:off x="1928794" y="3357562"/>
            <a:ext cx="285752" cy="21431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8" name="TextBox 17"/>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Motivation</a:t>
            </a:r>
            <a:endParaRPr lang="en-US" dirty="0">
              <a:latin typeface="Trebuchet MS" pitchFamily="34" charset="0"/>
            </a:endParaRPr>
          </a:p>
        </p:txBody>
      </p:sp>
      <p:sp>
        <p:nvSpPr>
          <p:cNvPr id="19" name="TextBox 18"/>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Compress after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 is wasteful.</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What about compress CFA data directly!</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6</a:t>
            </a:fld>
            <a:endParaRPr lang="ko-KR" altLang="en-US"/>
          </a:p>
        </p:txBody>
      </p:sp>
      <p:sp>
        <p:nvSpPr>
          <p:cNvPr id="11" name="TextBox 10"/>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Our Goal</a:t>
            </a:r>
            <a:endParaRPr lang="en-US" dirty="0">
              <a:latin typeface="Trebuchet MS" pitchFamily="34" charset="0"/>
            </a:endParaRPr>
          </a:p>
        </p:txBody>
      </p:sp>
      <p:sp>
        <p:nvSpPr>
          <p:cNvPr id="12" name="TextBox 11"/>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Compressed data before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16" name="TextBox 15"/>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What is CFA?</a:t>
            </a:r>
            <a:r>
              <a:rPr kumimoji="0" lang="ko-KR" altLang="en-US"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a:solidFill>
                  <a:srgbClr val="FF5001"/>
                </a:solidFill>
                <a:latin typeface="+mn-lt"/>
                <a:ea typeface="+mn-ea"/>
              </a:rPr>
              <a:t> </a:t>
            </a:r>
            <a:r>
              <a:rPr kumimoji="0" lang="en-US" altLang="ko-KR" sz="800" dirty="0" smtClean="0">
                <a:solidFill>
                  <a:srgbClr val="FF5001"/>
                </a:solidFill>
                <a:latin typeface="+mn-lt"/>
                <a:ea typeface="+mn-ea"/>
              </a:rPr>
              <a:t>Our Goal</a:t>
            </a:r>
            <a:endParaRPr kumimoji="0" lang="ko-KR" altLang="en-US" sz="800" dirty="0">
              <a:solidFill>
                <a:srgbClr val="FF5001"/>
              </a:solidFill>
              <a:latin typeface="+mn-lt"/>
              <a:ea typeface="+mn-ea"/>
            </a:endParaRPr>
          </a:p>
        </p:txBody>
      </p:sp>
      <p:sp>
        <p:nvSpPr>
          <p:cNvPr id="17" name="TextBox 16"/>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Method</a:t>
            </a:r>
            <a:endParaRPr lang="en-US" dirty="0">
              <a:latin typeface="Trebuchet MS" pitchFamily="34" charset="0"/>
            </a:endParaRPr>
          </a:p>
        </p:txBody>
      </p:sp>
      <p:sp>
        <p:nvSpPr>
          <p:cNvPr id="18" name="TextBox 17"/>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Compare CFA images before and after compression.</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Compare original images after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8195"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rot="16200000" flipH="1">
            <a:off x="2465369" y="3892557"/>
            <a:ext cx="1500196" cy="157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rot="5400000">
            <a:off x="3074185" y="3180554"/>
            <a:ext cx="285750" cy="1587"/>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7563" y="3071813"/>
            <a:ext cx="1875835" cy="1600438"/>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Conventional Method</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Conversion</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Separation</a:t>
            </a:r>
          </a:p>
          <a:p>
            <a:pPr fontAlgn="auto">
              <a:spcBef>
                <a:spcPts val="0"/>
              </a:spcBef>
              <a:spcAft>
                <a:spcPts val="0"/>
              </a:spcAft>
              <a:defRPr/>
            </a:pPr>
            <a:endParaRPr kumimoji="0" lang="en-US" altLang="ko-KR" sz="1400" dirty="0" smtClean="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Low-pass Filtering</a:t>
            </a:r>
            <a:endParaRPr kumimoji="0" lang="ko-KR" altLang="en-US" sz="1400" dirty="0">
              <a:solidFill>
                <a:schemeClr val="tx1">
                  <a:lumMod val="65000"/>
                  <a:lumOff val="35000"/>
                </a:schemeClr>
              </a:solidFill>
              <a:latin typeface="Trebuchet MS" pitchFamily="34" charset="0"/>
              <a:ea typeface="+mn-ea"/>
            </a:endParaRPr>
          </a:p>
        </p:txBody>
      </p:sp>
      <p:sp>
        <p:nvSpPr>
          <p:cNvPr id="13" name="슬라이드 번호 개체 틀 12"/>
          <p:cNvSpPr>
            <a:spLocks noGrp="1"/>
          </p:cNvSpPr>
          <p:nvPr>
            <p:ph type="sldNum" sz="quarter" idx="12"/>
          </p:nvPr>
        </p:nvSpPr>
        <p:spPr/>
        <p:txBody>
          <a:bodyPr/>
          <a:lstStyle/>
          <a:p>
            <a:pPr>
              <a:defRPr/>
            </a:pPr>
            <a:fld id="{0966E806-9C6D-4C18-B035-4C94F8AC2EC1}" type="slidenum">
              <a:rPr lang="ko-KR" altLang="en-US" smtClean="0"/>
              <a:pPr>
                <a:defRPr/>
              </a:pPr>
              <a:t>7</a:t>
            </a:fld>
            <a:endParaRPr lang="ko-KR" altLang="en-US"/>
          </a:p>
        </p:txBody>
      </p:sp>
      <p:sp>
        <p:nvSpPr>
          <p:cNvPr id="15" name="TextBox 1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786182" y="3714752"/>
            <a:ext cx="3095625" cy="1685925"/>
          </a:xfrm>
          <a:prstGeom prst="rect">
            <a:avLst/>
          </a:prstGeom>
          <a:noFill/>
          <a:ln w="9525">
            <a:noFill/>
            <a:miter lim="800000"/>
            <a:headEnd/>
            <a:tailEnd/>
          </a:ln>
        </p:spPr>
      </p:pic>
      <p:sp>
        <p:nvSpPr>
          <p:cNvPr id="2" name="TextBox 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rgbClr val="FF5001"/>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9220"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슬라이드 번호 개체 틀 18"/>
          <p:cNvSpPr>
            <a:spLocks noGrp="1"/>
          </p:cNvSpPr>
          <p:nvPr>
            <p:ph type="sldNum" sz="quarter" idx="12"/>
          </p:nvPr>
        </p:nvSpPr>
        <p:spPr/>
        <p:txBody>
          <a:bodyPr/>
          <a:lstStyle/>
          <a:p>
            <a:pPr>
              <a:defRPr/>
            </a:pPr>
            <a:fld id="{0966E806-9C6D-4C18-B035-4C94F8AC2EC1}" type="slidenum">
              <a:rPr lang="ko-KR" altLang="en-US" smtClean="0"/>
              <a:pPr>
                <a:defRPr/>
              </a:pPr>
              <a:t>8</a:t>
            </a:fld>
            <a:endParaRPr lang="ko-KR" altLang="en-US"/>
          </a:p>
        </p:txBody>
      </p:sp>
      <p:sp>
        <p:nvSpPr>
          <p:cNvPr id="20" name="TextBox 19"/>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2" name="TextBox 21"/>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3" name="TextBox 22"/>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24" name="TextBox 23"/>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Directly apply JPEG on CFA Images</a:t>
            </a:r>
            <a:endParaRPr lang="en-US" dirty="0" smtClean="0">
              <a:latin typeface="Trebuchet MS" pitchFamily="34" charset="0"/>
              <a:ea typeface="Tahoma" pitchFamily="34" charset="0"/>
              <a:cs typeface="Tahoma" pitchFamily="34" charset="0"/>
            </a:endParaRPr>
          </a:p>
        </p:txBody>
      </p:sp>
      <p:sp>
        <p:nvSpPr>
          <p:cNvPr id="25" name="TextBox 24"/>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27" name="TextBox 26"/>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Merging green Array.</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on each RGB color components.</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9</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24" name="TextBox 23"/>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space conversion</a:t>
            </a:r>
            <a:endParaRPr lang="en-US" dirty="0" smtClean="0">
              <a:latin typeface="Trebuchet MS"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2143108" y="2857496"/>
            <a:ext cx="4067175" cy="11144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143108" y="4143380"/>
            <a:ext cx="4219575" cy="1295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TotalTime>
  <Words>1495</Words>
  <Application>Microsoft Office PowerPoint</Application>
  <PresentationFormat>On-screen Show (4:3)</PresentationFormat>
  <Paragraphs>257</Paragraphs>
  <Slides>29</Slides>
  <Notes>11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테마</vt:lpstr>
      <vt:lpstr>Analysis on CFA Image Compression Methods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gg</dc:creator>
  <cp:lastModifiedBy>Albert No</cp:lastModifiedBy>
  <cp:revision>318</cp:revision>
  <dcterms:created xsi:type="dcterms:W3CDTF">2008-04-06T11:09:02Z</dcterms:created>
  <dcterms:modified xsi:type="dcterms:W3CDTF">2010-03-08T04:40:35Z</dcterms:modified>
</cp:coreProperties>
</file>