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66" r:id="rId2"/>
    <p:sldId id="268" r:id="rId3"/>
    <p:sldId id="378" r:id="rId4"/>
    <p:sldId id="278" r:id="rId5"/>
    <p:sldId id="379" r:id="rId6"/>
    <p:sldId id="380" r:id="rId7"/>
    <p:sldId id="269" r:id="rId8"/>
    <p:sldId id="286" r:id="rId9"/>
    <p:sldId id="382" r:id="rId10"/>
    <p:sldId id="399" r:id="rId11"/>
    <p:sldId id="400" r:id="rId12"/>
    <p:sldId id="401" r:id="rId13"/>
    <p:sldId id="403" r:id="rId14"/>
    <p:sldId id="402" r:id="rId15"/>
    <p:sldId id="404" r:id="rId16"/>
    <p:sldId id="270" r:id="rId17"/>
    <p:sldId id="292" r:id="rId18"/>
    <p:sldId id="412" r:id="rId19"/>
    <p:sldId id="411" r:id="rId20"/>
    <p:sldId id="413" r:id="rId21"/>
    <p:sldId id="405" r:id="rId22"/>
    <p:sldId id="414" r:id="rId23"/>
    <p:sldId id="407" r:id="rId24"/>
    <p:sldId id="415" r:id="rId25"/>
    <p:sldId id="408" r:id="rId26"/>
    <p:sldId id="416" r:id="rId27"/>
    <p:sldId id="410" r:id="rId28"/>
    <p:sldId id="417" r:id="rId29"/>
    <p:sldId id="376" r:id="rId30"/>
  </p:sldIdLst>
  <p:sldSz cx="9144000" cy="6858000" type="screen4x3"/>
  <p:notesSz cx="6858000" cy="9144000"/>
  <p:defaultTex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01"/>
    <a:srgbClr val="FF6E01"/>
  </p:clrMru>
</p:presentationPr>
</file>

<file path=ppt/tableStyles.xml><?xml version="1.0" encoding="utf-8"?>
<a:tblStyleLst xmlns:a="http://schemas.openxmlformats.org/drawingml/2006/main" def="{5C22544A-7EE6-4342-B048-85BDC9FD1C3A}">
  <a:tblStyle styleId="{35758FB7-9AC5-4552-8A53-C91805E547FA}" styleName="테마 스타일 1 - 강조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테마 스타일 1 - 강조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테마 스타일 1 - 강조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8D230F3-CF80-4859-8CE7-A43EE81993B5}" styleName="밝은 스타일 1 - 강조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밝은 스타일 1 - 강조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AF606853-7671-496A-8E4F-DF71F8EC918B}" styleName="어두운 스타일 1 - 강조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보통 스타일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9213" autoAdjust="0"/>
    <p:restoredTop sz="86430" autoAdjust="0"/>
  </p:normalViewPr>
  <p:slideViewPr>
    <p:cSldViewPr>
      <p:cViewPr varScale="1">
        <p:scale>
          <a:sx n="64" d="100"/>
          <a:sy n="64" d="100"/>
        </p:scale>
        <p:origin x="-1062" y="-96"/>
      </p:cViewPr>
      <p:guideLst>
        <p:guide orient="horz" pos="2160"/>
        <p:guide pos="2880"/>
      </p:guideLst>
    </p:cSldViewPr>
  </p:slideViewPr>
  <p:outlineViewPr>
    <p:cViewPr>
      <p:scale>
        <a:sx n="33" d="100"/>
        <a:sy n="33" d="100"/>
      </p:scale>
      <p:origin x="276"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defRPr>
            </a:lvl1pPr>
          </a:lstStyle>
          <a:p>
            <a:pPr>
              <a:defRPr/>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kumimoji="0" sz="1200">
                <a:latin typeface="+mn-lt"/>
                <a:ea typeface="+mn-ea"/>
              </a:defRPr>
            </a:lvl1pPr>
          </a:lstStyle>
          <a:p>
            <a:pPr>
              <a:defRPr/>
            </a:pPr>
            <a:fld id="{FC5532F3-BCFB-40E1-B152-C58B754D83F9}" type="datetimeFigureOut">
              <a:rPr lang="ko-KR" altLang="en-US"/>
              <a:pPr>
                <a:defRPr/>
              </a:pPr>
              <a:t>2010-03-07</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ko-KR" altLang="en-US" noProof="0"/>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endParaRPr lang="ko-KR" altLang="en-US" noProof="0"/>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defRPr>
            </a:lvl1pPr>
          </a:lstStyle>
          <a:p>
            <a:pPr>
              <a:defRPr/>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kumimoji="0" sz="1200">
                <a:latin typeface="+mn-lt"/>
                <a:ea typeface="+mn-ea"/>
              </a:defRPr>
            </a:lvl1pPr>
          </a:lstStyle>
          <a:p>
            <a:pPr>
              <a:defRPr/>
            </a:pPr>
            <a:fld id="{AA636275-F0AD-4626-A9C0-7FCBFCC6255E}" type="slidenum">
              <a:rPr lang="ko-KR" altLang="en-US"/>
              <a:pPr>
                <a:defRPr/>
              </a:pPr>
              <a:t>‹#›</a:t>
            </a:fld>
            <a:endParaRPr lang="ko-KR" altLang="en-US"/>
          </a:p>
        </p:txBody>
      </p:sp>
    </p:spTree>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AA636275-F0AD-4626-A9C0-7FCBFCC6255E}" type="slidenum">
              <a:rPr lang="ko-KR" altLang="en-US" smtClean="0"/>
              <a:pPr>
                <a:defRPr/>
              </a:pPr>
              <a:t>1</a:t>
            </a:fld>
            <a:endParaRPr lang="ko-KR"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636275-F0AD-4626-A9C0-7FCBFCC6255E}" type="slidenum">
              <a:rPr lang="ko-KR" altLang="en-US" smtClean="0"/>
              <a:pPr>
                <a:defRPr/>
              </a:pPr>
              <a:t>27</a:t>
            </a:fld>
            <a:endParaRPr lang="ko-KR"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636275-F0AD-4626-A9C0-7FCBFCC6255E}" type="slidenum">
              <a:rPr lang="ko-KR" altLang="en-US" smtClean="0"/>
              <a:pPr>
                <a:defRPr/>
              </a:pPr>
              <a:t>28</a:t>
            </a:fld>
            <a:endParaRPr lang="ko-K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Most inexpensive digital cameras use a color filter array (CFA) with each pixel element of the sensor recording intensity information of one color component, typically red, green, or blue. Although several different CFAs have been proposed, the Bayer CFA [1] shown in Figure 1 is widely used. Here the green filters are in a quincunx (interlaced) grid with the red and blue filters filling up the empty locations. This paper considers only the Bayer CFA, but the algorithm can be adapted to other CFAs as well.</a:t>
            </a:r>
            <a:endParaRPr lang="en-US" dirty="0"/>
          </a:p>
        </p:txBody>
      </p:sp>
      <p:sp>
        <p:nvSpPr>
          <p:cNvPr id="4" name="Slide Number Placeholder 3"/>
          <p:cNvSpPr>
            <a:spLocks noGrp="1"/>
          </p:cNvSpPr>
          <p:nvPr>
            <p:ph type="sldNum" sz="quarter" idx="10"/>
          </p:nvPr>
        </p:nvSpPr>
        <p:spPr/>
        <p:txBody>
          <a:bodyPr/>
          <a:lstStyle/>
          <a:p>
            <a:pPr>
              <a:defRPr/>
            </a:pPr>
            <a:fld id="{AA636275-F0AD-4626-A9C0-7FCBFCC6255E}" type="slidenum">
              <a:rPr lang="ko-KR" altLang="en-US" smtClean="0"/>
              <a:pPr>
                <a:defRPr/>
              </a:pPr>
              <a:t>4</a:t>
            </a:fld>
            <a:endParaRPr lang="ko-KR"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Many image compression methods are designed to handle 3-channel image data represented in RGB color space. While actual image coding is performed in different color space that has less correlation between each component, they still assume that every pixel has three color components. However, it is common that color image data is captured with a single image sensor and a color filter on it, followed by </a:t>
            </a:r>
            <a:r>
              <a:rPr lang="en-US" sz="1200" kern="1200" baseline="0" dirty="0" err="1" smtClean="0">
                <a:solidFill>
                  <a:schemeClr val="tx1"/>
                </a:solidFill>
                <a:latin typeface="+mn-lt"/>
                <a:ea typeface="+mn-ea"/>
                <a:cs typeface="+mn-cs"/>
              </a:rPr>
              <a:t>demosaicking</a:t>
            </a:r>
            <a:r>
              <a:rPr lang="en-US" sz="1200" kern="1200" baseline="0" dirty="0" smtClean="0">
                <a:solidFill>
                  <a:schemeClr val="tx1"/>
                </a:solidFill>
                <a:latin typeface="+mn-lt"/>
                <a:ea typeface="+mn-ea"/>
                <a:cs typeface="+mn-cs"/>
              </a:rPr>
              <a:t> operation which interpolates pixel values to obtain full color image. This </a:t>
            </a:r>
            <a:r>
              <a:rPr lang="en-US" sz="1200" kern="1200" baseline="0" dirty="0" err="1" smtClean="0">
                <a:solidFill>
                  <a:schemeClr val="tx1"/>
                </a:solidFill>
                <a:latin typeface="+mn-lt"/>
                <a:ea typeface="+mn-ea"/>
                <a:cs typeface="+mn-cs"/>
              </a:rPr>
              <a:t>demosaicking</a:t>
            </a:r>
            <a:r>
              <a:rPr lang="en-US" sz="1200" kern="1200" baseline="0" dirty="0" smtClean="0">
                <a:solidFill>
                  <a:schemeClr val="tx1"/>
                </a:solidFill>
                <a:latin typeface="+mn-lt"/>
                <a:ea typeface="+mn-ea"/>
                <a:cs typeface="+mn-cs"/>
              </a:rPr>
              <a:t> stage introduces redundant data that will be removed again in the compression stage afterward. Thus, it may not be optimal to apply image compression methods after </a:t>
            </a:r>
            <a:r>
              <a:rPr lang="en-US" sz="1200" kern="1200" baseline="0" dirty="0" err="1" smtClean="0">
                <a:solidFill>
                  <a:schemeClr val="tx1"/>
                </a:solidFill>
                <a:latin typeface="+mn-lt"/>
                <a:ea typeface="+mn-ea"/>
                <a:cs typeface="+mn-cs"/>
              </a:rPr>
              <a:t>demosaicking</a:t>
            </a:r>
            <a:r>
              <a:rPr lang="en-US" sz="1200" kern="1200" baseline="0" dirty="0" smtClean="0">
                <a:solidFill>
                  <a:schemeClr val="tx1"/>
                </a:solidFill>
                <a:latin typeface="+mn-lt"/>
                <a:ea typeface="+mn-ea"/>
                <a:cs typeface="+mn-cs"/>
              </a:rPr>
              <a:t> is done. </a:t>
            </a:r>
            <a:endParaRPr lang="en-US" dirty="0"/>
          </a:p>
        </p:txBody>
      </p:sp>
      <p:sp>
        <p:nvSpPr>
          <p:cNvPr id="4" name="Slide Number Placeholder 3"/>
          <p:cNvSpPr>
            <a:spLocks noGrp="1"/>
          </p:cNvSpPr>
          <p:nvPr>
            <p:ph type="sldNum" sz="quarter" idx="10"/>
          </p:nvPr>
        </p:nvSpPr>
        <p:spPr/>
        <p:txBody>
          <a:bodyPr/>
          <a:lstStyle/>
          <a:p>
            <a:pPr>
              <a:defRPr/>
            </a:pPr>
            <a:fld id="{AA636275-F0AD-4626-A9C0-7FCBFCC6255E}" type="slidenum">
              <a:rPr lang="ko-KR" altLang="en-US" smtClean="0"/>
              <a:pPr>
                <a:defRPr/>
              </a:pPr>
              <a:t>5</a:t>
            </a:fld>
            <a:endParaRPr lang="ko-KR"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virtual pixels of upper boundary are got from the first even row, i.e., the second row. The virtual pixels of bottom are equal to the original pixels of the second last row, i.e., the pixels of the seventh row. In this method, the smooth filter is applied to the blank points to get pixels ‘ ’ firstly, and then down-sampling operation is realized by the way that the first column and the fourth column are removed in every four columns.</a:t>
            </a:r>
            <a:endParaRPr lang="en-US" dirty="0"/>
          </a:p>
        </p:txBody>
      </p:sp>
      <p:sp>
        <p:nvSpPr>
          <p:cNvPr id="4" name="Slide Number Placeholder 3"/>
          <p:cNvSpPr>
            <a:spLocks noGrp="1"/>
          </p:cNvSpPr>
          <p:nvPr>
            <p:ph type="sldNum" sz="quarter" idx="10"/>
          </p:nvPr>
        </p:nvSpPr>
        <p:spPr/>
        <p:txBody>
          <a:bodyPr/>
          <a:lstStyle/>
          <a:p>
            <a:pPr>
              <a:defRPr/>
            </a:pPr>
            <a:fld id="{AA636275-F0AD-4626-A9C0-7FCBFCC6255E}" type="slidenum">
              <a:rPr lang="ko-KR" altLang="en-US" smtClean="0"/>
              <a:pPr>
                <a:defRPr/>
              </a:pPr>
              <a:t>12</a:t>
            </a:fld>
            <a:endParaRPr lang="ko-KR"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virtual pixels of upper boundary are got from the first even row, i.e., the second row. The virtual pixels of bottom are equal to the original pixels of the second last row, i.e., the pixels of the seventh row. In this method, the smooth filter is applied to the blank points to get pixels ‘ ’ firstly, and then down-sampling operation is realized by the way that the first column and the fourth column are removed in every four columns.</a:t>
            </a:r>
            <a:endParaRPr lang="en-US" dirty="0"/>
          </a:p>
        </p:txBody>
      </p:sp>
      <p:sp>
        <p:nvSpPr>
          <p:cNvPr id="4" name="Slide Number Placeholder 3"/>
          <p:cNvSpPr>
            <a:spLocks noGrp="1"/>
          </p:cNvSpPr>
          <p:nvPr>
            <p:ph type="sldNum" sz="quarter" idx="10"/>
          </p:nvPr>
        </p:nvSpPr>
        <p:spPr/>
        <p:txBody>
          <a:bodyPr/>
          <a:lstStyle/>
          <a:p>
            <a:pPr>
              <a:defRPr/>
            </a:pPr>
            <a:fld id="{AA636275-F0AD-4626-A9C0-7FCBFCC6255E}" type="slidenum">
              <a:rPr lang="ko-KR" altLang="en-US" smtClean="0"/>
              <a:pPr>
                <a:defRPr/>
              </a:pPr>
              <a:t>13</a:t>
            </a:fld>
            <a:endParaRPr lang="ko-KR"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this method, the smooth filter is applied to the blank points to get pixels ‘ O ’ firstly, and then down-sampling operation is followed to removed the original pixels ‘ (colored) O ’. Those down-sampled pixels are lastly emerged into a rectangular shape, which is the transformation operation of G component from quincunx to rectangle. The low-pass filter reduces high frequency contents not only in the vertical direction but also in the horizontal direction, which can improve the compression performance.</a:t>
            </a:r>
            <a:endParaRPr lang="en-US" dirty="0"/>
          </a:p>
        </p:txBody>
      </p:sp>
      <p:sp>
        <p:nvSpPr>
          <p:cNvPr id="4" name="Slide Number Placeholder 3"/>
          <p:cNvSpPr>
            <a:spLocks noGrp="1"/>
          </p:cNvSpPr>
          <p:nvPr>
            <p:ph type="sldNum" sz="quarter" idx="10"/>
          </p:nvPr>
        </p:nvSpPr>
        <p:spPr/>
        <p:txBody>
          <a:bodyPr/>
          <a:lstStyle/>
          <a:p>
            <a:pPr>
              <a:defRPr/>
            </a:pPr>
            <a:fld id="{AA636275-F0AD-4626-A9C0-7FCBFCC6255E}" type="slidenum">
              <a:rPr lang="ko-KR" altLang="en-US" smtClean="0"/>
              <a:pPr>
                <a:defRPr/>
              </a:pPr>
              <a:t>14</a:t>
            </a:fld>
            <a:endParaRPr lang="ko-KR"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virtual pixels of upper boundary are got from the first even row, i.e., the second row. The virtual pixels of bottom are equal to the original pixels of the second last row, i.e., the pixels of the seventh row. In this method, the smooth filter is applied to the blank points to get pixels ‘ ’ firstly, and then down-sampling operation is realized by the way that the first column and the fourth column are removed in every four columns.</a:t>
            </a:r>
            <a:endParaRPr lang="en-US" dirty="0"/>
          </a:p>
        </p:txBody>
      </p:sp>
      <p:sp>
        <p:nvSpPr>
          <p:cNvPr id="4" name="Slide Number Placeholder 3"/>
          <p:cNvSpPr>
            <a:spLocks noGrp="1"/>
          </p:cNvSpPr>
          <p:nvPr>
            <p:ph type="sldNum" sz="quarter" idx="10"/>
          </p:nvPr>
        </p:nvSpPr>
        <p:spPr/>
        <p:txBody>
          <a:bodyPr/>
          <a:lstStyle/>
          <a:p>
            <a:pPr>
              <a:defRPr/>
            </a:pPr>
            <a:fld id="{AA636275-F0AD-4626-A9C0-7FCBFCC6255E}" type="slidenum">
              <a:rPr lang="ko-KR" altLang="en-US" smtClean="0"/>
              <a:pPr>
                <a:defRPr/>
              </a:pPr>
              <a:t>15</a:t>
            </a:fld>
            <a:endParaRPr lang="ko-KR"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636275-F0AD-4626-A9C0-7FCBFCC6255E}" type="slidenum">
              <a:rPr lang="ko-KR" altLang="en-US" smtClean="0"/>
              <a:pPr>
                <a:defRPr/>
              </a:pPr>
              <a:t>25</a:t>
            </a:fld>
            <a:endParaRPr lang="ko-KR"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636275-F0AD-4626-A9C0-7FCBFCC6255E}" type="slidenum">
              <a:rPr lang="ko-KR" altLang="en-US" smtClean="0"/>
              <a:pPr>
                <a:defRPr/>
              </a:pPr>
              <a:t>26</a:t>
            </a:fld>
            <a:endParaRPr lang="ko-K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lvl1pPr>
              <a:defRPr/>
            </a:lvl1pPr>
          </a:lstStyle>
          <a:p>
            <a:pPr>
              <a:defRPr/>
            </a:pPr>
            <a:fld id="{4B9EEBF3-C724-4690-9D5C-5A88BB1E7EF0}" type="datetime1">
              <a:rPr lang="ko-KR" altLang="en-US" smtClean="0"/>
              <a:pPr>
                <a:defRPr/>
              </a:pPr>
              <a:t>2010-03-07</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C7D118D0-E5E2-433A-AE20-C8D5B11382C7}" type="slidenum">
              <a:rPr lang="ko-KR" altLang="en-US"/>
              <a:pPr>
                <a:defRPr/>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pPr>
              <a:defRPr/>
            </a:pPr>
            <a:fld id="{4C282580-B94C-405C-99ED-83408FBE2A3A}" type="datetime1">
              <a:rPr lang="ko-KR" altLang="en-US" smtClean="0"/>
              <a:pPr>
                <a:defRPr/>
              </a:pPr>
              <a:t>2010-03-07</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34E064AF-64A4-4423-9E67-8BDD5527E6EE}" type="slidenum">
              <a:rPr lang="ko-KR" altLang="en-US"/>
              <a:pPr>
                <a:defRPr/>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pPr>
              <a:defRPr/>
            </a:pPr>
            <a:fld id="{EE1A6352-D95E-449D-A925-293D6ECAE212}" type="datetime1">
              <a:rPr lang="ko-KR" altLang="en-US" smtClean="0"/>
              <a:pPr>
                <a:defRPr/>
              </a:pPr>
              <a:t>2010-03-07</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67B33155-663F-4DFB-BDF6-A0449D6E24BE}" type="slidenum">
              <a:rPr lang="ko-KR" altLang="en-US"/>
              <a:pPr>
                <a:defRPr/>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pPr>
              <a:defRPr/>
            </a:pPr>
            <a:fld id="{2AFE0647-2700-4ED9-8FE9-C55D83538EE1}" type="datetime1">
              <a:rPr lang="ko-KR" altLang="en-US" smtClean="0"/>
              <a:pPr>
                <a:defRPr/>
              </a:pPr>
              <a:t>2010-03-07</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2F296E8A-F17D-4874-BEBE-92BD0387D7EB}" type="slidenum">
              <a:rPr lang="ko-KR" altLang="en-US"/>
              <a:pPr>
                <a:defRPr/>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lvl1pPr>
              <a:defRPr/>
            </a:lvl1pPr>
          </a:lstStyle>
          <a:p>
            <a:pPr>
              <a:defRPr/>
            </a:pPr>
            <a:fld id="{570862C7-0D7D-4731-A78D-05BCD1404623}" type="datetime1">
              <a:rPr lang="ko-KR" altLang="en-US" smtClean="0"/>
              <a:pPr>
                <a:defRPr/>
              </a:pPr>
              <a:t>2010-03-07</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9D636758-3DE4-49F7-924C-2C8AC4423B52}" type="slidenum">
              <a:rPr lang="ko-KR" altLang="en-US"/>
              <a:pPr>
                <a:defRPr/>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3"/>
          <p:cNvSpPr>
            <a:spLocks noGrp="1"/>
          </p:cNvSpPr>
          <p:nvPr>
            <p:ph type="dt" sz="half" idx="10"/>
          </p:nvPr>
        </p:nvSpPr>
        <p:spPr/>
        <p:txBody>
          <a:bodyPr/>
          <a:lstStyle>
            <a:lvl1pPr>
              <a:defRPr/>
            </a:lvl1pPr>
          </a:lstStyle>
          <a:p>
            <a:pPr>
              <a:defRPr/>
            </a:pPr>
            <a:fld id="{3C8F391D-1DAB-4A85-9B41-01D089300CD7}" type="datetime1">
              <a:rPr lang="ko-KR" altLang="en-US" smtClean="0"/>
              <a:pPr>
                <a:defRPr/>
              </a:pPr>
              <a:t>2010-03-07</a:t>
            </a:fld>
            <a:endParaRPr lang="ko-KR" altLang="en-US"/>
          </a:p>
        </p:txBody>
      </p:sp>
      <p:sp>
        <p:nvSpPr>
          <p:cNvPr id="6" name="바닥글 개체 틀 4"/>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p:cNvSpPr>
            <a:spLocks noGrp="1"/>
          </p:cNvSpPr>
          <p:nvPr>
            <p:ph type="sldNum" sz="quarter" idx="12"/>
          </p:nvPr>
        </p:nvSpPr>
        <p:spPr/>
        <p:txBody>
          <a:bodyPr/>
          <a:lstStyle>
            <a:lvl1pPr>
              <a:defRPr/>
            </a:lvl1pPr>
          </a:lstStyle>
          <a:p>
            <a:pPr>
              <a:defRPr/>
            </a:pPr>
            <a:fld id="{FAE0E958-A108-42E2-86C3-69D26C6A636C}" type="slidenum">
              <a:rPr lang="ko-KR" altLang="en-US"/>
              <a:pPr>
                <a:defRPr/>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3"/>
          <p:cNvSpPr>
            <a:spLocks noGrp="1"/>
          </p:cNvSpPr>
          <p:nvPr>
            <p:ph type="dt" sz="half" idx="10"/>
          </p:nvPr>
        </p:nvSpPr>
        <p:spPr/>
        <p:txBody>
          <a:bodyPr/>
          <a:lstStyle>
            <a:lvl1pPr>
              <a:defRPr/>
            </a:lvl1pPr>
          </a:lstStyle>
          <a:p>
            <a:pPr>
              <a:defRPr/>
            </a:pPr>
            <a:fld id="{8C83003E-7AD1-41B5-8D0F-20FAB4250B87}" type="datetime1">
              <a:rPr lang="ko-KR" altLang="en-US" smtClean="0"/>
              <a:pPr>
                <a:defRPr/>
              </a:pPr>
              <a:t>2010-03-07</a:t>
            </a:fld>
            <a:endParaRPr lang="ko-KR" altLang="en-US"/>
          </a:p>
        </p:txBody>
      </p:sp>
      <p:sp>
        <p:nvSpPr>
          <p:cNvPr id="8" name="바닥글 개체 틀 4"/>
          <p:cNvSpPr>
            <a:spLocks noGrp="1"/>
          </p:cNvSpPr>
          <p:nvPr>
            <p:ph type="ftr" sz="quarter" idx="11"/>
          </p:nvPr>
        </p:nvSpPr>
        <p:spPr/>
        <p:txBody>
          <a:bodyPr/>
          <a:lstStyle>
            <a:lvl1pPr>
              <a:defRPr/>
            </a:lvl1pPr>
          </a:lstStyle>
          <a:p>
            <a:pPr>
              <a:defRPr/>
            </a:pPr>
            <a:endParaRPr lang="ko-KR" altLang="en-US"/>
          </a:p>
        </p:txBody>
      </p:sp>
      <p:sp>
        <p:nvSpPr>
          <p:cNvPr id="9" name="슬라이드 번호 개체 틀 5"/>
          <p:cNvSpPr>
            <a:spLocks noGrp="1"/>
          </p:cNvSpPr>
          <p:nvPr>
            <p:ph type="sldNum" sz="quarter" idx="12"/>
          </p:nvPr>
        </p:nvSpPr>
        <p:spPr/>
        <p:txBody>
          <a:bodyPr/>
          <a:lstStyle>
            <a:lvl1pPr>
              <a:defRPr/>
            </a:lvl1pPr>
          </a:lstStyle>
          <a:p>
            <a:pPr>
              <a:defRPr/>
            </a:pPr>
            <a:fld id="{9813C5A7-8BB6-4AB9-B915-74B8CE5C8ABB}" type="slidenum">
              <a:rPr lang="ko-KR" altLang="en-US"/>
              <a:pPr>
                <a:defRPr/>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3"/>
          <p:cNvSpPr>
            <a:spLocks noGrp="1"/>
          </p:cNvSpPr>
          <p:nvPr>
            <p:ph type="dt" sz="half" idx="10"/>
          </p:nvPr>
        </p:nvSpPr>
        <p:spPr/>
        <p:txBody>
          <a:bodyPr/>
          <a:lstStyle>
            <a:lvl1pPr>
              <a:defRPr/>
            </a:lvl1pPr>
          </a:lstStyle>
          <a:p>
            <a:pPr>
              <a:defRPr/>
            </a:pPr>
            <a:fld id="{FBCDBF5D-4FD6-465A-B415-FCA4E7B11E67}" type="datetime1">
              <a:rPr lang="ko-KR" altLang="en-US" smtClean="0"/>
              <a:pPr>
                <a:defRPr/>
              </a:pPr>
              <a:t>2010-03-07</a:t>
            </a:fld>
            <a:endParaRPr lang="ko-KR" altLang="en-US"/>
          </a:p>
        </p:txBody>
      </p:sp>
      <p:sp>
        <p:nvSpPr>
          <p:cNvPr id="4" name="바닥글 개체 틀 4"/>
          <p:cNvSpPr>
            <a:spLocks noGrp="1"/>
          </p:cNvSpPr>
          <p:nvPr>
            <p:ph type="ftr" sz="quarter" idx="11"/>
          </p:nvPr>
        </p:nvSpPr>
        <p:spPr/>
        <p:txBody>
          <a:bodyPr/>
          <a:lstStyle>
            <a:lvl1pPr>
              <a:defRPr/>
            </a:lvl1pPr>
          </a:lstStyle>
          <a:p>
            <a:pPr>
              <a:defRPr/>
            </a:pPr>
            <a:endParaRPr lang="ko-KR" altLang="en-US"/>
          </a:p>
        </p:txBody>
      </p:sp>
      <p:sp>
        <p:nvSpPr>
          <p:cNvPr id="5" name="슬라이드 번호 개체 틀 5"/>
          <p:cNvSpPr>
            <a:spLocks noGrp="1"/>
          </p:cNvSpPr>
          <p:nvPr>
            <p:ph type="sldNum" sz="quarter" idx="12"/>
          </p:nvPr>
        </p:nvSpPr>
        <p:spPr/>
        <p:txBody>
          <a:bodyPr/>
          <a:lstStyle>
            <a:lvl1pPr>
              <a:defRPr/>
            </a:lvl1pPr>
          </a:lstStyle>
          <a:p>
            <a:pPr>
              <a:defRPr/>
            </a:pPr>
            <a:fld id="{A058A351-D37F-4B02-8ADD-EC2E3C213F93}" type="slidenum">
              <a:rPr lang="ko-KR" altLang="en-US"/>
              <a:pPr>
                <a:defRPr/>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lvl1pPr>
              <a:defRPr/>
            </a:lvl1pPr>
          </a:lstStyle>
          <a:p>
            <a:pPr>
              <a:defRPr/>
            </a:pPr>
            <a:fld id="{3747FF44-7FA0-408E-AA7A-83A081B31EF6}" type="datetime1">
              <a:rPr lang="ko-KR" altLang="en-US" smtClean="0"/>
              <a:pPr>
                <a:defRPr/>
              </a:pPr>
              <a:t>2010-03-07</a:t>
            </a:fld>
            <a:endParaRPr lang="ko-KR" altLang="en-US"/>
          </a:p>
        </p:txBody>
      </p:sp>
      <p:sp>
        <p:nvSpPr>
          <p:cNvPr id="3" name="바닥글 개체 틀 4"/>
          <p:cNvSpPr>
            <a:spLocks noGrp="1"/>
          </p:cNvSpPr>
          <p:nvPr>
            <p:ph type="ftr" sz="quarter" idx="11"/>
          </p:nvPr>
        </p:nvSpPr>
        <p:spPr/>
        <p:txBody>
          <a:bodyPr/>
          <a:lstStyle>
            <a:lvl1pPr>
              <a:defRPr/>
            </a:lvl1pPr>
          </a:lstStyle>
          <a:p>
            <a:pPr>
              <a:defRPr/>
            </a:pPr>
            <a:endParaRPr lang="ko-KR" altLang="en-US"/>
          </a:p>
        </p:txBody>
      </p:sp>
      <p:sp>
        <p:nvSpPr>
          <p:cNvPr id="4" name="슬라이드 번호 개체 틀 5"/>
          <p:cNvSpPr>
            <a:spLocks noGrp="1"/>
          </p:cNvSpPr>
          <p:nvPr>
            <p:ph type="sldNum" sz="quarter" idx="12"/>
          </p:nvPr>
        </p:nvSpPr>
        <p:spPr/>
        <p:txBody>
          <a:bodyPr/>
          <a:lstStyle>
            <a:lvl1pPr>
              <a:defRPr/>
            </a:lvl1pPr>
          </a:lstStyle>
          <a:p>
            <a:pPr>
              <a:defRPr/>
            </a:pPr>
            <a:fld id="{0966E806-9C6D-4C18-B035-4C94F8AC2EC1}" type="slidenum">
              <a:rPr lang="ko-KR" altLang="en-US"/>
              <a:pPr>
                <a:defRPr/>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pPr>
              <a:defRPr/>
            </a:pPr>
            <a:fld id="{FCC14667-AFEF-4679-B1A7-5B05CC55E18A}" type="datetime1">
              <a:rPr lang="ko-KR" altLang="en-US" smtClean="0"/>
              <a:pPr>
                <a:defRPr/>
              </a:pPr>
              <a:t>2010-03-07</a:t>
            </a:fld>
            <a:endParaRPr lang="ko-KR" altLang="en-US"/>
          </a:p>
        </p:txBody>
      </p:sp>
      <p:sp>
        <p:nvSpPr>
          <p:cNvPr id="6" name="바닥글 개체 틀 4"/>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p:cNvSpPr>
            <a:spLocks noGrp="1"/>
          </p:cNvSpPr>
          <p:nvPr>
            <p:ph type="sldNum" sz="quarter" idx="12"/>
          </p:nvPr>
        </p:nvSpPr>
        <p:spPr/>
        <p:txBody>
          <a:bodyPr/>
          <a:lstStyle>
            <a:lvl1pPr>
              <a:defRPr/>
            </a:lvl1pPr>
          </a:lstStyle>
          <a:p>
            <a:pPr>
              <a:defRPr/>
            </a:pPr>
            <a:fld id="{51F659BE-FD60-4A0D-AC54-0800004F7170}" type="slidenum">
              <a:rPr lang="ko-KR" altLang="en-US"/>
              <a:pPr>
                <a:defRPr/>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pPr>
              <a:defRPr/>
            </a:pPr>
            <a:fld id="{57AEFA46-188F-492A-89AA-28B25BB2E0E5}" type="datetime1">
              <a:rPr lang="ko-KR" altLang="en-US" smtClean="0"/>
              <a:pPr>
                <a:defRPr/>
              </a:pPr>
              <a:t>2010-03-07</a:t>
            </a:fld>
            <a:endParaRPr lang="ko-KR" altLang="en-US"/>
          </a:p>
        </p:txBody>
      </p:sp>
      <p:sp>
        <p:nvSpPr>
          <p:cNvPr id="6" name="바닥글 개체 틀 4"/>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p:cNvSpPr>
            <a:spLocks noGrp="1"/>
          </p:cNvSpPr>
          <p:nvPr>
            <p:ph type="sldNum" sz="quarter" idx="12"/>
          </p:nvPr>
        </p:nvSpPr>
        <p:spPr/>
        <p:txBody>
          <a:bodyPr/>
          <a:lstStyle>
            <a:lvl1pPr>
              <a:defRPr/>
            </a:lvl1pPr>
          </a:lstStyle>
          <a:p>
            <a:pPr>
              <a:defRPr/>
            </a:pPr>
            <a:fld id="{ABF93076-3C88-4340-BC6B-3BC80CC26FB8}" type="slidenum">
              <a:rPr lang="ko-KR" altLang="en-US"/>
              <a:pPr>
                <a:defRPr/>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000" r="-1000"/>
          </a:stretch>
        </a:blipFill>
        <a:effectLst/>
      </p:bgPr>
    </p:bg>
    <p:spTree>
      <p:nvGrpSpPr>
        <p:cNvPr id="1" name=""/>
        <p:cNvGrpSpPr/>
        <p:nvPr/>
      </p:nvGrpSpPr>
      <p:grpSpPr>
        <a:xfrm>
          <a:off x="0" y="0"/>
          <a:ext cx="0" cy="0"/>
          <a:chOff x="0" y="0"/>
          <a:chExt cx="0" cy="0"/>
        </a:xfrm>
      </p:grpSpPr>
      <p:sp>
        <p:nvSpPr>
          <p:cNvPr id="1026" name="제목 개체 틀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1027" name="텍스트 개체 틀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a:solidFill>
                  <a:schemeClr val="tx1">
                    <a:tint val="75000"/>
                  </a:schemeClr>
                </a:solidFill>
                <a:latin typeface="+mn-lt"/>
                <a:ea typeface="+mn-ea"/>
              </a:defRPr>
            </a:lvl1pPr>
          </a:lstStyle>
          <a:p>
            <a:pPr>
              <a:defRPr/>
            </a:pPr>
            <a:fld id="{A26303DF-D726-417B-B527-1BBBCFBBBA93}" type="datetime1">
              <a:rPr lang="ko-KR" altLang="en-US" smtClean="0"/>
              <a:pPr>
                <a:defRPr/>
              </a:pPr>
              <a:t>2010-03-07</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mn-lt"/>
                <a:ea typeface="+mn-ea"/>
              </a:defRPr>
            </a:lvl1pPr>
          </a:lstStyle>
          <a:p>
            <a:pPr>
              <a:defRPr/>
            </a:pPr>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kumimoji="0" sz="1200">
                <a:solidFill>
                  <a:schemeClr val="tx1">
                    <a:tint val="75000"/>
                  </a:schemeClr>
                </a:solidFill>
                <a:latin typeface="+mn-lt"/>
                <a:ea typeface="+mn-ea"/>
              </a:defRPr>
            </a:lvl1pPr>
          </a:lstStyle>
          <a:p>
            <a:pPr>
              <a:defRPr/>
            </a:pPr>
            <a:fld id="{3393F80D-5058-4A17-A69C-30A24C42F79A}" type="slidenum">
              <a:rPr lang="ko-KR" altLang="en-US"/>
              <a:pPr>
                <a:defRPr/>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28625" y="3214688"/>
            <a:ext cx="8229600" cy="654050"/>
          </a:xfrm>
          <a:effectLst>
            <a:outerShdw blurRad="25400" dir="8340000" sx="89000" sy="89000" rotWithShape="0">
              <a:schemeClr val="tx1">
                <a:lumMod val="85000"/>
                <a:lumOff val="15000"/>
                <a:alpha val="0"/>
              </a:schemeClr>
            </a:outerShdw>
          </a:effectLst>
        </p:spPr>
        <p:txBody>
          <a:bodyPr rtlCol="0">
            <a:noAutofit/>
          </a:bodyPr>
          <a:lstStyle/>
          <a:p>
            <a:pPr eaLnBrk="1" fontAlgn="auto" hangingPunct="1">
              <a:spcAft>
                <a:spcPts val="0"/>
              </a:spcAft>
              <a:defRPr/>
            </a:pPr>
            <a:r>
              <a:rPr lang="en-US" altLang="ko-KR" sz="2800" b="1" dirty="0" smtClean="0"/>
              <a:t>Analysis on CFA Image Compression Methods</a:t>
            </a:r>
            <a:br>
              <a:rPr lang="en-US" altLang="ko-KR" sz="2800" b="1" dirty="0" smtClean="0"/>
            </a:br>
            <a:r>
              <a:rPr lang="en-US" altLang="ko-KR" sz="2800" dirty="0" smtClean="0"/>
              <a:t/>
            </a:r>
            <a:br>
              <a:rPr lang="en-US" altLang="ko-KR" sz="2800" dirty="0" smtClean="0"/>
            </a:br>
            <a:r>
              <a:rPr lang="en-US" altLang="ko-KR" sz="2800" dirty="0" smtClean="0"/>
              <a:t/>
            </a:r>
            <a:br>
              <a:rPr lang="en-US" altLang="ko-KR" sz="2800" dirty="0" smtClean="0"/>
            </a:br>
            <a:r>
              <a:rPr lang="ko-KR" altLang="en-US" sz="1500" dirty="0" smtClean="0"/>
              <a:t/>
            </a:r>
            <a:br>
              <a:rPr lang="ko-KR" altLang="en-US" sz="1500" dirty="0" smtClean="0"/>
            </a:br>
            <a:r>
              <a:rPr lang="en-US" altLang="ko-KR" sz="2800" dirty="0" smtClean="0">
                <a:solidFill>
                  <a:srgbClr val="FF5001"/>
                </a:solidFill>
                <a:latin typeface="BankGothic Md BT" pitchFamily="34" charset="0"/>
              </a:rPr>
              <a:t/>
            </a:r>
            <a:br>
              <a:rPr lang="en-US" altLang="ko-KR" sz="2800" dirty="0" smtClean="0">
                <a:solidFill>
                  <a:srgbClr val="FF5001"/>
                </a:solidFill>
                <a:latin typeface="BankGothic Md BT" pitchFamily="34" charset="0"/>
              </a:rPr>
            </a:br>
            <a:endParaRPr lang="ko-KR" altLang="en-US" sz="2800" dirty="0">
              <a:solidFill>
                <a:srgbClr val="FF5001"/>
              </a:solidFill>
            </a:endParaRPr>
          </a:p>
        </p:txBody>
      </p:sp>
      <p:sp>
        <p:nvSpPr>
          <p:cNvPr id="4" name="TextBox 3"/>
          <p:cNvSpPr txBox="1"/>
          <p:nvPr/>
        </p:nvSpPr>
        <p:spPr>
          <a:xfrm>
            <a:off x="5715008" y="5000636"/>
            <a:ext cx="2951449" cy="1015663"/>
          </a:xfrm>
          <a:prstGeom prst="rect">
            <a:avLst/>
          </a:prstGeom>
          <a:noFill/>
        </p:spPr>
        <p:txBody>
          <a:bodyPr wrap="none">
            <a:spAutoFit/>
          </a:bodyPr>
          <a:lstStyle/>
          <a:p>
            <a:pPr fontAlgn="auto">
              <a:spcBef>
                <a:spcPts val="0"/>
              </a:spcBef>
              <a:spcAft>
                <a:spcPts val="0"/>
              </a:spcAft>
              <a:defRPr/>
            </a:pPr>
            <a:r>
              <a:rPr kumimoji="0" lang="en-US" altLang="ko-KR" sz="1500" b="1" dirty="0" smtClean="0">
                <a:solidFill>
                  <a:schemeClr val="bg1">
                    <a:lumMod val="50000"/>
                  </a:schemeClr>
                </a:solidFill>
                <a:latin typeface="Verdana" pitchFamily="34" charset="0"/>
                <a:ea typeface="+mn-ea"/>
              </a:rPr>
              <a:t>Sung </a:t>
            </a:r>
            <a:r>
              <a:rPr kumimoji="0" lang="en-US" altLang="ko-KR" sz="1500" b="1" dirty="0" err="1" smtClean="0">
                <a:solidFill>
                  <a:schemeClr val="bg1">
                    <a:lumMod val="50000"/>
                  </a:schemeClr>
                </a:solidFill>
                <a:latin typeface="Verdana" pitchFamily="34" charset="0"/>
                <a:ea typeface="+mn-ea"/>
              </a:rPr>
              <a:t>Hee</a:t>
            </a:r>
            <a:r>
              <a:rPr kumimoji="0" lang="en-US" altLang="ko-KR" sz="1500" b="1" dirty="0" smtClean="0">
                <a:solidFill>
                  <a:schemeClr val="bg1">
                    <a:lumMod val="50000"/>
                  </a:schemeClr>
                </a:solidFill>
                <a:latin typeface="Verdana" pitchFamily="34" charset="0"/>
                <a:ea typeface="+mn-ea"/>
              </a:rPr>
              <a:t> Park</a:t>
            </a:r>
          </a:p>
          <a:p>
            <a:pPr fontAlgn="auto">
              <a:spcBef>
                <a:spcPts val="0"/>
              </a:spcBef>
              <a:spcAft>
                <a:spcPts val="0"/>
              </a:spcAft>
              <a:defRPr/>
            </a:pPr>
            <a:r>
              <a:rPr kumimoji="0" lang="en-US" altLang="ko-KR" sz="1500" dirty="0" smtClean="0">
                <a:solidFill>
                  <a:schemeClr val="bg1">
                    <a:lumMod val="65000"/>
                  </a:schemeClr>
                </a:solidFill>
                <a:latin typeface="Verdana" pitchFamily="34" charset="0"/>
                <a:ea typeface="+mn-ea"/>
              </a:rPr>
              <a:t>              </a:t>
            </a:r>
            <a:r>
              <a:rPr kumimoji="0" lang="en-US" altLang="ko-KR" sz="1100" dirty="0" smtClean="0">
                <a:solidFill>
                  <a:schemeClr val="bg1">
                    <a:lumMod val="50000"/>
                  </a:schemeClr>
                </a:solidFill>
                <a:latin typeface="Verdana" pitchFamily="34" charset="0"/>
                <a:ea typeface="+mn-ea"/>
              </a:rPr>
              <a:t>(shpark7@stanford.edu)</a:t>
            </a:r>
            <a:endParaRPr kumimoji="0" lang="en-US" altLang="ko-KR" sz="1400" dirty="0">
              <a:solidFill>
                <a:schemeClr val="bg1">
                  <a:lumMod val="50000"/>
                </a:schemeClr>
              </a:solidFill>
              <a:latin typeface="Verdana" pitchFamily="34" charset="0"/>
              <a:ea typeface="+mn-ea"/>
            </a:endParaRPr>
          </a:p>
          <a:p>
            <a:pPr fontAlgn="auto">
              <a:spcBef>
                <a:spcPts val="0"/>
              </a:spcBef>
              <a:spcAft>
                <a:spcPts val="0"/>
              </a:spcAft>
              <a:defRPr/>
            </a:pPr>
            <a:r>
              <a:rPr kumimoji="0" lang="en-US" altLang="ko-KR" sz="1500" b="1" dirty="0" smtClean="0">
                <a:solidFill>
                  <a:schemeClr val="bg1">
                    <a:lumMod val="50000"/>
                  </a:schemeClr>
                </a:solidFill>
                <a:latin typeface="Verdana" pitchFamily="34" charset="0"/>
                <a:ea typeface="+mn-ea"/>
              </a:rPr>
              <a:t>Albert No        </a:t>
            </a:r>
          </a:p>
          <a:p>
            <a:pPr fontAlgn="auto">
              <a:spcBef>
                <a:spcPts val="0"/>
              </a:spcBef>
              <a:spcAft>
                <a:spcPts val="0"/>
              </a:spcAft>
              <a:defRPr/>
            </a:pPr>
            <a:r>
              <a:rPr kumimoji="0" lang="en-US" altLang="ko-KR" sz="1500" dirty="0" smtClean="0">
                <a:solidFill>
                  <a:schemeClr val="bg1">
                    <a:lumMod val="50000"/>
                  </a:schemeClr>
                </a:solidFill>
                <a:latin typeface="Verdana" pitchFamily="34" charset="0"/>
                <a:ea typeface="+mn-ea"/>
              </a:rPr>
              <a:t>              </a:t>
            </a:r>
            <a:r>
              <a:rPr kumimoji="0" lang="en-US" altLang="ko-KR" sz="1100" dirty="0" smtClean="0">
                <a:solidFill>
                  <a:schemeClr val="bg1">
                    <a:lumMod val="50000"/>
                  </a:schemeClr>
                </a:solidFill>
                <a:latin typeface="Verdana" pitchFamily="34" charset="0"/>
                <a:ea typeface="+mn-ea"/>
              </a:rPr>
              <a:t>(albertno@stanford.edu)</a:t>
            </a:r>
            <a:endParaRPr kumimoji="0" lang="en-US" altLang="ko-KR" sz="1400" dirty="0">
              <a:solidFill>
                <a:schemeClr val="bg1">
                  <a:lumMod val="50000"/>
                </a:schemeClr>
              </a:solidFill>
              <a:latin typeface="Verdana" pitchFamily="34" charset="0"/>
              <a:ea typeface="+mn-ea"/>
            </a:endParaRPr>
          </a:p>
        </p:txBody>
      </p:sp>
      <p:sp>
        <p:nvSpPr>
          <p:cNvPr id="5" name="TextBox 4"/>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6" name="슬라이드 번호 개체 틀 5"/>
          <p:cNvSpPr>
            <a:spLocks noGrp="1"/>
          </p:cNvSpPr>
          <p:nvPr>
            <p:ph type="sldNum" sz="quarter" idx="12"/>
          </p:nvPr>
        </p:nvSpPr>
        <p:spPr/>
        <p:txBody>
          <a:bodyPr/>
          <a:lstStyle/>
          <a:p>
            <a:pPr>
              <a:defRPr/>
            </a:pPr>
            <a:fld id="{2F296E8A-F17D-4874-BEBE-92BD0387D7EB}" type="slidenum">
              <a:rPr lang="ko-KR" altLang="en-US" smtClean="0"/>
              <a:pPr>
                <a:defRPr/>
              </a:pPr>
              <a:t>1</a:t>
            </a:fld>
            <a:endParaRPr lang="ko-KR" altLang="en-US"/>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Box 3"/>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a:solidFill>
                  <a:srgbClr val="FF5001"/>
                </a:solidFill>
                <a:latin typeface="맑은 고딕" pitchFamily="50" charset="-127"/>
                <a:ea typeface="맑은 고딕" pitchFamily="50" charset="-127"/>
              </a:rPr>
              <a:t>2</a:t>
            </a:r>
            <a:endParaRPr kumimoji="0" lang="ko-KR" altLang="en-US" sz="2000">
              <a:solidFill>
                <a:srgbClr val="FF5001"/>
              </a:solidFill>
              <a:latin typeface="맑은 고딕" pitchFamily="50" charset="-127"/>
              <a:ea typeface="맑은 고딕" pitchFamily="50" charset="-127"/>
            </a:endParaRPr>
          </a:p>
        </p:txBody>
      </p:sp>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6"/>
          <p:cNvSpPr>
            <a:spLocks noGrp="1"/>
          </p:cNvSpPr>
          <p:nvPr>
            <p:ph type="sldNum" sz="quarter" idx="12"/>
          </p:nvPr>
        </p:nvSpPr>
        <p:spPr/>
        <p:txBody>
          <a:bodyPr/>
          <a:lstStyle/>
          <a:p>
            <a:pPr>
              <a:defRPr/>
            </a:pPr>
            <a:fld id="{0966E806-9C6D-4C18-B035-4C94F8AC2EC1}" type="slidenum">
              <a:rPr lang="ko-KR" altLang="en-US" smtClean="0"/>
              <a:pPr>
                <a:defRPr/>
              </a:pPr>
              <a:t>10</a:t>
            </a:fld>
            <a:endParaRPr lang="ko-KR" altLang="en-US"/>
          </a:p>
        </p:txBody>
      </p:sp>
      <p:sp>
        <p:nvSpPr>
          <p:cNvPr id="18" name="TextBox 17"/>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19" name="TextBox 18"/>
          <p:cNvSpPr txBox="1"/>
          <p:nvPr/>
        </p:nvSpPr>
        <p:spPr>
          <a:xfrm>
            <a:off x="520700" y="506413"/>
            <a:ext cx="2860078"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Existing Solutions I – Apply JPEG</a:t>
            </a:r>
            <a:endParaRPr kumimoji="0" lang="ko-KR" altLang="en-US" sz="1400" dirty="0">
              <a:solidFill>
                <a:schemeClr val="tx1">
                  <a:lumMod val="65000"/>
                  <a:lumOff val="35000"/>
                </a:schemeClr>
              </a:solidFill>
              <a:latin typeface="+mn-lt"/>
              <a:ea typeface="+mj-ea"/>
            </a:endParaRPr>
          </a:p>
        </p:txBody>
      </p:sp>
      <p:sp>
        <p:nvSpPr>
          <p:cNvPr id="20" name="TextBox 19"/>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a:t>
            </a:r>
            <a:r>
              <a:rPr kumimoji="0" lang="en-US" altLang="ko-KR" sz="800" dirty="0" smtClean="0">
                <a:solidFill>
                  <a:srgbClr val="FF5001"/>
                </a:solidFill>
                <a:latin typeface="+mn-lt"/>
                <a:ea typeface="+mn-ea"/>
              </a:rPr>
              <a:t>Structure Conversion</a:t>
            </a:r>
            <a:r>
              <a:rPr kumimoji="0" lang="en-US" altLang="ko-KR" sz="800" dirty="0" smtClean="0">
                <a:solidFill>
                  <a:schemeClr val="tx1">
                    <a:lumMod val="65000"/>
                    <a:lumOff val="35000"/>
                  </a:schemeClr>
                </a:solidFill>
                <a:latin typeface="+mn-lt"/>
                <a:ea typeface="+mn-ea"/>
              </a:rPr>
              <a:t>  /  Structure Separation  /   Low-pass Filtering</a:t>
            </a:r>
            <a:endParaRPr kumimoji="0" lang="ko-KR" altLang="en-US" sz="800" dirty="0">
              <a:solidFill>
                <a:schemeClr val="tx1">
                  <a:lumMod val="65000"/>
                  <a:lumOff val="35000"/>
                </a:schemeClr>
              </a:solidFill>
              <a:latin typeface="+mn-lt"/>
              <a:ea typeface="+mn-ea"/>
            </a:endParaRPr>
          </a:p>
        </p:txBody>
      </p:sp>
      <p:sp>
        <p:nvSpPr>
          <p:cNvPr id="21" name="TextBox 20"/>
          <p:cNvSpPr txBox="1"/>
          <p:nvPr/>
        </p:nvSpPr>
        <p:spPr>
          <a:xfrm>
            <a:off x="428596" y="1857364"/>
            <a:ext cx="25003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Structure Conversion</a:t>
            </a:r>
            <a:endParaRPr lang="en-US" dirty="0">
              <a:latin typeface="Trebuchet MS"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4000496" y="2071678"/>
            <a:ext cx="4086225" cy="3609975"/>
          </a:xfrm>
          <a:prstGeom prst="rect">
            <a:avLst/>
          </a:prstGeom>
          <a:noFill/>
          <a:ln w="9525">
            <a:noFill/>
            <a:miter lim="800000"/>
            <a:headEnd/>
            <a:tailEnd/>
          </a:ln>
        </p:spPr>
      </p:pic>
      <p:sp>
        <p:nvSpPr>
          <p:cNvPr id="10" name="TextBox 9"/>
          <p:cNvSpPr txBox="1"/>
          <p:nvPr/>
        </p:nvSpPr>
        <p:spPr>
          <a:xfrm>
            <a:off x="1071538" y="6000768"/>
            <a:ext cx="5857916" cy="369332"/>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Apply JPEG to each </a:t>
            </a:r>
            <a:r>
              <a:rPr lang="en-US" altLang="ko-KR" dirty="0" err="1" smtClean="0">
                <a:latin typeface="Trebuchet MS" pitchFamily="34" charset="0"/>
                <a:ea typeface="Tahoma" pitchFamily="34" charset="0"/>
                <a:cs typeface="Tahoma" pitchFamily="34" charset="0"/>
              </a:rPr>
              <a:t>YCbCr</a:t>
            </a:r>
            <a:r>
              <a:rPr lang="en-US" altLang="ko-KR" dirty="0" smtClean="0">
                <a:latin typeface="Trebuchet MS" pitchFamily="34" charset="0"/>
                <a:ea typeface="Tahoma" pitchFamily="34" charset="0"/>
                <a:cs typeface="Tahoma" pitchFamily="34" charset="0"/>
              </a:rPr>
              <a:t> Color components</a:t>
            </a:r>
            <a:endParaRPr lang="en-US" dirty="0" smtClean="0">
              <a:latin typeface="Trebuchet MS" pitchFamily="34" charset="0"/>
              <a:ea typeface="Tahoma" pitchFamily="34" charset="0"/>
              <a:cs typeface="Tahoma" pitchFamily="34" charset="0"/>
            </a:endParaRPr>
          </a:p>
        </p:txBody>
      </p:sp>
      <p:sp>
        <p:nvSpPr>
          <p:cNvPr id="11" name="TextBox 10"/>
          <p:cNvSpPr txBox="1"/>
          <p:nvPr/>
        </p:nvSpPr>
        <p:spPr>
          <a:xfrm>
            <a:off x="1071538" y="2643182"/>
            <a:ext cx="2928958" cy="369332"/>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Convert Y component</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Box 3"/>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a:solidFill>
                  <a:srgbClr val="FF5001"/>
                </a:solidFill>
                <a:latin typeface="맑은 고딕" pitchFamily="50" charset="-127"/>
                <a:ea typeface="맑은 고딕" pitchFamily="50" charset="-127"/>
              </a:rPr>
              <a:t>2</a:t>
            </a:r>
            <a:endParaRPr kumimoji="0" lang="ko-KR" altLang="en-US" sz="2000">
              <a:solidFill>
                <a:srgbClr val="FF5001"/>
              </a:solidFill>
              <a:latin typeface="맑은 고딕" pitchFamily="50" charset="-127"/>
              <a:ea typeface="맑은 고딕" pitchFamily="50" charset="-127"/>
            </a:endParaRPr>
          </a:p>
        </p:txBody>
      </p:sp>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6"/>
          <p:cNvSpPr>
            <a:spLocks noGrp="1"/>
          </p:cNvSpPr>
          <p:nvPr>
            <p:ph type="sldNum" sz="quarter" idx="12"/>
          </p:nvPr>
        </p:nvSpPr>
        <p:spPr/>
        <p:txBody>
          <a:bodyPr/>
          <a:lstStyle/>
          <a:p>
            <a:pPr>
              <a:defRPr/>
            </a:pPr>
            <a:fld id="{0966E806-9C6D-4C18-B035-4C94F8AC2EC1}" type="slidenum">
              <a:rPr lang="ko-KR" altLang="en-US" smtClean="0"/>
              <a:pPr>
                <a:defRPr/>
              </a:pPr>
              <a:t>11</a:t>
            </a:fld>
            <a:endParaRPr lang="ko-KR" altLang="en-US"/>
          </a:p>
        </p:txBody>
      </p:sp>
      <p:sp>
        <p:nvSpPr>
          <p:cNvPr id="18" name="TextBox 17"/>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19" name="TextBox 18"/>
          <p:cNvSpPr txBox="1"/>
          <p:nvPr/>
        </p:nvSpPr>
        <p:spPr>
          <a:xfrm>
            <a:off x="520700" y="506413"/>
            <a:ext cx="2860078"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Existing Solutions I – Apply JPEG</a:t>
            </a:r>
            <a:endParaRPr kumimoji="0" lang="ko-KR" altLang="en-US" sz="1400" dirty="0">
              <a:solidFill>
                <a:schemeClr val="tx1">
                  <a:lumMod val="65000"/>
                  <a:lumOff val="35000"/>
                </a:schemeClr>
              </a:solidFill>
              <a:latin typeface="+mn-lt"/>
              <a:ea typeface="+mj-ea"/>
            </a:endParaRPr>
          </a:p>
        </p:txBody>
      </p:sp>
      <p:sp>
        <p:nvSpPr>
          <p:cNvPr id="20" name="TextBox 19"/>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Structure Conversion  /  </a:t>
            </a:r>
            <a:r>
              <a:rPr kumimoji="0" lang="en-US" altLang="ko-KR" sz="800" dirty="0" smtClean="0">
                <a:solidFill>
                  <a:srgbClr val="FF5001"/>
                </a:solidFill>
                <a:latin typeface="+mn-lt"/>
                <a:ea typeface="+mn-ea"/>
              </a:rPr>
              <a:t>Structure Separation  </a:t>
            </a:r>
            <a:r>
              <a:rPr kumimoji="0" lang="en-US" altLang="ko-KR" sz="800" dirty="0" smtClean="0">
                <a:solidFill>
                  <a:schemeClr val="tx1">
                    <a:lumMod val="65000"/>
                    <a:lumOff val="35000"/>
                  </a:schemeClr>
                </a:solidFill>
                <a:latin typeface="+mn-lt"/>
                <a:ea typeface="+mn-ea"/>
              </a:rPr>
              <a:t>/   Low-pass Filtering</a:t>
            </a:r>
            <a:endParaRPr kumimoji="0" lang="ko-KR" altLang="en-US" sz="800" dirty="0">
              <a:solidFill>
                <a:schemeClr val="tx1">
                  <a:lumMod val="65000"/>
                  <a:lumOff val="35000"/>
                </a:schemeClr>
              </a:solidFill>
              <a:latin typeface="+mn-lt"/>
              <a:ea typeface="+mn-ea"/>
            </a:endParaRPr>
          </a:p>
        </p:txBody>
      </p:sp>
      <p:sp>
        <p:nvSpPr>
          <p:cNvPr id="21" name="TextBox 20"/>
          <p:cNvSpPr txBox="1"/>
          <p:nvPr/>
        </p:nvSpPr>
        <p:spPr>
          <a:xfrm>
            <a:off x="428596" y="1857364"/>
            <a:ext cx="25003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Structure Separation</a:t>
            </a:r>
            <a:endParaRPr lang="en-US" dirty="0">
              <a:latin typeface="Trebuchet MS" pitchFamily="34" charset="0"/>
            </a:endParaRPr>
          </a:p>
        </p:txBody>
      </p:sp>
      <p:sp>
        <p:nvSpPr>
          <p:cNvPr id="10" name="TextBox 9"/>
          <p:cNvSpPr txBox="1"/>
          <p:nvPr/>
        </p:nvSpPr>
        <p:spPr>
          <a:xfrm>
            <a:off x="1071538" y="2428868"/>
            <a:ext cx="5857916" cy="369332"/>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Color space conversion.</a:t>
            </a:r>
            <a:endParaRPr lang="en-US" dirty="0" smtClean="0">
              <a:latin typeface="Trebuchet MS" pitchFamily="34" charset="0"/>
              <a:ea typeface="Tahoma" pitchFamily="34" charset="0"/>
              <a:cs typeface="Tahoma" pitchFamily="34" charset="0"/>
            </a:endParaRPr>
          </a:p>
        </p:txBody>
      </p:sp>
      <p:pic>
        <p:nvPicPr>
          <p:cNvPr id="3074" name="Picture 2"/>
          <p:cNvPicPr>
            <a:picLocks noChangeAspect="1" noChangeArrowheads="1"/>
          </p:cNvPicPr>
          <p:nvPr/>
        </p:nvPicPr>
        <p:blipFill>
          <a:blip r:embed="rId2" cstate="print"/>
          <a:srcRect/>
          <a:stretch>
            <a:fillRect/>
          </a:stretch>
        </p:blipFill>
        <p:spPr bwMode="auto">
          <a:xfrm>
            <a:off x="1785918" y="3357562"/>
            <a:ext cx="3924300" cy="1476375"/>
          </a:xfrm>
          <a:prstGeom prst="rect">
            <a:avLst/>
          </a:prstGeom>
          <a:noFill/>
          <a:ln w="9525">
            <a:noFill/>
            <a:miter lim="800000"/>
            <a:headEnd/>
            <a:tailEnd/>
          </a:ln>
        </p:spPr>
      </p:pic>
      <p:sp>
        <p:nvSpPr>
          <p:cNvPr id="12" name="TextBox 11"/>
          <p:cNvSpPr txBox="1"/>
          <p:nvPr/>
        </p:nvSpPr>
        <p:spPr>
          <a:xfrm>
            <a:off x="1142976" y="5072074"/>
            <a:ext cx="5857916" cy="369332"/>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Apply JPEG to each </a:t>
            </a:r>
            <a:r>
              <a:rPr lang="en-US" altLang="ko-KR" dirty="0" err="1" smtClean="0">
                <a:latin typeface="Trebuchet MS" pitchFamily="34" charset="0"/>
                <a:ea typeface="Tahoma" pitchFamily="34" charset="0"/>
                <a:cs typeface="Tahoma" pitchFamily="34" charset="0"/>
              </a:rPr>
              <a:t>YCbCr</a:t>
            </a:r>
            <a:r>
              <a:rPr lang="en-US" altLang="ko-KR" dirty="0" smtClean="0">
                <a:latin typeface="Trebuchet MS" pitchFamily="34" charset="0"/>
                <a:ea typeface="Tahoma" pitchFamily="34" charset="0"/>
                <a:cs typeface="Tahoma" pitchFamily="34" charset="0"/>
              </a:rPr>
              <a:t> Color components.</a:t>
            </a:r>
            <a:endParaRPr lang="en-US" dirty="0" smtClean="0">
              <a:latin typeface="Trebuchet MS" pitchFamily="34" charset="0"/>
              <a:ea typeface="Tahoma" pitchFamily="34" charset="0"/>
              <a:cs typeface="Tahoma" pitchFamily="34" charset="0"/>
            </a:endParaRPr>
          </a:p>
        </p:txBody>
      </p:sp>
      <p:sp>
        <p:nvSpPr>
          <p:cNvPr id="13" name="TextBox 12"/>
          <p:cNvSpPr txBox="1"/>
          <p:nvPr/>
        </p:nvSpPr>
        <p:spPr>
          <a:xfrm>
            <a:off x="1071538" y="2857496"/>
            <a:ext cx="5857916" cy="369332"/>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Separate Y array.</a:t>
            </a:r>
            <a:endParaRPr lang="en-US" dirty="0" smtClean="0">
              <a:latin typeface="Trebuchet MS" pitchFamily="34" charset="0"/>
              <a:ea typeface="Tahoma" pitchFamily="34" charset="0"/>
              <a:cs typeface="Tahoma" pitchFamily="34" charset="0"/>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Box 3"/>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a:solidFill>
                  <a:srgbClr val="FF5001"/>
                </a:solidFill>
                <a:latin typeface="맑은 고딕" pitchFamily="50" charset="-127"/>
                <a:ea typeface="맑은 고딕" pitchFamily="50" charset="-127"/>
              </a:rPr>
              <a:t>2</a:t>
            </a:r>
            <a:endParaRPr kumimoji="0" lang="ko-KR" altLang="en-US" sz="2000">
              <a:solidFill>
                <a:srgbClr val="FF5001"/>
              </a:solidFill>
              <a:latin typeface="맑은 고딕" pitchFamily="50" charset="-127"/>
              <a:ea typeface="맑은 고딕" pitchFamily="50" charset="-127"/>
            </a:endParaRPr>
          </a:p>
        </p:txBody>
      </p:sp>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6"/>
          <p:cNvSpPr>
            <a:spLocks noGrp="1"/>
          </p:cNvSpPr>
          <p:nvPr>
            <p:ph type="sldNum" sz="quarter" idx="12"/>
          </p:nvPr>
        </p:nvSpPr>
        <p:spPr/>
        <p:txBody>
          <a:bodyPr/>
          <a:lstStyle/>
          <a:p>
            <a:pPr>
              <a:defRPr/>
            </a:pPr>
            <a:fld id="{0966E806-9C6D-4C18-B035-4C94F8AC2EC1}" type="slidenum">
              <a:rPr lang="ko-KR" altLang="en-US" smtClean="0"/>
              <a:pPr>
                <a:defRPr/>
              </a:pPr>
              <a:t>12</a:t>
            </a:fld>
            <a:endParaRPr lang="ko-KR" altLang="en-US"/>
          </a:p>
        </p:txBody>
      </p:sp>
      <p:sp>
        <p:nvSpPr>
          <p:cNvPr id="18" name="TextBox 17"/>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19" name="TextBox 18"/>
          <p:cNvSpPr txBox="1"/>
          <p:nvPr/>
        </p:nvSpPr>
        <p:spPr>
          <a:xfrm>
            <a:off x="520700" y="506413"/>
            <a:ext cx="2860078"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Existing Solutions I – Apply JPEG</a:t>
            </a:r>
            <a:endParaRPr kumimoji="0" lang="ko-KR" altLang="en-US" sz="1400" dirty="0">
              <a:solidFill>
                <a:schemeClr val="tx1">
                  <a:lumMod val="65000"/>
                  <a:lumOff val="35000"/>
                </a:schemeClr>
              </a:solidFill>
              <a:latin typeface="+mn-lt"/>
              <a:ea typeface="+mj-ea"/>
            </a:endParaRPr>
          </a:p>
        </p:txBody>
      </p:sp>
      <p:sp>
        <p:nvSpPr>
          <p:cNvPr id="20" name="TextBox 19"/>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Structure Conversion  /  Structure Separation  /   </a:t>
            </a:r>
            <a:r>
              <a:rPr kumimoji="0" lang="en-US" altLang="ko-KR" sz="800" dirty="0" smtClean="0">
                <a:solidFill>
                  <a:srgbClr val="FF5001"/>
                </a:solidFill>
                <a:latin typeface="+mn-lt"/>
                <a:ea typeface="+mn-ea"/>
              </a:rPr>
              <a:t>Low-pass Filtering</a:t>
            </a:r>
            <a:endParaRPr kumimoji="0" lang="ko-KR" altLang="en-US" sz="800" dirty="0">
              <a:solidFill>
                <a:srgbClr val="FF5001"/>
              </a:solidFill>
              <a:latin typeface="+mn-lt"/>
              <a:ea typeface="+mn-ea"/>
            </a:endParaRPr>
          </a:p>
        </p:txBody>
      </p:sp>
      <p:sp>
        <p:nvSpPr>
          <p:cNvPr id="21" name="TextBox 20"/>
          <p:cNvSpPr txBox="1"/>
          <p:nvPr/>
        </p:nvSpPr>
        <p:spPr>
          <a:xfrm>
            <a:off x="428596" y="1857364"/>
            <a:ext cx="25003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Low-pass Filtering -1</a:t>
            </a:r>
            <a:endParaRPr lang="en-US" dirty="0">
              <a:latin typeface="Trebuchet MS" pitchFamily="34" charset="0"/>
            </a:endParaRPr>
          </a:p>
        </p:txBody>
      </p:sp>
      <p:sp>
        <p:nvSpPr>
          <p:cNvPr id="10" name="TextBox 9"/>
          <p:cNvSpPr txBox="1"/>
          <p:nvPr/>
        </p:nvSpPr>
        <p:spPr>
          <a:xfrm>
            <a:off x="1071538" y="2428868"/>
            <a:ext cx="5857916" cy="369332"/>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Low-pass filtering (G – space)</a:t>
            </a:r>
            <a:endParaRPr lang="en-US" dirty="0" smtClean="0">
              <a:latin typeface="Trebuchet MS" pitchFamily="34" charset="0"/>
              <a:ea typeface="Tahoma" pitchFamily="34" charset="0"/>
              <a:cs typeface="Tahoma"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1285852" y="3000372"/>
            <a:ext cx="5486400" cy="31813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Box 3"/>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a:solidFill>
                  <a:srgbClr val="FF5001"/>
                </a:solidFill>
                <a:latin typeface="맑은 고딕" pitchFamily="50" charset="-127"/>
                <a:ea typeface="맑은 고딕" pitchFamily="50" charset="-127"/>
              </a:rPr>
              <a:t>2</a:t>
            </a:r>
            <a:endParaRPr kumimoji="0" lang="ko-KR" altLang="en-US" sz="2000">
              <a:solidFill>
                <a:srgbClr val="FF5001"/>
              </a:solidFill>
              <a:latin typeface="맑은 고딕" pitchFamily="50" charset="-127"/>
              <a:ea typeface="맑은 고딕" pitchFamily="50" charset="-127"/>
            </a:endParaRPr>
          </a:p>
        </p:txBody>
      </p:sp>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6"/>
          <p:cNvSpPr>
            <a:spLocks noGrp="1"/>
          </p:cNvSpPr>
          <p:nvPr>
            <p:ph type="sldNum" sz="quarter" idx="12"/>
          </p:nvPr>
        </p:nvSpPr>
        <p:spPr/>
        <p:txBody>
          <a:bodyPr/>
          <a:lstStyle/>
          <a:p>
            <a:pPr>
              <a:defRPr/>
            </a:pPr>
            <a:fld id="{0966E806-9C6D-4C18-B035-4C94F8AC2EC1}" type="slidenum">
              <a:rPr lang="ko-KR" altLang="en-US" smtClean="0"/>
              <a:pPr>
                <a:defRPr/>
              </a:pPr>
              <a:t>13</a:t>
            </a:fld>
            <a:endParaRPr lang="ko-KR" altLang="en-US"/>
          </a:p>
        </p:txBody>
      </p:sp>
      <p:sp>
        <p:nvSpPr>
          <p:cNvPr id="18" name="TextBox 17"/>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19" name="TextBox 18"/>
          <p:cNvSpPr txBox="1"/>
          <p:nvPr/>
        </p:nvSpPr>
        <p:spPr>
          <a:xfrm>
            <a:off x="520700" y="506413"/>
            <a:ext cx="2860078"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Existing Solutions I – Apply JPEG</a:t>
            </a:r>
            <a:endParaRPr kumimoji="0" lang="ko-KR" altLang="en-US" sz="1400" dirty="0">
              <a:solidFill>
                <a:schemeClr val="tx1">
                  <a:lumMod val="65000"/>
                  <a:lumOff val="35000"/>
                </a:schemeClr>
              </a:solidFill>
              <a:latin typeface="+mn-lt"/>
              <a:ea typeface="+mj-ea"/>
            </a:endParaRPr>
          </a:p>
        </p:txBody>
      </p:sp>
      <p:sp>
        <p:nvSpPr>
          <p:cNvPr id="20" name="TextBox 19"/>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Structure Conversion  /  Structure Separation  /   </a:t>
            </a:r>
            <a:r>
              <a:rPr kumimoji="0" lang="en-US" altLang="ko-KR" sz="800" dirty="0" smtClean="0">
                <a:solidFill>
                  <a:srgbClr val="FF5001"/>
                </a:solidFill>
                <a:latin typeface="+mn-lt"/>
                <a:ea typeface="+mn-ea"/>
              </a:rPr>
              <a:t>Low-pass Filtering</a:t>
            </a:r>
            <a:endParaRPr kumimoji="0" lang="ko-KR" altLang="en-US" sz="800" dirty="0">
              <a:solidFill>
                <a:srgbClr val="FF5001"/>
              </a:solidFill>
              <a:latin typeface="+mn-lt"/>
              <a:ea typeface="+mn-ea"/>
            </a:endParaRPr>
          </a:p>
        </p:txBody>
      </p:sp>
      <p:sp>
        <p:nvSpPr>
          <p:cNvPr id="21" name="TextBox 20"/>
          <p:cNvSpPr txBox="1"/>
          <p:nvPr/>
        </p:nvSpPr>
        <p:spPr>
          <a:xfrm>
            <a:off x="428596" y="1857364"/>
            <a:ext cx="25003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Low-pass Filtering -1</a:t>
            </a:r>
            <a:endParaRPr lang="en-US" dirty="0">
              <a:latin typeface="Trebuchet MS" pitchFamily="34" charset="0"/>
            </a:endParaRPr>
          </a:p>
        </p:txBody>
      </p:sp>
      <p:sp>
        <p:nvSpPr>
          <p:cNvPr id="10" name="TextBox 9"/>
          <p:cNvSpPr txBox="1"/>
          <p:nvPr/>
        </p:nvSpPr>
        <p:spPr>
          <a:xfrm>
            <a:off x="1071538" y="2428868"/>
            <a:ext cx="5857916" cy="369332"/>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Color conversion to </a:t>
            </a:r>
            <a:r>
              <a:rPr lang="en-US" altLang="ko-KR" dirty="0" err="1" smtClean="0">
                <a:latin typeface="Trebuchet MS" pitchFamily="34" charset="0"/>
                <a:ea typeface="Tahoma" pitchFamily="34" charset="0"/>
                <a:cs typeface="Tahoma" pitchFamily="34" charset="0"/>
              </a:rPr>
              <a:t>YCbCr</a:t>
            </a:r>
            <a:r>
              <a:rPr lang="en-US" altLang="ko-KR" dirty="0" smtClean="0">
                <a:latin typeface="Trebuchet MS" pitchFamily="34" charset="0"/>
                <a:ea typeface="Tahoma" pitchFamily="34" charset="0"/>
                <a:cs typeface="Tahoma" pitchFamily="34" charset="0"/>
              </a:rPr>
              <a:t>.</a:t>
            </a:r>
            <a:endParaRPr lang="en-US" dirty="0" smtClean="0">
              <a:latin typeface="Trebuchet MS" pitchFamily="34" charset="0"/>
              <a:ea typeface="Tahoma" pitchFamily="34" charset="0"/>
              <a:cs typeface="Tahoma" pitchFamily="34" charset="0"/>
            </a:endParaRPr>
          </a:p>
        </p:txBody>
      </p:sp>
      <p:pic>
        <p:nvPicPr>
          <p:cNvPr id="3074" name="Picture 2"/>
          <p:cNvPicPr>
            <a:picLocks noChangeAspect="1" noChangeArrowheads="1"/>
          </p:cNvPicPr>
          <p:nvPr/>
        </p:nvPicPr>
        <p:blipFill>
          <a:blip r:embed="rId3" cstate="print"/>
          <a:srcRect/>
          <a:stretch>
            <a:fillRect/>
          </a:stretch>
        </p:blipFill>
        <p:spPr bwMode="auto">
          <a:xfrm>
            <a:off x="1214414" y="3571876"/>
            <a:ext cx="6315075" cy="2590800"/>
          </a:xfrm>
          <a:prstGeom prst="rect">
            <a:avLst/>
          </a:prstGeom>
          <a:noFill/>
          <a:ln w="9525">
            <a:noFill/>
            <a:miter lim="800000"/>
            <a:headEnd/>
            <a:tailEnd/>
          </a:ln>
        </p:spPr>
      </p:pic>
      <p:sp>
        <p:nvSpPr>
          <p:cNvPr id="12" name="TextBox 11"/>
          <p:cNvSpPr txBox="1"/>
          <p:nvPr/>
        </p:nvSpPr>
        <p:spPr>
          <a:xfrm>
            <a:off x="1071538" y="2928934"/>
            <a:ext cx="5857916" cy="369332"/>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kumimoji="0" lang="en-US" altLang="ko-KR" dirty="0" smtClean="0">
                <a:latin typeface="Trebuchet MS" pitchFamily="34" charset="0"/>
              </a:rPr>
              <a:t>Apply JPEG to each </a:t>
            </a:r>
            <a:r>
              <a:rPr kumimoji="0" lang="en-US" altLang="ko-KR" dirty="0" err="1" smtClean="0">
                <a:latin typeface="Trebuchet MS" pitchFamily="34" charset="0"/>
              </a:rPr>
              <a:t>YCbCr</a:t>
            </a:r>
            <a:r>
              <a:rPr kumimoji="0" lang="en-US" altLang="ko-KR" dirty="0" smtClean="0">
                <a:latin typeface="Trebuchet MS" pitchFamily="34" charset="0"/>
              </a:rPr>
              <a:t> color components.</a:t>
            </a:r>
            <a:endParaRPr lang="en-US" dirty="0" smtClean="0">
              <a:latin typeface="Trebuchet MS" pitchFamily="34" charset="0"/>
              <a:ea typeface="Tahoma" pitchFamily="34" charset="0"/>
              <a:cs typeface="Tahoma" pitchFamily="34" charset="0"/>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Box 3"/>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a:solidFill>
                  <a:srgbClr val="FF5001"/>
                </a:solidFill>
                <a:latin typeface="맑은 고딕" pitchFamily="50" charset="-127"/>
                <a:ea typeface="맑은 고딕" pitchFamily="50" charset="-127"/>
              </a:rPr>
              <a:t>2</a:t>
            </a:r>
            <a:endParaRPr kumimoji="0" lang="ko-KR" altLang="en-US" sz="2000">
              <a:solidFill>
                <a:srgbClr val="FF5001"/>
              </a:solidFill>
              <a:latin typeface="맑은 고딕" pitchFamily="50" charset="-127"/>
              <a:ea typeface="맑은 고딕" pitchFamily="50" charset="-127"/>
            </a:endParaRPr>
          </a:p>
        </p:txBody>
      </p:sp>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6"/>
          <p:cNvSpPr>
            <a:spLocks noGrp="1"/>
          </p:cNvSpPr>
          <p:nvPr>
            <p:ph type="sldNum" sz="quarter" idx="12"/>
          </p:nvPr>
        </p:nvSpPr>
        <p:spPr/>
        <p:txBody>
          <a:bodyPr/>
          <a:lstStyle/>
          <a:p>
            <a:pPr>
              <a:defRPr/>
            </a:pPr>
            <a:fld id="{0966E806-9C6D-4C18-B035-4C94F8AC2EC1}" type="slidenum">
              <a:rPr lang="ko-KR" altLang="en-US" smtClean="0"/>
              <a:pPr>
                <a:defRPr/>
              </a:pPr>
              <a:t>14</a:t>
            </a:fld>
            <a:endParaRPr lang="ko-KR" altLang="en-US"/>
          </a:p>
        </p:txBody>
      </p:sp>
      <p:sp>
        <p:nvSpPr>
          <p:cNvPr id="18" name="TextBox 17"/>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19" name="TextBox 18"/>
          <p:cNvSpPr txBox="1"/>
          <p:nvPr/>
        </p:nvSpPr>
        <p:spPr>
          <a:xfrm>
            <a:off x="520700" y="506413"/>
            <a:ext cx="2860078"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Existing Solutions I – Apply JPEG</a:t>
            </a:r>
            <a:endParaRPr kumimoji="0" lang="ko-KR" altLang="en-US" sz="1400" dirty="0">
              <a:solidFill>
                <a:schemeClr val="tx1">
                  <a:lumMod val="65000"/>
                  <a:lumOff val="35000"/>
                </a:schemeClr>
              </a:solidFill>
              <a:latin typeface="+mn-lt"/>
              <a:ea typeface="+mj-ea"/>
            </a:endParaRPr>
          </a:p>
        </p:txBody>
      </p:sp>
      <p:sp>
        <p:nvSpPr>
          <p:cNvPr id="20" name="TextBox 19"/>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Structure Conversion  /  Structure Separation  /   </a:t>
            </a:r>
            <a:r>
              <a:rPr kumimoji="0" lang="en-US" altLang="ko-KR" sz="800" dirty="0" smtClean="0">
                <a:solidFill>
                  <a:srgbClr val="FF5001"/>
                </a:solidFill>
                <a:latin typeface="+mn-lt"/>
                <a:ea typeface="+mn-ea"/>
              </a:rPr>
              <a:t>Low-pass Filtering</a:t>
            </a:r>
            <a:endParaRPr kumimoji="0" lang="ko-KR" altLang="en-US" sz="800" dirty="0">
              <a:solidFill>
                <a:srgbClr val="FF5001"/>
              </a:solidFill>
              <a:latin typeface="+mn-lt"/>
              <a:ea typeface="+mn-ea"/>
            </a:endParaRPr>
          </a:p>
        </p:txBody>
      </p:sp>
      <p:sp>
        <p:nvSpPr>
          <p:cNvPr id="21" name="TextBox 20"/>
          <p:cNvSpPr txBox="1"/>
          <p:nvPr/>
        </p:nvSpPr>
        <p:spPr>
          <a:xfrm>
            <a:off x="428596" y="1857364"/>
            <a:ext cx="25003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Low-pass Filtering -2</a:t>
            </a:r>
            <a:endParaRPr lang="en-US" dirty="0">
              <a:latin typeface="Trebuchet MS" pitchFamily="34" charset="0"/>
            </a:endParaRPr>
          </a:p>
        </p:txBody>
      </p:sp>
      <p:sp>
        <p:nvSpPr>
          <p:cNvPr id="10" name="TextBox 9"/>
          <p:cNvSpPr txBox="1"/>
          <p:nvPr/>
        </p:nvSpPr>
        <p:spPr>
          <a:xfrm>
            <a:off x="1071538" y="2428868"/>
            <a:ext cx="5857916" cy="369332"/>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Low-pass filtering (G – space)</a:t>
            </a:r>
            <a:endParaRPr lang="en-US" dirty="0" smtClean="0">
              <a:latin typeface="Trebuchet MS" pitchFamily="34" charset="0"/>
              <a:ea typeface="Tahoma" pitchFamily="34" charset="0"/>
              <a:cs typeface="Tahoma"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2143108" y="3143248"/>
            <a:ext cx="4010025" cy="14954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Box 3"/>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a:solidFill>
                  <a:srgbClr val="FF5001"/>
                </a:solidFill>
                <a:latin typeface="맑은 고딕" pitchFamily="50" charset="-127"/>
                <a:ea typeface="맑은 고딕" pitchFamily="50" charset="-127"/>
              </a:rPr>
              <a:t>2</a:t>
            </a:r>
            <a:endParaRPr kumimoji="0" lang="ko-KR" altLang="en-US" sz="2000">
              <a:solidFill>
                <a:srgbClr val="FF5001"/>
              </a:solidFill>
              <a:latin typeface="맑은 고딕" pitchFamily="50" charset="-127"/>
              <a:ea typeface="맑은 고딕" pitchFamily="50" charset="-127"/>
            </a:endParaRPr>
          </a:p>
        </p:txBody>
      </p:sp>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6"/>
          <p:cNvSpPr>
            <a:spLocks noGrp="1"/>
          </p:cNvSpPr>
          <p:nvPr>
            <p:ph type="sldNum" sz="quarter" idx="12"/>
          </p:nvPr>
        </p:nvSpPr>
        <p:spPr/>
        <p:txBody>
          <a:bodyPr/>
          <a:lstStyle/>
          <a:p>
            <a:pPr>
              <a:defRPr/>
            </a:pPr>
            <a:fld id="{0966E806-9C6D-4C18-B035-4C94F8AC2EC1}" type="slidenum">
              <a:rPr lang="ko-KR" altLang="en-US" smtClean="0"/>
              <a:pPr>
                <a:defRPr/>
              </a:pPr>
              <a:t>15</a:t>
            </a:fld>
            <a:endParaRPr lang="ko-KR" altLang="en-US" dirty="0"/>
          </a:p>
        </p:txBody>
      </p:sp>
      <p:sp>
        <p:nvSpPr>
          <p:cNvPr id="18" name="TextBox 17"/>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19" name="TextBox 18"/>
          <p:cNvSpPr txBox="1"/>
          <p:nvPr/>
        </p:nvSpPr>
        <p:spPr>
          <a:xfrm>
            <a:off x="520700" y="506413"/>
            <a:ext cx="2860078"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Existing Solutions I – Apply JPEG</a:t>
            </a:r>
            <a:endParaRPr kumimoji="0" lang="ko-KR" altLang="en-US" sz="1400" dirty="0">
              <a:solidFill>
                <a:schemeClr val="tx1">
                  <a:lumMod val="65000"/>
                  <a:lumOff val="35000"/>
                </a:schemeClr>
              </a:solidFill>
              <a:latin typeface="+mn-lt"/>
              <a:ea typeface="+mj-ea"/>
            </a:endParaRPr>
          </a:p>
        </p:txBody>
      </p:sp>
      <p:sp>
        <p:nvSpPr>
          <p:cNvPr id="20" name="TextBox 19"/>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Structure Conversion  /  Structure Separation  /   </a:t>
            </a:r>
            <a:r>
              <a:rPr kumimoji="0" lang="en-US" altLang="ko-KR" sz="800" dirty="0" smtClean="0">
                <a:solidFill>
                  <a:srgbClr val="FF5001"/>
                </a:solidFill>
                <a:latin typeface="+mn-lt"/>
                <a:ea typeface="+mn-ea"/>
              </a:rPr>
              <a:t>Low-pass Filtering</a:t>
            </a:r>
            <a:endParaRPr kumimoji="0" lang="ko-KR" altLang="en-US" sz="800" dirty="0">
              <a:solidFill>
                <a:srgbClr val="FF5001"/>
              </a:solidFill>
              <a:latin typeface="+mn-lt"/>
              <a:ea typeface="+mn-ea"/>
            </a:endParaRPr>
          </a:p>
        </p:txBody>
      </p:sp>
      <p:sp>
        <p:nvSpPr>
          <p:cNvPr id="21" name="TextBox 20"/>
          <p:cNvSpPr txBox="1"/>
          <p:nvPr/>
        </p:nvSpPr>
        <p:spPr>
          <a:xfrm>
            <a:off x="428596" y="1857364"/>
            <a:ext cx="25003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Low-pass Filtering -2</a:t>
            </a:r>
            <a:endParaRPr lang="en-US" dirty="0">
              <a:latin typeface="Trebuchet MS" pitchFamily="34" charset="0"/>
            </a:endParaRPr>
          </a:p>
        </p:txBody>
      </p:sp>
      <p:sp>
        <p:nvSpPr>
          <p:cNvPr id="10" name="TextBox 9"/>
          <p:cNvSpPr txBox="1"/>
          <p:nvPr/>
        </p:nvSpPr>
        <p:spPr>
          <a:xfrm>
            <a:off x="1071538" y="2428868"/>
            <a:ext cx="5857916" cy="369332"/>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Color conversion to </a:t>
            </a:r>
            <a:r>
              <a:rPr lang="en-US" altLang="ko-KR" dirty="0" err="1" smtClean="0">
                <a:latin typeface="Trebuchet MS" pitchFamily="34" charset="0"/>
                <a:ea typeface="Tahoma" pitchFamily="34" charset="0"/>
                <a:cs typeface="Tahoma" pitchFamily="34" charset="0"/>
              </a:rPr>
              <a:t>YCbCr</a:t>
            </a:r>
            <a:r>
              <a:rPr lang="en-US" altLang="ko-KR" dirty="0" smtClean="0">
                <a:latin typeface="Trebuchet MS" pitchFamily="34" charset="0"/>
                <a:ea typeface="Tahoma" pitchFamily="34" charset="0"/>
                <a:cs typeface="Tahoma" pitchFamily="34" charset="0"/>
              </a:rPr>
              <a:t>.</a:t>
            </a:r>
            <a:endParaRPr lang="en-US" dirty="0" smtClean="0">
              <a:latin typeface="Trebuchet MS" pitchFamily="34" charset="0"/>
              <a:ea typeface="Tahoma" pitchFamily="34" charset="0"/>
              <a:cs typeface="Tahoma" pitchFamily="34" charset="0"/>
            </a:endParaRPr>
          </a:p>
        </p:txBody>
      </p:sp>
      <p:pic>
        <p:nvPicPr>
          <p:cNvPr id="3074" name="Picture 2"/>
          <p:cNvPicPr>
            <a:picLocks noChangeAspect="1" noChangeArrowheads="1"/>
          </p:cNvPicPr>
          <p:nvPr/>
        </p:nvPicPr>
        <p:blipFill>
          <a:blip r:embed="rId3" cstate="print"/>
          <a:srcRect/>
          <a:stretch>
            <a:fillRect/>
          </a:stretch>
        </p:blipFill>
        <p:spPr bwMode="auto">
          <a:xfrm>
            <a:off x="1214414" y="3571876"/>
            <a:ext cx="6315075" cy="2590800"/>
          </a:xfrm>
          <a:prstGeom prst="rect">
            <a:avLst/>
          </a:prstGeom>
          <a:noFill/>
          <a:ln w="9525">
            <a:noFill/>
            <a:miter lim="800000"/>
            <a:headEnd/>
            <a:tailEnd/>
          </a:ln>
        </p:spPr>
      </p:pic>
      <p:sp>
        <p:nvSpPr>
          <p:cNvPr id="12" name="TextBox 11"/>
          <p:cNvSpPr txBox="1"/>
          <p:nvPr/>
        </p:nvSpPr>
        <p:spPr>
          <a:xfrm>
            <a:off x="1071538" y="2928934"/>
            <a:ext cx="5857916" cy="369332"/>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kumimoji="0" lang="en-US" altLang="ko-KR" dirty="0" smtClean="0">
                <a:latin typeface="Trebuchet MS" pitchFamily="34" charset="0"/>
              </a:rPr>
              <a:t>Apply JPEG to each </a:t>
            </a:r>
            <a:r>
              <a:rPr kumimoji="0" lang="en-US" altLang="ko-KR" dirty="0" err="1" smtClean="0">
                <a:latin typeface="Trebuchet MS" pitchFamily="34" charset="0"/>
              </a:rPr>
              <a:t>YCbCr</a:t>
            </a:r>
            <a:r>
              <a:rPr kumimoji="0" lang="en-US" altLang="ko-KR" dirty="0" smtClean="0">
                <a:latin typeface="Trebuchet MS" pitchFamily="34" charset="0"/>
              </a:rPr>
              <a:t> color components.</a:t>
            </a:r>
            <a:endParaRPr lang="en-US" dirty="0" smtClean="0">
              <a:latin typeface="Trebuchet MS" pitchFamily="34" charset="0"/>
              <a:ea typeface="Tahoma" pitchFamily="34" charset="0"/>
              <a:cs typeface="Tahoma" pitchFamily="34" charset="0"/>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Box 4"/>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a:solidFill>
                  <a:srgbClr val="FF5001"/>
                </a:solidFill>
                <a:latin typeface="맑은 고딕" pitchFamily="50" charset="-127"/>
                <a:ea typeface="맑은 고딕" pitchFamily="50" charset="-127"/>
              </a:rPr>
              <a:t>3</a:t>
            </a:r>
            <a:endParaRPr kumimoji="0" lang="ko-KR" altLang="en-US" sz="2000">
              <a:solidFill>
                <a:srgbClr val="FF5001"/>
              </a:solidFill>
              <a:latin typeface="맑은 고딕" pitchFamily="50" charset="-127"/>
              <a:ea typeface="맑은 고딕" pitchFamily="50" charset="-127"/>
            </a:endParaRPr>
          </a:p>
        </p:txBody>
      </p:sp>
      <p:cxnSp>
        <p:nvCxnSpPr>
          <p:cNvPr id="6" name="직선 연결선 5"/>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슬라이드 번호 개체 틀 9"/>
          <p:cNvSpPr>
            <a:spLocks noGrp="1"/>
          </p:cNvSpPr>
          <p:nvPr>
            <p:ph type="sldNum" sz="quarter" idx="12"/>
          </p:nvPr>
        </p:nvSpPr>
        <p:spPr/>
        <p:txBody>
          <a:bodyPr/>
          <a:lstStyle/>
          <a:p>
            <a:pPr>
              <a:defRPr/>
            </a:pPr>
            <a:fld id="{0966E806-9C6D-4C18-B035-4C94F8AC2EC1}" type="slidenum">
              <a:rPr lang="ko-KR" altLang="en-US" smtClean="0"/>
              <a:pPr>
                <a:defRPr/>
              </a:pPr>
              <a:t>16</a:t>
            </a:fld>
            <a:endParaRPr lang="ko-KR" altLang="en-US"/>
          </a:p>
        </p:txBody>
      </p:sp>
      <p:sp>
        <p:nvSpPr>
          <p:cNvPr id="15" name="TextBox 14"/>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20" name="TextBox 19"/>
          <p:cNvSpPr txBox="1"/>
          <p:nvPr/>
        </p:nvSpPr>
        <p:spPr>
          <a:xfrm>
            <a:off x="520700" y="506413"/>
            <a:ext cx="2644314"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Results of Existing Solutions I</a:t>
            </a:r>
            <a:endParaRPr kumimoji="0" lang="ko-KR" altLang="en-US" sz="1400" dirty="0">
              <a:solidFill>
                <a:schemeClr val="tx1">
                  <a:lumMod val="65000"/>
                  <a:lumOff val="35000"/>
                </a:schemeClr>
              </a:solidFill>
              <a:latin typeface="+mn-lt"/>
              <a:ea typeface="+mj-ea"/>
            </a:endParaRPr>
          </a:p>
        </p:txBody>
      </p:sp>
      <p:cxnSp>
        <p:nvCxnSpPr>
          <p:cNvPr id="21" name="직선 연결선 8"/>
          <p:cNvCxnSpPr/>
          <p:nvPr/>
        </p:nvCxnSpPr>
        <p:spPr>
          <a:xfrm rot="16200000" flipH="1">
            <a:off x="2465369" y="3892557"/>
            <a:ext cx="1500196" cy="1578"/>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직선 연결선 9"/>
          <p:cNvCxnSpPr/>
          <p:nvPr/>
        </p:nvCxnSpPr>
        <p:spPr>
          <a:xfrm rot="5400000">
            <a:off x="3074185" y="3180554"/>
            <a:ext cx="285750" cy="1587"/>
          </a:xfrm>
          <a:prstGeom prst="line">
            <a:avLst/>
          </a:prstGeom>
          <a:ln w="38100">
            <a:solidFill>
              <a:srgbClr val="FF500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57563" y="3071813"/>
            <a:ext cx="1875835" cy="1600438"/>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Trebuchet MS" pitchFamily="34" charset="0"/>
                <a:ea typeface="+mn-ea"/>
              </a:rPr>
              <a:t>Conventional Method</a:t>
            </a:r>
            <a:endParaRPr kumimoji="0" lang="en-US" altLang="ko-KR" sz="1400" dirty="0">
              <a:solidFill>
                <a:schemeClr val="tx1">
                  <a:lumMod val="65000"/>
                  <a:lumOff val="35000"/>
                </a:schemeClr>
              </a:solidFill>
              <a:latin typeface="Trebuchet MS" pitchFamily="34" charset="0"/>
              <a:ea typeface="+mn-ea"/>
            </a:endParaRPr>
          </a:p>
          <a:p>
            <a:pPr fontAlgn="auto">
              <a:spcBef>
                <a:spcPts val="0"/>
              </a:spcBef>
              <a:spcAft>
                <a:spcPts val="0"/>
              </a:spcAft>
              <a:defRPr/>
            </a:pPr>
            <a:endParaRPr kumimoji="0" lang="en-US" altLang="ko-KR" sz="1400" dirty="0">
              <a:solidFill>
                <a:schemeClr val="tx1">
                  <a:lumMod val="65000"/>
                  <a:lumOff val="35000"/>
                </a:schemeClr>
              </a:solidFill>
              <a:latin typeface="Trebuchet MS" pitchFamily="34" charset="0"/>
              <a:ea typeface="+mn-ea"/>
            </a:endParaRPr>
          </a:p>
          <a:p>
            <a:pPr fontAlgn="auto">
              <a:spcBef>
                <a:spcPts val="0"/>
              </a:spcBef>
              <a:spcAft>
                <a:spcPts val="0"/>
              </a:spcAft>
              <a:defRPr/>
            </a:pPr>
            <a:r>
              <a:rPr kumimoji="0" lang="en-US" altLang="ko-KR" sz="1400" dirty="0" smtClean="0">
                <a:solidFill>
                  <a:schemeClr val="tx1">
                    <a:lumMod val="65000"/>
                    <a:lumOff val="35000"/>
                  </a:schemeClr>
                </a:solidFill>
                <a:latin typeface="Trebuchet MS" pitchFamily="34" charset="0"/>
                <a:ea typeface="+mn-ea"/>
              </a:rPr>
              <a:t>Structure Conversion</a:t>
            </a:r>
            <a:endParaRPr kumimoji="0" lang="en-US" altLang="ko-KR" sz="1400" dirty="0">
              <a:solidFill>
                <a:schemeClr val="tx1">
                  <a:lumMod val="65000"/>
                  <a:lumOff val="35000"/>
                </a:schemeClr>
              </a:solidFill>
              <a:latin typeface="Trebuchet MS" pitchFamily="34" charset="0"/>
              <a:ea typeface="+mn-ea"/>
            </a:endParaRPr>
          </a:p>
          <a:p>
            <a:pPr fontAlgn="auto">
              <a:spcBef>
                <a:spcPts val="0"/>
              </a:spcBef>
              <a:spcAft>
                <a:spcPts val="0"/>
              </a:spcAft>
              <a:defRPr/>
            </a:pPr>
            <a:endParaRPr kumimoji="0" lang="en-US" altLang="ko-KR" sz="1400" dirty="0">
              <a:solidFill>
                <a:schemeClr val="tx1">
                  <a:lumMod val="65000"/>
                  <a:lumOff val="35000"/>
                </a:schemeClr>
              </a:solidFill>
              <a:latin typeface="Trebuchet MS" pitchFamily="34" charset="0"/>
              <a:ea typeface="+mn-ea"/>
            </a:endParaRPr>
          </a:p>
          <a:p>
            <a:pPr fontAlgn="auto">
              <a:spcBef>
                <a:spcPts val="0"/>
              </a:spcBef>
              <a:spcAft>
                <a:spcPts val="0"/>
              </a:spcAft>
              <a:defRPr/>
            </a:pPr>
            <a:r>
              <a:rPr kumimoji="0" lang="en-US" altLang="ko-KR" sz="1400" dirty="0" smtClean="0">
                <a:solidFill>
                  <a:schemeClr val="tx1">
                    <a:lumMod val="65000"/>
                    <a:lumOff val="35000"/>
                  </a:schemeClr>
                </a:solidFill>
                <a:latin typeface="Trebuchet MS" pitchFamily="34" charset="0"/>
                <a:ea typeface="+mn-ea"/>
              </a:rPr>
              <a:t>Structure Separation</a:t>
            </a:r>
          </a:p>
          <a:p>
            <a:pPr fontAlgn="auto">
              <a:spcBef>
                <a:spcPts val="0"/>
              </a:spcBef>
              <a:spcAft>
                <a:spcPts val="0"/>
              </a:spcAft>
              <a:defRPr/>
            </a:pPr>
            <a:endParaRPr kumimoji="0" lang="en-US" altLang="ko-KR" sz="1400" dirty="0" smtClean="0">
              <a:solidFill>
                <a:schemeClr val="tx1">
                  <a:lumMod val="65000"/>
                  <a:lumOff val="35000"/>
                </a:schemeClr>
              </a:solidFill>
              <a:latin typeface="Trebuchet MS" pitchFamily="34" charset="0"/>
              <a:ea typeface="+mn-ea"/>
            </a:endParaRPr>
          </a:p>
          <a:p>
            <a:pPr fontAlgn="auto">
              <a:spcBef>
                <a:spcPts val="0"/>
              </a:spcBef>
              <a:spcAft>
                <a:spcPts val="0"/>
              </a:spcAft>
              <a:defRPr/>
            </a:pPr>
            <a:r>
              <a:rPr kumimoji="0" lang="en-US" altLang="ko-KR" sz="1400" dirty="0" smtClean="0">
                <a:solidFill>
                  <a:schemeClr val="tx1">
                    <a:lumMod val="65000"/>
                    <a:lumOff val="35000"/>
                  </a:schemeClr>
                </a:solidFill>
                <a:latin typeface="Trebuchet MS" pitchFamily="34" charset="0"/>
                <a:ea typeface="+mn-ea"/>
              </a:rPr>
              <a:t>Low-pass Filtering</a:t>
            </a:r>
            <a:endParaRPr kumimoji="0" lang="ko-KR" altLang="en-US" sz="1400" dirty="0">
              <a:solidFill>
                <a:schemeClr val="tx1">
                  <a:lumMod val="65000"/>
                  <a:lumOff val="35000"/>
                </a:schemeClr>
              </a:solidFill>
              <a:latin typeface="Trebuchet MS" pitchFamily="34" charset="0"/>
              <a:ea typeface="+mn-ea"/>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4"/>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dirty="0">
                <a:solidFill>
                  <a:srgbClr val="FF5001"/>
                </a:solidFill>
                <a:latin typeface="맑은 고딕" pitchFamily="50" charset="-127"/>
                <a:ea typeface="맑은 고딕" pitchFamily="50" charset="-127"/>
              </a:rPr>
              <a:t>3</a:t>
            </a:r>
            <a:endParaRPr kumimoji="0" lang="ko-KR" altLang="en-US" sz="2000" dirty="0">
              <a:solidFill>
                <a:srgbClr val="FF5001"/>
              </a:solidFill>
              <a:latin typeface="맑은 고딕" pitchFamily="50" charset="-127"/>
              <a:ea typeface="맑은 고딕" pitchFamily="50" charset="-127"/>
            </a:endParaRPr>
          </a:p>
        </p:txBody>
      </p:sp>
      <p:cxnSp>
        <p:nvCxnSpPr>
          <p:cNvPr id="6" name="직선 연결선 5"/>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슬라이드 번호 개체 틀 21"/>
          <p:cNvSpPr>
            <a:spLocks noGrp="1"/>
          </p:cNvSpPr>
          <p:nvPr>
            <p:ph type="sldNum" sz="quarter" idx="12"/>
          </p:nvPr>
        </p:nvSpPr>
        <p:spPr/>
        <p:txBody>
          <a:bodyPr/>
          <a:lstStyle/>
          <a:p>
            <a:pPr>
              <a:defRPr/>
            </a:pPr>
            <a:fld id="{0966E806-9C6D-4C18-B035-4C94F8AC2EC1}" type="slidenum">
              <a:rPr lang="ko-KR" altLang="en-US" smtClean="0"/>
              <a:pPr>
                <a:defRPr/>
              </a:pPr>
              <a:t>17</a:t>
            </a:fld>
            <a:endParaRPr lang="ko-KR" altLang="en-US"/>
          </a:p>
        </p:txBody>
      </p:sp>
      <p:sp>
        <p:nvSpPr>
          <p:cNvPr id="12" name="TextBox 11"/>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rgbClr val="FF5001"/>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Structure Conversion  /  Structure Separation  /   Low-pass Filtering</a:t>
            </a:r>
            <a:endParaRPr kumimoji="0" lang="ko-KR" altLang="en-US" sz="800" dirty="0">
              <a:solidFill>
                <a:schemeClr val="tx1">
                  <a:lumMod val="65000"/>
                  <a:lumOff val="35000"/>
                </a:schemeClr>
              </a:solidFill>
              <a:latin typeface="+mn-lt"/>
              <a:ea typeface="+mn-ea"/>
            </a:endParaRPr>
          </a:p>
        </p:txBody>
      </p:sp>
      <p:sp>
        <p:nvSpPr>
          <p:cNvPr id="13" name="TextBox 12"/>
          <p:cNvSpPr txBox="1"/>
          <p:nvPr/>
        </p:nvSpPr>
        <p:spPr>
          <a:xfrm>
            <a:off x="520700" y="506413"/>
            <a:ext cx="2644314"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Results of Existing Solutions I</a:t>
            </a:r>
            <a:endParaRPr kumimoji="0" lang="ko-KR" altLang="en-US" sz="1400" dirty="0">
              <a:solidFill>
                <a:schemeClr val="tx1">
                  <a:lumMod val="65000"/>
                  <a:lumOff val="35000"/>
                </a:schemeClr>
              </a:solidFill>
              <a:latin typeface="+mn-lt"/>
              <a:ea typeface="+mj-ea"/>
            </a:endParaRPr>
          </a:p>
        </p:txBody>
      </p:sp>
      <p:sp>
        <p:nvSpPr>
          <p:cNvPr id="14" name="TextBox 13"/>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15" name="TextBox 14"/>
          <p:cNvSpPr txBox="1"/>
          <p:nvPr/>
        </p:nvSpPr>
        <p:spPr>
          <a:xfrm>
            <a:off x="428596" y="1857364"/>
            <a:ext cx="207170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Direct apply JPEG</a:t>
            </a:r>
            <a:endParaRPr lang="en-US" dirty="0">
              <a:latin typeface="Trebuchet MS" pitchFamily="34" charset="0"/>
            </a:endParaRPr>
          </a:p>
        </p:txBody>
      </p:sp>
      <p:sp>
        <p:nvSpPr>
          <p:cNvPr id="11" name="TextBox 10"/>
          <p:cNvSpPr txBox="1"/>
          <p:nvPr/>
        </p:nvSpPr>
        <p:spPr>
          <a:xfrm>
            <a:off x="2000232" y="5643578"/>
            <a:ext cx="5857916" cy="369332"/>
          </a:xfrm>
          <a:prstGeom prst="rect">
            <a:avLst/>
          </a:prstGeom>
          <a:noFill/>
        </p:spPr>
        <p:txBody>
          <a:bodyPr wrap="square" rtlCol="0">
            <a:spAutoFit/>
          </a:bodyPr>
          <a:lstStyle/>
          <a:p>
            <a:r>
              <a:rPr lang="en-US" dirty="0" smtClean="0">
                <a:latin typeface="Trebuchet MS" pitchFamily="34" charset="0"/>
                <a:ea typeface="Tahoma" pitchFamily="34" charset="0"/>
                <a:cs typeface="Tahoma" pitchFamily="34" charset="0"/>
              </a:rPr>
              <a:t>Quality : 75 , </a:t>
            </a:r>
            <a:r>
              <a:rPr lang="en-US" dirty="0" err="1" smtClean="0">
                <a:latin typeface="Trebuchet MS" pitchFamily="34" charset="0"/>
                <a:ea typeface="Tahoma" pitchFamily="34" charset="0"/>
                <a:cs typeface="Tahoma" pitchFamily="34" charset="0"/>
              </a:rPr>
              <a:t>Demosaic</a:t>
            </a:r>
            <a:r>
              <a:rPr lang="en-US" dirty="0" smtClean="0">
                <a:latin typeface="Trebuchet MS" pitchFamily="34" charset="0"/>
                <a:ea typeface="Tahoma" pitchFamily="34" charset="0"/>
                <a:cs typeface="Tahoma" pitchFamily="34" charset="0"/>
              </a:rPr>
              <a:t> method : frequency</a:t>
            </a:r>
          </a:p>
        </p:txBody>
      </p:sp>
      <p:pic>
        <p:nvPicPr>
          <p:cNvPr id="1027" name="Picture 3"/>
          <p:cNvPicPr>
            <a:picLocks noChangeAspect="1" noChangeArrowheads="1"/>
          </p:cNvPicPr>
          <p:nvPr/>
        </p:nvPicPr>
        <p:blipFill>
          <a:blip r:embed="rId2" cstate="print"/>
          <a:srcRect/>
          <a:stretch>
            <a:fillRect/>
          </a:stretch>
        </p:blipFill>
        <p:spPr bwMode="auto">
          <a:xfrm>
            <a:off x="314325" y="2571744"/>
            <a:ext cx="8401079" cy="2791297"/>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4"/>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dirty="0">
                <a:solidFill>
                  <a:srgbClr val="FF5001"/>
                </a:solidFill>
                <a:latin typeface="맑은 고딕" pitchFamily="50" charset="-127"/>
                <a:ea typeface="맑은 고딕" pitchFamily="50" charset="-127"/>
              </a:rPr>
              <a:t>3</a:t>
            </a:r>
            <a:endParaRPr kumimoji="0" lang="ko-KR" altLang="en-US" sz="2000" dirty="0">
              <a:solidFill>
                <a:srgbClr val="FF5001"/>
              </a:solidFill>
              <a:latin typeface="맑은 고딕" pitchFamily="50" charset="-127"/>
              <a:ea typeface="맑은 고딕" pitchFamily="50" charset="-127"/>
            </a:endParaRPr>
          </a:p>
        </p:txBody>
      </p:sp>
      <p:cxnSp>
        <p:nvCxnSpPr>
          <p:cNvPr id="6" name="직선 연결선 5"/>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슬라이드 번호 개체 틀 21"/>
          <p:cNvSpPr>
            <a:spLocks noGrp="1"/>
          </p:cNvSpPr>
          <p:nvPr>
            <p:ph type="sldNum" sz="quarter" idx="12"/>
          </p:nvPr>
        </p:nvSpPr>
        <p:spPr/>
        <p:txBody>
          <a:bodyPr/>
          <a:lstStyle/>
          <a:p>
            <a:pPr>
              <a:defRPr/>
            </a:pPr>
            <a:fld id="{0966E806-9C6D-4C18-B035-4C94F8AC2EC1}" type="slidenum">
              <a:rPr lang="ko-KR" altLang="en-US" smtClean="0"/>
              <a:pPr>
                <a:defRPr/>
              </a:pPr>
              <a:t>18</a:t>
            </a:fld>
            <a:endParaRPr lang="ko-KR" altLang="en-US"/>
          </a:p>
        </p:txBody>
      </p:sp>
      <p:sp>
        <p:nvSpPr>
          <p:cNvPr id="12" name="TextBox 11"/>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rgbClr val="FF5001"/>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Structure Conversion  /  Structure Separation  /   Low-pass Filtering</a:t>
            </a:r>
            <a:endParaRPr kumimoji="0" lang="ko-KR" altLang="en-US" sz="800" dirty="0">
              <a:solidFill>
                <a:schemeClr val="tx1">
                  <a:lumMod val="65000"/>
                  <a:lumOff val="35000"/>
                </a:schemeClr>
              </a:solidFill>
              <a:latin typeface="+mn-lt"/>
              <a:ea typeface="+mn-ea"/>
            </a:endParaRPr>
          </a:p>
        </p:txBody>
      </p:sp>
      <p:sp>
        <p:nvSpPr>
          <p:cNvPr id="13" name="TextBox 12"/>
          <p:cNvSpPr txBox="1"/>
          <p:nvPr/>
        </p:nvSpPr>
        <p:spPr>
          <a:xfrm>
            <a:off x="520700" y="506413"/>
            <a:ext cx="2644314"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Results of Existing Solutions I</a:t>
            </a:r>
            <a:endParaRPr kumimoji="0" lang="ko-KR" altLang="en-US" sz="1400" dirty="0">
              <a:solidFill>
                <a:schemeClr val="tx1">
                  <a:lumMod val="65000"/>
                  <a:lumOff val="35000"/>
                </a:schemeClr>
              </a:solidFill>
              <a:latin typeface="+mn-lt"/>
              <a:ea typeface="+mj-ea"/>
            </a:endParaRPr>
          </a:p>
        </p:txBody>
      </p:sp>
      <p:sp>
        <p:nvSpPr>
          <p:cNvPr id="14" name="TextBox 13"/>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15" name="TextBox 14"/>
          <p:cNvSpPr txBox="1"/>
          <p:nvPr/>
        </p:nvSpPr>
        <p:spPr>
          <a:xfrm>
            <a:off x="428596" y="1857364"/>
            <a:ext cx="207170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Direct apply JPEG</a:t>
            </a:r>
            <a:endParaRPr lang="en-US" dirty="0">
              <a:latin typeface="Trebuchet MS" pitchFamily="34" charset="0"/>
            </a:endParaRPr>
          </a:p>
        </p:txBody>
      </p:sp>
      <p:sp>
        <p:nvSpPr>
          <p:cNvPr id="11" name="TextBox 10"/>
          <p:cNvSpPr txBox="1"/>
          <p:nvPr/>
        </p:nvSpPr>
        <p:spPr>
          <a:xfrm>
            <a:off x="2000232" y="5643578"/>
            <a:ext cx="5857916" cy="369332"/>
          </a:xfrm>
          <a:prstGeom prst="rect">
            <a:avLst/>
          </a:prstGeom>
          <a:noFill/>
        </p:spPr>
        <p:txBody>
          <a:bodyPr wrap="square" rtlCol="0">
            <a:spAutoFit/>
          </a:bodyPr>
          <a:lstStyle/>
          <a:p>
            <a:r>
              <a:rPr lang="en-US" dirty="0" smtClean="0">
                <a:latin typeface="Trebuchet MS" pitchFamily="34" charset="0"/>
                <a:ea typeface="Tahoma" pitchFamily="34" charset="0"/>
                <a:cs typeface="Tahoma" pitchFamily="34" charset="0"/>
              </a:rPr>
              <a:t>Quality : 75 , </a:t>
            </a:r>
            <a:r>
              <a:rPr lang="en-US" dirty="0" err="1" smtClean="0">
                <a:latin typeface="Trebuchet MS" pitchFamily="34" charset="0"/>
                <a:ea typeface="Tahoma" pitchFamily="34" charset="0"/>
                <a:cs typeface="Tahoma" pitchFamily="34" charset="0"/>
              </a:rPr>
              <a:t>Demosaic</a:t>
            </a:r>
            <a:r>
              <a:rPr lang="en-US" dirty="0" smtClean="0">
                <a:latin typeface="Trebuchet MS" pitchFamily="34" charset="0"/>
                <a:ea typeface="Tahoma" pitchFamily="34" charset="0"/>
                <a:cs typeface="Tahoma" pitchFamily="34" charset="0"/>
              </a:rPr>
              <a:t> method : frequency</a:t>
            </a:r>
          </a:p>
        </p:txBody>
      </p:sp>
      <p:pic>
        <p:nvPicPr>
          <p:cNvPr id="2051" name="Picture 3"/>
          <p:cNvPicPr>
            <a:picLocks noChangeAspect="1" noChangeArrowheads="1"/>
          </p:cNvPicPr>
          <p:nvPr/>
        </p:nvPicPr>
        <p:blipFill>
          <a:blip r:embed="rId2" cstate="print"/>
          <a:srcRect/>
          <a:stretch>
            <a:fillRect/>
          </a:stretch>
        </p:blipFill>
        <p:spPr bwMode="auto">
          <a:xfrm>
            <a:off x="214282" y="2500306"/>
            <a:ext cx="8572560" cy="3013498"/>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4"/>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dirty="0">
                <a:solidFill>
                  <a:srgbClr val="FF5001"/>
                </a:solidFill>
                <a:latin typeface="맑은 고딕" pitchFamily="50" charset="-127"/>
                <a:ea typeface="맑은 고딕" pitchFamily="50" charset="-127"/>
              </a:rPr>
              <a:t>3</a:t>
            </a:r>
            <a:endParaRPr kumimoji="0" lang="ko-KR" altLang="en-US" sz="2000" dirty="0">
              <a:solidFill>
                <a:srgbClr val="FF5001"/>
              </a:solidFill>
              <a:latin typeface="맑은 고딕" pitchFamily="50" charset="-127"/>
              <a:ea typeface="맑은 고딕" pitchFamily="50" charset="-127"/>
            </a:endParaRPr>
          </a:p>
        </p:txBody>
      </p:sp>
      <p:cxnSp>
        <p:nvCxnSpPr>
          <p:cNvPr id="6" name="직선 연결선 5"/>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슬라이드 번호 개체 틀 21"/>
          <p:cNvSpPr>
            <a:spLocks noGrp="1"/>
          </p:cNvSpPr>
          <p:nvPr>
            <p:ph type="sldNum" sz="quarter" idx="12"/>
          </p:nvPr>
        </p:nvSpPr>
        <p:spPr/>
        <p:txBody>
          <a:bodyPr/>
          <a:lstStyle/>
          <a:p>
            <a:pPr>
              <a:defRPr/>
            </a:pPr>
            <a:fld id="{0966E806-9C6D-4C18-B035-4C94F8AC2EC1}" type="slidenum">
              <a:rPr lang="ko-KR" altLang="en-US" smtClean="0"/>
              <a:pPr>
                <a:defRPr/>
              </a:pPr>
              <a:t>19</a:t>
            </a:fld>
            <a:endParaRPr lang="ko-KR" altLang="en-US"/>
          </a:p>
        </p:txBody>
      </p:sp>
      <p:sp>
        <p:nvSpPr>
          <p:cNvPr id="12" name="TextBox 11"/>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rgbClr val="FF5001"/>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Structure Conversion  /  Structure Separation  /   Low-pass Filtering</a:t>
            </a:r>
            <a:endParaRPr kumimoji="0" lang="ko-KR" altLang="en-US" sz="800" dirty="0">
              <a:solidFill>
                <a:schemeClr val="tx1">
                  <a:lumMod val="65000"/>
                  <a:lumOff val="35000"/>
                </a:schemeClr>
              </a:solidFill>
              <a:latin typeface="+mn-lt"/>
              <a:ea typeface="+mn-ea"/>
            </a:endParaRPr>
          </a:p>
        </p:txBody>
      </p:sp>
      <p:sp>
        <p:nvSpPr>
          <p:cNvPr id="13" name="TextBox 12"/>
          <p:cNvSpPr txBox="1"/>
          <p:nvPr/>
        </p:nvSpPr>
        <p:spPr>
          <a:xfrm>
            <a:off x="520700" y="506413"/>
            <a:ext cx="2644314"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Results of Existing Solutions I</a:t>
            </a:r>
            <a:endParaRPr kumimoji="0" lang="ko-KR" altLang="en-US" sz="1400" dirty="0">
              <a:solidFill>
                <a:schemeClr val="tx1">
                  <a:lumMod val="65000"/>
                  <a:lumOff val="35000"/>
                </a:schemeClr>
              </a:solidFill>
              <a:latin typeface="+mn-lt"/>
              <a:ea typeface="+mj-ea"/>
            </a:endParaRPr>
          </a:p>
        </p:txBody>
      </p:sp>
      <p:sp>
        <p:nvSpPr>
          <p:cNvPr id="14" name="TextBox 13"/>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17" name="TextBox 16"/>
          <p:cNvSpPr txBox="1"/>
          <p:nvPr/>
        </p:nvSpPr>
        <p:spPr>
          <a:xfrm>
            <a:off x="428596" y="1857364"/>
            <a:ext cx="264320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Simple Merging</a:t>
            </a:r>
            <a:endParaRPr lang="en-US" dirty="0">
              <a:latin typeface="Trebuchet MS" pitchFamily="34" charset="0"/>
            </a:endParaRPr>
          </a:p>
        </p:txBody>
      </p:sp>
      <p:sp>
        <p:nvSpPr>
          <p:cNvPr id="10" name="TextBox 9"/>
          <p:cNvSpPr txBox="1"/>
          <p:nvPr/>
        </p:nvSpPr>
        <p:spPr>
          <a:xfrm>
            <a:off x="2000232" y="5643578"/>
            <a:ext cx="5857916" cy="369332"/>
          </a:xfrm>
          <a:prstGeom prst="rect">
            <a:avLst/>
          </a:prstGeom>
          <a:noFill/>
        </p:spPr>
        <p:txBody>
          <a:bodyPr wrap="square" rtlCol="0">
            <a:spAutoFit/>
          </a:bodyPr>
          <a:lstStyle/>
          <a:p>
            <a:r>
              <a:rPr lang="en-US" dirty="0" smtClean="0">
                <a:latin typeface="Trebuchet MS" pitchFamily="34" charset="0"/>
                <a:ea typeface="Tahoma" pitchFamily="34" charset="0"/>
                <a:cs typeface="Tahoma" pitchFamily="34" charset="0"/>
              </a:rPr>
              <a:t>Quality : 75 , </a:t>
            </a:r>
            <a:r>
              <a:rPr lang="en-US" dirty="0" err="1" smtClean="0">
                <a:latin typeface="Trebuchet MS" pitchFamily="34" charset="0"/>
                <a:ea typeface="Tahoma" pitchFamily="34" charset="0"/>
                <a:cs typeface="Tahoma" pitchFamily="34" charset="0"/>
              </a:rPr>
              <a:t>Demosaic</a:t>
            </a:r>
            <a:r>
              <a:rPr lang="en-US" dirty="0" smtClean="0">
                <a:latin typeface="Trebuchet MS" pitchFamily="34" charset="0"/>
                <a:ea typeface="Tahoma" pitchFamily="34" charset="0"/>
                <a:cs typeface="Tahoma" pitchFamily="34" charset="0"/>
              </a:rPr>
              <a:t> method : frequency</a:t>
            </a:r>
          </a:p>
        </p:txBody>
      </p:sp>
      <p:pic>
        <p:nvPicPr>
          <p:cNvPr id="3076" name="Picture 4"/>
          <p:cNvPicPr>
            <a:picLocks noChangeAspect="1" noChangeArrowheads="1"/>
          </p:cNvPicPr>
          <p:nvPr/>
        </p:nvPicPr>
        <p:blipFill>
          <a:blip r:embed="rId2" cstate="print"/>
          <a:srcRect/>
          <a:stretch>
            <a:fillRect/>
          </a:stretch>
        </p:blipFill>
        <p:spPr bwMode="auto">
          <a:xfrm>
            <a:off x="428596" y="2643182"/>
            <a:ext cx="8143900" cy="2788161"/>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6"/>
          <p:cNvSpPr txBox="1">
            <a:spLocks noChangeArrowheads="1"/>
          </p:cNvSpPr>
          <p:nvPr/>
        </p:nvSpPr>
        <p:spPr bwMode="auto">
          <a:xfrm>
            <a:off x="5929313" y="4000500"/>
            <a:ext cx="2746265" cy="2308324"/>
          </a:xfrm>
          <a:prstGeom prst="rect">
            <a:avLst/>
          </a:prstGeom>
          <a:noFill/>
          <a:ln w="9525">
            <a:noFill/>
            <a:miter lim="800000"/>
            <a:headEnd/>
            <a:tailEnd/>
          </a:ln>
        </p:spPr>
        <p:txBody>
          <a:bodyPr wrap="none">
            <a:spAutoFit/>
          </a:bodyPr>
          <a:lstStyle/>
          <a:p>
            <a:pPr fontAlgn="auto">
              <a:spcBef>
                <a:spcPts val="0"/>
              </a:spcBef>
              <a:spcAft>
                <a:spcPts val="0"/>
              </a:spcAft>
              <a:defRPr/>
            </a:pPr>
            <a:r>
              <a:rPr kumimoji="0" lang="en-US" altLang="ko-KR" b="1" dirty="0">
                <a:solidFill>
                  <a:schemeClr val="tx1">
                    <a:lumMod val="65000"/>
                    <a:lumOff val="35000"/>
                  </a:schemeClr>
                </a:solidFill>
                <a:latin typeface="+mj-lt"/>
                <a:ea typeface="+mn-ea"/>
              </a:rPr>
              <a:t>Contents</a:t>
            </a:r>
          </a:p>
          <a:p>
            <a:pPr fontAlgn="auto">
              <a:spcBef>
                <a:spcPts val="0"/>
              </a:spcBef>
              <a:spcAft>
                <a:spcPts val="0"/>
              </a:spcAft>
              <a:defRPr/>
            </a:pPr>
            <a:endParaRPr kumimoji="0" lang="en-US" altLang="ko-KR" b="1" dirty="0">
              <a:solidFill>
                <a:srgbClr val="F89042"/>
              </a:solidFill>
              <a:latin typeface="+mn-lt"/>
              <a:ea typeface="+mn-ea"/>
            </a:endParaRPr>
          </a:p>
          <a:p>
            <a:pPr fontAlgn="auto">
              <a:spcBef>
                <a:spcPts val="0"/>
              </a:spcBef>
              <a:spcAft>
                <a:spcPts val="0"/>
              </a:spcAft>
              <a:defRPr/>
            </a:pPr>
            <a:r>
              <a:rPr kumimoji="0" lang="en-US" altLang="ko-KR" b="1" dirty="0">
                <a:solidFill>
                  <a:srgbClr val="FF5001"/>
                </a:solidFill>
                <a:latin typeface="+mn-lt"/>
                <a:ea typeface="+mn-ea"/>
              </a:rPr>
              <a:t>1</a:t>
            </a:r>
            <a:r>
              <a:rPr kumimoji="0" lang="ko-KR" altLang="en-US" sz="1400" dirty="0">
                <a:solidFill>
                  <a:srgbClr val="FF5001"/>
                </a:solidFill>
                <a:latin typeface="+mn-lt"/>
                <a:ea typeface="+mn-ea"/>
              </a:rPr>
              <a:t>  </a:t>
            </a:r>
            <a:r>
              <a:rPr kumimoji="0" lang="en-US" altLang="ko-KR" sz="1200" dirty="0" smtClean="0">
                <a:solidFill>
                  <a:schemeClr val="tx1">
                    <a:lumMod val="65000"/>
                    <a:lumOff val="35000"/>
                  </a:schemeClr>
                </a:solidFill>
                <a:latin typeface="+mn-lt"/>
                <a:ea typeface="+mn-ea"/>
              </a:rPr>
              <a:t>Abstract</a:t>
            </a:r>
            <a:endParaRPr kumimoji="0" lang="en-US" altLang="ko-KR" sz="1200" dirty="0">
              <a:solidFill>
                <a:schemeClr val="tx1">
                  <a:lumMod val="65000"/>
                  <a:lumOff val="35000"/>
                </a:schemeClr>
              </a:solidFill>
              <a:latin typeface="+mn-lt"/>
              <a:ea typeface="+mn-ea"/>
            </a:endParaRPr>
          </a:p>
          <a:p>
            <a:pPr fontAlgn="auto">
              <a:spcBef>
                <a:spcPts val="0"/>
              </a:spcBef>
              <a:spcAft>
                <a:spcPts val="0"/>
              </a:spcAft>
              <a:defRPr/>
            </a:pPr>
            <a:r>
              <a:rPr kumimoji="0" lang="en-US" altLang="ko-KR" b="1" dirty="0">
                <a:solidFill>
                  <a:srgbClr val="FF6E01"/>
                </a:solidFill>
                <a:latin typeface="+mn-lt"/>
                <a:ea typeface="+mn-ea"/>
              </a:rPr>
              <a:t>2</a:t>
            </a:r>
            <a:r>
              <a:rPr kumimoji="0" lang="ko-KR" altLang="en-US" sz="1400" dirty="0">
                <a:solidFill>
                  <a:srgbClr val="FF6E01"/>
                </a:solidFill>
                <a:latin typeface="+mn-lt"/>
                <a:ea typeface="+mn-ea"/>
              </a:rPr>
              <a:t>  </a:t>
            </a:r>
            <a:r>
              <a:rPr kumimoji="0" lang="en-US" altLang="ko-KR" sz="1200" dirty="0" smtClean="0">
                <a:solidFill>
                  <a:schemeClr val="tx1">
                    <a:lumMod val="65000"/>
                    <a:lumOff val="35000"/>
                  </a:schemeClr>
                </a:solidFill>
                <a:latin typeface="+mn-lt"/>
                <a:ea typeface="+mn-ea"/>
              </a:rPr>
              <a:t>Existing Solutions I – Apply JPEG</a:t>
            </a:r>
            <a:endParaRPr kumimoji="0" lang="en-US" altLang="ko-KR" sz="1200" dirty="0">
              <a:solidFill>
                <a:schemeClr val="tx1">
                  <a:lumMod val="65000"/>
                  <a:lumOff val="35000"/>
                </a:schemeClr>
              </a:solidFill>
              <a:latin typeface="+mn-lt"/>
              <a:ea typeface="+mn-ea"/>
            </a:endParaRPr>
          </a:p>
          <a:p>
            <a:pPr fontAlgn="auto">
              <a:spcBef>
                <a:spcPts val="0"/>
              </a:spcBef>
              <a:spcAft>
                <a:spcPts val="0"/>
              </a:spcAft>
              <a:defRPr/>
            </a:pPr>
            <a:r>
              <a:rPr kumimoji="0" lang="en-US" altLang="ko-KR" b="1" dirty="0">
                <a:solidFill>
                  <a:srgbClr val="FF6E01"/>
                </a:solidFill>
                <a:latin typeface="+mn-lt"/>
                <a:ea typeface="+mn-ea"/>
              </a:rPr>
              <a:t>3</a:t>
            </a:r>
            <a:r>
              <a:rPr kumimoji="0" lang="ko-KR" altLang="en-US" sz="1400" dirty="0">
                <a:solidFill>
                  <a:srgbClr val="FF0000"/>
                </a:solidFill>
                <a:latin typeface="+mn-lt"/>
                <a:ea typeface="+mn-ea"/>
              </a:rPr>
              <a:t>  </a:t>
            </a:r>
            <a:r>
              <a:rPr kumimoji="0" lang="en-US" altLang="ko-KR" sz="1200" dirty="0" smtClean="0">
                <a:solidFill>
                  <a:schemeClr val="tx1">
                    <a:lumMod val="65000"/>
                    <a:lumOff val="35000"/>
                  </a:schemeClr>
                </a:solidFill>
                <a:latin typeface="+mn-lt"/>
                <a:ea typeface="+mn-ea"/>
              </a:rPr>
              <a:t>Results of Existing Solutions I</a:t>
            </a:r>
            <a:endParaRPr kumimoji="0" lang="en-US" altLang="ko-KR" sz="1200" dirty="0">
              <a:solidFill>
                <a:schemeClr val="tx1">
                  <a:lumMod val="65000"/>
                  <a:lumOff val="35000"/>
                </a:schemeClr>
              </a:solidFill>
              <a:latin typeface="+mn-lt"/>
              <a:ea typeface="+mn-ea"/>
            </a:endParaRPr>
          </a:p>
          <a:p>
            <a:pPr fontAlgn="auto">
              <a:spcBef>
                <a:spcPts val="0"/>
              </a:spcBef>
              <a:spcAft>
                <a:spcPts val="0"/>
              </a:spcAft>
              <a:defRPr/>
            </a:pPr>
            <a:r>
              <a:rPr kumimoji="0" lang="en-US" altLang="ko-KR" b="1" dirty="0">
                <a:solidFill>
                  <a:srgbClr val="FF6E01"/>
                </a:solidFill>
                <a:latin typeface="+mn-lt"/>
                <a:ea typeface="+mn-ea"/>
              </a:rPr>
              <a:t>4</a:t>
            </a:r>
            <a:r>
              <a:rPr kumimoji="0" lang="ko-KR" altLang="en-US" sz="1400" dirty="0">
                <a:solidFill>
                  <a:srgbClr val="FF6E01"/>
                </a:solidFill>
                <a:latin typeface="+mn-lt"/>
                <a:ea typeface="+mn-ea"/>
              </a:rPr>
              <a:t>  </a:t>
            </a:r>
            <a:r>
              <a:rPr kumimoji="0" lang="en-US" altLang="ko-KR" sz="1200" dirty="0" smtClean="0">
                <a:solidFill>
                  <a:schemeClr val="tx1">
                    <a:lumMod val="65000"/>
                    <a:lumOff val="35000"/>
                  </a:schemeClr>
                </a:solidFill>
                <a:latin typeface="+mn-lt"/>
                <a:ea typeface="+mn-ea"/>
              </a:rPr>
              <a:t>Existing Solutions II</a:t>
            </a:r>
            <a:endParaRPr kumimoji="0" lang="en-US" altLang="ko-KR" sz="1200" dirty="0">
              <a:solidFill>
                <a:schemeClr val="tx1">
                  <a:lumMod val="65000"/>
                  <a:lumOff val="35000"/>
                </a:schemeClr>
              </a:solidFill>
              <a:latin typeface="+mn-lt"/>
              <a:ea typeface="+mn-ea"/>
            </a:endParaRPr>
          </a:p>
          <a:p>
            <a:pPr fontAlgn="auto">
              <a:spcBef>
                <a:spcPts val="0"/>
              </a:spcBef>
              <a:spcAft>
                <a:spcPts val="0"/>
              </a:spcAft>
              <a:defRPr/>
            </a:pPr>
            <a:r>
              <a:rPr kumimoji="0" lang="en-US" altLang="ko-KR" b="1" dirty="0">
                <a:solidFill>
                  <a:srgbClr val="FF6E01"/>
                </a:solidFill>
                <a:latin typeface="+mn-lt"/>
                <a:ea typeface="+mn-ea"/>
              </a:rPr>
              <a:t>5</a:t>
            </a:r>
            <a:r>
              <a:rPr kumimoji="0" lang="ko-KR" altLang="en-US" sz="1400" dirty="0">
                <a:solidFill>
                  <a:srgbClr val="FF6E01"/>
                </a:solidFill>
                <a:latin typeface="+mn-lt"/>
                <a:ea typeface="+mn-ea"/>
              </a:rPr>
              <a:t>  </a:t>
            </a:r>
            <a:r>
              <a:rPr kumimoji="0" lang="en-US" altLang="ko-KR" sz="1200" dirty="0" smtClean="0">
                <a:solidFill>
                  <a:schemeClr val="tx1">
                    <a:lumMod val="65000"/>
                    <a:lumOff val="35000"/>
                  </a:schemeClr>
                </a:solidFill>
                <a:latin typeface="+mn-lt"/>
                <a:ea typeface="+mn-ea"/>
              </a:rPr>
              <a:t>Results of Existing Solutions II</a:t>
            </a:r>
            <a:endParaRPr kumimoji="0" lang="en-US" altLang="ko-KR" sz="1200" dirty="0">
              <a:solidFill>
                <a:schemeClr val="tx1">
                  <a:lumMod val="65000"/>
                  <a:lumOff val="35000"/>
                </a:schemeClr>
              </a:solidFill>
              <a:latin typeface="+mn-lt"/>
              <a:ea typeface="+mn-ea"/>
            </a:endParaRPr>
          </a:p>
          <a:p>
            <a:pPr fontAlgn="auto">
              <a:spcBef>
                <a:spcPts val="0"/>
              </a:spcBef>
              <a:spcAft>
                <a:spcPts val="0"/>
              </a:spcAft>
              <a:defRPr/>
            </a:pPr>
            <a:r>
              <a:rPr kumimoji="0" lang="en-US" altLang="ko-KR" b="1" dirty="0">
                <a:solidFill>
                  <a:srgbClr val="FF6E01"/>
                </a:solidFill>
                <a:latin typeface="+mn-lt"/>
                <a:ea typeface="+mn-ea"/>
              </a:rPr>
              <a:t>6</a:t>
            </a:r>
            <a:r>
              <a:rPr kumimoji="0" lang="ko-KR" altLang="en-US" sz="1400" dirty="0">
                <a:solidFill>
                  <a:srgbClr val="FF6E01"/>
                </a:solidFill>
                <a:latin typeface="+mn-lt"/>
                <a:ea typeface="+mn-ea"/>
              </a:rPr>
              <a:t>  </a:t>
            </a:r>
            <a:r>
              <a:rPr kumimoji="0" lang="en-US" altLang="ko-KR" sz="1200" dirty="0" smtClean="0">
                <a:solidFill>
                  <a:schemeClr val="tx1">
                    <a:lumMod val="65000"/>
                    <a:lumOff val="35000"/>
                  </a:schemeClr>
                </a:solidFill>
                <a:latin typeface="+mn-lt"/>
                <a:ea typeface="+mn-ea"/>
              </a:rPr>
              <a:t>Conclusion</a:t>
            </a:r>
            <a:endParaRPr kumimoji="0" lang="en-US" altLang="ko-KR" sz="1200" dirty="0">
              <a:solidFill>
                <a:schemeClr val="tx1">
                  <a:lumMod val="65000"/>
                  <a:lumOff val="35000"/>
                </a:schemeClr>
              </a:solidFill>
              <a:latin typeface="+mn-lt"/>
              <a:ea typeface="+mn-ea"/>
            </a:endParaRPr>
          </a:p>
        </p:txBody>
      </p:sp>
      <p:sp>
        <p:nvSpPr>
          <p:cNvPr id="4" name="슬라이드 번호 개체 틀 3"/>
          <p:cNvSpPr>
            <a:spLocks noGrp="1"/>
          </p:cNvSpPr>
          <p:nvPr>
            <p:ph type="sldNum" sz="quarter" idx="12"/>
          </p:nvPr>
        </p:nvSpPr>
        <p:spPr/>
        <p:txBody>
          <a:bodyPr/>
          <a:lstStyle/>
          <a:p>
            <a:pPr>
              <a:defRPr/>
            </a:pPr>
            <a:fld id="{C7D118D0-E5E2-433A-AE20-C8D5B11382C7}" type="slidenum">
              <a:rPr lang="ko-KR" altLang="en-US" smtClean="0"/>
              <a:pPr>
                <a:defRPr/>
              </a:pPr>
              <a:t>2</a:t>
            </a:fld>
            <a:endParaRPr lang="ko-KR" altLang="en-US"/>
          </a:p>
        </p:txBody>
      </p:sp>
      <p:sp>
        <p:nvSpPr>
          <p:cNvPr id="7" name="TextBox 6"/>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4"/>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dirty="0">
                <a:solidFill>
                  <a:srgbClr val="FF5001"/>
                </a:solidFill>
                <a:latin typeface="맑은 고딕" pitchFamily="50" charset="-127"/>
                <a:ea typeface="맑은 고딕" pitchFamily="50" charset="-127"/>
              </a:rPr>
              <a:t>3</a:t>
            </a:r>
            <a:endParaRPr kumimoji="0" lang="ko-KR" altLang="en-US" sz="2000" dirty="0">
              <a:solidFill>
                <a:srgbClr val="FF5001"/>
              </a:solidFill>
              <a:latin typeface="맑은 고딕" pitchFamily="50" charset="-127"/>
              <a:ea typeface="맑은 고딕" pitchFamily="50" charset="-127"/>
            </a:endParaRPr>
          </a:p>
        </p:txBody>
      </p:sp>
      <p:cxnSp>
        <p:nvCxnSpPr>
          <p:cNvPr id="6" name="직선 연결선 5"/>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슬라이드 번호 개체 틀 21"/>
          <p:cNvSpPr>
            <a:spLocks noGrp="1"/>
          </p:cNvSpPr>
          <p:nvPr>
            <p:ph type="sldNum" sz="quarter" idx="12"/>
          </p:nvPr>
        </p:nvSpPr>
        <p:spPr/>
        <p:txBody>
          <a:bodyPr/>
          <a:lstStyle/>
          <a:p>
            <a:pPr>
              <a:defRPr/>
            </a:pPr>
            <a:fld id="{0966E806-9C6D-4C18-B035-4C94F8AC2EC1}" type="slidenum">
              <a:rPr lang="ko-KR" altLang="en-US" smtClean="0"/>
              <a:pPr>
                <a:defRPr/>
              </a:pPr>
              <a:t>20</a:t>
            </a:fld>
            <a:endParaRPr lang="ko-KR" altLang="en-US"/>
          </a:p>
        </p:txBody>
      </p:sp>
      <p:sp>
        <p:nvSpPr>
          <p:cNvPr id="12" name="TextBox 11"/>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rgbClr val="FF5001"/>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Structure Conversion  /  Structure Separation  /   Low-pass Filtering</a:t>
            </a:r>
            <a:endParaRPr kumimoji="0" lang="ko-KR" altLang="en-US" sz="800" dirty="0">
              <a:solidFill>
                <a:schemeClr val="tx1">
                  <a:lumMod val="65000"/>
                  <a:lumOff val="35000"/>
                </a:schemeClr>
              </a:solidFill>
              <a:latin typeface="+mn-lt"/>
              <a:ea typeface="+mn-ea"/>
            </a:endParaRPr>
          </a:p>
        </p:txBody>
      </p:sp>
      <p:sp>
        <p:nvSpPr>
          <p:cNvPr id="13" name="TextBox 12"/>
          <p:cNvSpPr txBox="1"/>
          <p:nvPr/>
        </p:nvSpPr>
        <p:spPr>
          <a:xfrm>
            <a:off x="520700" y="506413"/>
            <a:ext cx="2644314"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Results of Existing Solutions I</a:t>
            </a:r>
            <a:endParaRPr kumimoji="0" lang="ko-KR" altLang="en-US" sz="1400" dirty="0">
              <a:solidFill>
                <a:schemeClr val="tx1">
                  <a:lumMod val="65000"/>
                  <a:lumOff val="35000"/>
                </a:schemeClr>
              </a:solidFill>
              <a:latin typeface="+mn-lt"/>
              <a:ea typeface="+mj-ea"/>
            </a:endParaRPr>
          </a:p>
        </p:txBody>
      </p:sp>
      <p:sp>
        <p:nvSpPr>
          <p:cNvPr id="14" name="TextBox 13"/>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17" name="TextBox 16"/>
          <p:cNvSpPr txBox="1"/>
          <p:nvPr/>
        </p:nvSpPr>
        <p:spPr>
          <a:xfrm>
            <a:off x="428596" y="1857364"/>
            <a:ext cx="264320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Simple Merging</a:t>
            </a:r>
            <a:endParaRPr lang="en-US" dirty="0">
              <a:latin typeface="Trebuchet MS" pitchFamily="34" charset="0"/>
            </a:endParaRPr>
          </a:p>
        </p:txBody>
      </p:sp>
      <p:sp>
        <p:nvSpPr>
          <p:cNvPr id="10" name="TextBox 9"/>
          <p:cNvSpPr txBox="1"/>
          <p:nvPr/>
        </p:nvSpPr>
        <p:spPr>
          <a:xfrm>
            <a:off x="2000232" y="5643578"/>
            <a:ext cx="5857916" cy="369332"/>
          </a:xfrm>
          <a:prstGeom prst="rect">
            <a:avLst/>
          </a:prstGeom>
          <a:noFill/>
        </p:spPr>
        <p:txBody>
          <a:bodyPr wrap="square" rtlCol="0">
            <a:spAutoFit/>
          </a:bodyPr>
          <a:lstStyle/>
          <a:p>
            <a:r>
              <a:rPr lang="en-US" dirty="0" smtClean="0">
                <a:latin typeface="Trebuchet MS" pitchFamily="34" charset="0"/>
                <a:ea typeface="Tahoma" pitchFamily="34" charset="0"/>
                <a:cs typeface="Tahoma" pitchFamily="34" charset="0"/>
              </a:rPr>
              <a:t>Quality : 75 , </a:t>
            </a:r>
            <a:r>
              <a:rPr lang="en-US" dirty="0" err="1" smtClean="0">
                <a:latin typeface="Trebuchet MS" pitchFamily="34" charset="0"/>
                <a:ea typeface="Tahoma" pitchFamily="34" charset="0"/>
                <a:cs typeface="Tahoma" pitchFamily="34" charset="0"/>
              </a:rPr>
              <a:t>Demosaic</a:t>
            </a:r>
            <a:r>
              <a:rPr lang="en-US" dirty="0" smtClean="0">
                <a:latin typeface="Trebuchet MS" pitchFamily="34" charset="0"/>
                <a:ea typeface="Tahoma" pitchFamily="34" charset="0"/>
                <a:cs typeface="Tahoma" pitchFamily="34" charset="0"/>
              </a:rPr>
              <a:t> method : frequency</a:t>
            </a:r>
          </a:p>
        </p:txBody>
      </p:sp>
      <p:pic>
        <p:nvPicPr>
          <p:cNvPr id="4099" name="Picture 3"/>
          <p:cNvPicPr>
            <a:picLocks noChangeAspect="1" noChangeArrowheads="1"/>
          </p:cNvPicPr>
          <p:nvPr/>
        </p:nvPicPr>
        <p:blipFill>
          <a:blip r:embed="rId2" cstate="print"/>
          <a:srcRect/>
          <a:stretch>
            <a:fillRect/>
          </a:stretch>
        </p:blipFill>
        <p:spPr bwMode="auto">
          <a:xfrm>
            <a:off x="214282" y="2357430"/>
            <a:ext cx="8667750" cy="30099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Box 3"/>
          <p:cNvSpPr txBox="1">
            <a:spLocks noChangeArrowheads="1"/>
          </p:cNvSpPr>
          <p:nvPr/>
        </p:nvSpPr>
        <p:spPr bwMode="auto">
          <a:xfrm>
            <a:off x="285750" y="457200"/>
            <a:ext cx="325730" cy="400110"/>
          </a:xfrm>
          <a:prstGeom prst="rect">
            <a:avLst/>
          </a:prstGeom>
          <a:noFill/>
          <a:ln w="9525">
            <a:noFill/>
            <a:miter lim="800000"/>
            <a:headEnd/>
            <a:tailEnd/>
          </a:ln>
        </p:spPr>
        <p:txBody>
          <a:bodyPr wrap="none">
            <a:spAutoFit/>
          </a:bodyPr>
          <a:lstStyle/>
          <a:p>
            <a:r>
              <a:rPr kumimoji="0" lang="en-US" altLang="ko-KR" sz="2000" dirty="0" smtClean="0">
                <a:solidFill>
                  <a:srgbClr val="FF5001"/>
                </a:solidFill>
                <a:latin typeface="맑은 고딕" pitchFamily="50" charset="-127"/>
                <a:ea typeface="맑은 고딕" pitchFamily="50" charset="-127"/>
              </a:rPr>
              <a:t>3</a:t>
            </a:r>
            <a:endParaRPr kumimoji="0" lang="ko-KR" altLang="en-US" sz="2000" dirty="0">
              <a:solidFill>
                <a:srgbClr val="FF5001"/>
              </a:solidFill>
              <a:latin typeface="맑은 고딕" pitchFamily="50" charset="-127"/>
              <a:ea typeface="맑은 고딕" pitchFamily="50" charset="-127"/>
            </a:endParaRPr>
          </a:p>
        </p:txBody>
      </p:sp>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6"/>
          <p:cNvSpPr>
            <a:spLocks noGrp="1"/>
          </p:cNvSpPr>
          <p:nvPr>
            <p:ph type="sldNum" sz="quarter" idx="12"/>
          </p:nvPr>
        </p:nvSpPr>
        <p:spPr/>
        <p:txBody>
          <a:bodyPr/>
          <a:lstStyle/>
          <a:p>
            <a:pPr>
              <a:defRPr/>
            </a:pPr>
            <a:fld id="{0966E806-9C6D-4C18-B035-4C94F8AC2EC1}" type="slidenum">
              <a:rPr lang="ko-KR" altLang="en-US" smtClean="0"/>
              <a:pPr>
                <a:defRPr/>
              </a:pPr>
              <a:t>21</a:t>
            </a:fld>
            <a:endParaRPr lang="ko-KR" altLang="en-US"/>
          </a:p>
        </p:txBody>
      </p:sp>
      <p:sp>
        <p:nvSpPr>
          <p:cNvPr id="18" name="TextBox 17"/>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19" name="TextBox 18"/>
          <p:cNvSpPr txBox="1"/>
          <p:nvPr/>
        </p:nvSpPr>
        <p:spPr>
          <a:xfrm>
            <a:off x="520700" y="506413"/>
            <a:ext cx="2644314"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Results of Existing Solutions I</a:t>
            </a:r>
            <a:endParaRPr kumimoji="0" lang="ko-KR" altLang="en-US" sz="1400" dirty="0">
              <a:solidFill>
                <a:schemeClr val="tx1">
                  <a:lumMod val="65000"/>
                  <a:lumOff val="35000"/>
                </a:schemeClr>
              </a:solidFill>
              <a:latin typeface="+mn-lt"/>
              <a:ea typeface="+mj-ea"/>
            </a:endParaRPr>
          </a:p>
        </p:txBody>
      </p:sp>
      <p:sp>
        <p:nvSpPr>
          <p:cNvPr id="20" name="TextBox 19"/>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a:t>
            </a:r>
            <a:r>
              <a:rPr kumimoji="0" lang="en-US" altLang="ko-KR" sz="800" dirty="0" smtClean="0">
                <a:solidFill>
                  <a:srgbClr val="FF5001"/>
                </a:solidFill>
                <a:latin typeface="+mn-lt"/>
                <a:ea typeface="+mn-ea"/>
              </a:rPr>
              <a:t>Structure Conversion</a:t>
            </a:r>
            <a:r>
              <a:rPr kumimoji="0" lang="en-US" altLang="ko-KR" sz="800" dirty="0" smtClean="0">
                <a:solidFill>
                  <a:schemeClr val="tx1">
                    <a:lumMod val="65000"/>
                    <a:lumOff val="35000"/>
                  </a:schemeClr>
                </a:solidFill>
                <a:latin typeface="+mn-lt"/>
                <a:ea typeface="+mn-ea"/>
              </a:rPr>
              <a:t>  /  Structure Separation  /   Low-pass Filtering</a:t>
            </a:r>
            <a:endParaRPr kumimoji="0" lang="ko-KR" altLang="en-US" sz="800" dirty="0">
              <a:solidFill>
                <a:schemeClr val="tx1">
                  <a:lumMod val="65000"/>
                  <a:lumOff val="35000"/>
                </a:schemeClr>
              </a:solidFill>
              <a:latin typeface="+mn-lt"/>
              <a:ea typeface="+mn-ea"/>
            </a:endParaRPr>
          </a:p>
        </p:txBody>
      </p:sp>
      <p:sp>
        <p:nvSpPr>
          <p:cNvPr id="21" name="TextBox 20"/>
          <p:cNvSpPr txBox="1"/>
          <p:nvPr/>
        </p:nvSpPr>
        <p:spPr>
          <a:xfrm>
            <a:off x="428596" y="1857364"/>
            <a:ext cx="25003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Structure Conversion</a:t>
            </a:r>
            <a:endParaRPr lang="en-US" dirty="0">
              <a:latin typeface="Trebuchet MS" pitchFamily="34" charset="0"/>
            </a:endParaRPr>
          </a:p>
        </p:txBody>
      </p:sp>
      <p:sp>
        <p:nvSpPr>
          <p:cNvPr id="10" name="TextBox 9"/>
          <p:cNvSpPr txBox="1"/>
          <p:nvPr/>
        </p:nvSpPr>
        <p:spPr>
          <a:xfrm>
            <a:off x="2000232" y="5643578"/>
            <a:ext cx="5857916" cy="369332"/>
          </a:xfrm>
          <a:prstGeom prst="rect">
            <a:avLst/>
          </a:prstGeom>
          <a:noFill/>
        </p:spPr>
        <p:txBody>
          <a:bodyPr wrap="square" rtlCol="0">
            <a:spAutoFit/>
          </a:bodyPr>
          <a:lstStyle/>
          <a:p>
            <a:r>
              <a:rPr lang="en-US" dirty="0" smtClean="0">
                <a:latin typeface="Trebuchet MS" pitchFamily="34" charset="0"/>
                <a:ea typeface="Tahoma" pitchFamily="34" charset="0"/>
                <a:cs typeface="Tahoma" pitchFamily="34" charset="0"/>
              </a:rPr>
              <a:t>Quality : 75 , </a:t>
            </a:r>
            <a:r>
              <a:rPr lang="en-US" dirty="0" err="1" smtClean="0">
                <a:latin typeface="Trebuchet MS" pitchFamily="34" charset="0"/>
                <a:ea typeface="Tahoma" pitchFamily="34" charset="0"/>
                <a:cs typeface="Tahoma" pitchFamily="34" charset="0"/>
              </a:rPr>
              <a:t>Demosaic</a:t>
            </a:r>
            <a:r>
              <a:rPr lang="en-US" dirty="0" smtClean="0">
                <a:latin typeface="Trebuchet MS" pitchFamily="34" charset="0"/>
                <a:ea typeface="Tahoma" pitchFamily="34" charset="0"/>
                <a:cs typeface="Tahoma" pitchFamily="34" charset="0"/>
              </a:rPr>
              <a:t> method : frequency</a:t>
            </a:r>
          </a:p>
        </p:txBody>
      </p:sp>
      <p:pic>
        <p:nvPicPr>
          <p:cNvPr id="5124" name="Picture 4"/>
          <p:cNvPicPr>
            <a:picLocks noChangeAspect="1" noChangeArrowheads="1"/>
          </p:cNvPicPr>
          <p:nvPr/>
        </p:nvPicPr>
        <p:blipFill>
          <a:blip r:embed="rId2" cstate="print"/>
          <a:srcRect/>
          <a:stretch>
            <a:fillRect/>
          </a:stretch>
        </p:blipFill>
        <p:spPr bwMode="auto">
          <a:xfrm>
            <a:off x="352425" y="2571745"/>
            <a:ext cx="8434417" cy="2841932"/>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Box 3"/>
          <p:cNvSpPr txBox="1">
            <a:spLocks noChangeArrowheads="1"/>
          </p:cNvSpPr>
          <p:nvPr/>
        </p:nvSpPr>
        <p:spPr bwMode="auto">
          <a:xfrm>
            <a:off x="285750" y="457200"/>
            <a:ext cx="325730" cy="400110"/>
          </a:xfrm>
          <a:prstGeom prst="rect">
            <a:avLst/>
          </a:prstGeom>
          <a:noFill/>
          <a:ln w="9525">
            <a:noFill/>
            <a:miter lim="800000"/>
            <a:headEnd/>
            <a:tailEnd/>
          </a:ln>
        </p:spPr>
        <p:txBody>
          <a:bodyPr wrap="none">
            <a:spAutoFit/>
          </a:bodyPr>
          <a:lstStyle/>
          <a:p>
            <a:r>
              <a:rPr kumimoji="0" lang="en-US" altLang="ko-KR" sz="2000" dirty="0" smtClean="0">
                <a:solidFill>
                  <a:srgbClr val="FF5001"/>
                </a:solidFill>
                <a:latin typeface="맑은 고딕" pitchFamily="50" charset="-127"/>
                <a:ea typeface="맑은 고딕" pitchFamily="50" charset="-127"/>
              </a:rPr>
              <a:t>3</a:t>
            </a:r>
            <a:endParaRPr kumimoji="0" lang="ko-KR" altLang="en-US" sz="2000" dirty="0">
              <a:solidFill>
                <a:srgbClr val="FF5001"/>
              </a:solidFill>
              <a:latin typeface="맑은 고딕" pitchFamily="50" charset="-127"/>
              <a:ea typeface="맑은 고딕" pitchFamily="50" charset="-127"/>
            </a:endParaRPr>
          </a:p>
        </p:txBody>
      </p:sp>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6"/>
          <p:cNvSpPr>
            <a:spLocks noGrp="1"/>
          </p:cNvSpPr>
          <p:nvPr>
            <p:ph type="sldNum" sz="quarter" idx="12"/>
          </p:nvPr>
        </p:nvSpPr>
        <p:spPr/>
        <p:txBody>
          <a:bodyPr/>
          <a:lstStyle/>
          <a:p>
            <a:pPr>
              <a:defRPr/>
            </a:pPr>
            <a:fld id="{0966E806-9C6D-4C18-B035-4C94F8AC2EC1}" type="slidenum">
              <a:rPr lang="ko-KR" altLang="en-US" smtClean="0"/>
              <a:pPr>
                <a:defRPr/>
              </a:pPr>
              <a:t>22</a:t>
            </a:fld>
            <a:endParaRPr lang="ko-KR" altLang="en-US"/>
          </a:p>
        </p:txBody>
      </p:sp>
      <p:sp>
        <p:nvSpPr>
          <p:cNvPr id="18" name="TextBox 17"/>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19" name="TextBox 18"/>
          <p:cNvSpPr txBox="1"/>
          <p:nvPr/>
        </p:nvSpPr>
        <p:spPr>
          <a:xfrm>
            <a:off x="520700" y="506413"/>
            <a:ext cx="2644314"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Results of Existing Solutions I</a:t>
            </a:r>
            <a:endParaRPr kumimoji="0" lang="ko-KR" altLang="en-US" sz="1400" dirty="0">
              <a:solidFill>
                <a:schemeClr val="tx1">
                  <a:lumMod val="65000"/>
                  <a:lumOff val="35000"/>
                </a:schemeClr>
              </a:solidFill>
              <a:latin typeface="+mn-lt"/>
              <a:ea typeface="+mj-ea"/>
            </a:endParaRPr>
          </a:p>
        </p:txBody>
      </p:sp>
      <p:sp>
        <p:nvSpPr>
          <p:cNvPr id="20" name="TextBox 19"/>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a:t>
            </a:r>
            <a:r>
              <a:rPr kumimoji="0" lang="en-US" altLang="ko-KR" sz="800" dirty="0" smtClean="0">
                <a:solidFill>
                  <a:srgbClr val="FF5001"/>
                </a:solidFill>
                <a:latin typeface="+mn-lt"/>
                <a:ea typeface="+mn-ea"/>
              </a:rPr>
              <a:t>Structure Conversion</a:t>
            </a:r>
            <a:r>
              <a:rPr kumimoji="0" lang="en-US" altLang="ko-KR" sz="800" dirty="0" smtClean="0">
                <a:solidFill>
                  <a:schemeClr val="tx1">
                    <a:lumMod val="65000"/>
                    <a:lumOff val="35000"/>
                  </a:schemeClr>
                </a:solidFill>
                <a:latin typeface="+mn-lt"/>
                <a:ea typeface="+mn-ea"/>
              </a:rPr>
              <a:t>  /  Structure Separation  /   Low-pass Filtering</a:t>
            </a:r>
            <a:endParaRPr kumimoji="0" lang="ko-KR" altLang="en-US" sz="800" dirty="0">
              <a:solidFill>
                <a:schemeClr val="tx1">
                  <a:lumMod val="65000"/>
                  <a:lumOff val="35000"/>
                </a:schemeClr>
              </a:solidFill>
              <a:latin typeface="+mn-lt"/>
              <a:ea typeface="+mn-ea"/>
            </a:endParaRPr>
          </a:p>
        </p:txBody>
      </p:sp>
      <p:sp>
        <p:nvSpPr>
          <p:cNvPr id="21" name="TextBox 20"/>
          <p:cNvSpPr txBox="1"/>
          <p:nvPr/>
        </p:nvSpPr>
        <p:spPr>
          <a:xfrm>
            <a:off x="428596" y="1857364"/>
            <a:ext cx="25003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Structure Conversion</a:t>
            </a:r>
            <a:endParaRPr lang="en-US" dirty="0">
              <a:latin typeface="Trebuchet MS" pitchFamily="34" charset="0"/>
            </a:endParaRPr>
          </a:p>
        </p:txBody>
      </p:sp>
      <p:sp>
        <p:nvSpPr>
          <p:cNvPr id="10" name="TextBox 9"/>
          <p:cNvSpPr txBox="1"/>
          <p:nvPr/>
        </p:nvSpPr>
        <p:spPr>
          <a:xfrm>
            <a:off x="2000232" y="5643578"/>
            <a:ext cx="5857916" cy="369332"/>
          </a:xfrm>
          <a:prstGeom prst="rect">
            <a:avLst/>
          </a:prstGeom>
          <a:noFill/>
        </p:spPr>
        <p:txBody>
          <a:bodyPr wrap="square" rtlCol="0">
            <a:spAutoFit/>
          </a:bodyPr>
          <a:lstStyle/>
          <a:p>
            <a:r>
              <a:rPr lang="en-US" dirty="0" smtClean="0">
                <a:latin typeface="Trebuchet MS" pitchFamily="34" charset="0"/>
                <a:ea typeface="Tahoma" pitchFamily="34" charset="0"/>
                <a:cs typeface="Tahoma" pitchFamily="34" charset="0"/>
              </a:rPr>
              <a:t>Quality : 75 , </a:t>
            </a:r>
            <a:r>
              <a:rPr lang="en-US" dirty="0" err="1" smtClean="0">
                <a:latin typeface="Trebuchet MS" pitchFamily="34" charset="0"/>
                <a:ea typeface="Tahoma" pitchFamily="34" charset="0"/>
                <a:cs typeface="Tahoma" pitchFamily="34" charset="0"/>
              </a:rPr>
              <a:t>Demosaic</a:t>
            </a:r>
            <a:r>
              <a:rPr lang="en-US" dirty="0" smtClean="0">
                <a:latin typeface="Trebuchet MS" pitchFamily="34" charset="0"/>
                <a:ea typeface="Tahoma" pitchFamily="34" charset="0"/>
                <a:cs typeface="Tahoma" pitchFamily="34" charset="0"/>
              </a:rPr>
              <a:t> method : frequency</a:t>
            </a:r>
          </a:p>
        </p:txBody>
      </p:sp>
      <p:pic>
        <p:nvPicPr>
          <p:cNvPr id="6146" name="Picture 2"/>
          <p:cNvPicPr>
            <a:picLocks noChangeAspect="1" noChangeArrowheads="1"/>
          </p:cNvPicPr>
          <p:nvPr/>
        </p:nvPicPr>
        <p:blipFill>
          <a:blip r:embed="rId2" cstate="print"/>
          <a:srcRect/>
          <a:stretch>
            <a:fillRect/>
          </a:stretch>
        </p:blipFill>
        <p:spPr bwMode="auto">
          <a:xfrm>
            <a:off x="214282" y="2500306"/>
            <a:ext cx="8639175" cy="30575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6"/>
          <p:cNvSpPr>
            <a:spLocks noGrp="1"/>
          </p:cNvSpPr>
          <p:nvPr>
            <p:ph type="sldNum" sz="quarter" idx="12"/>
          </p:nvPr>
        </p:nvSpPr>
        <p:spPr/>
        <p:txBody>
          <a:bodyPr/>
          <a:lstStyle/>
          <a:p>
            <a:pPr>
              <a:defRPr/>
            </a:pPr>
            <a:fld id="{0966E806-9C6D-4C18-B035-4C94F8AC2EC1}" type="slidenum">
              <a:rPr lang="ko-KR" altLang="en-US" smtClean="0"/>
              <a:pPr>
                <a:defRPr/>
              </a:pPr>
              <a:t>23</a:t>
            </a:fld>
            <a:endParaRPr lang="ko-KR" altLang="en-US"/>
          </a:p>
        </p:txBody>
      </p:sp>
      <p:sp>
        <p:nvSpPr>
          <p:cNvPr id="18" name="TextBox 17"/>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20" name="TextBox 19"/>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Structure Conversion  /  </a:t>
            </a:r>
            <a:r>
              <a:rPr kumimoji="0" lang="en-US" altLang="ko-KR" sz="800" dirty="0" smtClean="0">
                <a:solidFill>
                  <a:srgbClr val="FF5001"/>
                </a:solidFill>
                <a:latin typeface="+mn-lt"/>
                <a:ea typeface="+mn-ea"/>
              </a:rPr>
              <a:t>Structure Separation  </a:t>
            </a:r>
            <a:r>
              <a:rPr kumimoji="0" lang="en-US" altLang="ko-KR" sz="800" dirty="0" smtClean="0">
                <a:solidFill>
                  <a:schemeClr val="tx1">
                    <a:lumMod val="65000"/>
                    <a:lumOff val="35000"/>
                  </a:schemeClr>
                </a:solidFill>
                <a:latin typeface="+mn-lt"/>
                <a:ea typeface="+mn-ea"/>
              </a:rPr>
              <a:t>/   Low-pass Filtering</a:t>
            </a:r>
            <a:endParaRPr kumimoji="0" lang="ko-KR" altLang="en-US" sz="800" dirty="0">
              <a:solidFill>
                <a:schemeClr val="tx1">
                  <a:lumMod val="65000"/>
                  <a:lumOff val="35000"/>
                </a:schemeClr>
              </a:solidFill>
              <a:latin typeface="+mn-lt"/>
              <a:ea typeface="+mn-ea"/>
            </a:endParaRPr>
          </a:p>
        </p:txBody>
      </p:sp>
      <p:sp>
        <p:nvSpPr>
          <p:cNvPr id="21" name="TextBox 20"/>
          <p:cNvSpPr txBox="1"/>
          <p:nvPr/>
        </p:nvSpPr>
        <p:spPr>
          <a:xfrm>
            <a:off x="428596" y="1857364"/>
            <a:ext cx="25003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Structure Separation</a:t>
            </a:r>
            <a:endParaRPr lang="en-US" dirty="0">
              <a:latin typeface="Trebuchet MS" pitchFamily="34" charset="0"/>
            </a:endParaRPr>
          </a:p>
        </p:txBody>
      </p:sp>
      <p:sp>
        <p:nvSpPr>
          <p:cNvPr id="13" name="TextBox 3"/>
          <p:cNvSpPr txBox="1">
            <a:spLocks noChangeArrowheads="1"/>
          </p:cNvSpPr>
          <p:nvPr/>
        </p:nvSpPr>
        <p:spPr bwMode="auto">
          <a:xfrm>
            <a:off x="285750" y="457200"/>
            <a:ext cx="325730" cy="400110"/>
          </a:xfrm>
          <a:prstGeom prst="rect">
            <a:avLst/>
          </a:prstGeom>
          <a:noFill/>
          <a:ln w="9525">
            <a:noFill/>
            <a:miter lim="800000"/>
            <a:headEnd/>
            <a:tailEnd/>
          </a:ln>
        </p:spPr>
        <p:txBody>
          <a:bodyPr wrap="none">
            <a:spAutoFit/>
          </a:bodyPr>
          <a:lstStyle/>
          <a:p>
            <a:r>
              <a:rPr kumimoji="0" lang="en-US" altLang="ko-KR" sz="2000" dirty="0" smtClean="0">
                <a:solidFill>
                  <a:srgbClr val="FF5001"/>
                </a:solidFill>
                <a:latin typeface="맑은 고딕" pitchFamily="50" charset="-127"/>
                <a:ea typeface="맑은 고딕" pitchFamily="50" charset="-127"/>
              </a:rPr>
              <a:t>3</a:t>
            </a:r>
            <a:endParaRPr kumimoji="0" lang="ko-KR" altLang="en-US" sz="2000" dirty="0">
              <a:solidFill>
                <a:srgbClr val="FF5001"/>
              </a:solidFill>
              <a:latin typeface="맑은 고딕" pitchFamily="50" charset="-127"/>
              <a:ea typeface="맑은 고딕" pitchFamily="50" charset="-127"/>
            </a:endParaRPr>
          </a:p>
        </p:txBody>
      </p:sp>
      <p:cxnSp>
        <p:nvCxnSpPr>
          <p:cNvPr id="14"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0700" y="506413"/>
            <a:ext cx="2644314"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Results of Existing Solutions I</a:t>
            </a:r>
            <a:endParaRPr kumimoji="0" lang="ko-KR" altLang="en-US" sz="1400" dirty="0">
              <a:solidFill>
                <a:schemeClr val="tx1">
                  <a:lumMod val="65000"/>
                  <a:lumOff val="35000"/>
                </a:schemeClr>
              </a:solidFill>
              <a:latin typeface="+mn-lt"/>
              <a:ea typeface="+mj-ea"/>
            </a:endParaRPr>
          </a:p>
        </p:txBody>
      </p:sp>
      <p:sp>
        <p:nvSpPr>
          <p:cNvPr id="11" name="TextBox 10"/>
          <p:cNvSpPr txBox="1"/>
          <p:nvPr/>
        </p:nvSpPr>
        <p:spPr>
          <a:xfrm>
            <a:off x="2000232" y="5643578"/>
            <a:ext cx="5857916" cy="369332"/>
          </a:xfrm>
          <a:prstGeom prst="rect">
            <a:avLst/>
          </a:prstGeom>
          <a:noFill/>
        </p:spPr>
        <p:txBody>
          <a:bodyPr wrap="square" rtlCol="0">
            <a:spAutoFit/>
          </a:bodyPr>
          <a:lstStyle/>
          <a:p>
            <a:r>
              <a:rPr lang="en-US" dirty="0" smtClean="0">
                <a:latin typeface="Trebuchet MS" pitchFamily="34" charset="0"/>
                <a:ea typeface="Tahoma" pitchFamily="34" charset="0"/>
                <a:cs typeface="Tahoma" pitchFamily="34" charset="0"/>
              </a:rPr>
              <a:t>Quality : 75 , </a:t>
            </a:r>
            <a:r>
              <a:rPr lang="en-US" dirty="0" err="1" smtClean="0">
                <a:latin typeface="Trebuchet MS" pitchFamily="34" charset="0"/>
                <a:ea typeface="Tahoma" pitchFamily="34" charset="0"/>
                <a:cs typeface="Tahoma" pitchFamily="34" charset="0"/>
              </a:rPr>
              <a:t>Demosaic</a:t>
            </a:r>
            <a:r>
              <a:rPr lang="en-US" dirty="0" smtClean="0">
                <a:latin typeface="Trebuchet MS" pitchFamily="34" charset="0"/>
                <a:ea typeface="Tahoma" pitchFamily="34" charset="0"/>
                <a:cs typeface="Tahoma" pitchFamily="34" charset="0"/>
              </a:rPr>
              <a:t> method : frequency</a:t>
            </a:r>
          </a:p>
        </p:txBody>
      </p:sp>
      <p:pic>
        <p:nvPicPr>
          <p:cNvPr id="7170" name="Picture 2"/>
          <p:cNvPicPr>
            <a:picLocks noChangeAspect="1" noChangeArrowheads="1"/>
          </p:cNvPicPr>
          <p:nvPr/>
        </p:nvPicPr>
        <p:blipFill>
          <a:blip r:embed="rId2" cstate="print"/>
          <a:srcRect/>
          <a:stretch>
            <a:fillRect/>
          </a:stretch>
        </p:blipFill>
        <p:spPr bwMode="auto">
          <a:xfrm>
            <a:off x="357158" y="2643182"/>
            <a:ext cx="8429652" cy="280379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6"/>
          <p:cNvSpPr>
            <a:spLocks noGrp="1"/>
          </p:cNvSpPr>
          <p:nvPr>
            <p:ph type="sldNum" sz="quarter" idx="12"/>
          </p:nvPr>
        </p:nvSpPr>
        <p:spPr/>
        <p:txBody>
          <a:bodyPr/>
          <a:lstStyle/>
          <a:p>
            <a:pPr>
              <a:defRPr/>
            </a:pPr>
            <a:fld id="{0966E806-9C6D-4C18-B035-4C94F8AC2EC1}" type="slidenum">
              <a:rPr lang="ko-KR" altLang="en-US" smtClean="0"/>
              <a:pPr>
                <a:defRPr/>
              </a:pPr>
              <a:t>24</a:t>
            </a:fld>
            <a:endParaRPr lang="ko-KR" altLang="en-US"/>
          </a:p>
        </p:txBody>
      </p:sp>
      <p:sp>
        <p:nvSpPr>
          <p:cNvPr id="18" name="TextBox 17"/>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20" name="TextBox 19"/>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Structure Conversion  /  </a:t>
            </a:r>
            <a:r>
              <a:rPr kumimoji="0" lang="en-US" altLang="ko-KR" sz="800" dirty="0" smtClean="0">
                <a:solidFill>
                  <a:srgbClr val="FF5001"/>
                </a:solidFill>
                <a:latin typeface="+mn-lt"/>
                <a:ea typeface="+mn-ea"/>
              </a:rPr>
              <a:t>Structure Separation  </a:t>
            </a:r>
            <a:r>
              <a:rPr kumimoji="0" lang="en-US" altLang="ko-KR" sz="800" dirty="0" smtClean="0">
                <a:solidFill>
                  <a:schemeClr val="tx1">
                    <a:lumMod val="65000"/>
                    <a:lumOff val="35000"/>
                  </a:schemeClr>
                </a:solidFill>
                <a:latin typeface="+mn-lt"/>
                <a:ea typeface="+mn-ea"/>
              </a:rPr>
              <a:t>/   Low-pass Filtering</a:t>
            </a:r>
            <a:endParaRPr kumimoji="0" lang="ko-KR" altLang="en-US" sz="800" dirty="0">
              <a:solidFill>
                <a:schemeClr val="tx1">
                  <a:lumMod val="65000"/>
                  <a:lumOff val="35000"/>
                </a:schemeClr>
              </a:solidFill>
              <a:latin typeface="+mn-lt"/>
              <a:ea typeface="+mn-ea"/>
            </a:endParaRPr>
          </a:p>
        </p:txBody>
      </p:sp>
      <p:sp>
        <p:nvSpPr>
          <p:cNvPr id="21" name="TextBox 20"/>
          <p:cNvSpPr txBox="1"/>
          <p:nvPr/>
        </p:nvSpPr>
        <p:spPr>
          <a:xfrm>
            <a:off x="428596" y="1857364"/>
            <a:ext cx="25003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Structure Separation</a:t>
            </a:r>
            <a:endParaRPr lang="en-US" dirty="0">
              <a:latin typeface="Trebuchet MS" pitchFamily="34" charset="0"/>
            </a:endParaRPr>
          </a:p>
        </p:txBody>
      </p:sp>
      <p:sp>
        <p:nvSpPr>
          <p:cNvPr id="13" name="TextBox 3"/>
          <p:cNvSpPr txBox="1">
            <a:spLocks noChangeArrowheads="1"/>
          </p:cNvSpPr>
          <p:nvPr/>
        </p:nvSpPr>
        <p:spPr bwMode="auto">
          <a:xfrm>
            <a:off x="285750" y="457200"/>
            <a:ext cx="325730" cy="400110"/>
          </a:xfrm>
          <a:prstGeom prst="rect">
            <a:avLst/>
          </a:prstGeom>
          <a:noFill/>
          <a:ln w="9525">
            <a:noFill/>
            <a:miter lim="800000"/>
            <a:headEnd/>
            <a:tailEnd/>
          </a:ln>
        </p:spPr>
        <p:txBody>
          <a:bodyPr wrap="none">
            <a:spAutoFit/>
          </a:bodyPr>
          <a:lstStyle/>
          <a:p>
            <a:r>
              <a:rPr kumimoji="0" lang="en-US" altLang="ko-KR" sz="2000" dirty="0" smtClean="0">
                <a:solidFill>
                  <a:srgbClr val="FF5001"/>
                </a:solidFill>
                <a:latin typeface="맑은 고딕" pitchFamily="50" charset="-127"/>
                <a:ea typeface="맑은 고딕" pitchFamily="50" charset="-127"/>
              </a:rPr>
              <a:t>3</a:t>
            </a:r>
            <a:endParaRPr kumimoji="0" lang="ko-KR" altLang="en-US" sz="2000" dirty="0">
              <a:solidFill>
                <a:srgbClr val="FF5001"/>
              </a:solidFill>
              <a:latin typeface="맑은 고딕" pitchFamily="50" charset="-127"/>
              <a:ea typeface="맑은 고딕" pitchFamily="50" charset="-127"/>
            </a:endParaRPr>
          </a:p>
        </p:txBody>
      </p:sp>
      <p:cxnSp>
        <p:nvCxnSpPr>
          <p:cNvPr id="14"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0700" y="506413"/>
            <a:ext cx="2644314"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Results of Existing Solutions I</a:t>
            </a:r>
            <a:endParaRPr kumimoji="0" lang="ko-KR" altLang="en-US" sz="1400" dirty="0">
              <a:solidFill>
                <a:schemeClr val="tx1">
                  <a:lumMod val="65000"/>
                  <a:lumOff val="35000"/>
                </a:schemeClr>
              </a:solidFill>
              <a:latin typeface="+mn-lt"/>
              <a:ea typeface="+mj-ea"/>
            </a:endParaRPr>
          </a:p>
        </p:txBody>
      </p:sp>
      <p:sp>
        <p:nvSpPr>
          <p:cNvPr id="11" name="TextBox 10"/>
          <p:cNvSpPr txBox="1"/>
          <p:nvPr/>
        </p:nvSpPr>
        <p:spPr>
          <a:xfrm>
            <a:off x="2000232" y="5643578"/>
            <a:ext cx="5857916" cy="369332"/>
          </a:xfrm>
          <a:prstGeom prst="rect">
            <a:avLst/>
          </a:prstGeom>
          <a:noFill/>
        </p:spPr>
        <p:txBody>
          <a:bodyPr wrap="square" rtlCol="0">
            <a:spAutoFit/>
          </a:bodyPr>
          <a:lstStyle/>
          <a:p>
            <a:r>
              <a:rPr lang="en-US" dirty="0" smtClean="0">
                <a:latin typeface="Trebuchet MS" pitchFamily="34" charset="0"/>
                <a:ea typeface="Tahoma" pitchFamily="34" charset="0"/>
                <a:cs typeface="Tahoma" pitchFamily="34" charset="0"/>
              </a:rPr>
              <a:t>Quality : 75 , </a:t>
            </a:r>
            <a:r>
              <a:rPr lang="en-US" dirty="0" err="1" smtClean="0">
                <a:latin typeface="Trebuchet MS" pitchFamily="34" charset="0"/>
                <a:ea typeface="Tahoma" pitchFamily="34" charset="0"/>
                <a:cs typeface="Tahoma" pitchFamily="34" charset="0"/>
              </a:rPr>
              <a:t>Demosaic</a:t>
            </a:r>
            <a:r>
              <a:rPr lang="en-US" dirty="0" smtClean="0">
                <a:latin typeface="Trebuchet MS" pitchFamily="34" charset="0"/>
                <a:ea typeface="Tahoma" pitchFamily="34" charset="0"/>
                <a:cs typeface="Tahoma" pitchFamily="34" charset="0"/>
              </a:rPr>
              <a:t> method : frequency</a:t>
            </a:r>
          </a:p>
        </p:txBody>
      </p:sp>
      <p:pic>
        <p:nvPicPr>
          <p:cNvPr id="8194" name="Picture 2"/>
          <p:cNvPicPr>
            <a:picLocks noChangeAspect="1" noChangeArrowheads="1"/>
          </p:cNvPicPr>
          <p:nvPr/>
        </p:nvPicPr>
        <p:blipFill>
          <a:blip r:embed="rId2" cstate="print"/>
          <a:srcRect/>
          <a:stretch>
            <a:fillRect/>
          </a:stretch>
        </p:blipFill>
        <p:spPr bwMode="auto">
          <a:xfrm>
            <a:off x="428596" y="2571744"/>
            <a:ext cx="8372505" cy="2892152"/>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6"/>
          <p:cNvSpPr>
            <a:spLocks noGrp="1"/>
          </p:cNvSpPr>
          <p:nvPr>
            <p:ph type="sldNum" sz="quarter" idx="12"/>
          </p:nvPr>
        </p:nvSpPr>
        <p:spPr/>
        <p:txBody>
          <a:bodyPr/>
          <a:lstStyle/>
          <a:p>
            <a:pPr>
              <a:defRPr/>
            </a:pPr>
            <a:fld id="{0966E806-9C6D-4C18-B035-4C94F8AC2EC1}" type="slidenum">
              <a:rPr lang="ko-KR" altLang="en-US" smtClean="0"/>
              <a:pPr>
                <a:defRPr/>
              </a:pPr>
              <a:t>25</a:t>
            </a:fld>
            <a:endParaRPr lang="ko-KR" altLang="en-US"/>
          </a:p>
        </p:txBody>
      </p:sp>
      <p:sp>
        <p:nvSpPr>
          <p:cNvPr id="18" name="TextBox 17"/>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20" name="TextBox 19"/>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Structure Conversion  /  Structure Separation  /   </a:t>
            </a:r>
            <a:r>
              <a:rPr kumimoji="0" lang="en-US" altLang="ko-KR" sz="800" dirty="0" smtClean="0">
                <a:solidFill>
                  <a:srgbClr val="FF5001"/>
                </a:solidFill>
                <a:latin typeface="+mn-lt"/>
                <a:ea typeface="+mn-ea"/>
              </a:rPr>
              <a:t>Low-pass Filtering</a:t>
            </a:r>
            <a:endParaRPr kumimoji="0" lang="ko-KR" altLang="en-US" sz="800" dirty="0">
              <a:solidFill>
                <a:srgbClr val="FF5001"/>
              </a:solidFill>
              <a:latin typeface="+mn-lt"/>
              <a:ea typeface="+mn-ea"/>
            </a:endParaRPr>
          </a:p>
        </p:txBody>
      </p:sp>
      <p:sp>
        <p:nvSpPr>
          <p:cNvPr id="21" name="TextBox 20"/>
          <p:cNvSpPr txBox="1"/>
          <p:nvPr/>
        </p:nvSpPr>
        <p:spPr>
          <a:xfrm>
            <a:off x="428596" y="1857364"/>
            <a:ext cx="25003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Low-pass Filtering -1</a:t>
            </a:r>
            <a:endParaRPr lang="en-US" dirty="0">
              <a:latin typeface="Trebuchet MS" pitchFamily="34" charset="0"/>
            </a:endParaRPr>
          </a:p>
        </p:txBody>
      </p:sp>
      <p:sp>
        <p:nvSpPr>
          <p:cNvPr id="11" name="TextBox 3"/>
          <p:cNvSpPr txBox="1">
            <a:spLocks noChangeArrowheads="1"/>
          </p:cNvSpPr>
          <p:nvPr/>
        </p:nvSpPr>
        <p:spPr bwMode="auto">
          <a:xfrm>
            <a:off x="285750" y="457200"/>
            <a:ext cx="325730" cy="400110"/>
          </a:xfrm>
          <a:prstGeom prst="rect">
            <a:avLst/>
          </a:prstGeom>
          <a:noFill/>
          <a:ln w="9525">
            <a:noFill/>
            <a:miter lim="800000"/>
            <a:headEnd/>
            <a:tailEnd/>
          </a:ln>
        </p:spPr>
        <p:txBody>
          <a:bodyPr wrap="none">
            <a:spAutoFit/>
          </a:bodyPr>
          <a:lstStyle/>
          <a:p>
            <a:r>
              <a:rPr kumimoji="0" lang="en-US" altLang="ko-KR" sz="2000" dirty="0" smtClean="0">
                <a:solidFill>
                  <a:srgbClr val="FF5001"/>
                </a:solidFill>
                <a:latin typeface="맑은 고딕" pitchFamily="50" charset="-127"/>
                <a:ea typeface="맑은 고딕" pitchFamily="50" charset="-127"/>
              </a:rPr>
              <a:t>3</a:t>
            </a:r>
            <a:endParaRPr kumimoji="0" lang="ko-KR" altLang="en-US" sz="2000" dirty="0">
              <a:solidFill>
                <a:srgbClr val="FF5001"/>
              </a:solidFill>
              <a:latin typeface="맑은 고딕" pitchFamily="50" charset="-127"/>
              <a:ea typeface="맑은 고딕" pitchFamily="50" charset="-127"/>
            </a:endParaRPr>
          </a:p>
        </p:txBody>
      </p:sp>
      <p:cxnSp>
        <p:nvCxnSpPr>
          <p:cNvPr id="12"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20700" y="506413"/>
            <a:ext cx="2644314"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Results of Existing Solutions I</a:t>
            </a:r>
            <a:endParaRPr kumimoji="0" lang="ko-KR" altLang="en-US" sz="1400" dirty="0">
              <a:solidFill>
                <a:schemeClr val="tx1">
                  <a:lumMod val="65000"/>
                  <a:lumOff val="35000"/>
                </a:schemeClr>
              </a:solidFill>
              <a:latin typeface="+mn-lt"/>
              <a:ea typeface="+mj-ea"/>
            </a:endParaRPr>
          </a:p>
        </p:txBody>
      </p:sp>
      <p:sp>
        <p:nvSpPr>
          <p:cNvPr id="10" name="TextBox 9"/>
          <p:cNvSpPr txBox="1"/>
          <p:nvPr/>
        </p:nvSpPr>
        <p:spPr>
          <a:xfrm>
            <a:off x="2000232" y="5643578"/>
            <a:ext cx="5857916" cy="369332"/>
          </a:xfrm>
          <a:prstGeom prst="rect">
            <a:avLst/>
          </a:prstGeom>
          <a:noFill/>
        </p:spPr>
        <p:txBody>
          <a:bodyPr wrap="square" rtlCol="0">
            <a:spAutoFit/>
          </a:bodyPr>
          <a:lstStyle/>
          <a:p>
            <a:r>
              <a:rPr lang="en-US" dirty="0" smtClean="0">
                <a:latin typeface="Trebuchet MS" pitchFamily="34" charset="0"/>
                <a:ea typeface="Tahoma" pitchFamily="34" charset="0"/>
                <a:cs typeface="Tahoma" pitchFamily="34" charset="0"/>
              </a:rPr>
              <a:t>Quality : 75 , </a:t>
            </a:r>
            <a:r>
              <a:rPr lang="en-US" dirty="0" err="1" smtClean="0">
                <a:latin typeface="Trebuchet MS" pitchFamily="34" charset="0"/>
                <a:ea typeface="Tahoma" pitchFamily="34" charset="0"/>
                <a:cs typeface="Tahoma" pitchFamily="34" charset="0"/>
              </a:rPr>
              <a:t>Demosaic</a:t>
            </a:r>
            <a:r>
              <a:rPr lang="en-US" dirty="0" smtClean="0">
                <a:latin typeface="Trebuchet MS" pitchFamily="34" charset="0"/>
                <a:ea typeface="Tahoma" pitchFamily="34" charset="0"/>
                <a:cs typeface="Tahoma" pitchFamily="34" charset="0"/>
              </a:rPr>
              <a:t> method : frequency</a:t>
            </a:r>
          </a:p>
        </p:txBody>
      </p:sp>
      <p:pic>
        <p:nvPicPr>
          <p:cNvPr id="9218" name="Picture 2"/>
          <p:cNvPicPr>
            <a:picLocks noChangeAspect="1" noChangeArrowheads="1"/>
          </p:cNvPicPr>
          <p:nvPr/>
        </p:nvPicPr>
        <p:blipFill>
          <a:blip r:embed="rId3" cstate="print"/>
          <a:srcRect/>
          <a:stretch>
            <a:fillRect/>
          </a:stretch>
        </p:blipFill>
        <p:spPr bwMode="auto">
          <a:xfrm>
            <a:off x="357158" y="2428868"/>
            <a:ext cx="8572560" cy="2954438"/>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6"/>
          <p:cNvSpPr>
            <a:spLocks noGrp="1"/>
          </p:cNvSpPr>
          <p:nvPr>
            <p:ph type="sldNum" sz="quarter" idx="12"/>
          </p:nvPr>
        </p:nvSpPr>
        <p:spPr/>
        <p:txBody>
          <a:bodyPr/>
          <a:lstStyle/>
          <a:p>
            <a:pPr>
              <a:defRPr/>
            </a:pPr>
            <a:fld id="{0966E806-9C6D-4C18-B035-4C94F8AC2EC1}" type="slidenum">
              <a:rPr lang="ko-KR" altLang="en-US" smtClean="0"/>
              <a:pPr>
                <a:defRPr/>
              </a:pPr>
              <a:t>26</a:t>
            </a:fld>
            <a:endParaRPr lang="ko-KR" altLang="en-US"/>
          </a:p>
        </p:txBody>
      </p:sp>
      <p:sp>
        <p:nvSpPr>
          <p:cNvPr id="18" name="TextBox 17"/>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20" name="TextBox 19"/>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Structure Conversion  /  Structure Separation  /   </a:t>
            </a:r>
            <a:r>
              <a:rPr kumimoji="0" lang="en-US" altLang="ko-KR" sz="800" dirty="0" smtClean="0">
                <a:solidFill>
                  <a:srgbClr val="FF5001"/>
                </a:solidFill>
                <a:latin typeface="+mn-lt"/>
                <a:ea typeface="+mn-ea"/>
              </a:rPr>
              <a:t>Low-pass Filtering</a:t>
            </a:r>
            <a:endParaRPr kumimoji="0" lang="ko-KR" altLang="en-US" sz="800" dirty="0">
              <a:solidFill>
                <a:srgbClr val="FF5001"/>
              </a:solidFill>
              <a:latin typeface="+mn-lt"/>
              <a:ea typeface="+mn-ea"/>
            </a:endParaRPr>
          </a:p>
        </p:txBody>
      </p:sp>
      <p:sp>
        <p:nvSpPr>
          <p:cNvPr id="21" name="TextBox 20"/>
          <p:cNvSpPr txBox="1"/>
          <p:nvPr/>
        </p:nvSpPr>
        <p:spPr>
          <a:xfrm>
            <a:off x="428596" y="1857364"/>
            <a:ext cx="25003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Low-pass Filtering -1</a:t>
            </a:r>
            <a:endParaRPr lang="en-US" dirty="0">
              <a:latin typeface="Trebuchet MS" pitchFamily="34" charset="0"/>
            </a:endParaRPr>
          </a:p>
        </p:txBody>
      </p:sp>
      <p:sp>
        <p:nvSpPr>
          <p:cNvPr id="11" name="TextBox 3"/>
          <p:cNvSpPr txBox="1">
            <a:spLocks noChangeArrowheads="1"/>
          </p:cNvSpPr>
          <p:nvPr/>
        </p:nvSpPr>
        <p:spPr bwMode="auto">
          <a:xfrm>
            <a:off x="285750" y="457200"/>
            <a:ext cx="325730" cy="400110"/>
          </a:xfrm>
          <a:prstGeom prst="rect">
            <a:avLst/>
          </a:prstGeom>
          <a:noFill/>
          <a:ln w="9525">
            <a:noFill/>
            <a:miter lim="800000"/>
            <a:headEnd/>
            <a:tailEnd/>
          </a:ln>
        </p:spPr>
        <p:txBody>
          <a:bodyPr wrap="none">
            <a:spAutoFit/>
          </a:bodyPr>
          <a:lstStyle/>
          <a:p>
            <a:r>
              <a:rPr kumimoji="0" lang="en-US" altLang="ko-KR" sz="2000" dirty="0" smtClean="0">
                <a:solidFill>
                  <a:srgbClr val="FF5001"/>
                </a:solidFill>
                <a:latin typeface="맑은 고딕" pitchFamily="50" charset="-127"/>
                <a:ea typeface="맑은 고딕" pitchFamily="50" charset="-127"/>
              </a:rPr>
              <a:t>3</a:t>
            </a:r>
            <a:endParaRPr kumimoji="0" lang="ko-KR" altLang="en-US" sz="2000" dirty="0">
              <a:solidFill>
                <a:srgbClr val="FF5001"/>
              </a:solidFill>
              <a:latin typeface="맑은 고딕" pitchFamily="50" charset="-127"/>
              <a:ea typeface="맑은 고딕" pitchFamily="50" charset="-127"/>
            </a:endParaRPr>
          </a:p>
        </p:txBody>
      </p:sp>
      <p:cxnSp>
        <p:nvCxnSpPr>
          <p:cNvPr id="12"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20700" y="506413"/>
            <a:ext cx="2644314"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Results of Existing Solutions I</a:t>
            </a:r>
            <a:endParaRPr kumimoji="0" lang="ko-KR" altLang="en-US" sz="1400" dirty="0">
              <a:solidFill>
                <a:schemeClr val="tx1">
                  <a:lumMod val="65000"/>
                  <a:lumOff val="35000"/>
                </a:schemeClr>
              </a:solidFill>
              <a:latin typeface="+mn-lt"/>
              <a:ea typeface="+mj-ea"/>
            </a:endParaRPr>
          </a:p>
        </p:txBody>
      </p:sp>
      <p:sp>
        <p:nvSpPr>
          <p:cNvPr id="10" name="TextBox 9"/>
          <p:cNvSpPr txBox="1"/>
          <p:nvPr/>
        </p:nvSpPr>
        <p:spPr>
          <a:xfrm>
            <a:off x="2000232" y="5643578"/>
            <a:ext cx="5857916" cy="369332"/>
          </a:xfrm>
          <a:prstGeom prst="rect">
            <a:avLst/>
          </a:prstGeom>
          <a:noFill/>
        </p:spPr>
        <p:txBody>
          <a:bodyPr wrap="square" rtlCol="0">
            <a:spAutoFit/>
          </a:bodyPr>
          <a:lstStyle/>
          <a:p>
            <a:r>
              <a:rPr lang="en-US" dirty="0" smtClean="0">
                <a:latin typeface="Trebuchet MS" pitchFamily="34" charset="0"/>
                <a:ea typeface="Tahoma" pitchFamily="34" charset="0"/>
                <a:cs typeface="Tahoma" pitchFamily="34" charset="0"/>
              </a:rPr>
              <a:t>Quality : 75 , </a:t>
            </a:r>
            <a:r>
              <a:rPr lang="en-US" dirty="0" err="1" smtClean="0">
                <a:latin typeface="Trebuchet MS" pitchFamily="34" charset="0"/>
                <a:ea typeface="Tahoma" pitchFamily="34" charset="0"/>
                <a:cs typeface="Tahoma" pitchFamily="34" charset="0"/>
              </a:rPr>
              <a:t>Demosaic</a:t>
            </a:r>
            <a:r>
              <a:rPr lang="en-US" dirty="0" smtClean="0">
                <a:latin typeface="Trebuchet MS" pitchFamily="34" charset="0"/>
                <a:ea typeface="Tahoma" pitchFamily="34" charset="0"/>
                <a:cs typeface="Tahoma" pitchFamily="34" charset="0"/>
              </a:rPr>
              <a:t> method : frequency</a:t>
            </a:r>
          </a:p>
        </p:txBody>
      </p:sp>
      <p:pic>
        <p:nvPicPr>
          <p:cNvPr id="10242" name="Picture 2"/>
          <p:cNvPicPr>
            <a:picLocks noChangeAspect="1" noChangeArrowheads="1"/>
          </p:cNvPicPr>
          <p:nvPr/>
        </p:nvPicPr>
        <p:blipFill>
          <a:blip r:embed="rId3" cstate="print"/>
          <a:srcRect/>
          <a:stretch>
            <a:fillRect/>
          </a:stretch>
        </p:blipFill>
        <p:spPr bwMode="auto">
          <a:xfrm>
            <a:off x="214282" y="2428868"/>
            <a:ext cx="8610600" cy="29622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6"/>
          <p:cNvSpPr>
            <a:spLocks noGrp="1"/>
          </p:cNvSpPr>
          <p:nvPr>
            <p:ph type="sldNum" sz="quarter" idx="12"/>
          </p:nvPr>
        </p:nvSpPr>
        <p:spPr/>
        <p:txBody>
          <a:bodyPr/>
          <a:lstStyle/>
          <a:p>
            <a:pPr>
              <a:defRPr/>
            </a:pPr>
            <a:fld id="{0966E806-9C6D-4C18-B035-4C94F8AC2EC1}" type="slidenum">
              <a:rPr lang="ko-KR" altLang="en-US" smtClean="0"/>
              <a:pPr>
                <a:defRPr/>
              </a:pPr>
              <a:t>27</a:t>
            </a:fld>
            <a:endParaRPr lang="ko-KR" altLang="en-US"/>
          </a:p>
        </p:txBody>
      </p:sp>
      <p:sp>
        <p:nvSpPr>
          <p:cNvPr id="18" name="TextBox 17"/>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20" name="TextBox 19"/>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Structure Conversion  /  Structure Separation  /   </a:t>
            </a:r>
            <a:r>
              <a:rPr kumimoji="0" lang="en-US" altLang="ko-KR" sz="800" dirty="0" smtClean="0">
                <a:solidFill>
                  <a:srgbClr val="FF5001"/>
                </a:solidFill>
                <a:latin typeface="+mn-lt"/>
                <a:ea typeface="+mn-ea"/>
              </a:rPr>
              <a:t>Low-pass Filtering</a:t>
            </a:r>
            <a:endParaRPr kumimoji="0" lang="ko-KR" altLang="en-US" sz="800" dirty="0">
              <a:solidFill>
                <a:srgbClr val="FF5001"/>
              </a:solidFill>
              <a:latin typeface="+mn-lt"/>
              <a:ea typeface="+mn-ea"/>
            </a:endParaRPr>
          </a:p>
        </p:txBody>
      </p:sp>
      <p:sp>
        <p:nvSpPr>
          <p:cNvPr id="21" name="TextBox 20"/>
          <p:cNvSpPr txBox="1"/>
          <p:nvPr/>
        </p:nvSpPr>
        <p:spPr>
          <a:xfrm>
            <a:off x="428596" y="1857364"/>
            <a:ext cx="25003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Low-pass Filtering -2</a:t>
            </a:r>
            <a:endParaRPr lang="en-US" dirty="0">
              <a:latin typeface="Trebuchet MS" pitchFamily="34" charset="0"/>
            </a:endParaRPr>
          </a:p>
        </p:txBody>
      </p:sp>
      <p:sp>
        <p:nvSpPr>
          <p:cNvPr id="11" name="TextBox 3"/>
          <p:cNvSpPr txBox="1">
            <a:spLocks noChangeArrowheads="1"/>
          </p:cNvSpPr>
          <p:nvPr/>
        </p:nvSpPr>
        <p:spPr bwMode="auto">
          <a:xfrm>
            <a:off x="285750" y="457200"/>
            <a:ext cx="325730" cy="400110"/>
          </a:xfrm>
          <a:prstGeom prst="rect">
            <a:avLst/>
          </a:prstGeom>
          <a:noFill/>
          <a:ln w="9525">
            <a:noFill/>
            <a:miter lim="800000"/>
            <a:headEnd/>
            <a:tailEnd/>
          </a:ln>
        </p:spPr>
        <p:txBody>
          <a:bodyPr wrap="none">
            <a:spAutoFit/>
          </a:bodyPr>
          <a:lstStyle/>
          <a:p>
            <a:r>
              <a:rPr kumimoji="0" lang="en-US" altLang="ko-KR" sz="2000" dirty="0" smtClean="0">
                <a:solidFill>
                  <a:srgbClr val="FF5001"/>
                </a:solidFill>
                <a:latin typeface="맑은 고딕" pitchFamily="50" charset="-127"/>
                <a:ea typeface="맑은 고딕" pitchFamily="50" charset="-127"/>
              </a:rPr>
              <a:t>3</a:t>
            </a:r>
            <a:endParaRPr kumimoji="0" lang="ko-KR" altLang="en-US" sz="2000" dirty="0">
              <a:solidFill>
                <a:srgbClr val="FF5001"/>
              </a:solidFill>
              <a:latin typeface="맑은 고딕" pitchFamily="50" charset="-127"/>
              <a:ea typeface="맑은 고딕" pitchFamily="50" charset="-127"/>
            </a:endParaRPr>
          </a:p>
        </p:txBody>
      </p:sp>
      <p:cxnSp>
        <p:nvCxnSpPr>
          <p:cNvPr id="12"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20700" y="506413"/>
            <a:ext cx="2644314"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Results of Existing Solutions I</a:t>
            </a:r>
            <a:endParaRPr kumimoji="0" lang="ko-KR" altLang="en-US" sz="1400" dirty="0">
              <a:solidFill>
                <a:schemeClr val="tx1">
                  <a:lumMod val="65000"/>
                  <a:lumOff val="35000"/>
                </a:schemeClr>
              </a:solidFill>
              <a:latin typeface="+mn-lt"/>
              <a:ea typeface="+mj-ea"/>
            </a:endParaRPr>
          </a:p>
        </p:txBody>
      </p:sp>
      <p:sp>
        <p:nvSpPr>
          <p:cNvPr id="10" name="TextBox 9"/>
          <p:cNvSpPr txBox="1"/>
          <p:nvPr/>
        </p:nvSpPr>
        <p:spPr>
          <a:xfrm>
            <a:off x="2000232" y="5643578"/>
            <a:ext cx="5857916" cy="369332"/>
          </a:xfrm>
          <a:prstGeom prst="rect">
            <a:avLst/>
          </a:prstGeom>
          <a:noFill/>
        </p:spPr>
        <p:txBody>
          <a:bodyPr wrap="square" rtlCol="0">
            <a:spAutoFit/>
          </a:bodyPr>
          <a:lstStyle/>
          <a:p>
            <a:r>
              <a:rPr lang="en-US" dirty="0" smtClean="0">
                <a:latin typeface="Trebuchet MS" pitchFamily="34" charset="0"/>
                <a:ea typeface="Tahoma" pitchFamily="34" charset="0"/>
                <a:cs typeface="Tahoma" pitchFamily="34" charset="0"/>
              </a:rPr>
              <a:t>Quality : 75 , </a:t>
            </a:r>
            <a:r>
              <a:rPr lang="en-US" dirty="0" err="1" smtClean="0">
                <a:latin typeface="Trebuchet MS" pitchFamily="34" charset="0"/>
                <a:ea typeface="Tahoma" pitchFamily="34" charset="0"/>
                <a:cs typeface="Tahoma" pitchFamily="34" charset="0"/>
              </a:rPr>
              <a:t>Demosaic</a:t>
            </a:r>
            <a:r>
              <a:rPr lang="en-US" dirty="0" smtClean="0">
                <a:latin typeface="Trebuchet MS" pitchFamily="34" charset="0"/>
                <a:ea typeface="Tahoma" pitchFamily="34" charset="0"/>
                <a:cs typeface="Tahoma" pitchFamily="34" charset="0"/>
              </a:rPr>
              <a:t> method : frequency</a:t>
            </a:r>
          </a:p>
        </p:txBody>
      </p:sp>
      <p:pic>
        <p:nvPicPr>
          <p:cNvPr id="11266" name="Picture 2"/>
          <p:cNvPicPr>
            <a:picLocks noChangeAspect="1" noChangeArrowheads="1"/>
          </p:cNvPicPr>
          <p:nvPr/>
        </p:nvPicPr>
        <p:blipFill>
          <a:blip r:embed="rId3" cstate="print"/>
          <a:srcRect/>
          <a:stretch>
            <a:fillRect/>
          </a:stretch>
        </p:blipFill>
        <p:spPr bwMode="auto">
          <a:xfrm>
            <a:off x="390526" y="2500306"/>
            <a:ext cx="8526172" cy="285752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6"/>
          <p:cNvSpPr>
            <a:spLocks noGrp="1"/>
          </p:cNvSpPr>
          <p:nvPr>
            <p:ph type="sldNum" sz="quarter" idx="12"/>
          </p:nvPr>
        </p:nvSpPr>
        <p:spPr/>
        <p:txBody>
          <a:bodyPr/>
          <a:lstStyle/>
          <a:p>
            <a:pPr>
              <a:defRPr/>
            </a:pPr>
            <a:fld id="{0966E806-9C6D-4C18-B035-4C94F8AC2EC1}" type="slidenum">
              <a:rPr lang="ko-KR" altLang="en-US" smtClean="0"/>
              <a:pPr>
                <a:defRPr/>
              </a:pPr>
              <a:t>28</a:t>
            </a:fld>
            <a:endParaRPr lang="ko-KR" altLang="en-US"/>
          </a:p>
        </p:txBody>
      </p:sp>
      <p:sp>
        <p:nvSpPr>
          <p:cNvPr id="18" name="TextBox 17"/>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20" name="TextBox 19"/>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Structure Conversion  /  Structure Separation  /   </a:t>
            </a:r>
            <a:r>
              <a:rPr kumimoji="0" lang="en-US" altLang="ko-KR" sz="800" dirty="0" smtClean="0">
                <a:solidFill>
                  <a:srgbClr val="FF5001"/>
                </a:solidFill>
                <a:latin typeface="+mn-lt"/>
                <a:ea typeface="+mn-ea"/>
              </a:rPr>
              <a:t>Low-pass Filtering</a:t>
            </a:r>
            <a:endParaRPr kumimoji="0" lang="ko-KR" altLang="en-US" sz="800" dirty="0">
              <a:solidFill>
                <a:srgbClr val="FF5001"/>
              </a:solidFill>
              <a:latin typeface="+mn-lt"/>
              <a:ea typeface="+mn-ea"/>
            </a:endParaRPr>
          </a:p>
        </p:txBody>
      </p:sp>
      <p:sp>
        <p:nvSpPr>
          <p:cNvPr id="21" name="TextBox 20"/>
          <p:cNvSpPr txBox="1"/>
          <p:nvPr/>
        </p:nvSpPr>
        <p:spPr>
          <a:xfrm>
            <a:off x="428596" y="1857364"/>
            <a:ext cx="25003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Low-pass Filtering -2</a:t>
            </a:r>
            <a:endParaRPr lang="en-US" dirty="0">
              <a:latin typeface="Trebuchet MS" pitchFamily="34" charset="0"/>
            </a:endParaRPr>
          </a:p>
        </p:txBody>
      </p:sp>
      <p:sp>
        <p:nvSpPr>
          <p:cNvPr id="11" name="TextBox 3"/>
          <p:cNvSpPr txBox="1">
            <a:spLocks noChangeArrowheads="1"/>
          </p:cNvSpPr>
          <p:nvPr/>
        </p:nvSpPr>
        <p:spPr bwMode="auto">
          <a:xfrm>
            <a:off x="285750" y="457200"/>
            <a:ext cx="325730" cy="400110"/>
          </a:xfrm>
          <a:prstGeom prst="rect">
            <a:avLst/>
          </a:prstGeom>
          <a:noFill/>
          <a:ln w="9525">
            <a:noFill/>
            <a:miter lim="800000"/>
            <a:headEnd/>
            <a:tailEnd/>
          </a:ln>
        </p:spPr>
        <p:txBody>
          <a:bodyPr wrap="none">
            <a:spAutoFit/>
          </a:bodyPr>
          <a:lstStyle/>
          <a:p>
            <a:r>
              <a:rPr kumimoji="0" lang="en-US" altLang="ko-KR" sz="2000" dirty="0" smtClean="0">
                <a:solidFill>
                  <a:srgbClr val="FF5001"/>
                </a:solidFill>
                <a:latin typeface="맑은 고딕" pitchFamily="50" charset="-127"/>
                <a:ea typeface="맑은 고딕" pitchFamily="50" charset="-127"/>
              </a:rPr>
              <a:t>3</a:t>
            </a:r>
            <a:endParaRPr kumimoji="0" lang="ko-KR" altLang="en-US" sz="2000" dirty="0">
              <a:solidFill>
                <a:srgbClr val="FF5001"/>
              </a:solidFill>
              <a:latin typeface="맑은 고딕" pitchFamily="50" charset="-127"/>
              <a:ea typeface="맑은 고딕" pitchFamily="50" charset="-127"/>
            </a:endParaRPr>
          </a:p>
        </p:txBody>
      </p:sp>
      <p:cxnSp>
        <p:nvCxnSpPr>
          <p:cNvPr id="12"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20700" y="506413"/>
            <a:ext cx="2644314"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Results of Existing Solutions I</a:t>
            </a:r>
            <a:endParaRPr kumimoji="0" lang="ko-KR" altLang="en-US" sz="1400" dirty="0">
              <a:solidFill>
                <a:schemeClr val="tx1">
                  <a:lumMod val="65000"/>
                  <a:lumOff val="35000"/>
                </a:schemeClr>
              </a:solidFill>
              <a:latin typeface="+mn-lt"/>
              <a:ea typeface="+mj-ea"/>
            </a:endParaRPr>
          </a:p>
        </p:txBody>
      </p:sp>
      <p:sp>
        <p:nvSpPr>
          <p:cNvPr id="10" name="TextBox 9"/>
          <p:cNvSpPr txBox="1"/>
          <p:nvPr/>
        </p:nvSpPr>
        <p:spPr>
          <a:xfrm>
            <a:off x="2000232" y="5643578"/>
            <a:ext cx="5857916" cy="369332"/>
          </a:xfrm>
          <a:prstGeom prst="rect">
            <a:avLst/>
          </a:prstGeom>
          <a:noFill/>
        </p:spPr>
        <p:txBody>
          <a:bodyPr wrap="square" rtlCol="0">
            <a:spAutoFit/>
          </a:bodyPr>
          <a:lstStyle/>
          <a:p>
            <a:r>
              <a:rPr lang="en-US" dirty="0" smtClean="0">
                <a:latin typeface="Trebuchet MS" pitchFamily="34" charset="0"/>
                <a:ea typeface="Tahoma" pitchFamily="34" charset="0"/>
                <a:cs typeface="Tahoma" pitchFamily="34" charset="0"/>
              </a:rPr>
              <a:t>Quality : 75 , </a:t>
            </a:r>
            <a:r>
              <a:rPr lang="en-US" dirty="0" err="1" smtClean="0">
                <a:latin typeface="Trebuchet MS" pitchFamily="34" charset="0"/>
                <a:ea typeface="Tahoma" pitchFamily="34" charset="0"/>
                <a:cs typeface="Tahoma" pitchFamily="34" charset="0"/>
              </a:rPr>
              <a:t>Demosaic</a:t>
            </a:r>
            <a:r>
              <a:rPr lang="en-US" dirty="0" smtClean="0">
                <a:latin typeface="Trebuchet MS" pitchFamily="34" charset="0"/>
                <a:ea typeface="Tahoma" pitchFamily="34" charset="0"/>
                <a:cs typeface="Tahoma" pitchFamily="34" charset="0"/>
              </a:rPr>
              <a:t> method : frequency</a:t>
            </a:r>
          </a:p>
        </p:txBody>
      </p:sp>
      <p:pic>
        <p:nvPicPr>
          <p:cNvPr id="12290" name="Picture 2"/>
          <p:cNvPicPr>
            <a:picLocks noChangeAspect="1" noChangeArrowheads="1"/>
          </p:cNvPicPr>
          <p:nvPr/>
        </p:nvPicPr>
        <p:blipFill>
          <a:blip r:embed="rId3" cstate="print"/>
          <a:srcRect/>
          <a:stretch>
            <a:fillRect/>
          </a:stretch>
        </p:blipFill>
        <p:spPr bwMode="auto">
          <a:xfrm>
            <a:off x="214282" y="2428868"/>
            <a:ext cx="8686800" cy="29527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4500563"/>
            <a:ext cx="8229600" cy="654050"/>
          </a:xfrm>
          <a:effectLst>
            <a:outerShdw blurRad="25400" dir="8340000" sx="89000" sy="89000" rotWithShape="0">
              <a:schemeClr val="tx1">
                <a:lumMod val="85000"/>
                <a:lumOff val="15000"/>
                <a:alpha val="0"/>
              </a:schemeClr>
            </a:outerShdw>
          </a:effectLst>
        </p:spPr>
        <p:txBody>
          <a:bodyPr rtlCol="0">
            <a:normAutofit fontScale="90000"/>
          </a:bodyPr>
          <a:lstStyle/>
          <a:p>
            <a:pPr algn="r" eaLnBrk="1" fontAlgn="auto" hangingPunct="1">
              <a:spcAft>
                <a:spcPts val="0"/>
              </a:spcAft>
              <a:defRPr/>
            </a:pPr>
            <a:r>
              <a:rPr lang="en-US" altLang="ko-KR" sz="3100" dirty="0" smtClean="0">
                <a:solidFill>
                  <a:srgbClr val="FF5001"/>
                </a:solidFill>
                <a:latin typeface="BankGothic Md BT" pitchFamily="34" charset="0"/>
              </a:rPr>
              <a:t>Thank you,</a:t>
            </a:r>
            <a:r>
              <a:rPr lang="en-US" altLang="ko-KR" dirty="0" smtClean="0">
                <a:solidFill>
                  <a:srgbClr val="FF5001"/>
                </a:solidFill>
                <a:latin typeface="BankGothic Md BT" pitchFamily="34" charset="0"/>
              </a:rPr>
              <a:t/>
            </a:r>
            <a:br>
              <a:rPr lang="en-US" altLang="ko-KR" dirty="0" smtClean="0">
                <a:solidFill>
                  <a:srgbClr val="FF5001"/>
                </a:solidFill>
                <a:latin typeface="BankGothic Md BT" pitchFamily="34" charset="0"/>
              </a:rPr>
            </a:br>
            <a:endParaRPr lang="ko-KR" altLang="en-US" dirty="0">
              <a:solidFill>
                <a:srgbClr val="FF5001"/>
              </a:solidFill>
            </a:endParaRPr>
          </a:p>
        </p:txBody>
      </p:sp>
      <p:cxnSp>
        <p:nvCxnSpPr>
          <p:cNvPr id="5" name="직선 연결선 4"/>
          <p:cNvCxnSpPr/>
          <p:nvPr/>
        </p:nvCxnSpPr>
        <p:spPr>
          <a:xfrm>
            <a:off x="357188" y="421481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143108" y="1357298"/>
            <a:ext cx="5000660" cy="2400657"/>
          </a:xfrm>
          <a:prstGeom prst="rect">
            <a:avLst/>
          </a:prstGeom>
          <a:noFill/>
        </p:spPr>
        <p:txBody>
          <a:bodyPr wrap="square" rtlCol="0">
            <a:spAutoFit/>
          </a:bodyPr>
          <a:lstStyle/>
          <a:p>
            <a:r>
              <a:rPr lang="en-US" altLang="ko-KR" sz="15000" dirty="0" smtClean="0">
                <a:solidFill>
                  <a:srgbClr val="FF5001"/>
                </a:solidFill>
                <a:latin typeface="+mj-lt"/>
                <a:ea typeface="+mj-ea"/>
              </a:rPr>
              <a:t>Q&amp;A</a:t>
            </a:r>
            <a:endParaRPr lang="ko-KR" altLang="en-US" sz="15000" dirty="0">
              <a:solidFill>
                <a:srgbClr val="FF5001"/>
              </a:solidFill>
              <a:latin typeface="+mj-lt"/>
              <a:ea typeface="+mj-ea"/>
            </a:endParaRPr>
          </a:p>
        </p:txBody>
      </p:sp>
      <p:sp>
        <p:nvSpPr>
          <p:cNvPr id="6" name="슬라이드 번호 개체 틀 5"/>
          <p:cNvSpPr>
            <a:spLocks noGrp="1"/>
          </p:cNvSpPr>
          <p:nvPr>
            <p:ph type="sldNum" sz="quarter" idx="12"/>
          </p:nvPr>
        </p:nvSpPr>
        <p:spPr/>
        <p:txBody>
          <a:bodyPr/>
          <a:lstStyle/>
          <a:p>
            <a:pPr>
              <a:defRPr/>
            </a:pPr>
            <a:fld id="{2F296E8A-F17D-4874-BEBE-92BD0387D7EB}" type="slidenum">
              <a:rPr lang="ko-KR" altLang="en-US" smtClean="0"/>
              <a:pPr>
                <a:defRPr/>
              </a:pPr>
              <a:t>29</a:t>
            </a:fld>
            <a:endParaRPr lang="ko-KR" altLang="en-US"/>
          </a:p>
        </p:txBody>
      </p:sp>
      <p:sp>
        <p:nvSpPr>
          <p:cNvPr id="10" name="TextBox 9"/>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0700" y="506413"/>
            <a:ext cx="856325"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Abstract</a:t>
            </a:r>
            <a:endParaRPr kumimoji="0" lang="ko-KR" altLang="en-US" sz="1400" dirty="0">
              <a:solidFill>
                <a:schemeClr val="tx1">
                  <a:lumMod val="65000"/>
                  <a:lumOff val="35000"/>
                </a:schemeClr>
              </a:solidFill>
              <a:latin typeface="+mn-lt"/>
              <a:ea typeface="+mj-ea"/>
            </a:endParaRPr>
          </a:p>
        </p:txBody>
      </p:sp>
      <p:sp>
        <p:nvSpPr>
          <p:cNvPr id="4099" name="TextBox 2"/>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a:solidFill>
                  <a:srgbClr val="FF5001"/>
                </a:solidFill>
                <a:latin typeface="맑은 고딕" pitchFamily="50" charset="-127"/>
                <a:ea typeface="맑은 고딕" pitchFamily="50" charset="-127"/>
              </a:rPr>
              <a:t>1</a:t>
            </a:r>
            <a:endParaRPr kumimoji="0" lang="ko-KR" altLang="en-US" sz="2000">
              <a:solidFill>
                <a:srgbClr val="FF5001"/>
              </a:solidFill>
              <a:latin typeface="맑은 고딕" pitchFamily="50" charset="-127"/>
              <a:ea typeface="맑은 고딕" pitchFamily="50" charset="-127"/>
            </a:endParaRPr>
          </a:p>
        </p:txBody>
      </p:sp>
      <p:cxnSp>
        <p:nvCxnSpPr>
          <p:cNvPr id="16" name="직선 연결선 15"/>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000496" y="3000372"/>
            <a:ext cx="1714512" cy="1169987"/>
          </a:xfrm>
          <a:prstGeom prst="rect">
            <a:avLst/>
          </a:prstGeom>
          <a:noFill/>
        </p:spPr>
        <p:txBody>
          <a:bodyPr wrap="squar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n-ea"/>
              </a:rPr>
              <a:t>What is CFA?</a:t>
            </a:r>
            <a:endParaRPr kumimoji="0" lang="en-US" altLang="ko-KR" sz="1400" dirty="0">
              <a:solidFill>
                <a:schemeClr val="tx1">
                  <a:lumMod val="65000"/>
                  <a:lumOff val="35000"/>
                </a:schemeClr>
              </a:solidFill>
              <a:latin typeface="+mn-lt"/>
              <a:ea typeface="+mn-ea"/>
            </a:endParaRPr>
          </a:p>
          <a:p>
            <a:pPr fontAlgn="auto">
              <a:spcBef>
                <a:spcPts val="0"/>
              </a:spcBef>
              <a:spcAft>
                <a:spcPts val="0"/>
              </a:spcAft>
              <a:defRPr/>
            </a:pPr>
            <a:endParaRPr kumimoji="0" lang="en-US" altLang="ko-KR" sz="1400" dirty="0">
              <a:solidFill>
                <a:schemeClr val="tx1">
                  <a:lumMod val="65000"/>
                  <a:lumOff val="35000"/>
                </a:schemeClr>
              </a:solidFill>
              <a:latin typeface="+mn-lt"/>
              <a:ea typeface="+mn-ea"/>
            </a:endParaRPr>
          </a:p>
          <a:p>
            <a:pPr fontAlgn="auto">
              <a:spcBef>
                <a:spcPts val="0"/>
              </a:spcBef>
              <a:spcAft>
                <a:spcPts val="0"/>
              </a:spcAft>
              <a:defRPr/>
            </a:pPr>
            <a:r>
              <a:rPr kumimoji="0" lang="en-US" altLang="ko-KR" sz="1400" dirty="0" smtClean="0">
                <a:solidFill>
                  <a:schemeClr val="tx1">
                    <a:lumMod val="65000"/>
                    <a:lumOff val="35000"/>
                  </a:schemeClr>
                </a:solidFill>
                <a:latin typeface="+mn-lt"/>
                <a:ea typeface="+mn-ea"/>
              </a:rPr>
              <a:t>Motivation</a:t>
            </a:r>
            <a:endParaRPr kumimoji="0" lang="en-US" altLang="ko-KR" sz="1400" dirty="0">
              <a:solidFill>
                <a:schemeClr val="tx1">
                  <a:lumMod val="65000"/>
                  <a:lumOff val="35000"/>
                </a:schemeClr>
              </a:solidFill>
              <a:latin typeface="+mn-lt"/>
              <a:ea typeface="+mn-ea"/>
            </a:endParaRPr>
          </a:p>
          <a:p>
            <a:pPr fontAlgn="auto">
              <a:spcBef>
                <a:spcPts val="0"/>
              </a:spcBef>
              <a:spcAft>
                <a:spcPts val="0"/>
              </a:spcAft>
              <a:defRPr/>
            </a:pPr>
            <a:endParaRPr kumimoji="0" lang="en-US" altLang="ko-KR" sz="1400" dirty="0">
              <a:solidFill>
                <a:schemeClr val="tx1">
                  <a:lumMod val="65000"/>
                  <a:lumOff val="35000"/>
                </a:schemeClr>
              </a:solidFill>
              <a:latin typeface="+mn-lt"/>
              <a:ea typeface="+mn-ea"/>
            </a:endParaRPr>
          </a:p>
          <a:p>
            <a:pPr fontAlgn="auto">
              <a:spcBef>
                <a:spcPts val="0"/>
              </a:spcBef>
              <a:spcAft>
                <a:spcPts val="0"/>
              </a:spcAft>
              <a:defRPr/>
            </a:pPr>
            <a:r>
              <a:rPr kumimoji="0" lang="en-US" altLang="ko-KR" sz="1400" dirty="0" smtClean="0">
                <a:solidFill>
                  <a:schemeClr val="tx1">
                    <a:lumMod val="65000"/>
                    <a:lumOff val="35000"/>
                  </a:schemeClr>
                </a:solidFill>
                <a:latin typeface="+mn-lt"/>
                <a:ea typeface="+mn-ea"/>
              </a:rPr>
              <a:t>Our Goal</a:t>
            </a:r>
            <a:endParaRPr kumimoji="0" lang="ko-KR" altLang="en-US" sz="1400" dirty="0">
              <a:solidFill>
                <a:schemeClr val="tx1">
                  <a:lumMod val="65000"/>
                  <a:lumOff val="35000"/>
                </a:schemeClr>
              </a:solidFill>
              <a:latin typeface="+mn-lt"/>
              <a:ea typeface="+mn-ea"/>
            </a:endParaRPr>
          </a:p>
        </p:txBody>
      </p:sp>
      <p:cxnSp>
        <p:nvCxnSpPr>
          <p:cNvPr id="33" name="직선 연결선 32"/>
          <p:cNvCxnSpPr/>
          <p:nvPr/>
        </p:nvCxnSpPr>
        <p:spPr>
          <a:xfrm rot="16200000" flipH="1">
            <a:off x="3436134" y="3721894"/>
            <a:ext cx="841383" cy="1587"/>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직선 연결선 29"/>
          <p:cNvCxnSpPr/>
          <p:nvPr/>
        </p:nvCxnSpPr>
        <p:spPr>
          <a:xfrm rot="5400000">
            <a:off x="3641983" y="3289002"/>
            <a:ext cx="436008" cy="1620"/>
          </a:xfrm>
          <a:prstGeom prst="line">
            <a:avLst/>
          </a:prstGeom>
          <a:ln w="38100">
            <a:solidFill>
              <a:srgbClr val="FF5001"/>
            </a:solidFill>
          </a:ln>
        </p:spPr>
        <p:style>
          <a:lnRef idx="1">
            <a:schemeClr val="accent1"/>
          </a:lnRef>
          <a:fillRef idx="0">
            <a:schemeClr val="accent1"/>
          </a:fillRef>
          <a:effectRef idx="0">
            <a:schemeClr val="accent1"/>
          </a:effectRef>
          <a:fontRef idx="minor">
            <a:schemeClr val="tx1"/>
          </a:fontRef>
        </p:style>
      </p:cxnSp>
      <p:sp>
        <p:nvSpPr>
          <p:cNvPr id="9" name="슬라이드 번호 개체 틀 8"/>
          <p:cNvSpPr>
            <a:spLocks noGrp="1"/>
          </p:cNvSpPr>
          <p:nvPr>
            <p:ph type="sldNum" sz="quarter" idx="12"/>
          </p:nvPr>
        </p:nvSpPr>
        <p:spPr/>
        <p:txBody>
          <a:bodyPr/>
          <a:lstStyle/>
          <a:p>
            <a:pPr>
              <a:defRPr/>
            </a:pPr>
            <a:fld id="{0966E806-9C6D-4C18-B035-4C94F8AC2EC1}" type="slidenum">
              <a:rPr lang="ko-KR" altLang="en-US" smtClean="0"/>
              <a:pPr>
                <a:defRPr/>
              </a:pPr>
              <a:t>3</a:t>
            </a:fld>
            <a:endParaRPr lang="ko-KR" altLang="en-US"/>
          </a:p>
        </p:txBody>
      </p:sp>
      <p:sp>
        <p:nvSpPr>
          <p:cNvPr id="11" name="TextBox 10"/>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a:solidFill>
                  <a:srgbClr val="FF5001"/>
                </a:solidFill>
                <a:latin typeface="맑은 고딕" pitchFamily="50" charset="-127"/>
                <a:ea typeface="맑은 고딕" pitchFamily="50" charset="-127"/>
              </a:rPr>
              <a:t>1</a:t>
            </a:r>
            <a:endParaRPr kumimoji="0" lang="ko-KR" altLang="en-US" sz="2000">
              <a:solidFill>
                <a:srgbClr val="FF5001"/>
              </a:solidFill>
              <a:latin typeface="맑은 고딕" pitchFamily="50" charset="-127"/>
              <a:ea typeface="맑은 고딕" pitchFamily="50" charset="-127"/>
            </a:endParaRPr>
          </a:p>
        </p:txBody>
      </p:sp>
      <p:cxnSp>
        <p:nvCxnSpPr>
          <p:cNvPr id="4" name="직선 연결선 3"/>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85750" y="912813"/>
            <a:ext cx="8215313" cy="214312"/>
          </a:xfrm>
          <a:prstGeom prst="rect">
            <a:avLst/>
          </a:prstGeom>
          <a:noFill/>
        </p:spPr>
        <p:txBody>
          <a:bodyPr>
            <a:spAutoFit/>
          </a:bodyPr>
          <a:lstStyle/>
          <a:p>
            <a:pPr fontAlgn="auto">
              <a:spcBef>
                <a:spcPts val="0"/>
              </a:spcBef>
              <a:spcAft>
                <a:spcPts val="0"/>
              </a:spcAft>
              <a:defRPr/>
            </a:pPr>
            <a:r>
              <a:rPr kumimoji="0" lang="en-US" altLang="ko-KR" sz="800" dirty="0" smtClean="0">
                <a:solidFill>
                  <a:srgbClr val="FF5001"/>
                </a:solidFill>
                <a:latin typeface="+mn-lt"/>
                <a:ea typeface="+mn-ea"/>
              </a:rPr>
              <a:t>What is CFA?</a:t>
            </a:r>
            <a:r>
              <a:rPr kumimoji="0" lang="ko-KR" altLang="en-US" sz="800" dirty="0" smtClean="0">
                <a:solidFill>
                  <a:srgbClr val="FF5001"/>
                </a:solidFill>
                <a:latin typeface="+mn-lt"/>
                <a:ea typeface="+mn-ea"/>
              </a:rPr>
              <a:t>   </a:t>
            </a:r>
            <a:r>
              <a:rPr kumimoji="0" lang="en-US" altLang="ko-KR" sz="800" dirty="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Motivation</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a:t>
            </a:r>
            <a:r>
              <a:rPr kumimoji="0" lang="en-US" altLang="ko-KR" sz="800" dirty="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Our Goal</a:t>
            </a:r>
            <a:endParaRPr kumimoji="0" lang="ko-KR" altLang="en-US" sz="800" dirty="0">
              <a:solidFill>
                <a:schemeClr val="tx1">
                  <a:lumMod val="65000"/>
                  <a:lumOff val="35000"/>
                </a:schemeClr>
              </a:solidFill>
              <a:latin typeface="+mn-lt"/>
              <a:ea typeface="+mn-ea"/>
            </a:endParaRPr>
          </a:p>
        </p:txBody>
      </p:sp>
      <p:sp>
        <p:nvSpPr>
          <p:cNvPr id="21" name="TextBox 20"/>
          <p:cNvSpPr txBox="1"/>
          <p:nvPr/>
        </p:nvSpPr>
        <p:spPr>
          <a:xfrm>
            <a:off x="520700" y="506413"/>
            <a:ext cx="856325"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Abstract</a:t>
            </a:r>
            <a:endParaRPr kumimoji="0" lang="ko-KR" altLang="en-US" sz="1400" dirty="0">
              <a:solidFill>
                <a:schemeClr val="tx1">
                  <a:lumMod val="65000"/>
                  <a:lumOff val="35000"/>
                </a:schemeClr>
              </a:solidFill>
              <a:latin typeface="+mn-lt"/>
              <a:ea typeface="+mj-ea"/>
            </a:endParaRPr>
          </a:p>
        </p:txBody>
      </p:sp>
      <p:sp>
        <p:nvSpPr>
          <p:cNvPr id="9" name="슬라이드 번호 개체 틀 8"/>
          <p:cNvSpPr>
            <a:spLocks noGrp="1"/>
          </p:cNvSpPr>
          <p:nvPr>
            <p:ph type="sldNum" sz="quarter" idx="12"/>
          </p:nvPr>
        </p:nvSpPr>
        <p:spPr/>
        <p:txBody>
          <a:bodyPr/>
          <a:lstStyle/>
          <a:p>
            <a:pPr>
              <a:defRPr/>
            </a:pPr>
            <a:fld id="{0966E806-9C6D-4C18-B035-4C94F8AC2EC1}" type="slidenum">
              <a:rPr lang="ko-KR" altLang="en-US" smtClean="0"/>
              <a:pPr>
                <a:defRPr/>
              </a:pPr>
              <a:t>4</a:t>
            </a:fld>
            <a:endParaRPr lang="ko-KR" altLang="en-US"/>
          </a:p>
        </p:txBody>
      </p:sp>
      <p:pic>
        <p:nvPicPr>
          <p:cNvPr id="1026" name="Picture 2"/>
          <p:cNvPicPr>
            <a:picLocks noChangeAspect="1" noChangeArrowheads="1"/>
          </p:cNvPicPr>
          <p:nvPr/>
        </p:nvPicPr>
        <p:blipFill>
          <a:blip r:embed="rId3" cstate="print"/>
          <a:srcRect/>
          <a:stretch>
            <a:fillRect/>
          </a:stretch>
        </p:blipFill>
        <p:spPr bwMode="auto">
          <a:xfrm>
            <a:off x="6500826" y="2000240"/>
            <a:ext cx="1581150" cy="1514475"/>
          </a:xfrm>
          <a:prstGeom prst="rect">
            <a:avLst/>
          </a:prstGeom>
          <a:noFill/>
          <a:ln w="9525">
            <a:noFill/>
            <a:miter lim="800000"/>
            <a:headEnd/>
            <a:tailEnd/>
          </a:ln>
        </p:spPr>
      </p:pic>
      <p:sp>
        <p:nvSpPr>
          <p:cNvPr id="10" name="TextBox 9"/>
          <p:cNvSpPr txBox="1"/>
          <p:nvPr/>
        </p:nvSpPr>
        <p:spPr>
          <a:xfrm>
            <a:off x="6072198" y="3571876"/>
            <a:ext cx="2571768" cy="246221"/>
          </a:xfrm>
          <a:prstGeom prst="rect">
            <a:avLst/>
          </a:prstGeom>
          <a:noFill/>
        </p:spPr>
        <p:txBody>
          <a:bodyPr wrap="square" rtlCol="0">
            <a:spAutoFit/>
          </a:bodyPr>
          <a:lstStyle/>
          <a:p>
            <a:r>
              <a:rPr lang="en-US" sz="1000" b="1" dirty="0" smtClean="0"/>
              <a:t>Fig. 1. Bayer patterned color filter array.</a:t>
            </a:r>
            <a:endParaRPr lang="en-US" sz="1000" dirty="0"/>
          </a:p>
        </p:txBody>
      </p:sp>
      <p:sp>
        <p:nvSpPr>
          <p:cNvPr id="12" name="TextBox 11"/>
          <p:cNvSpPr txBox="1"/>
          <p:nvPr/>
        </p:nvSpPr>
        <p:spPr>
          <a:xfrm>
            <a:off x="428596" y="1857364"/>
            <a:ext cx="271464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Color Filter Array (CFA)</a:t>
            </a:r>
            <a:endParaRPr lang="en-US" dirty="0">
              <a:latin typeface="Trebuchet MS" pitchFamily="34" charset="0"/>
            </a:endParaRPr>
          </a:p>
        </p:txBody>
      </p:sp>
      <p:sp>
        <p:nvSpPr>
          <p:cNvPr id="13" name="TextBox 12"/>
          <p:cNvSpPr txBox="1"/>
          <p:nvPr/>
        </p:nvSpPr>
        <p:spPr>
          <a:xfrm>
            <a:off x="928662" y="2428868"/>
            <a:ext cx="5072098" cy="923330"/>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dirty="0" smtClean="0">
                <a:latin typeface="Trebuchet MS" pitchFamily="34" charset="0"/>
                <a:ea typeface="Tahoma" pitchFamily="34" charset="0"/>
                <a:cs typeface="Tahoma" pitchFamily="34" charset="0"/>
              </a:rPr>
              <a:t>Each point only have one value among RGB</a:t>
            </a:r>
          </a:p>
          <a:p>
            <a:endParaRPr lang="en-US" dirty="0" smtClean="0">
              <a:latin typeface="Trebuchet MS" pitchFamily="34" charset="0"/>
              <a:ea typeface="Tahoma" pitchFamily="34" charset="0"/>
              <a:cs typeface="Tahoma" pitchFamily="34" charset="0"/>
            </a:endParaRPr>
          </a:p>
          <a:p>
            <a:r>
              <a:rPr kumimoji="0" lang="en-US" altLang="ko-KR" dirty="0" smtClean="0">
                <a:solidFill>
                  <a:schemeClr val="tx1">
                    <a:lumMod val="65000"/>
                    <a:lumOff val="35000"/>
                  </a:schemeClr>
                </a:solidFill>
                <a:latin typeface="Trebuchet MS" pitchFamily="34" charset="0"/>
              </a:rPr>
              <a:t>⊙ </a:t>
            </a:r>
            <a:r>
              <a:rPr lang="en-US" dirty="0" smtClean="0">
                <a:latin typeface="Trebuchet MS" pitchFamily="34" charset="0"/>
                <a:ea typeface="Tahoma" pitchFamily="34" charset="0"/>
                <a:cs typeface="Tahoma" pitchFamily="34" charset="0"/>
              </a:rPr>
              <a:t>Bayer patterned CFA are mostly used.</a:t>
            </a:r>
            <a:endParaRPr lang="en-US" dirty="0">
              <a:latin typeface="Trebuchet MS" pitchFamily="34" charset="0"/>
              <a:ea typeface="Tahoma" pitchFamily="34" charset="0"/>
              <a:cs typeface="Tahoma" pitchFamily="34" charset="0"/>
            </a:endParaRPr>
          </a:p>
        </p:txBody>
      </p:sp>
      <p:sp>
        <p:nvSpPr>
          <p:cNvPr id="14" name="TextBox 13"/>
          <p:cNvSpPr txBox="1"/>
          <p:nvPr/>
        </p:nvSpPr>
        <p:spPr>
          <a:xfrm>
            <a:off x="428596" y="4143380"/>
            <a:ext cx="264320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err="1" smtClean="0">
                <a:latin typeface="Trebuchet MS" pitchFamily="34" charset="0"/>
              </a:rPr>
              <a:t>Demosaic</a:t>
            </a:r>
            <a:endParaRPr lang="en-US" dirty="0">
              <a:latin typeface="Trebuchet MS" pitchFamily="34" charset="0"/>
            </a:endParaRPr>
          </a:p>
        </p:txBody>
      </p:sp>
      <p:sp>
        <p:nvSpPr>
          <p:cNvPr id="15" name="TextBox 14"/>
          <p:cNvSpPr txBox="1"/>
          <p:nvPr/>
        </p:nvSpPr>
        <p:spPr>
          <a:xfrm>
            <a:off x="928662" y="4714884"/>
            <a:ext cx="6286544" cy="923330"/>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dirty="0" smtClean="0">
                <a:latin typeface="Trebuchet MS" pitchFamily="34" charset="0"/>
                <a:ea typeface="Tahoma" pitchFamily="34" charset="0"/>
                <a:cs typeface="Tahoma" pitchFamily="34" charset="0"/>
              </a:rPr>
              <a:t>Based on CFA data, reconstruct original full RGB image</a:t>
            </a:r>
          </a:p>
          <a:p>
            <a:endParaRPr lang="en-US" dirty="0" smtClean="0">
              <a:latin typeface="Trebuchet MS" pitchFamily="34" charset="0"/>
              <a:ea typeface="Tahoma" pitchFamily="34" charset="0"/>
              <a:cs typeface="Tahoma" pitchFamily="34" charset="0"/>
            </a:endParaRPr>
          </a:p>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There are numerous method in </a:t>
            </a:r>
            <a:r>
              <a:rPr lang="en-US" altLang="ko-KR" dirty="0" err="1" smtClean="0">
                <a:latin typeface="Trebuchet MS" pitchFamily="34" charset="0"/>
                <a:ea typeface="Tahoma" pitchFamily="34" charset="0"/>
                <a:cs typeface="Tahoma" pitchFamily="34" charset="0"/>
              </a:rPr>
              <a:t>demosaic</a:t>
            </a:r>
            <a:endParaRPr lang="en-US" dirty="0">
              <a:latin typeface="Trebuchet MS" pitchFamily="34" charset="0"/>
              <a:ea typeface="Tahoma" pitchFamily="34" charset="0"/>
              <a:cs typeface="Tahoma" pitchFamily="34" charset="0"/>
            </a:endParaRPr>
          </a:p>
        </p:txBody>
      </p:sp>
      <p:sp>
        <p:nvSpPr>
          <p:cNvPr id="16" name="TextBox 15"/>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2"/>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a:solidFill>
                  <a:srgbClr val="FF5001"/>
                </a:solidFill>
                <a:latin typeface="맑은 고딕" pitchFamily="50" charset="-127"/>
                <a:ea typeface="맑은 고딕" pitchFamily="50" charset="-127"/>
              </a:rPr>
              <a:t>1</a:t>
            </a:r>
            <a:endParaRPr kumimoji="0" lang="ko-KR" altLang="en-US" sz="2000">
              <a:solidFill>
                <a:srgbClr val="FF5001"/>
              </a:solidFill>
              <a:latin typeface="맑은 고딕" pitchFamily="50" charset="-127"/>
              <a:ea typeface="맑은 고딕" pitchFamily="50" charset="-127"/>
            </a:endParaRPr>
          </a:p>
        </p:txBody>
      </p:sp>
      <p:cxnSp>
        <p:nvCxnSpPr>
          <p:cNvPr id="4" name="직선 연결선 3"/>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슬라이드 번호 개체 틀 8"/>
          <p:cNvSpPr>
            <a:spLocks noGrp="1"/>
          </p:cNvSpPr>
          <p:nvPr>
            <p:ph type="sldNum" sz="quarter" idx="12"/>
          </p:nvPr>
        </p:nvSpPr>
        <p:spPr/>
        <p:txBody>
          <a:bodyPr/>
          <a:lstStyle/>
          <a:p>
            <a:pPr>
              <a:defRPr/>
            </a:pPr>
            <a:fld id="{0966E806-9C6D-4C18-B035-4C94F8AC2EC1}" type="slidenum">
              <a:rPr lang="ko-KR" altLang="en-US" smtClean="0"/>
              <a:pPr>
                <a:defRPr/>
              </a:pPr>
              <a:t>5</a:t>
            </a:fld>
            <a:endParaRPr lang="ko-KR" altLang="en-US"/>
          </a:p>
        </p:txBody>
      </p:sp>
      <p:sp>
        <p:nvSpPr>
          <p:cNvPr id="10" name="TextBox 9"/>
          <p:cNvSpPr txBox="1"/>
          <p:nvPr/>
        </p:nvSpPr>
        <p:spPr>
          <a:xfrm>
            <a:off x="520700" y="506413"/>
            <a:ext cx="856325"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Abstract</a:t>
            </a:r>
            <a:endParaRPr kumimoji="0" lang="ko-KR" altLang="en-US" sz="1400" dirty="0">
              <a:solidFill>
                <a:schemeClr val="tx1">
                  <a:lumMod val="65000"/>
                  <a:lumOff val="35000"/>
                </a:schemeClr>
              </a:solidFill>
              <a:latin typeface="+mn-lt"/>
              <a:ea typeface="+mj-ea"/>
            </a:endParaRPr>
          </a:p>
        </p:txBody>
      </p:sp>
      <p:sp>
        <p:nvSpPr>
          <p:cNvPr id="12" name="TextBox 11"/>
          <p:cNvSpPr txBox="1"/>
          <p:nvPr/>
        </p:nvSpPr>
        <p:spPr>
          <a:xfrm>
            <a:off x="285750" y="912813"/>
            <a:ext cx="8215313" cy="214312"/>
          </a:xfrm>
          <a:prstGeom prst="rect">
            <a:avLst/>
          </a:prstGeom>
          <a:noFill/>
        </p:spPr>
        <p:txBody>
          <a:bodyPr>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What is CFA?</a:t>
            </a:r>
            <a:r>
              <a:rPr kumimoji="0" lang="ko-KR" altLang="en-US" sz="800" dirty="0" smtClean="0">
                <a:solidFill>
                  <a:schemeClr val="tx1">
                    <a:lumMod val="65000"/>
                    <a:lumOff val="35000"/>
                  </a:schemeClr>
                </a:solidFill>
                <a:latin typeface="+mn-lt"/>
                <a:ea typeface="+mn-ea"/>
              </a:rPr>
              <a:t>   </a:t>
            </a:r>
            <a:r>
              <a:rPr kumimoji="0" lang="en-US" altLang="ko-KR" sz="800" dirty="0">
                <a:solidFill>
                  <a:schemeClr val="tx1">
                    <a:lumMod val="65000"/>
                    <a:lumOff val="35000"/>
                  </a:schemeClr>
                </a:solidFill>
                <a:latin typeface="+mn-lt"/>
                <a:ea typeface="+mn-ea"/>
              </a:rPr>
              <a:t>/   </a:t>
            </a:r>
            <a:r>
              <a:rPr kumimoji="0" lang="en-US" altLang="ko-KR" sz="800" dirty="0" smtClean="0">
                <a:solidFill>
                  <a:srgbClr val="FF5001"/>
                </a:solidFill>
                <a:latin typeface="+mn-lt"/>
                <a:ea typeface="+mn-ea"/>
              </a:rPr>
              <a:t>Motivation</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a:t>
            </a:r>
            <a:r>
              <a:rPr kumimoji="0" lang="en-US" altLang="ko-KR" sz="800" dirty="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Our Goal</a:t>
            </a:r>
            <a:endParaRPr kumimoji="0" lang="ko-KR" altLang="en-US" sz="800" dirty="0">
              <a:solidFill>
                <a:schemeClr val="tx1">
                  <a:lumMod val="65000"/>
                  <a:lumOff val="35000"/>
                </a:schemeClr>
              </a:solidFill>
              <a:latin typeface="+mn-lt"/>
              <a:ea typeface="+mn-ea"/>
            </a:endParaRPr>
          </a:p>
        </p:txBody>
      </p:sp>
      <p:sp>
        <p:nvSpPr>
          <p:cNvPr id="14" name="TextBox 13"/>
          <p:cNvSpPr txBox="1"/>
          <p:nvPr/>
        </p:nvSpPr>
        <p:spPr>
          <a:xfrm>
            <a:off x="428596" y="1857364"/>
            <a:ext cx="321471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Current Image Compression</a:t>
            </a:r>
            <a:endParaRPr lang="en-US" dirty="0">
              <a:latin typeface="Trebuchet MS" pitchFamily="34" charset="0"/>
            </a:endParaRPr>
          </a:p>
        </p:txBody>
      </p:sp>
      <p:sp>
        <p:nvSpPr>
          <p:cNvPr id="15" name="TextBox 14"/>
          <p:cNvSpPr txBox="1"/>
          <p:nvPr/>
        </p:nvSpPr>
        <p:spPr>
          <a:xfrm>
            <a:off x="1071538" y="2428868"/>
            <a:ext cx="5857916" cy="1200329"/>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Currently, Image is compressed after </a:t>
            </a:r>
            <a:r>
              <a:rPr lang="en-US" altLang="ko-KR" dirty="0" err="1" smtClean="0">
                <a:latin typeface="Trebuchet MS" pitchFamily="34" charset="0"/>
                <a:ea typeface="Tahoma" pitchFamily="34" charset="0"/>
                <a:cs typeface="Tahoma" pitchFamily="34" charset="0"/>
              </a:rPr>
              <a:t>demosaicking</a:t>
            </a:r>
            <a:r>
              <a:rPr lang="en-US" altLang="ko-KR" dirty="0" smtClean="0">
                <a:latin typeface="Trebuchet MS" pitchFamily="34" charset="0"/>
                <a:ea typeface="Tahoma" pitchFamily="34" charset="0"/>
                <a:cs typeface="Tahoma" pitchFamily="34" charset="0"/>
              </a:rPr>
              <a:t>.</a:t>
            </a:r>
            <a:endParaRPr lang="en-US" dirty="0" smtClean="0">
              <a:latin typeface="Trebuchet MS" pitchFamily="34" charset="0"/>
              <a:ea typeface="Tahoma" pitchFamily="34" charset="0"/>
              <a:cs typeface="Tahoma" pitchFamily="34" charset="0"/>
            </a:endParaRPr>
          </a:p>
          <a:p>
            <a:endParaRPr lang="en-US" dirty="0" smtClean="0">
              <a:latin typeface="Trebuchet MS" pitchFamily="34" charset="0"/>
              <a:ea typeface="Tahoma" pitchFamily="34" charset="0"/>
              <a:cs typeface="Tahoma" pitchFamily="34" charset="0"/>
            </a:endParaRPr>
          </a:p>
          <a:p>
            <a:r>
              <a:rPr kumimoji="0" lang="en-US" altLang="ko-KR" dirty="0" smtClean="0">
                <a:solidFill>
                  <a:schemeClr val="tx1">
                    <a:lumMod val="65000"/>
                    <a:lumOff val="35000"/>
                  </a:schemeClr>
                </a:solidFill>
                <a:latin typeface="Trebuchet MS" pitchFamily="34" charset="0"/>
              </a:rPr>
              <a:t>⊙ </a:t>
            </a:r>
            <a:r>
              <a:rPr kumimoji="0" lang="en-US" altLang="ko-KR" dirty="0" err="1" smtClean="0">
                <a:latin typeface="Trebuchet MS" pitchFamily="34" charset="0"/>
              </a:rPr>
              <a:t>Demosaic</a:t>
            </a:r>
            <a:r>
              <a:rPr kumimoji="0" lang="en-US" altLang="ko-KR" dirty="0" smtClean="0">
                <a:latin typeface="Trebuchet MS" pitchFamily="34" charset="0"/>
              </a:rPr>
              <a:t> is kind of interpolating.</a:t>
            </a:r>
          </a:p>
          <a:p>
            <a:r>
              <a:rPr kumimoji="0" lang="en-US" dirty="0" smtClean="0">
                <a:latin typeface="Trebuchet MS" pitchFamily="34" charset="0"/>
                <a:ea typeface="Tahoma" pitchFamily="34" charset="0"/>
                <a:cs typeface="Tahoma" pitchFamily="34" charset="0"/>
              </a:rPr>
              <a:t>                 There should be an redundant.</a:t>
            </a:r>
            <a:endParaRPr lang="en-US" dirty="0">
              <a:latin typeface="Trebuchet MS" pitchFamily="34" charset="0"/>
              <a:ea typeface="Tahoma" pitchFamily="34" charset="0"/>
              <a:cs typeface="Tahoma" pitchFamily="34" charset="0"/>
            </a:endParaRPr>
          </a:p>
        </p:txBody>
      </p:sp>
      <p:sp>
        <p:nvSpPr>
          <p:cNvPr id="16" name="Right Arrow 15"/>
          <p:cNvSpPr/>
          <p:nvPr/>
        </p:nvSpPr>
        <p:spPr>
          <a:xfrm>
            <a:off x="1928794" y="3357562"/>
            <a:ext cx="285752" cy="21431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18" name="TextBox 17"/>
          <p:cNvSpPr txBox="1"/>
          <p:nvPr/>
        </p:nvSpPr>
        <p:spPr>
          <a:xfrm>
            <a:off x="428596" y="4143380"/>
            <a:ext cx="264320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Motivation</a:t>
            </a:r>
            <a:endParaRPr lang="en-US" dirty="0">
              <a:latin typeface="Trebuchet MS" pitchFamily="34" charset="0"/>
            </a:endParaRPr>
          </a:p>
        </p:txBody>
      </p:sp>
      <p:sp>
        <p:nvSpPr>
          <p:cNvPr id="19" name="TextBox 18"/>
          <p:cNvSpPr txBox="1"/>
          <p:nvPr/>
        </p:nvSpPr>
        <p:spPr>
          <a:xfrm>
            <a:off x="928662" y="4714884"/>
            <a:ext cx="6286544" cy="923330"/>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Compress after </a:t>
            </a:r>
            <a:r>
              <a:rPr lang="en-US" altLang="ko-KR" dirty="0" err="1" smtClean="0">
                <a:latin typeface="Trebuchet MS" pitchFamily="34" charset="0"/>
                <a:ea typeface="Tahoma" pitchFamily="34" charset="0"/>
                <a:cs typeface="Tahoma" pitchFamily="34" charset="0"/>
              </a:rPr>
              <a:t>demosaic</a:t>
            </a:r>
            <a:r>
              <a:rPr lang="en-US" altLang="ko-KR" dirty="0" smtClean="0">
                <a:latin typeface="Trebuchet MS" pitchFamily="34" charset="0"/>
                <a:ea typeface="Tahoma" pitchFamily="34" charset="0"/>
                <a:cs typeface="Tahoma" pitchFamily="34" charset="0"/>
              </a:rPr>
              <a:t> is wasteful.</a:t>
            </a:r>
            <a:endParaRPr lang="en-US" dirty="0" smtClean="0">
              <a:latin typeface="Trebuchet MS" pitchFamily="34" charset="0"/>
              <a:ea typeface="Tahoma" pitchFamily="34" charset="0"/>
              <a:cs typeface="Tahoma" pitchFamily="34" charset="0"/>
            </a:endParaRPr>
          </a:p>
          <a:p>
            <a:endParaRPr lang="en-US" dirty="0" smtClean="0">
              <a:latin typeface="Trebuchet MS" pitchFamily="34" charset="0"/>
              <a:ea typeface="Tahoma" pitchFamily="34" charset="0"/>
              <a:cs typeface="Tahoma" pitchFamily="34" charset="0"/>
            </a:endParaRPr>
          </a:p>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What about compress CFA data directly!</a:t>
            </a:r>
            <a:endParaRPr lang="en-US" dirty="0">
              <a:latin typeface="Trebuchet MS" pitchFamily="34" charset="0"/>
              <a:ea typeface="Tahoma" pitchFamily="34" charset="0"/>
              <a:cs typeface="Tahoma" pitchFamily="34" charset="0"/>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2"/>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a:solidFill>
                  <a:srgbClr val="FF5001"/>
                </a:solidFill>
                <a:latin typeface="맑은 고딕" pitchFamily="50" charset="-127"/>
                <a:ea typeface="맑은 고딕" pitchFamily="50" charset="-127"/>
              </a:rPr>
              <a:t>1</a:t>
            </a:r>
            <a:endParaRPr kumimoji="0" lang="ko-KR" altLang="en-US" sz="2000">
              <a:solidFill>
                <a:srgbClr val="FF5001"/>
              </a:solidFill>
              <a:latin typeface="맑은 고딕" pitchFamily="50" charset="-127"/>
              <a:ea typeface="맑은 고딕" pitchFamily="50" charset="-127"/>
            </a:endParaRPr>
          </a:p>
        </p:txBody>
      </p:sp>
      <p:cxnSp>
        <p:nvCxnSpPr>
          <p:cNvPr id="4" name="직선 연결선 3"/>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슬라이드 번호 개체 틀 8"/>
          <p:cNvSpPr>
            <a:spLocks noGrp="1"/>
          </p:cNvSpPr>
          <p:nvPr>
            <p:ph type="sldNum" sz="quarter" idx="12"/>
          </p:nvPr>
        </p:nvSpPr>
        <p:spPr/>
        <p:txBody>
          <a:bodyPr/>
          <a:lstStyle/>
          <a:p>
            <a:pPr>
              <a:defRPr/>
            </a:pPr>
            <a:fld id="{0966E806-9C6D-4C18-B035-4C94F8AC2EC1}" type="slidenum">
              <a:rPr lang="ko-KR" altLang="en-US" smtClean="0"/>
              <a:pPr>
                <a:defRPr/>
              </a:pPr>
              <a:t>6</a:t>
            </a:fld>
            <a:endParaRPr lang="ko-KR" altLang="en-US"/>
          </a:p>
        </p:txBody>
      </p:sp>
      <p:sp>
        <p:nvSpPr>
          <p:cNvPr id="11" name="TextBox 10"/>
          <p:cNvSpPr txBox="1"/>
          <p:nvPr/>
        </p:nvSpPr>
        <p:spPr>
          <a:xfrm>
            <a:off x="428596" y="1857364"/>
            <a:ext cx="207170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Our Goal</a:t>
            </a:r>
            <a:endParaRPr lang="en-US" dirty="0">
              <a:latin typeface="Trebuchet MS" pitchFamily="34" charset="0"/>
            </a:endParaRPr>
          </a:p>
        </p:txBody>
      </p:sp>
      <p:sp>
        <p:nvSpPr>
          <p:cNvPr id="12" name="TextBox 11"/>
          <p:cNvSpPr txBox="1"/>
          <p:nvPr/>
        </p:nvSpPr>
        <p:spPr>
          <a:xfrm>
            <a:off x="1071538" y="2428868"/>
            <a:ext cx="5857916" cy="369332"/>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Compressed data before </a:t>
            </a:r>
            <a:r>
              <a:rPr lang="en-US" altLang="ko-KR" dirty="0" err="1" smtClean="0">
                <a:latin typeface="Trebuchet MS" pitchFamily="34" charset="0"/>
                <a:ea typeface="Tahoma" pitchFamily="34" charset="0"/>
                <a:cs typeface="Tahoma" pitchFamily="34" charset="0"/>
              </a:rPr>
              <a:t>demosaic</a:t>
            </a:r>
            <a:r>
              <a:rPr lang="en-US" altLang="ko-KR" dirty="0" smtClean="0">
                <a:latin typeface="Trebuchet MS" pitchFamily="34" charset="0"/>
                <a:ea typeface="Tahoma" pitchFamily="34" charset="0"/>
                <a:cs typeface="Tahoma" pitchFamily="34" charset="0"/>
              </a:rPr>
              <a:t>.</a:t>
            </a:r>
            <a:endParaRPr lang="en-US" dirty="0" smtClean="0">
              <a:latin typeface="Trebuchet MS" pitchFamily="34" charset="0"/>
              <a:ea typeface="Tahoma" pitchFamily="34" charset="0"/>
              <a:cs typeface="Tahoma" pitchFamily="34" charset="0"/>
            </a:endParaRPr>
          </a:p>
        </p:txBody>
      </p:sp>
      <p:sp>
        <p:nvSpPr>
          <p:cNvPr id="14" name="TextBox 13"/>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15" name="TextBox 14"/>
          <p:cNvSpPr txBox="1"/>
          <p:nvPr/>
        </p:nvSpPr>
        <p:spPr>
          <a:xfrm>
            <a:off x="520700" y="506413"/>
            <a:ext cx="856325"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Abstract</a:t>
            </a:r>
            <a:endParaRPr kumimoji="0" lang="ko-KR" altLang="en-US" sz="1400" dirty="0">
              <a:solidFill>
                <a:schemeClr val="tx1">
                  <a:lumMod val="65000"/>
                  <a:lumOff val="35000"/>
                </a:schemeClr>
              </a:solidFill>
              <a:latin typeface="+mn-lt"/>
              <a:ea typeface="+mj-ea"/>
            </a:endParaRPr>
          </a:p>
        </p:txBody>
      </p:sp>
      <p:sp>
        <p:nvSpPr>
          <p:cNvPr id="16" name="TextBox 15"/>
          <p:cNvSpPr txBox="1"/>
          <p:nvPr/>
        </p:nvSpPr>
        <p:spPr>
          <a:xfrm>
            <a:off x="285750" y="912813"/>
            <a:ext cx="8215313" cy="214312"/>
          </a:xfrm>
          <a:prstGeom prst="rect">
            <a:avLst/>
          </a:prstGeom>
          <a:noFill/>
        </p:spPr>
        <p:txBody>
          <a:bodyPr>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What is CFA?</a:t>
            </a:r>
            <a:r>
              <a:rPr kumimoji="0" lang="ko-KR" altLang="en-US" sz="800" dirty="0" smtClean="0">
                <a:solidFill>
                  <a:schemeClr val="tx1">
                    <a:lumMod val="65000"/>
                    <a:lumOff val="35000"/>
                  </a:schemeClr>
                </a:solidFill>
                <a:latin typeface="+mn-lt"/>
                <a:ea typeface="+mn-ea"/>
              </a:rPr>
              <a:t>   </a:t>
            </a:r>
            <a:r>
              <a:rPr kumimoji="0" lang="en-US" altLang="ko-KR" sz="800" dirty="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Motivation</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a:t>
            </a:r>
            <a:r>
              <a:rPr kumimoji="0" lang="en-US" altLang="ko-KR" sz="800" dirty="0">
                <a:solidFill>
                  <a:schemeClr val="tx1">
                    <a:lumMod val="65000"/>
                    <a:lumOff val="35000"/>
                  </a:schemeClr>
                </a:solidFill>
                <a:latin typeface="+mn-lt"/>
                <a:ea typeface="+mn-ea"/>
              </a:rPr>
              <a:t>/  </a:t>
            </a:r>
            <a:r>
              <a:rPr kumimoji="0" lang="en-US" altLang="ko-KR" sz="800" dirty="0">
                <a:solidFill>
                  <a:srgbClr val="FF5001"/>
                </a:solidFill>
                <a:latin typeface="+mn-lt"/>
                <a:ea typeface="+mn-ea"/>
              </a:rPr>
              <a:t> </a:t>
            </a:r>
            <a:r>
              <a:rPr kumimoji="0" lang="en-US" altLang="ko-KR" sz="800" dirty="0" smtClean="0">
                <a:solidFill>
                  <a:srgbClr val="FF5001"/>
                </a:solidFill>
                <a:latin typeface="+mn-lt"/>
                <a:ea typeface="+mn-ea"/>
              </a:rPr>
              <a:t>Our Goal</a:t>
            </a:r>
            <a:endParaRPr kumimoji="0" lang="ko-KR" altLang="en-US" sz="800" dirty="0">
              <a:solidFill>
                <a:srgbClr val="FF5001"/>
              </a:solidFill>
              <a:latin typeface="+mn-lt"/>
              <a:ea typeface="+mn-ea"/>
            </a:endParaRPr>
          </a:p>
        </p:txBody>
      </p:sp>
      <p:sp>
        <p:nvSpPr>
          <p:cNvPr id="17" name="TextBox 16"/>
          <p:cNvSpPr txBox="1"/>
          <p:nvPr/>
        </p:nvSpPr>
        <p:spPr>
          <a:xfrm>
            <a:off x="428596" y="4143380"/>
            <a:ext cx="264320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Method</a:t>
            </a:r>
            <a:endParaRPr lang="en-US" dirty="0">
              <a:latin typeface="Trebuchet MS" pitchFamily="34" charset="0"/>
            </a:endParaRPr>
          </a:p>
        </p:txBody>
      </p:sp>
      <p:sp>
        <p:nvSpPr>
          <p:cNvPr id="18" name="TextBox 17"/>
          <p:cNvSpPr txBox="1"/>
          <p:nvPr/>
        </p:nvSpPr>
        <p:spPr>
          <a:xfrm>
            <a:off x="928662" y="4714884"/>
            <a:ext cx="6286544" cy="923330"/>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Compare CFA images before and after compression.</a:t>
            </a:r>
            <a:endParaRPr lang="en-US" dirty="0" smtClean="0">
              <a:latin typeface="Trebuchet MS" pitchFamily="34" charset="0"/>
              <a:ea typeface="Tahoma" pitchFamily="34" charset="0"/>
              <a:cs typeface="Tahoma" pitchFamily="34" charset="0"/>
            </a:endParaRPr>
          </a:p>
          <a:p>
            <a:endParaRPr lang="en-US" dirty="0" smtClean="0">
              <a:latin typeface="Trebuchet MS" pitchFamily="34" charset="0"/>
              <a:ea typeface="Tahoma" pitchFamily="34" charset="0"/>
              <a:cs typeface="Tahoma" pitchFamily="34" charset="0"/>
            </a:endParaRPr>
          </a:p>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Compare original images after </a:t>
            </a:r>
            <a:r>
              <a:rPr lang="en-US" altLang="ko-KR" dirty="0" err="1" smtClean="0">
                <a:latin typeface="Trebuchet MS" pitchFamily="34" charset="0"/>
                <a:ea typeface="Tahoma" pitchFamily="34" charset="0"/>
                <a:cs typeface="Tahoma" pitchFamily="34" charset="0"/>
              </a:rPr>
              <a:t>demosaic</a:t>
            </a:r>
            <a:r>
              <a:rPr lang="en-US" altLang="ko-KR" dirty="0" smtClean="0">
                <a:latin typeface="Trebuchet MS" pitchFamily="34" charset="0"/>
                <a:ea typeface="Tahoma" pitchFamily="34" charset="0"/>
                <a:cs typeface="Tahoma" pitchFamily="34" charset="0"/>
              </a:rPr>
              <a:t>.</a:t>
            </a:r>
            <a:endParaRPr lang="en-US" dirty="0">
              <a:latin typeface="Trebuchet MS" pitchFamily="34" charset="0"/>
              <a:ea typeface="Tahoma" pitchFamily="34" charset="0"/>
              <a:cs typeface="Tahoma" pitchFamily="34" charset="0"/>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506413"/>
            <a:ext cx="2860078"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Existing Solutions I – Apply JPEG</a:t>
            </a:r>
            <a:endParaRPr kumimoji="0" lang="ko-KR" altLang="en-US" sz="1400" dirty="0">
              <a:solidFill>
                <a:schemeClr val="tx1">
                  <a:lumMod val="65000"/>
                  <a:lumOff val="35000"/>
                </a:schemeClr>
              </a:solidFill>
              <a:latin typeface="+mn-lt"/>
              <a:ea typeface="+mj-ea"/>
            </a:endParaRPr>
          </a:p>
        </p:txBody>
      </p:sp>
      <p:sp>
        <p:nvSpPr>
          <p:cNvPr id="8195" name="TextBox 4"/>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a:solidFill>
                  <a:srgbClr val="FF5001"/>
                </a:solidFill>
                <a:latin typeface="맑은 고딕" pitchFamily="50" charset="-127"/>
                <a:ea typeface="맑은 고딕" pitchFamily="50" charset="-127"/>
              </a:rPr>
              <a:t>2</a:t>
            </a:r>
            <a:endParaRPr kumimoji="0" lang="ko-KR" altLang="en-US" sz="2000">
              <a:solidFill>
                <a:srgbClr val="FF5001"/>
              </a:solidFill>
              <a:latin typeface="맑은 고딕" pitchFamily="50" charset="-127"/>
              <a:ea typeface="맑은 고딕" pitchFamily="50" charset="-127"/>
            </a:endParaRPr>
          </a:p>
        </p:txBody>
      </p:sp>
      <p:cxnSp>
        <p:nvCxnSpPr>
          <p:cNvPr id="6" name="직선 연결선 5"/>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rot="16200000" flipH="1">
            <a:off x="2465369" y="3892557"/>
            <a:ext cx="1500196" cy="1578"/>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p:nvCxnSpPr>
        <p:spPr>
          <a:xfrm rot="5400000">
            <a:off x="3074185" y="3180554"/>
            <a:ext cx="285750" cy="1587"/>
          </a:xfrm>
          <a:prstGeom prst="line">
            <a:avLst/>
          </a:prstGeom>
          <a:ln w="38100">
            <a:solidFill>
              <a:srgbClr val="FF500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357563" y="3071813"/>
            <a:ext cx="1875835" cy="1600438"/>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Trebuchet MS" pitchFamily="34" charset="0"/>
                <a:ea typeface="+mn-ea"/>
              </a:rPr>
              <a:t>Conventional Method</a:t>
            </a:r>
            <a:endParaRPr kumimoji="0" lang="en-US" altLang="ko-KR" sz="1400" dirty="0">
              <a:solidFill>
                <a:schemeClr val="tx1">
                  <a:lumMod val="65000"/>
                  <a:lumOff val="35000"/>
                </a:schemeClr>
              </a:solidFill>
              <a:latin typeface="Trebuchet MS" pitchFamily="34" charset="0"/>
              <a:ea typeface="+mn-ea"/>
            </a:endParaRPr>
          </a:p>
          <a:p>
            <a:pPr fontAlgn="auto">
              <a:spcBef>
                <a:spcPts val="0"/>
              </a:spcBef>
              <a:spcAft>
                <a:spcPts val="0"/>
              </a:spcAft>
              <a:defRPr/>
            </a:pPr>
            <a:endParaRPr kumimoji="0" lang="en-US" altLang="ko-KR" sz="1400" dirty="0">
              <a:solidFill>
                <a:schemeClr val="tx1">
                  <a:lumMod val="65000"/>
                  <a:lumOff val="35000"/>
                </a:schemeClr>
              </a:solidFill>
              <a:latin typeface="Trebuchet MS" pitchFamily="34" charset="0"/>
              <a:ea typeface="+mn-ea"/>
            </a:endParaRPr>
          </a:p>
          <a:p>
            <a:pPr fontAlgn="auto">
              <a:spcBef>
                <a:spcPts val="0"/>
              </a:spcBef>
              <a:spcAft>
                <a:spcPts val="0"/>
              </a:spcAft>
              <a:defRPr/>
            </a:pPr>
            <a:r>
              <a:rPr kumimoji="0" lang="en-US" altLang="ko-KR" sz="1400" dirty="0" smtClean="0">
                <a:solidFill>
                  <a:schemeClr val="tx1">
                    <a:lumMod val="65000"/>
                    <a:lumOff val="35000"/>
                  </a:schemeClr>
                </a:solidFill>
                <a:latin typeface="Trebuchet MS" pitchFamily="34" charset="0"/>
                <a:ea typeface="+mn-ea"/>
              </a:rPr>
              <a:t>Structure Conversion</a:t>
            </a:r>
            <a:endParaRPr kumimoji="0" lang="en-US" altLang="ko-KR" sz="1400" dirty="0">
              <a:solidFill>
                <a:schemeClr val="tx1">
                  <a:lumMod val="65000"/>
                  <a:lumOff val="35000"/>
                </a:schemeClr>
              </a:solidFill>
              <a:latin typeface="Trebuchet MS" pitchFamily="34" charset="0"/>
              <a:ea typeface="+mn-ea"/>
            </a:endParaRPr>
          </a:p>
          <a:p>
            <a:pPr fontAlgn="auto">
              <a:spcBef>
                <a:spcPts val="0"/>
              </a:spcBef>
              <a:spcAft>
                <a:spcPts val="0"/>
              </a:spcAft>
              <a:defRPr/>
            </a:pPr>
            <a:endParaRPr kumimoji="0" lang="en-US" altLang="ko-KR" sz="1400" dirty="0">
              <a:solidFill>
                <a:schemeClr val="tx1">
                  <a:lumMod val="65000"/>
                  <a:lumOff val="35000"/>
                </a:schemeClr>
              </a:solidFill>
              <a:latin typeface="Trebuchet MS" pitchFamily="34" charset="0"/>
              <a:ea typeface="+mn-ea"/>
            </a:endParaRPr>
          </a:p>
          <a:p>
            <a:pPr fontAlgn="auto">
              <a:spcBef>
                <a:spcPts val="0"/>
              </a:spcBef>
              <a:spcAft>
                <a:spcPts val="0"/>
              </a:spcAft>
              <a:defRPr/>
            </a:pPr>
            <a:r>
              <a:rPr kumimoji="0" lang="en-US" altLang="ko-KR" sz="1400" dirty="0" smtClean="0">
                <a:solidFill>
                  <a:schemeClr val="tx1">
                    <a:lumMod val="65000"/>
                    <a:lumOff val="35000"/>
                  </a:schemeClr>
                </a:solidFill>
                <a:latin typeface="Trebuchet MS" pitchFamily="34" charset="0"/>
                <a:ea typeface="+mn-ea"/>
              </a:rPr>
              <a:t>Structure Separation</a:t>
            </a:r>
          </a:p>
          <a:p>
            <a:pPr fontAlgn="auto">
              <a:spcBef>
                <a:spcPts val="0"/>
              </a:spcBef>
              <a:spcAft>
                <a:spcPts val="0"/>
              </a:spcAft>
              <a:defRPr/>
            </a:pPr>
            <a:endParaRPr kumimoji="0" lang="en-US" altLang="ko-KR" sz="1400" dirty="0" smtClean="0">
              <a:solidFill>
                <a:schemeClr val="tx1">
                  <a:lumMod val="65000"/>
                  <a:lumOff val="35000"/>
                </a:schemeClr>
              </a:solidFill>
              <a:latin typeface="Trebuchet MS" pitchFamily="34" charset="0"/>
              <a:ea typeface="+mn-ea"/>
            </a:endParaRPr>
          </a:p>
          <a:p>
            <a:pPr fontAlgn="auto">
              <a:spcBef>
                <a:spcPts val="0"/>
              </a:spcBef>
              <a:spcAft>
                <a:spcPts val="0"/>
              </a:spcAft>
              <a:defRPr/>
            </a:pPr>
            <a:r>
              <a:rPr kumimoji="0" lang="en-US" altLang="ko-KR" sz="1400" dirty="0" smtClean="0">
                <a:solidFill>
                  <a:schemeClr val="tx1">
                    <a:lumMod val="65000"/>
                    <a:lumOff val="35000"/>
                  </a:schemeClr>
                </a:solidFill>
                <a:latin typeface="Trebuchet MS" pitchFamily="34" charset="0"/>
                <a:ea typeface="+mn-ea"/>
              </a:rPr>
              <a:t>Low-pass Filtering</a:t>
            </a:r>
            <a:endParaRPr kumimoji="0" lang="ko-KR" altLang="en-US" sz="1400" dirty="0">
              <a:solidFill>
                <a:schemeClr val="tx1">
                  <a:lumMod val="65000"/>
                  <a:lumOff val="35000"/>
                </a:schemeClr>
              </a:solidFill>
              <a:latin typeface="Trebuchet MS" pitchFamily="34" charset="0"/>
              <a:ea typeface="+mn-ea"/>
            </a:endParaRPr>
          </a:p>
        </p:txBody>
      </p:sp>
      <p:sp>
        <p:nvSpPr>
          <p:cNvPr id="13" name="슬라이드 번호 개체 틀 12"/>
          <p:cNvSpPr>
            <a:spLocks noGrp="1"/>
          </p:cNvSpPr>
          <p:nvPr>
            <p:ph type="sldNum" sz="quarter" idx="12"/>
          </p:nvPr>
        </p:nvSpPr>
        <p:spPr/>
        <p:txBody>
          <a:bodyPr/>
          <a:lstStyle/>
          <a:p>
            <a:pPr>
              <a:defRPr/>
            </a:pPr>
            <a:fld id="{0966E806-9C6D-4C18-B035-4C94F8AC2EC1}" type="slidenum">
              <a:rPr lang="ko-KR" altLang="en-US" smtClean="0"/>
              <a:pPr>
                <a:defRPr/>
              </a:pPr>
              <a:t>7</a:t>
            </a:fld>
            <a:endParaRPr lang="ko-KR" altLang="en-US"/>
          </a:p>
        </p:txBody>
      </p:sp>
      <p:sp>
        <p:nvSpPr>
          <p:cNvPr id="15" name="TextBox 14"/>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3786182" y="3714752"/>
            <a:ext cx="3095625" cy="1685925"/>
          </a:xfrm>
          <a:prstGeom prst="rect">
            <a:avLst/>
          </a:prstGeom>
          <a:noFill/>
          <a:ln w="9525">
            <a:noFill/>
            <a:miter lim="800000"/>
            <a:headEnd/>
            <a:tailEnd/>
          </a:ln>
        </p:spPr>
      </p:pic>
      <p:sp>
        <p:nvSpPr>
          <p:cNvPr id="2" name="TextBox 1"/>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rgbClr val="FF5001"/>
                </a:solidFill>
                <a:latin typeface="+mn-lt"/>
                <a:ea typeface="+mn-ea"/>
              </a:rPr>
              <a:t>Conventional Method</a:t>
            </a:r>
            <a:r>
              <a:rPr kumimoji="0" lang="ko-KR" altLang="en-US" sz="800" dirty="0" smtClean="0">
                <a:solidFill>
                  <a:srgbClr val="FF5001"/>
                </a:solidFill>
                <a:latin typeface="+mn-lt"/>
                <a:ea typeface="+mn-ea"/>
              </a:rPr>
              <a:t>   </a:t>
            </a:r>
            <a:r>
              <a:rPr kumimoji="0" lang="en-US" altLang="ko-KR" sz="800" dirty="0" smtClean="0">
                <a:solidFill>
                  <a:schemeClr val="tx1">
                    <a:lumMod val="65000"/>
                    <a:lumOff val="35000"/>
                  </a:schemeClr>
                </a:solidFill>
                <a:latin typeface="+mn-lt"/>
                <a:ea typeface="+mn-ea"/>
              </a:rPr>
              <a:t>/  Structure Conversion  /  Structure Separation  /   Low-pass Filtering</a:t>
            </a:r>
            <a:endParaRPr kumimoji="0" lang="ko-KR" altLang="en-US" sz="800" dirty="0">
              <a:solidFill>
                <a:schemeClr val="tx1">
                  <a:lumMod val="65000"/>
                  <a:lumOff val="35000"/>
                </a:schemeClr>
              </a:solidFill>
              <a:latin typeface="+mn-lt"/>
              <a:ea typeface="+mn-ea"/>
            </a:endParaRPr>
          </a:p>
        </p:txBody>
      </p:sp>
      <p:sp>
        <p:nvSpPr>
          <p:cNvPr id="9220" name="TextBox 3"/>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a:solidFill>
                  <a:srgbClr val="FF5001"/>
                </a:solidFill>
                <a:latin typeface="맑은 고딕" pitchFamily="50" charset="-127"/>
                <a:ea typeface="맑은 고딕" pitchFamily="50" charset="-127"/>
              </a:rPr>
              <a:t>2</a:t>
            </a:r>
            <a:endParaRPr kumimoji="0" lang="ko-KR" altLang="en-US" sz="2000">
              <a:solidFill>
                <a:srgbClr val="FF5001"/>
              </a:solidFill>
              <a:latin typeface="맑은 고딕" pitchFamily="50" charset="-127"/>
              <a:ea typeface="맑은 고딕" pitchFamily="50" charset="-127"/>
            </a:endParaRPr>
          </a:p>
        </p:txBody>
      </p:sp>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슬라이드 번호 개체 틀 18"/>
          <p:cNvSpPr>
            <a:spLocks noGrp="1"/>
          </p:cNvSpPr>
          <p:nvPr>
            <p:ph type="sldNum" sz="quarter" idx="12"/>
          </p:nvPr>
        </p:nvSpPr>
        <p:spPr/>
        <p:txBody>
          <a:bodyPr/>
          <a:lstStyle/>
          <a:p>
            <a:pPr>
              <a:defRPr/>
            </a:pPr>
            <a:fld id="{0966E806-9C6D-4C18-B035-4C94F8AC2EC1}" type="slidenum">
              <a:rPr lang="ko-KR" altLang="en-US" smtClean="0"/>
              <a:pPr>
                <a:defRPr/>
              </a:pPr>
              <a:t>8</a:t>
            </a:fld>
            <a:endParaRPr lang="ko-KR" altLang="en-US"/>
          </a:p>
        </p:txBody>
      </p:sp>
      <p:sp>
        <p:nvSpPr>
          <p:cNvPr id="20" name="TextBox 19"/>
          <p:cNvSpPr txBox="1"/>
          <p:nvPr/>
        </p:nvSpPr>
        <p:spPr>
          <a:xfrm>
            <a:off x="520700" y="506413"/>
            <a:ext cx="2860078"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Existing Solutions I – Apply JPEG</a:t>
            </a:r>
            <a:endParaRPr kumimoji="0" lang="ko-KR" altLang="en-US" sz="1400" dirty="0">
              <a:solidFill>
                <a:schemeClr val="tx1">
                  <a:lumMod val="65000"/>
                  <a:lumOff val="35000"/>
                </a:schemeClr>
              </a:solidFill>
              <a:latin typeface="+mn-lt"/>
              <a:ea typeface="+mj-ea"/>
            </a:endParaRPr>
          </a:p>
        </p:txBody>
      </p:sp>
      <p:sp>
        <p:nvSpPr>
          <p:cNvPr id="22" name="TextBox 21"/>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23" name="TextBox 22"/>
          <p:cNvSpPr txBox="1"/>
          <p:nvPr/>
        </p:nvSpPr>
        <p:spPr>
          <a:xfrm>
            <a:off x="428596" y="1857364"/>
            <a:ext cx="207170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Direct apply JPEG</a:t>
            </a:r>
            <a:endParaRPr lang="en-US" dirty="0">
              <a:latin typeface="Trebuchet MS" pitchFamily="34" charset="0"/>
            </a:endParaRPr>
          </a:p>
        </p:txBody>
      </p:sp>
      <p:sp>
        <p:nvSpPr>
          <p:cNvPr id="24" name="TextBox 23"/>
          <p:cNvSpPr txBox="1"/>
          <p:nvPr/>
        </p:nvSpPr>
        <p:spPr>
          <a:xfrm>
            <a:off x="1071538" y="2428868"/>
            <a:ext cx="5857916" cy="369332"/>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Directly apply JPEG on CFA Images</a:t>
            </a:r>
            <a:endParaRPr lang="en-US" dirty="0" smtClean="0">
              <a:latin typeface="Trebuchet MS" pitchFamily="34" charset="0"/>
              <a:ea typeface="Tahoma" pitchFamily="34" charset="0"/>
              <a:cs typeface="Tahoma" pitchFamily="34" charset="0"/>
            </a:endParaRPr>
          </a:p>
        </p:txBody>
      </p:sp>
      <p:sp>
        <p:nvSpPr>
          <p:cNvPr id="25" name="TextBox 24"/>
          <p:cNvSpPr txBox="1"/>
          <p:nvPr/>
        </p:nvSpPr>
        <p:spPr>
          <a:xfrm>
            <a:off x="428596" y="4143380"/>
            <a:ext cx="264320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Simple Merging</a:t>
            </a:r>
            <a:endParaRPr lang="en-US" dirty="0">
              <a:latin typeface="Trebuchet MS" pitchFamily="34" charset="0"/>
            </a:endParaRPr>
          </a:p>
        </p:txBody>
      </p:sp>
      <p:sp>
        <p:nvSpPr>
          <p:cNvPr id="27" name="TextBox 26"/>
          <p:cNvSpPr txBox="1"/>
          <p:nvPr/>
        </p:nvSpPr>
        <p:spPr>
          <a:xfrm>
            <a:off x="928662" y="4714884"/>
            <a:ext cx="6286544" cy="923330"/>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Merging green Array.</a:t>
            </a:r>
            <a:endParaRPr lang="en-US" dirty="0" smtClean="0">
              <a:latin typeface="Trebuchet MS" pitchFamily="34" charset="0"/>
              <a:ea typeface="Tahoma" pitchFamily="34" charset="0"/>
              <a:cs typeface="Tahoma" pitchFamily="34" charset="0"/>
            </a:endParaRPr>
          </a:p>
          <a:p>
            <a:endParaRPr lang="en-US" dirty="0" smtClean="0">
              <a:latin typeface="Trebuchet MS" pitchFamily="34" charset="0"/>
              <a:ea typeface="Tahoma" pitchFamily="34" charset="0"/>
              <a:cs typeface="Tahoma" pitchFamily="34" charset="0"/>
            </a:endParaRPr>
          </a:p>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Apply JPEG on each RGB color components.</a:t>
            </a:r>
            <a:endParaRPr lang="en-US" dirty="0">
              <a:latin typeface="Trebuchet MS" pitchFamily="34" charset="0"/>
              <a:ea typeface="Tahoma" pitchFamily="34" charset="0"/>
              <a:cs typeface="Tahoma" pitchFamily="34" charset="0"/>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Box 3"/>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a:solidFill>
                  <a:srgbClr val="FF5001"/>
                </a:solidFill>
                <a:latin typeface="맑은 고딕" pitchFamily="50" charset="-127"/>
                <a:ea typeface="맑은 고딕" pitchFamily="50" charset="-127"/>
              </a:rPr>
              <a:t>2</a:t>
            </a:r>
            <a:endParaRPr kumimoji="0" lang="ko-KR" altLang="en-US" sz="2000">
              <a:solidFill>
                <a:srgbClr val="FF5001"/>
              </a:solidFill>
              <a:latin typeface="맑은 고딕" pitchFamily="50" charset="-127"/>
              <a:ea typeface="맑은 고딕" pitchFamily="50" charset="-127"/>
            </a:endParaRPr>
          </a:p>
        </p:txBody>
      </p:sp>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6"/>
          <p:cNvSpPr>
            <a:spLocks noGrp="1"/>
          </p:cNvSpPr>
          <p:nvPr>
            <p:ph type="sldNum" sz="quarter" idx="12"/>
          </p:nvPr>
        </p:nvSpPr>
        <p:spPr/>
        <p:txBody>
          <a:bodyPr/>
          <a:lstStyle/>
          <a:p>
            <a:pPr>
              <a:defRPr/>
            </a:pPr>
            <a:fld id="{0966E806-9C6D-4C18-B035-4C94F8AC2EC1}" type="slidenum">
              <a:rPr lang="ko-KR" altLang="en-US" smtClean="0"/>
              <a:pPr>
                <a:defRPr/>
              </a:pPr>
              <a:t>9</a:t>
            </a:fld>
            <a:endParaRPr lang="ko-KR" altLang="en-US"/>
          </a:p>
        </p:txBody>
      </p:sp>
      <p:sp>
        <p:nvSpPr>
          <p:cNvPr id="18" name="TextBox 17"/>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19" name="TextBox 18"/>
          <p:cNvSpPr txBox="1"/>
          <p:nvPr/>
        </p:nvSpPr>
        <p:spPr>
          <a:xfrm>
            <a:off x="520700" y="506413"/>
            <a:ext cx="2860078"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Existing Solutions I – Apply JPEG</a:t>
            </a:r>
            <a:endParaRPr kumimoji="0" lang="ko-KR" altLang="en-US" sz="1400" dirty="0">
              <a:solidFill>
                <a:schemeClr val="tx1">
                  <a:lumMod val="65000"/>
                  <a:lumOff val="35000"/>
                </a:schemeClr>
              </a:solidFill>
              <a:latin typeface="+mn-lt"/>
              <a:ea typeface="+mj-ea"/>
            </a:endParaRPr>
          </a:p>
        </p:txBody>
      </p:sp>
      <p:sp>
        <p:nvSpPr>
          <p:cNvPr id="20" name="TextBox 19"/>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a:t>
            </a:r>
            <a:r>
              <a:rPr kumimoji="0" lang="en-US" altLang="ko-KR" sz="800" dirty="0" smtClean="0">
                <a:solidFill>
                  <a:srgbClr val="FF5001"/>
                </a:solidFill>
                <a:latin typeface="+mn-lt"/>
                <a:ea typeface="+mn-ea"/>
              </a:rPr>
              <a:t>Structure Conversion</a:t>
            </a:r>
            <a:r>
              <a:rPr kumimoji="0" lang="en-US" altLang="ko-KR" sz="800" dirty="0" smtClean="0">
                <a:solidFill>
                  <a:schemeClr val="tx1">
                    <a:lumMod val="65000"/>
                    <a:lumOff val="35000"/>
                  </a:schemeClr>
                </a:solidFill>
                <a:latin typeface="+mn-lt"/>
                <a:ea typeface="+mn-ea"/>
              </a:rPr>
              <a:t>  /  Structure Separation  /   Low-pass Filtering</a:t>
            </a:r>
            <a:endParaRPr kumimoji="0" lang="ko-KR" altLang="en-US" sz="800" dirty="0">
              <a:solidFill>
                <a:schemeClr val="tx1">
                  <a:lumMod val="65000"/>
                  <a:lumOff val="35000"/>
                </a:schemeClr>
              </a:solidFill>
              <a:latin typeface="+mn-lt"/>
              <a:ea typeface="+mn-ea"/>
            </a:endParaRPr>
          </a:p>
        </p:txBody>
      </p:sp>
      <p:sp>
        <p:nvSpPr>
          <p:cNvPr id="21" name="TextBox 20"/>
          <p:cNvSpPr txBox="1"/>
          <p:nvPr/>
        </p:nvSpPr>
        <p:spPr>
          <a:xfrm>
            <a:off x="428596" y="1857364"/>
            <a:ext cx="25003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Structure Conversion</a:t>
            </a:r>
            <a:endParaRPr lang="en-US" dirty="0">
              <a:latin typeface="Trebuchet MS" pitchFamily="34" charset="0"/>
            </a:endParaRPr>
          </a:p>
        </p:txBody>
      </p:sp>
      <p:sp>
        <p:nvSpPr>
          <p:cNvPr id="24" name="TextBox 23"/>
          <p:cNvSpPr txBox="1"/>
          <p:nvPr/>
        </p:nvSpPr>
        <p:spPr>
          <a:xfrm>
            <a:off x="1071538" y="2428868"/>
            <a:ext cx="5857916" cy="369332"/>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Color space conversion</a:t>
            </a:r>
            <a:endParaRPr lang="en-US" dirty="0" smtClean="0">
              <a:latin typeface="Trebuchet MS" pitchFamily="34" charset="0"/>
              <a:ea typeface="Tahoma" pitchFamily="34" charset="0"/>
              <a:cs typeface="Tahoma" pitchFamily="34" charset="0"/>
            </a:endParaRPr>
          </a:p>
        </p:txBody>
      </p:sp>
      <p:pic>
        <p:nvPicPr>
          <p:cNvPr id="2051" name="Picture 3"/>
          <p:cNvPicPr>
            <a:picLocks noChangeAspect="1" noChangeArrowheads="1"/>
          </p:cNvPicPr>
          <p:nvPr/>
        </p:nvPicPr>
        <p:blipFill>
          <a:blip r:embed="rId2" cstate="print"/>
          <a:srcRect/>
          <a:stretch>
            <a:fillRect/>
          </a:stretch>
        </p:blipFill>
        <p:spPr bwMode="auto">
          <a:xfrm>
            <a:off x="2143108" y="2857496"/>
            <a:ext cx="4067175" cy="1114425"/>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2143108" y="4143380"/>
            <a:ext cx="4219575" cy="12954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2554</TotalTime>
  <Words>1495</Words>
  <Application>Microsoft Office PowerPoint</Application>
  <PresentationFormat>On-screen Show (4:3)</PresentationFormat>
  <Paragraphs>257</Paragraphs>
  <Slides>29</Slides>
  <Notes>11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테마</vt:lpstr>
      <vt:lpstr>Analysis on CFA Image Compression Methods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gg</dc:creator>
  <cp:lastModifiedBy>Albert No</cp:lastModifiedBy>
  <cp:revision>319</cp:revision>
  <dcterms:created xsi:type="dcterms:W3CDTF">2008-04-06T11:09:02Z</dcterms:created>
  <dcterms:modified xsi:type="dcterms:W3CDTF">2010-03-08T07:40:28Z</dcterms:modified>
</cp:coreProperties>
</file>