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6" r:id="rId2"/>
    <p:sldId id="268" r:id="rId3"/>
    <p:sldId id="378" r:id="rId4"/>
    <p:sldId id="278" r:id="rId5"/>
    <p:sldId id="379" r:id="rId6"/>
    <p:sldId id="380" r:id="rId7"/>
    <p:sldId id="269" r:id="rId8"/>
    <p:sldId id="286" r:id="rId9"/>
    <p:sldId id="382" r:id="rId10"/>
    <p:sldId id="399" r:id="rId11"/>
    <p:sldId id="400" r:id="rId12"/>
    <p:sldId id="401" r:id="rId13"/>
    <p:sldId id="403" r:id="rId14"/>
    <p:sldId id="402" r:id="rId15"/>
    <p:sldId id="404" r:id="rId16"/>
    <p:sldId id="270" r:id="rId17"/>
    <p:sldId id="292" r:id="rId18"/>
    <p:sldId id="411" r:id="rId19"/>
    <p:sldId id="405" r:id="rId20"/>
    <p:sldId id="407" r:id="rId21"/>
    <p:sldId id="408" r:id="rId22"/>
    <p:sldId id="410" r:id="rId23"/>
    <p:sldId id="376" r:id="rId24"/>
  </p:sldIdLst>
  <p:sldSz cx="9144000" cy="6858000" type="screen4x3"/>
  <p:notesSz cx="6858000" cy="914400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01"/>
    <a:srgbClr val="FF6E01"/>
  </p:clrMru>
</p:presentationPr>
</file>

<file path=ppt/tableStyles.xml><?xml version="1.0" encoding="utf-8"?>
<a:tblStyleLst xmlns:a="http://schemas.openxmlformats.org/drawingml/2006/main" def="{5C22544A-7EE6-4342-B048-85BDC9FD1C3A}">
  <a:tblStyle styleId="{35758FB7-9AC5-4552-8A53-C91805E547FA}" styleName="테마 스타일 1 - 강조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86430" autoAdjust="0"/>
  </p:normalViewPr>
  <p:slideViewPr>
    <p:cSldViewPr>
      <p:cViewPr varScale="1">
        <p:scale>
          <a:sx n="64" d="100"/>
          <a:sy n="64" d="100"/>
        </p:scale>
        <p:origin x="-1062" y="-96"/>
      </p:cViewPr>
      <p:guideLst>
        <p:guide orient="horz" pos="2160"/>
        <p:guide pos="2880"/>
      </p:guideLst>
    </p:cSldViewPr>
  </p:slideViewPr>
  <p:outlineViewPr>
    <p:cViewPr>
      <p:scale>
        <a:sx n="33" d="100"/>
        <a:sy n="33" d="100"/>
      </p:scale>
      <p:origin x="276"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FC5532F3-BCFB-40E1-B152-C58B754D83F9}" type="datetimeFigureOut">
              <a:rPr lang="ko-KR" altLang="en-US"/>
              <a:pPr>
                <a:defRPr/>
              </a:pPr>
              <a:t>2010-03-06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endParaRPr lang="ko-KR" altLang="en-US" noProof="0"/>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AA636275-F0AD-4626-A9C0-7FCBFCC6255E}"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pPr>
              <a:defRPr/>
            </a:pPr>
            <a:fld id="{AA636275-F0AD-4626-A9C0-7FCBFCC6255E}" type="slidenum">
              <a:rPr lang="ko-KR" altLang="en-US" smtClean="0"/>
              <a:pPr>
                <a:defRPr/>
              </a:pPr>
              <a:t>1</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Most inexpensive digital cameras use a color filter array (CFA) with each pixel element of the sensor recording intensity information of one color component, typically red, green, or blue. Although several different CFAs have been proposed, the Bayer CFA [1] shown in Figure 1 is widely used. Here the green filters are in a quincunx (interlaced) grid with the red and blue filters filling up the empty locations. </a:t>
            </a:r>
            <a:r>
              <a:rPr lang="en-US" sz="1200" kern="1200" baseline="0" dirty="0" smtClean="0">
                <a:solidFill>
                  <a:schemeClr val="tx1"/>
                </a:solidFill>
                <a:latin typeface="+mn-lt"/>
                <a:ea typeface="+mn-ea"/>
                <a:cs typeface="+mn-cs"/>
              </a:rPr>
              <a:t>This paper </a:t>
            </a:r>
            <a:r>
              <a:rPr lang="en-US" sz="1200" kern="1200" baseline="0" dirty="0" smtClean="0">
                <a:solidFill>
                  <a:schemeClr val="tx1"/>
                </a:solidFill>
                <a:latin typeface="+mn-lt"/>
                <a:ea typeface="+mn-ea"/>
                <a:cs typeface="+mn-cs"/>
              </a:rPr>
              <a:t>considers only the Bayer CFA, but the algorithm can </a:t>
            </a:r>
            <a:r>
              <a:rPr lang="en-US" sz="1200" kern="1200" baseline="0" dirty="0" smtClean="0">
                <a:solidFill>
                  <a:schemeClr val="tx1"/>
                </a:solidFill>
                <a:latin typeface="+mn-lt"/>
                <a:ea typeface="+mn-ea"/>
                <a:cs typeface="+mn-cs"/>
              </a:rPr>
              <a:t>be adapted </a:t>
            </a:r>
            <a:r>
              <a:rPr lang="en-US" sz="1200" kern="1200" baseline="0" dirty="0" smtClean="0">
                <a:solidFill>
                  <a:schemeClr val="tx1"/>
                </a:solidFill>
                <a:latin typeface="+mn-lt"/>
                <a:ea typeface="+mn-ea"/>
                <a:cs typeface="+mn-cs"/>
              </a:rPr>
              <a:t>to other CFAs as well.</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4</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Many image compression methods are designed to handle 3-channel image data represented in RGB color space. While actual image coding is performed in different color space that has less correlation between each component, they still assume that every pixel has three color components. However, it is common that color image data is captured with a single image sensor and a color filter on it, followed by </a:t>
            </a:r>
            <a:r>
              <a:rPr lang="en-US" sz="1200" kern="1200" baseline="0" dirty="0" err="1" smtClean="0">
                <a:solidFill>
                  <a:schemeClr val="tx1"/>
                </a:solidFill>
                <a:latin typeface="+mn-lt"/>
                <a:ea typeface="+mn-ea"/>
                <a:cs typeface="+mn-cs"/>
              </a:rPr>
              <a:t>demosaicking</a:t>
            </a:r>
            <a:r>
              <a:rPr lang="en-US" sz="1200" kern="1200" baseline="0" dirty="0" smtClean="0">
                <a:solidFill>
                  <a:schemeClr val="tx1"/>
                </a:solidFill>
                <a:latin typeface="+mn-lt"/>
                <a:ea typeface="+mn-ea"/>
                <a:cs typeface="+mn-cs"/>
              </a:rPr>
              <a:t> operation which interpolates pixel values to obtain full color image. This </a:t>
            </a:r>
            <a:r>
              <a:rPr lang="en-US" sz="1200" kern="1200" baseline="0" dirty="0" err="1" smtClean="0">
                <a:solidFill>
                  <a:schemeClr val="tx1"/>
                </a:solidFill>
                <a:latin typeface="+mn-lt"/>
                <a:ea typeface="+mn-ea"/>
                <a:cs typeface="+mn-cs"/>
              </a:rPr>
              <a:t>demosaicking</a:t>
            </a:r>
            <a:r>
              <a:rPr lang="en-US" sz="1200" kern="1200" baseline="0" dirty="0" smtClean="0">
                <a:solidFill>
                  <a:schemeClr val="tx1"/>
                </a:solidFill>
                <a:latin typeface="+mn-lt"/>
                <a:ea typeface="+mn-ea"/>
                <a:cs typeface="+mn-cs"/>
              </a:rPr>
              <a:t> stage introduces redundant data that will be removed again in the compression stage afterward. Thus, it may not be optimal to apply image compression methods after </a:t>
            </a:r>
            <a:r>
              <a:rPr lang="en-US" sz="1200" kern="1200" baseline="0" dirty="0" err="1" smtClean="0">
                <a:solidFill>
                  <a:schemeClr val="tx1"/>
                </a:solidFill>
                <a:latin typeface="+mn-lt"/>
                <a:ea typeface="+mn-ea"/>
                <a:cs typeface="+mn-cs"/>
              </a:rPr>
              <a:t>demosaicking</a:t>
            </a:r>
            <a:r>
              <a:rPr lang="en-US" sz="1200" kern="1200" baseline="0" dirty="0" smtClean="0">
                <a:solidFill>
                  <a:schemeClr val="tx1"/>
                </a:solidFill>
                <a:latin typeface="+mn-lt"/>
                <a:ea typeface="+mn-ea"/>
                <a:cs typeface="+mn-cs"/>
              </a:rPr>
              <a:t> is done. </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5</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virtual pixels of upper boundary are got from the first even row, i.e., the second row. The virtual pixels of bottom are equal to the original pixels of the second last row, i.e., the pixels of the seventh row. In this method, the smooth filter is applied to the blank points to get pixels ‘ ’ firstly, and then down-sampling operation is realized by the way that the first column and the fourth column are removed in every four columns.</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12</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virtual pixels of upper boundary are got from the first even row, i.e., the second row. The virtual pixels of bottom are equal to the original pixels of the second last row, i.e., the pixels of the seventh row. In this method, the smooth filter is applied to the blank points to get pixels ‘ ’ firstly, and then down-sampling operation is realized by the way that the first column and the fourth column are removed in every four columns.</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13</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method, the smooth filter is applied to the blank points to get pixels ‘ O ’ firstly, and then down-sampling operation is followed to removed the original pixels ‘ (colored) O ’. Those down-sampled pixels are lastly emerged into a rectangular shape, which is the transformation operation of G component from quincunx to rectangle. The low-pass filter reduces high frequency contents not only in the vertical direction but also in the horizontal direction, which can improve the compression performance.</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14</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virtual pixels of upper boundary are got from the first even row, i.e., the second row. The virtual pixels of bottom are equal to the original pixels of the second last row, i.e., the pixels of the seventh row. In this method, the smooth filter is applied to the blank points to get pixels ‘ ’ firstly, and then down-sampling operation is realized by the way that the first column and the fourth column are removed in every four columns.</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15</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virtual pixels of upper boundary are got from the first even row, i.e., the second row. The virtual pixels of bottom are equal to the original pixels of the second last row, i.e., the pixels of the seventh row. In this method, the smooth filter is applied to the blank points to get pixels ‘ ’ firstly, and then down-sampling operation is realized by the way that the first column and the fourth column are removed in every four columns.</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21</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this method, the smooth filter is applied to the blank points to get pixels ‘ O ’ firstly, and then down-sampling operation is followed to removed the original pixels ‘ (colored) O ’. Those down-sampled pixels are lastly emerged into a rectangular shape, which is the transformation operation of G component from quincunx to rectangle. The low-pass filter reduces high frequency contents not only in the vertical direction but also in the horizontal direction, which can improve the compression performance.</a:t>
            </a:r>
            <a:endParaRPr lang="en-US" dirty="0"/>
          </a:p>
        </p:txBody>
      </p:sp>
      <p:sp>
        <p:nvSpPr>
          <p:cNvPr id="4" name="Slide Number Placeholder 3"/>
          <p:cNvSpPr>
            <a:spLocks noGrp="1"/>
          </p:cNvSpPr>
          <p:nvPr>
            <p:ph type="sldNum" sz="quarter" idx="10"/>
          </p:nvPr>
        </p:nvSpPr>
        <p:spPr/>
        <p:txBody>
          <a:bodyPr/>
          <a:lstStyle/>
          <a:p>
            <a:pPr>
              <a:defRPr/>
            </a:pPr>
            <a:fld id="{AA636275-F0AD-4626-A9C0-7FCBFCC6255E}" type="slidenum">
              <a:rPr lang="ko-KR" altLang="en-US" smtClean="0"/>
              <a:pPr>
                <a:defRPr/>
              </a:pPr>
              <a:t>22</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lvl1pPr>
              <a:defRPr/>
            </a:lvl1pPr>
          </a:lstStyle>
          <a:p>
            <a:pPr>
              <a:defRPr/>
            </a:pPr>
            <a:fld id="{4B9EEBF3-C724-4690-9D5C-5A88BB1E7EF0}" type="datetime1">
              <a:rPr lang="ko-KR" altLang="en-US" smtClean="0"/>
              <a:pPr>
                <a:defRPr/>
              </a:pPr>
              <a:t>2010-03-06</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C7D118D0-E5E2-433A-AE20-C8D5B11382C7}"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4C282580-B94C-405C-99ED-83408FBE2A3A}" type="datetime1">
              <a:rPr lang="ko-KR" altLang="en-US" smtClean="0"/>
              <a:pPr>
                <a:defRPr/>
              </a:pPr>
              <a:t>2010-03-06</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34E064AF-64A4-4423-9E67-8BDD5527E6EE}"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EE1A6352-D95E-449D-A925-293D6ECAE212}" type="datetime1">
              <a:rPr lang="ko-KR" altLang="en-US" smtClean="0"/>
              <a:pPr>
                <a:defRPr/>
              </a:pPr>
              <a:t>2010-03-06</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7B33155-663F-4DFB-BDF6-A0449D6E24BE}"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pPr>
              <a:defRPr/>
            </a:pPr>
            <a:fld id="{2AFE0647-2700-4ED9-8FE9-C55D83538EE1}" type="datetime1">
              <a:rPr lang="ko-KR" altLang="en-US" smtClean="0"/>
              <a:pPr>
                <a:defRPr/>
              </a:pPr>
              <a:t>2010-03-06</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2F296E8A-F17D-4874-BEBE-92BD0387D7EB}"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570862C7-0D7D-4731-A78D-05BCD1404623}" type="datetime1">
              <a:rPr lang="ko-KR" altLang="en-US" smtClean="0"/>
              <a:pPr>
                <a:defRPr/>
              </a:pPr>
              <a:t>2010-03-06</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9D636758-3DE4-49F7-924C-2C8AC4423B52}"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lvl1pPr>
              <a:defRPr/>
            </a:lvl1pPr>
          </a:lstStyle>
          <a:p>
            <a:pPr>
              <a:defRPr/>
            </a:pPr>
            <a:fld id="{3C8F391D-1DAB-4A85-9B41-01D089300CD7}" type="datetime1">
              <a:rPr lang="ko-KR" altLang="en-US" smtClean="0"/>
              <a:pPr>
                <a:defRPr/>
              </a:pPr>
              <a:t>2010-03-06</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FAE0E958-A108-42E2-86C3-69D26C6A636C}"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lvl1pPr>
              <a:defRPr/>
            </a:lvl1pPr>
          </a:lstStyle>
          <a:p>
            <a:pPr>
              <a:defRPr/>
            </a:pPr>
            <a:fld id="{8C83003E-7AD1-41B5-8D0F-20FAB4250B87}" type="datetime1">
              <a:rPr lang="ko-KR" altLang="en-US" smtClean="0"/>
              <a:pPr>
                <a:defRPr/>
              </a:pPr>
              <a:t>2010-03-06</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9813C5A7-8BB6-4AB9-B915-74B8CE5C8ABB}"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lvl1pPr>
              <a:defRPr/>
            </a:lvl1pPr>
          </a:lstStyle>
          <a:p>
            <a:pPr>
              <a:defRPr/>
            </a:pPr>
            <a:fld id="{FBCDBF5D-4FD6-465A-B415-FCA4E7B11E67}" type="datetime1">
              <a:rPr lang="ko-KR" altLang="en-US" smtClean="0"/>
              <a:pPr>
                <a:defRPr/>
              </a:pPr>
              <a:t>2010-03-06</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A058A351-D37F-4B02-8ADD-EC2E3C213F93}"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3747FF44-7FA0-408E-AA7A-83A081B31EF6}" type="datetime1">
              <a:rPr lang="ko-KR" altLang="en-US" smtClean="0"/>
              <a:pPr>
                <a:defRPr/>
              </a:pPr>
              <a:t>2010-03-06</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0966E806-9C6D-4C18-B035-4C94F8AC2EC1}"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FCC14667-AFEF-4679-B1A7-5B05CC55E18A}" type="datetime1">
              <a:rPr lang="ko-KR" altLang="en-US" smtClean="0"/>
              <a:pPr>
                <a:defRPr/>
              </a:pPr>
              <a:t>2010-03-06</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51F659BE-FD60-4A0D-AC54-0800004F7170}"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57AEFA46-188F-492A-89AA-28B25BB2E0E5}" type="datetime1">
              <a:rPr lang="ko-KR" altLang="en-US" smtClean="0"/>
              <a:pPr>
                <a:defRPr/>
              </a:pPr>
              <a:t>2010-03-06</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ABF93076-3C88-4340-BC6B-3BC80CC26FB8}"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텍스트 개체 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A26303DF-D726-417B-B527-1BBBCFBBBA93}" type="datetime1">
              <a:rPr lang="ko-KR" altLang="en-US" smtClean="0"/>
              <a:pPr>
                <a:defRPr/>
              </a:pPr>
              <a:t>2010-03-06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3393F80D-5058-4A17-A69C-30A24C42F79A}"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28625" y="3214688"/>
            <a:ext cx="8229600" cy="654050"/>
          </a:xfrm>
          <a:effectLst>
            <a:outerShdw blurRad="25400" dir="8340000" sx="89000" sy="89000" rotWithShape="0">
              <a:schemeClr val="tx1">
                <a:lumMod val="85000"/>
                <a:lumOff val="15000"/>
                <a:alpha val="0"/>
              </a:schemeClr>
            </a:outerShdw>
          </a:effectLst>
        </p:spPr>
        <p:txBody>
          <a:bodyPr rtlCol="0">
            <a:noAutofit/>
          </a:bodyPr>
          <a:lstStyle/>
          <a:p>
            <a:pPr eaLnBrk="1" fontAlgn="auto" hangingPunct="1">
              <a:spcAft>
                <a:spcPts val="0"/>
              </a:spcAft>
              <a:defRPr/>
            </a:pPr>
            <a:r>
              <a:rPr lang="en-US" altLang="ko-KR" sz="2800" b="1" dirty="0" smtClean="0"/>
              <a:t>Analysis on CFA Image Compression Methods</a:t>
            </a:r>
            <a:br>
              <a:rPr lang="en-US" altLang="ko-KR" sz="2800" b="1" dirty="0" smtClean="0"/>
            </a:br>
            <a:r>
              <a:rPr lang="en-US" altLang="ko-KR" sz="2800" dirty="0" smtClean="0"/>
              <a:t/>
            </a:r>
            <a:br>
              <a:rPr lang="en-US" altLang="ko-KR" sz="2800" dirty="0" smtClean="0"/>
            </a:br>
            <a:r>
              <a:rPr lang="en-US" altLang="ko-KR" sz="2800" dirty="0" smtClean="0"/>
              <a:t/>
            </a:r>
            <a:br>
              <a:rPr lang="en-US" altLang="ko-KR" sz="2800" dirty="0" smtClean="0"/>
            </a:br>
            <a:r>
              <a:rPr lang="ko-KR" altLang="en-US" sz="1500" dirty="0" smtClean="0"/>
              <a:t/>
            </a:r>
            <a:br>
              <a:rPr lang="ko-KR" altLang="en-US" sz="1500" dirty="0" smtClean="0"/>
            </a:br>
            <a:r>
              <a:rPr lang="en-US" altLang="ko-KR" sz="2800" dirty="0" smtClean="0">
                <a:solidFill>
                  <a:srgbClr val="FF5001"/>
                </a:solidFill>
                <a:latin typeface="BankGothic Md BT" pitchFamily="34" charset="0"/>
              </a:rPr>
              <a:t/>
            </a:r>
            <a:br>
              <a:rPr lang="en-US" altLang="ko-KR" sz="2800" dirty="0" smtClean="0">
                <a:solidFill>
                  <a:srgbClr val="FF5001"/>
                </a:solidFill>
                <a:latin typeface="BankGothic Md BT" pitchFamily="34" charset="0"/>
              </a:rPr>
            </a:br>
            <a:endParaRPr lang="ko-KR" altLang="en-US" sz="2800" dirty="0">
              <a:solidFill>
                <a:srgbClr val="FF5001"/>
              </a:solidFill>
            </a:endParaRPr>
          </a:p>
        </p:txBody>
      </p:sp>
      <p:sp>
        <p:nvSpPr>
          <p:cNvPr id="4" name="TextBox 3"/>
          <p:cNvSpPr txBox="1"/>
          <p:nvPr/>
        </p:nvSpPr>
        <p:spPr>
          <a:xfrm>
            <a:off x="5715008" y="5000636"/>
            <a:ext cx="2951449" cy="1015663"/>
          </a:xfrm>
          <a:prstGeom prst="rect">
            <a:avLst/>
          </a:prstGeom>
          <a:noFill/>
        </p:spPr>
        <p:txBody>
          <a:bodyPr wrap="none">
            <a:spAutoFit/>
          </a:bodyPr>
          <a:lstStyle/>
          <a:p>
            <a:pPr fontAlgn="auto">
              <a:spcBef>
                <a:spcPts val="0"/>
              </a:spcBef>
              <a:spcAft>
                <a:spcPts val="0"/>
              </a:spcAft>
              <a:defRPr/>
            </a:pPr>
            <a:r>
              <a:rPr kumimoji="0" lang="en-US" altLang="ko-KR" sz="1500" b="1" dirty="0" smtClean="0">
                <a:solidFill>
                  <a:schemeClr val="bg1">
                    <a:lumMod val="50000"/>
                  </a:schemeClr>
                </a:solidFill>
                <a:latin typeface="Verdana" pitchFamily="34" charset="0"/>
                <a:ea typeface="+mn-ea"/>
              </a:rPr>
              <a:t>Sung </a:t>
            </a:r>
            <a:r>
              <a:rPr kumimoji="0" lang="en-US" altLang="ko-KR" sz="1500" b="1" dirty="0" err="1" smtClean="0">
                <a:solidFill>
                  <a:schemeClr val="bg1">
                    <a:lumMod val="50000"/>
                  </a:schemeClr>
                </a:solidFill>
                <a:latin typeface="Verdana" pitchFamily="34" charset="0"/>
                <a:ea typeface="+mn-ea"/>
              </a:rPr>
              <a:t>Hee</a:t>
            </a:r>
            <a:r>
              <a:rPr kumimoji="0" lang="en-US" altLang="ko-KR" sz="1500" b="1" dirty="0" smtClean="0">
                <a:solidFill>
                  <a:schemeClr val="bg1">
                    <a:lumMod val="50000"/>
                  </a:schemeClr>
                </a:solidFill>
                <a:latin typeface="Verdana" pitchFamily="34" charset="0"/>
                <a:ea typeface="+mn-ea"/>
              </a:rPr>
              <a:t> Park</a:t>
            </a:r>
          </a:p>
          <a:p>
            <a:pPr fontAlgn="auto">
              <a:spcBef>
                <a:spcPts val="0"/>
              </a:spcBef>
              <a:spcAft>
                <a:spcPts val="0"/>
              </a:spcAft>
              <a:defRPr/>
            </a:pPr>
            <a:r>
              <a:rPr kumimoji="0" lang="en-US" altLang="ko-KR" sz="1500" dirty="0" smtClean="0">
                <a:solidFill>
                  <a:schemeClr val="bg1">
                    <a:lumMod val="65000"/>
                  </a:schemeClr>
                </a:solidFill>
                <a:latin typeface="Verdana" pitchFamily="34" charset="0"/>
                <a:ea typeface="+mn-ea"/>
              </a:rPr>
              <a:t>              </a:t>
            </a:r>
            <a:r>
              <a:rPr kumimoji="0" lang="en-US" altLang="ko-KR" sz="1100" dirty="0" smtClean="0">
                <a:solidFill>
                  <a:schemeClr val="bg1">
                    <a:lumMod val="50000"/>
                  </a:schemeClr>
                </a:solidFill>
                <a:latin typeface="Verdana" pitchFamily="34" charset="0"/>
                <a:ea typeface="+mn-ea"/>
              </a:rPr>
              <a:t>(shpark7@stanford.edu)</a:t>
            </a:r>
            <a:endParaRPr kumimoji="0" lang="en-US" altLang="ko-KR" sz="1400" dirty="0">
              <a:solidFill>
                <a:schemeClr val="bg1">
                  <a:lumMod val="50000"/>
                </a:schemeClr>
              </a:solidFill>
              <a:latin typeface="Verdana" pitchFamily="34" charset="0"/>
              <a:ea typeface="+mn-ea"/>
            </a:endParaRPr>
          </a:p>
          <a:p>
            <a:pPr fontAlgn="auto">
              <a:spcBef>
                <a:spcPts val="0"/>
              </a:spcBef>
              <a:spcAft>
                <a:spcPts val="0"/>
              </a:spcAft>
              <a:defRPr/>
            </a:pPr>
            <a:r>
              <a:rPr kumimoji="0" lang="en-US" altLang="ko-KR" sz="1500" b="1" dirty="0" smtClean="0">
                <a:solidFill>
                  <a:schemeClr val="bg1">
                    <a:lumMod val="50000"/>
                  </a:schemeClr>
                </a:solidFill>
                <a:latin typeface="Verdana" pitchFamily="34" charset="0"/>
                <a:ea typeface="+mn-ea"/>
              </a:rPr>
              <a:t>Albert No        </a:t>
            </a:r>
          </a:p>
          <a:p>
            <a:pPr fontAlgn="auto">
              <a:spcBef>
                <a:spcPts val="0"/>
              </a:spcBef>
              <a:spcAft>
                <a:spcPts val="0"/>
              </a:spcAft>
              <a:defRPr/>
            </a:pPr>
            <a:r>
              <a:rPr kumimoji="0" lang="en-US" altLang="ko-KR" sz="1500" dirty="0" smtClean="0">
                <a:solidFill>
                  <a:schemeClr val="bg1">
                    <a:lumMod val="50000"/>
                  </a:schemeClr>
                </a:solidFill>
                <a:latin typeface="Verdana" pitchFamily="34" charset="0"/>
                <a:ea typeface="+mn-ea"/>
              </a:rPr>
              <a:t>              </a:t>
            </a:r>
            <a:r>
              <a:rPr kumimoji="0" lang="en-US" altLang="ko-KR" sz="1100" dirty="0" smtClean="0">
                <a:solidFill>
                  <a:schemeClr val="bg1">
                    <a:lumMod val="50000"/>
                  </a:schemeClr>
                </a:solidFill>
                <a:latin typeface="Verdana" pitchFamily="34" charset="0"/>
                <a:ea typeface="+mn-ea"/>
              </a:rPr>
              <a:t>(albertno@stanford.edu)</a:t>
            </a:r>
            <a:endParaRPr kumimoji="0" lang="en-US" altLang="ko-KR" sz="1400" dirty="0">
              <a:solidFill>
                <a:schemeClr val="bg1">
                  <a:lumMod val="50000"/>
                </a:schemeClr>
              </a:solidFill>
              <a:latin typeface="Verdana" pitchFamily="34" charset="0"/>
              <a:ea typeface="+mn-ea"/>
            </a:endParaRPr>
          </a:p>
        </p:txBody>
      </p:sp>
      <p:sp>
        <p:nvSpPr>
          <p:cNvPr id="5" name="TextBox 4"/>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6" name="슬라이드 번호 개체 틀 5"/>
          <p:cNvSpPr>
            <a:spLocks noGrp="1"/>
          </p:cNvSpPr>
          <p:nvPr>
            <p:ph type="sldNum" sz="quarter" idx="12"/>
          </p:nvPr>
        </p:nvSpPr>
        <p:spPr/>
        <p:txBody>
          <a:bodyPr/>
          <a:lstStyle/>
          <a:p>
            <a:pPr>
              <a:defRPr/>
            </a:pPr>
            <a:fld id="{2F296E8A-F17D-4874-BEBE-92BD0387D7EB}" type="slidenum">
              <a:rPr lang="ko-KR" altLang="en-US" smtClean="0"/>
              <a:pPr>
                <a:defRPr/>
              </a:pPr>
              <a:t>1</a:t>
            </a:fld>
            <a:endParaRPr lang="ko-KR" alt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10</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000496" y="2071678"/>
            <a:ext cx="4086225" cy="3609975"/>
          </a:xfrm>
          <a:prstGeom prst="rect">
            <a:avLst/>
          </a:prstGeom>
          <a:noFill/>
          <a:ln w="9525">
            <a:noFill/>
            <a:miter lim="800000"/>
            <a:headEnd/>
            <a:tailEnd/>
          </a:ln>
        </p:spPr>
      </p:pic>
      <p:sp>
        <p:nvSpPr>
          <p:cNvPr id="10" name="TextBox 9"/>
          <p:cNvSpPr txBox="1"/>
          <p:nvPr/>
        </p:nvSpPr>
        <p:spPr>
          <a:xfrm>
            <a:off x="1071538" y="60007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Apply JPEG to each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 Color components</a:t>
            </a:r>
            <a:endParaRPr lang="en-US" dirty="0" smtClean="0">
              <a:latin typeface="Trebuchet MS" pitchFamily="34" charset="0"/>
              <a:ea typeface="Tahoma" pitchFamily="34" charset="0"/>
              <a:cs typeface="Tahoma" pitchFamily="34" charset="0"/>
            </a:endParaRPr>
          </a:p>
        </p:txBody>
      </p:sp>
      <p:sp>
        <p:nvSpPr>
          <p:cNvPr id="11" name="TextBox 10"/>
          <p:cNvSpPr txBox="1"/>
          <p:nvPr/>
        </p:nvSpPr>
        <p:spPr>
          <a:xfrm>
            <a:off x="1071538" y="2643182"/>
            <a:ext cx="2928958"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Convert Y component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11</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a:t>
            </a:r>
            <a:r>
              <a:rPr kumimoji="0" lang="en-US" altLang="ko-KR" sz="800" dirty="0" smtClean="0">
                <a:solidFill>
                  <a:srgbClr val="FF5001"/>
                </a:solidFill>
                <a:latin typeface="+mn-lt"/>
                <a:ea typeface="+mn-ea"/>
              </a:rPr>
              <a:t>Structure Separation  </a:t>
            </a:r>
            <a:r>
              <a:rPr kumimoji="0" lang="en-US" altLang="ko-KR" sz="800" dirty="0" smtClean="0">
                <a:solidFill>
                  <a:schemeClr val="tx1">
                    <a:lumMod val="65000"/>
                    <a:lumOff val="35000"/>
                  </a:schemeClr>
                </a:solidFill>
                <a:latin typeface="+mn-lt"/>
                <a:ea typeface="+mn-ea"/>
              </a:rPr>
              <a:t>/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Separation</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space </a:t>
            </a:r>
            <a:r>
              <a:rPr lang="en-US" altLang="ko-KR" dirty="0" smtClean="0">
                <a:latin typeface="Trebuchet MS" pitchFamily="34" charset="0"/>
                <a:ea typeface="Tahoma" pitchFamily="34" charset="0"/>
                <a:cs typeface="Tahoma" pitchFamily="34" charset="0"/>
              </a:rPr>
              <a:t>conversion.</a:t>
            </a:r>
            <a:endParaRPr lang="en-US" dirty="0" smtClean="0">
              <a:latin typeface="Trebuchet MS"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785918" y="3357562"/>
            <a:ext cx="3924300" cy="1476375"/>
          </a:xfrm>
          <a:prstGeom prst="rect">
            <a:avLst/>
          </a:prstGeom>
          <a:noFill/>
          <a:ln w="9525">
            <a:noFill/>
            <a:miter lim="800000"/>
            <a:headEnd/>
            <a:tailEnd/>
          </a:ln>
        </p:spPr>
      </p:pic>
      <p:sp>
        <p:nvSpPr>
          <p:cNvPr id="12" name="TextBox 11"/>
          <p:cNvSpPr txBox="1"/>
          <p:nvPr/>
        </p:nvSpPr>
        <p:spPr>
          <a:xfrm>
            <a:off x="1142976" y="5072074"/>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Apply JPEG to each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 Color </a:t>
            </a:r>
            <a:r>
              <a:rPr lang="en-US" altLang="ko-KR" dirty="0" smtClean="0">
                <a:latin typeface="Trebuchet MS" pitchFamily="34" charset="0"/>
                <a:ea typeface="Tahoma" pitchFamily="34" charset="0"/>
                <a:cs typeface="Tahoma" pitchFamily="34" charset="0"/>
              </a:rPr>
              <a:t>components.</a:t>
            </a:r>
            <a:endParaRPr lang="en-US" dirty="0" smtClean="0">
              <a:latin typeface="Trebuchet MS" pitchFamily="34" charset="0"/>
              <a:ea typeface="Tahoma" pitchFamily="34" charset="0"/>
              <a:cs typeface="Tahoma" pitchFamily="34" charset="0"/>
            </a:endParaRPr>
          </a:p>
        </p:txBody>
      </p:sp>
      <p:sp>
        <p:nvSpPr>
          <p:cNvPr id="13" name="TextBox 12"/>
          <p:cNvSpPr txBox="1"/>
          <p:nvPr/>
        </p:nvSpPr>
        <p:spPr>
          <a:xfrm>
            <a:off x="1071538" y="2857496"/>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Separate Y array.</a:t>
            </a:r>
            <a:endParaRPr lang="en-US" dirty="0" smtClean="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12</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Low-pass filtering (G – space)</a:t>
            </a:r>
            <a:endParaRPr lang="en-US" dirty="0" smtClean="0">
              <a:latin typeface="Trebuchet MS"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285852" y="3000372"/>
            <a:ext cx="5486400" cy="31813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13</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conversion to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214414" y="3571876"/>
            <a:ext cx="6315075" cy="2590800"/>
          </a:xfrm>
          <a:prstGeom prst="rect">
            <a:avLst/>
          </a:prstGeom>
          <a:noFill/>
          <a:ln w="9525">
            <a:noFill/>
            <a:miter lim="800000"/>
            <a:headEnd/>
            <a:tailEnd/>
          </a:ln>
        </p:spPr>
      </p:pic>
      <p:sp>
        <p:nvSpPr>
          <p:cNvPr id="12" name="TextBox 11"/>
          <p:cNvSpPr txBox="1"/>
          <p:nvPr/>
        </p:nvSpPr>
        <p:spPr>
          <a:xfrm>
            <a:off x="1071538" y="2928934"/>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kumimoji="0" lang="en-US" altLang="ko-KR" dirty="0" smtClean="0">
                <a:latin typeface="Trebuchet MS" pitchFamily="34" charset="0"/>
              </a:rPr>
              <a:t>Apply JPEG to each </a:t>
            </a:r>
            <a:r>
              <a:rPr kumimoji="0" lang="en-US" altLang="ko-KR" dirty="0" err="1" smtClean="0">
                <a:latin typeface="Trebuchet MS" pitchFamily="34" charset="0"/>
              </a:rPr>
              <a:t>YCbCr</a:t>
            </a:r>
            <a:r>
              <a:rPr kumimoji="0" lang="en-US" altLang="ko-KR" dirty="0" smtClean="0">
                <a:latin typeface="Trebuchet MS" pitchFamily="34" charset="0"/>
              </a:rPr>
              <a:t> color components.</a:t>
            </a:r>
            <a:endParaRPr lang="en-US" dirty="0" smtClean="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14</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Low-pass filtering (G – space)</a:t>
            </a:r>
            <a:endParaRPr lang="en-US" dirty="0" smtClean="0">
              <a:latin typeface="Trebuchet MS"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143108" y="3143248"/>
            <a:ext cx="4010025" cy="14954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15</a:t>
            </a:fld>
            <a:endParaRPr lang="ko-KR" altLang="en-US" dirty="0"/>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0" name="TextBox 9"/>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conversion to </a:t>
            </a:r>
            <a:r>
              <a:rPr lang="en-US" altLang="ko-KR" dirty="0" err="1" smtClean="0">
                <a:latin typeface="Trebuchet MS" pitchFamily="34" charset="0"/>
                <a:ea typeface="Tahoma" pitchFamily="34" charset="0"/>
                <a:cs typeface="Tahoma" pitchFamily="34" charset="0"/>
              </a:rPr>
              <a:t>YCbCr</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214414" y="3571876"/>
            <a:ext cx="6315075" cy="2590800"/>
          </a:xfrm>
          <a:prstGeom prst="rect">
            <a:avLst/>
          </a:prstGeom>
          <a:noFill/>
          <a:ln w="9525">
            <a:noFill/>
            <a:miter lim="800000"/>
            <a:headEnd/>
            <a:tailEnd/>
          </a:ln>
        </p:spPr>
      </p:pic>
      <p:sp>
        <p:nvSpPr>
          <p:cNvPr id="12" name="TextBox 11"/>
          <p:cNvSpPr txBox="1"/>
          <p:nvPr/>
        </p:nvSpPr>
        <p:spPr>
          <a:xfrm>
            <a:off x="1071538" y="2928934"/>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kumimoji="0" lang="en-US" altLang="ko-KR" dirty="0" smtClean="0">
                <a:latin typeface="Trebuchet MS" pitchFamily="34" charset="0"/>
              </a:rPr>
              <a:t>Apply JPEG to each </a:t>
            </a:r>
            <a:r>
              <a:rPr kumimoji="0" lang="en-US" altLang="ko-KR" dirty="0" err="1" smtClean="0">
                <a:latin typeface="Trebuchet MS" pitchFamily="34" charset="0"/>
              </a:rPr>
              <a:t>YCbCr</a:t>
            </a:r>
            <a:r>
              <a:rPr kumimoji="0" lang="en-US" altLang="ko-KR" dirty="0" smtClean="0">
                <a:latin typeface="Trebuchet MS" pitchFamily="34" charset="0"/>
              </a:rPr>
              <a:t> color components.</a:t>
            </a:r>
            <a:endParaRPr lang="en-US" dirty="0" smtClean="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3</a:t>
            </a:r>
            <a:endParaRPr kumimoji="0" lang="ko-KR" altLang="en-US" sz="200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슬라이드 번호 개체 틀 9"/>
          <p:cNvSpPr>
            <a:spLocks noGrp="1"/>
          </p:cNvSpPr>
          <p:nvPr>
            <p:ph type="sldNum" sz="quarter" idx="12"/>
          </p:nvPr>
        </p:nvSpPr>
        <p:spPr/>
        <p:txBody>
          <a:bodyPr/>
          <a:lstStyle/>
          <a:p>
            <a:pPr>
              <a:defRPr/>
            </a:pPr>
            <a:fld id="{0966E806-9C6D-4C18-B035-4C94F8AC2EC1}" type="slidenum">
              <a:rPr lang="ko-KR" altLang="en-US" smtClean="0"/>
              <a:pPr>
                <a:defRPr/>
              </a:pPr>
              <a:t>16</a:t>
            </a:fld>
            <a:endParaRPr lang="ko-KR" altLang="en-US"/>
          </a:p>
        </p:txBody>
      </p:sp>
      <p:sp>
        <p:nvSpPr>
          <p:cNvPr id="15" name="TextBox 14"/>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a:t>
            </a:r>
            <a:r>
              <a:rPr kumimoji="0" lang="en-US" altLang="ko-KR" sz="1400" dirty="0" smtClean="0">
                <a:solidFill>
                  <a:schemeClr val="tx1">
                    <a:lumMod val="65000"/>
                    <a:lumOff val="35000"/>
                  </a:schemeClr>
                </a:solidFill>
                <a:latin typeface="+mn-lt"/>
                <a:ea typeface="+mj-ea"/>
              </a:rPr>
              <a:t>Solutions </a:t>
            </a:r>
            <a:r>
              <a:rPr kumimoji="0" lang="en-US" altLang="ko-KR" sz="1400" dirty="0" smtClean="0">
                <a:solidFill>
                  <a:schemeClr val="tx1">
                    <a:lumMod val="65000"/>
                    <a:lumOff val="35000"/>
                  </a:schemeClr>
                </a:solidFill>
                <a:latin typeface="+mn-lt"/>
                <a:ea typeface="+mj-ea"/>
              </a:rPr>
              <a:t>I</a:t>
            </a:r>
            <a:endParaRPr kumimoji="0" lang="ko-KR" altLang="en-US" sz="1400" dirty="0">
              <a:solidFill>
                <a:schemeClr val="tx1">
                  <a:lumMod val="65000"/>
                  <a:lumOff val="35000"/>
                </a:schemeClr>
              </a:solidFill>
              <a:latin typeface="+mn-lt"/>
              <a:ea typeface="+mj-ea"/>
            </a:endParaRPr>
          </a:p>
        </p:txBody>
      </p:sp>
      <p:cxnSp>
        <p:nvCxnSpPr>
          <p:cNvPr id="21" name="직선 연결선 8"/>
          <p:cNvCxnSpPr/>
          <p:nvPr/>
        </p:nvCxnSpPr>
        <p:spPr>
          <a:xfrm rot="16200000" flipH="1">
            <a:off x="2465369" y="3892557"/>
            <a:ext cx="1500196" cy="157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직선 연결선 9"/>
          <p:cNvCxnSpPr/>
          <p:nvPr/>
        </p:nvCxnSpPr>
        <p:spPr>
          <a:xfrm rot="5400000">
            <a:off x="3074185" y="3180554"/>
            <a:ext cx="285750" cy="1587"/>
          </a:xfrm>
          <a:prstGeom prst="line">
            <a:avLst/>
          </a:prstGeom>
          <a:ln w="38100">
            <a:solidFill>
              <a:srgbClr val="FF500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57563" y="3071813"/>
            <a:ext cx="1875835" cy="1600438"/>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Conventional Method</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Conversion</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Separation</a:t>
            </a:r>
          </a:p>
          <a:p>
            <a:pPr fontAlgn="auto">
              <a:spcBef>
                <a:spcPts val="0"/>
              </a:spcBef>
              <a:spcAft>
                <a:spcPts val="0"/>
              </a:spcAft>
              <a:defRPr/>
            </a:pPr>
            <a:endParaRPr kumimoji="0" lang="en-US" altLang="ko-KR" sz="1400" dirty="0" smtClean="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Low-pass Filtering</a:t>
            </a:r>
            <a:endParaRPr kumimoji="0" lang="ko-KR" altLang="en-US" sz="1400" dirty="0">
              <a:solidFill>
                <a:schemeClr val="tx1">
                  <a:lumMod val="65000"/>
                  <a:lumOff val="35000"/>
                </a:schemeClr>
              </a:solidFill>
              <a:latin typeface="Trebuchet MS" pitchFamily="34" charset="0"/>
              <a:ea typeface="+mn-ea"/>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dirty="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슬라이드 번호 개체 틀 21"/>
          <p:cNvSpPr>
            <a:spLocks noGrp="1"/>
          </p:cNvSpPr>
          <p:nvPr>
            <p:ph type="sldNum" sz="quarter" idx="12"/>
          </p:nvPr>
        </p:nvSpPr>
        <p:spPr/>
        <p:txBody>
          <a:bodyPr/>
          <a:lstStyle/>
          <a:p>
            <a:pPr>
              <a:defRPr/>
            </a:pPr>
            <a:fld id="{0966E806-9C6D-4C18-B035-4C94F8AC2EC1}" type="slidenum">
              <a:rPr lang="ko-KR" altLang="en-US" smtClean="0"/>
              <a:pPr>
                <a:defRPr/>
              </a:pPr>
              <a:t>17</a:t>
            </a:fld>
            <a:endParaRPr lang="ko-KR" altLang="en-US"/>
          </a:p>
        </p:txBody>
      </p:sp>
      <p:sp>
        <p:nvSpPr>
          <p:cNvPr id="12" name="TextBox 1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a:t>
            </a:r>
            <a:r>
              <a:rPr kumimoji="0" lang="en-US" altLang="ko-KR" sz="1400" dirty="0" smtClean="0">
                <a:solidFill>
                  <a:schemeClr val="tx1">
                    <a:lumMod val="65000"/>
                    <a:lumOff val="35000"/>
                  </a:schemeClr>
                </a:solidFill>
                <a:latin typeface="+mn-lt"/>
                <a:ea typeface="+mj-ea"/>
              </a:rPr>
              <a:t>Solutions </a:t>
            </a:r>
            <a:r>
              <a:rPr kumimoji="0" lang="en-US" altLang="ko-KR" sz="1400" dirty="0" smtClean="0">
                <a:solidFill>
                  <a:schemeClr val="tx1">
                    <a:lumMod val="65000"/>
                    <a:lumOff val="35000"/>
                  </a:schemeClr>
                </a:solidFill>
                <a:latin typeface="+mn-lt"/>
                <a:ea typeface="+mj-ea"/>
              </a:rPr>
              <a:t>I</a:t>
            </a:r>
            <a:endParaRPr kumimoji="0" lang="ko-KR" altLang="en-US" sz="1400" dirty="0">
              <a:solidFill>
                <a:schemeClr val="tx1">
                  <a:lumMod val="65000"/>
                  <a:lumOff val="35000"/>
                </a:schemeClr>
              </a:solidFill>
              <a:latin typeface="+mn-lt"/>
              <a:ea typeface="+mj-ea"/>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5" name="TextBox 14"/>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Direct apply JPEG</a:t>
            </a:r>
            <a:endParaRPr lang="en-US" dirty="0">
              <a:latin typeface="Trebuchet MS"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357158" y="2357430"/>
            <a:ext cx="8472854" cy="264320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dirty="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슬라이드 번호 개체 틀 21"/>
          <p:cNvSpPr>
            <a:spLocks noGrp="1"/>
          </p:cNvSpPr>
          <p:nvPr>
            <p:ph type="sldNum" sz="quarter" idx="12"/>
          </p:nvPr>
        </p:nvSpPr>
        <p:spPr/>
        <p:txBody>
          <a:bodyPr/>
          <a:lstStyle/>
          <a:p>
            <a:pPr>
              <a:defRPr/>
            </a:pPr>
            <a:fld id="{0966E806-9C6D-4C18-B035-4C94F8AC2EC1}" type="slidenum">
              <a:rPr lang="ko-KR" altLang="en-US" smtClean="0"/>
              <a:pPr>
                <a:defRPr/>
              </a:pPr>
              <a:t>18</a:t>
            </a:fld>
            <a:endParaRPr lang="ko-KR" altLang="en-US"/>
          </a:p>
        </p:txBody>
      </p:sp>
      <p:sp>
        <p:nvSpPr>
          <p:cNvPr id="12" name="TextBox 1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a:t>
            </a:r>
            <a:r>
              <a:rPr kumimoji="0" lang="en-US" altLang="ko-KR" sz="1400" dirty="0" smtClean="0">
                <a:solidFill>
                  <a:schemeClr val="tx1">
                    <a:lumMod val="65000"/>
                    <a:lumOff val="35000"/>
                  </a:schemeClr>
                </a:solidFill>
                <a:latin typeface="+mn-lt"/>
                <a:ea typeface="+mj-ea"/>
              </a:rPr>
              <a:t>Solutions </a:t>
            </a:r>
            <a:r>
              <a:rPr kumimoji="0" lang="en-US" altLang="ko-KR" sz="1400" dirty="0" smtClean="0">
                <a:solidFill>
                  <a:schemeClr val="tx1">
                    <a:lumMod val="65000"/>
                    <a:lumOff val="35000"/>
                  </a:schemeClr>
                </a:solidFill>
                <a:latin typeface="+mn-lt"/>
                <a:ea typeface="+mj-ea"/>
              </a:rPr>
              <a:t>I</a:t>
            </a:r>
            <a:endParaRPr kumimoji="0" lang="ko-KR" altLang="en-US" sz="1400" dirty="0">
              <a:solidFill>
                <a:schemeClr val="tx1">
                  <a:lumMod val="65000"/>
                  <a:lumOff val="35000"/>
                </a:schemeClr>
              </a:solidFill>
              <a:latin typeface="+mn-lt"/>
              <a:ea typeface="+mj-ea"/>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7" name="TextBox 16"/>
          <p:cNvSpPr txBox="1"/>
          <p:nvPr/>
        </p:nvSpPr>
        <p:spPr>
          <a:xfrm>
            <a:off x="428596" y="1857364"/>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Simple Merging</a:t>
            </a:r>
            <a:endParaRPr lang="en-US" dirty="0">
              <a:latin typeface="Trebuchet MS" pitchFamily="34" charset="0"/>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19</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a:t>
            </a:r>
            <a:r>
              <a:rPr kumimoji="0" lang="en-US" altLang="ko-KR" sz="1400" dirty="0" smtClean="0">
                <a:solidFill>
                  <a:schemeClr val="tx1">
                    <a:lumMod val="65000"/>
                    <a:lumOff val="35000"/>
                  </a:schemeClr>
                </a:solidFill>
                <a:latin typeface="+mn-lt"/>
                <a:ea typeface="+mj-ea"/>
              </a:rPr>
              <a:t>Solutions </a:t>
            </a:r>
            <a:r>
              <a:rPr kumimoji="0" lang="en-US" altLang="ko-KR" sz="1400" dirty="0" smtClean="0">
                <a:solidFill>
                  <a:schemeClr val="tx1">
                    <a:lumMod val="65000"/>
                    <a:lumOff val="35000"/>
                  </a:schemeClr>
                </a:solidFill>
                <a:latin typeface="+mn-lt"/>
                <a:ea typeface="+mj-ea"/>
              </a:rPr>
              <a:t>I</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6"/>
          <p:cNvSpPr txBox="1">
            <a:spLocks noChangeArrowheads="1"/>
          </p:cNvSpPr>
          <p:nvPr/>
        </p:nvSpPr>
        <p:spPr bwMode="auto">
          <a:xfrm>
            <a:off x="5929313" y="4000500"/>
            <a:ext cx="2746265" cy="2308324"/>
          </a:xfrm>
          <a:prstGeom prst="rect">
            <a:avLst/>
          </a:prstGeom>
          <a:noFill/>
          <a:ln w="9525">
            <a:noFill/>
            <a:miter lim="800000"/>
            <a:headEnd/>
            <a:tailEnd/>
          </a:ln>
        </p:spPr>
        <p:txBody>
          <a:bodyPr wrap="none">
            <a:spAutoFit/>
          </a:bodyPr>
          <a:lstStyle/>
          <a:p>
            <a:pPr fontAlgn="auto">
              <a:spcBef>
                <a:spcPts val="0"/>
              </a:spcBef>
              <a:spcAft>
                <a:spcPts val="0"/>
              </a:spcAft>
              <a:defRPr/>
            </a:pPr>
            <a:r>
              <a:rPr kumimoji="0" lang="en-US" altLang="ko-KR" b="1" dirty="0">
                <a:solidFill>
                  <a:schemeClr val="tx1">
                    <a:lumMod val="65000"/>
                    <a:lumOff val="35000"/>
                  </a:schemeClr>
                </a:solidFill>
                <a:latin typeface="+mj-lt"/>
                <a:ea typeface="+mn-ea"/>
              </a:rPr>
              <a:t>Contents</a:t>
            </a:r>
          </a:p>
          <a:p>
            <a:pPr fontAlgn="auto">
              <a:spcBef>
                <a:spcPts val="0"/>
              </a:spcBef>
              <a:spcAft>
                <a:spcPts val="0"/>
              </a:spcAft>
              <a:defRPr/>
            </a:pPr>
            <a:endParaRPr kumimoji="0" lang="en-US" altLang="ko-KR" b="1" dirty="0">
              <a:solidFill>
                <a:srgbClr val="F89042"/>
              </a:solidFill>
              <a:latin typeface="+mn-lt"/>
              <a:ea typeface="+mn-ea"/>
            </a:endParaRPr>
          </a:p>
          <a:p>
            <a:pPr fontAlgn="auto">
              <a:spcBef>
                <a:spcPts val="0"/>
              </a:spcBef>
              <a:spcAft>
                <a:spcPts val="0"/>
              </a:spcAft>
              <a:defRPr/>
            </a:pPr>
            <a:r>
              <a:rPr kumimoji="0" lang="en-US" altLang="ko-KR" b="1" dirty="0">
                <a:solidFill>
                  <a:srgbClr val="FF5001"/>
                </a:solidFill>
                <a:latin typeface="+mn-lt"/>
                <a:ea typeface="+mn-ea"/>
              </a:rPr>
              <a:t>1</a:t>
            </a:r>
            <a:r>
              <a:rPr kumimoji="0" lang="ko-KR" altLang="en-US" sz="1400" dirty="0">
                <a:solidFill>
                  <a:srgbClr val="FF5001"/>
                </a:solidFill>
                <a:latin typeface="+mn-lt"/>
                <a:ea typeface="+mn-ea"/>
              </a:rPr>
              <a:t>  </a:t>
            </a:r>
            <a:r>
              <a:rPr kumimoji="0" lang="en-US" altLang="ko-KR" sz="1200" dirty="0" smtClean="0">
                <a:solidFill>
                  <a:schemeClr val="tx1">
                    <a:lumMod val="65000"/>
                    <a:lumOff val="35000"/>
                  </a:schemeClr>
                </a:solidFill>
                <a:latin typeface="+mn-lt"/>
                <a:ea typeface="+mn-ea"/>
              </a:rPr>
              <a:t>Abstract</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2</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Existing Solutions I – Apply JPEG</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3</a:t>
            </a:r>
            <a:r>
              <a:rPr kumimoji="0" lang="ko-KR" altLang="en-US" sz="1400" dirty="0">
                <a:solidFill>
                  <a:srgbClr val="FF0000"/>
                </a:solidFill>
                <a:latin typeface="+mn-lt"/>
                <a:ea typeface="+mn-ea"/>
              </a:rPr>
              <a:t>  </a:t>
            </a:r>
            <a:r>
              <a:rPr kumimoji="0" lang="en-US" altLang="ko-KR" sz="1200" dirty="0" smtClean="0">
                <a:solidFill>
                  <a:schemeClr val="tx1">
                    <a:lumMod val="65000"/>
                    <a:lumOff val="35000"/>
                  </a:schemeClr>
                </a:solidFill>
                <a:latin typeface="+mn-lt"/>
                <a:ea typeface="+mn-ea"/>
              </a:rPr>
              <a:t>Results of Existing Solutions I</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4</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Existing Solutions II</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5</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Results of Existing Solutions II</a:t>
            </a:r>
            <a:endParaRPr kumimoji="0" lang="en-US" altLang="ko-KR" sz="1200" dirty="0">
              <a:solidFill>
                <a:schemeClr val="tx1">
                  <a:lumMod val="65000"/>
                  <a:lumOff val="35000"/>
                </a:schemeClr>
              </a:solidFill>
              <a:latin typeface="+mn-lt"/>
              <a:ea typeface="+mn-ea"/>
            </a:endParaRPr>
          </a:p>
          <a:p>
            <a:pPr fontAlgn="auto">
              <a:spcBef>
                <a:spcPts val="0"/>
              </a:spcBef>
              <a:spcAft>
                <a:spcPts val="0"/>
              </a:spcAft>
              <a:defRPr/>
            </a:pPr>
            <a:r>
              <a:rPr kumimoji="0" lang="en-US" altLang="ko-KR" b="1" dirty="0">
                <a:solidFill>
                  <a:srgbClr val="FF6E01"/>
                </a:solidFill>
                <a:latin typeface="+mn-lt"/>
                <a:ea typeface="+mn-ea"/>
              </a:rPr>
              <a:t>6</a:t>
            </a:r>
            <a:r>
              <a:rPr kumimoji="0" lang="ko-KR" altLang="en-US" sz="1400" dirty="0">
                <a:solidFill>
                  <a:srgbClr val="FF6E01"/>
                </a:solidFill>
                <a:latin typeface="+mn-lt"/>
                <a:ea typeface="+mn-ea"/>
              </a:rPr>
              <a:t>  </a:t>
            </a:r>
            <a:r>
              <a:rPr kumimoji="0" lang="en-US" altLang="ko-KR" sz="1200" dirty="0" smtClean="0">
                <a:solidFill>
                  <a:schemeClr val="tx1">
                    <a:lumMod val="65000"/>
                    <a:lumOff val="35000"/>
                  </a:schemeClr>
                </a:solidFill>
                <a:latin typeface="+mn-lt"/>
                <a:ea typeface="+mn-ea"/>
              </a:rPr>
              <a:t>Conclusion</a:t>
            </a:r>
            <a:endParaRPr kumimoji="0" lang="en-US" altLang="ko-KR" sz="1200" dirty="0">
              <a:solidFill>
                <a:schemeClr val="tx1">
                  <a:lumMod val="65000"/>
                  <a:lumOff val="35000"/>
                </a:schemeClr>
              </a:solidFill>
              <a:latin typeface="+mn-lt"/>
              <a:ea typeface="+mn-ea"/>
            </a:endParaRPr>
          </a:p>
        </p:txBody>
      </p:sp>
      <p:sp>
        <p:nvSpPr>
          <p:cNvPr id="4" name="슬라이드 번호 개체 틀 3"/>
          <p:cNvSpPr>
            <a:spLocks noGrp="1"/>
          </p:cNvSpPr>
          <p:nvPr>
            <p:ph type="sldNum" sz="quarter" idx="12"/>
          </p:nvPr>
        </p:nvSpPr>
        <p:spPr/>
        <p:txBody>
          <a:bodyPr/>
          <a:lstStyle/>
          <a:p>
            <a:pPr>
              <a:defRPr/>
            </a:pPr>
            <a:fld id="{C7D118D0-E5E2-433A-AE20-C8D5B11382C7}" type="slidenum">
              <a:rPr lang="ko-KR" altLang="en-US" smtClean="0"/>
              <a:pPr>
                <a:defRPr/>
              </a:pPr>
              <a:t>2</a:t>
            </a:fld>
            <a:endParaRPr lang="ko-KR" altLang="en-US"/>
          </a:p>
        </p:txBody>
      </p:sp>
      <p:sp>
        <p:nvSpPr>
          <p:cNvPr id="7" name="TextBox 6"/>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20</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a:t>
            </a:r>
            <a:r>
              <a:rPr kumimoji="0" lang="en-US" altLang="ko-KR" sz="800" dirty="0" smtClean="0">
                <a:solidFill>
                  <a:srgbClr val="FF5001"/>
                </a:solidFill>
                <a:latin typeface="+mn-lt"/>
                <a:ea typeface="+mn-ea"/>
              </a:rPr>
              <a:t>Structure Separation  </a:t>
            </a:r>
            <a:r>
              <a:rPr kumimoji="0" lang="en-US" altLang="ko-KR" sz="800" dirty="0" smtClean="0">
                <a:solidFill>
                  <a:schemeClr val="tx1">
                    <a:lumMod val="65000"/>
                    <a:lumOff val="35000"/>
                  </a:schemeClr>
                </a:solidFill>
                <a:latin typeface="+mn-lt"/>
                <a:ea typeface="+mn-ea"/>
              </a:rPr>
              <a:t>/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Separation</a:t>
            </a:r>
            <a:endParaRPr lang="en-US" dirty="0">
              <a:latin typeface="Trebuchet MS" pitchFamily="34" charset="0"/>
            </a:endParaRPr>
          </a:p>
        </p:txBody>
      </p:sp>
      <p:sp>
        <p:nvSpPr>
          <p:cNvPr id="13"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4"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a:t>
            </a:r>
            <a:r>
              <a:rPr kumimoji="0" lang="en-US" altLang="ko-KR" sz="1400" dirty="0" smtClean="0">
                <a:solidFill>
                  <a:schemeClr val="tx1">
                    <a:lumMod val="65000"/>
                    <a:lumOff val="35000"/>
                  </a:schemeClr>
                </a:solidFill>
                <a:latin typeface="+mn-lt"/>
                <a:ea typeface="+mj-ea"/>
              </a:rPr>
              <a:t>Solutions </a:t>
            </a:r>
            <a:r>
              <a:rPr kumimoji="0" lang="en-US" altLang="ko-KR" sz="1400" dirty="0" smtClean="0">
                <a:solidFill>
                  <a:schemeClr val="tx1">
                    <a:lumMod val="65000"/>
                    <a:lumOff val="35000"/>
                  </a:schemeClr>
                </a:solidFill>
                <a:latin typeface="+mn-lt"/>
                <a:ea typeface="+mj-ea"/>
              </a:rPr>
              <a:t>I</a:t>
            </a:r>
            <a:endParaRPr kumimoji="0" lang="ko-KR" altLang="en-US" sz="1400" dirty="0">
              <a:solidFill>
                <a:schemeClr val="tx1">
                  <a:lumMod val="65000"/>
                  <a:lumOff val="35000"/>
                </a:schemeClr>
              </a:solidFill>
              <a:latin typeface="+mn-lt"/>
              <a:ea typeface="+mj-ea"/>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21</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-1</a:t>
            </a:r>
            <a:endParaRPr lang="en-US" dirty="0">
              <a:latin typeface="Trebuchet MS" pitchFamily="34" charset="0"/>
            </a:endParaRPr>
          </a:p>
        </p:txBody>
      </p:sp>
      <p:sp>
        <p:nvSpPr>
          <p:cNvPr id="11"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2"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a:t>
            </a:r>
            <a:r>
              <a:rPr kumimoji="0" lang="en-US" altLang="ko-KR" sz="1400" dirty="0" smtClean="0">
                <a:solidFill>
                  <a:schemeClr val="tx1">
                    <a:lumMod val="65000"/>
                    <a:lumOff val="35000"/>
                  </a:schemeClr>
                </a:solidFill>
                <a:latin typeface="+mn-lt"/>
                <a:ea typeface="+mj-ea"/>
              </a:rPr>
              <a:t>Solutions </a:t>
            </a:r>
            <a:r>
              <a:rPr kumimoji="0" lang="en-US" altLang="ko-KR" sz="1400" dirty="0" smtClean="0">
                <a:solidFill>
                  <a:schemeClr val="tx1">
                    <a:lumMod val="65000"/>
                    <a:lumOff val="35000"/>
                  </a:schemeClr>
                </a:solidFill>
                <a:latin typeface="+mn-lt"/>
                <a:ea typeface="+mj-ea"/>
              </a:rPr>
              <a:t>I</a:t>
            </a:r>
            <a:endParaRPr kumimoji="0" lang="ko-KR" altLang="en-US" sz="1400" dirty="0">
              <a:solidFill>
                <a:schemeClr val="tx1">
                  <a:lumMod val="65000"/>
                  <a:lumOff val="35000"/>
                </a:schemeClr>
              </a:solidFill>
              <a:latin typeface="+mn-lt"/>
              <a:ea typeface="+mj-ea"/>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22</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a:t>
            </a:r>
            <a:r>
              <a:rPr kumimoji="0" lang="en-US" altLang="ko-KR" sz="800" dirty="0" smtClean="0">
                <a:solidFill>
                  <a:srgbClr val="FF5001"/>
                </a:solidFill>
                <a:latin typeface="+mn-lt"/>
                <a:ea typeface="+mn-ea"/>
              </a:rPr>
              <a:t>Low-pass Filtering</a:t>
            </a:r>
            <a:endParaRPr kumimoji="0" lang="ko-KR" altLang="en-US" sz="800" dirty="0">
              <a:solidFill>
                <a:srgbClr val="FF5001"/>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Low-pass Filtering -2</a:t>
            </a:r>
            <a:endParaRPr lang="en-US" dirty="0">
              <a:latin typeface="Trebuchet MS" pitchFamily="34" charset="0"/>
            </a:endParaRPr>
          </a:p>
        </p:txBody>
      </p:sp>
      <p:sp>
        <p:nvSpPr>
          <p:cNvPr id="11" name="TextBox 3"/>
          <p:cNvSpPr txBox="1">
            <a:spLocks noChangeArrowheads="1"/>
          </p:cNvSpPr>
          <p:nvPr/>
        </p:nvSpPr>
        <p:spPr bwMode="auto">
          <a:xfrm>
            <a:off x="285750" y="457200"/>
            <a:ext cx="325730" cy="400110"/>
          </a:xfrm>
          <a:prstGeom prst="rect">
            <a:avLst/>
          </a:prstGeom>
          <a:noFill/>
          <a:ln w="9525">
            <a:noFill/>
            <a:miter lim="800000"/>
            <a:headEnd/>
            <a:tailEnd/>
          </a:ln>
        </p:spPr>
        <p:txBody>
          <a:bodyPr wrap="none">
            <a:spAutoFit/>
          </a:bodyPr>
          <a:lstStyle/>
          <a:p>
            <a:r>
              <a:rPr kumimoji="0" lang="en-US" altLang="ko-KR" sz="2000" dirty="0" smtClean="0">
                <a:solidFill>
                  <a:srgbClr val="FF5001"/>
                </a:solidFill>
                <a:latin typeface="맑은 고딕" pitchFamily="50" charset="-127"/>
                <a:ea typeface="맑은 고딕" pitchFamily="50" charset="-127"/>
              </a:rPr>
              <a:t>3</a:t>
            </a:r>
            <a:endParaRPr kumimoji="0" lang="ko-KR" altLang="en-US" sz="2000" dirty="0">
              <a:solidFill>
                <a:srgbClr val="FF5001"/>
              </a:solidFill>
              <a:latin typeface="맑은 고딕" pitchFamily="50" charset="-127"/>
              <a:ea typeface="맑은 고딕" pitchFamily="50" charset="-127"/>
            </a:endParaRPr>
          </a:p>
        </p:txBody>
      </p:sp>
      <p:cxnSp>
        <p:nvCxnSpPr>
          <p:cNvPr id="12"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 y="506413"/>
            <a:ext cx="2644314"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Results of Existing </a:t>
            </a:r>
            <a:r>
              <a:rPr kumimoji="0" lang="en-US" altLang="ko-KR" sz="1400" dirty="0" smtClean="0">
                <a:solidFill>
                  <a:schemeClr val="tx1">
                    <a:lumMod val="65000"/>
                    <a:lumOff val="35000"/>
                  </a:schemeClr>
                </a:solidFill>
                <a:latin typeface="+mn-lt"/>
                <a:ea typeface="+mj-ea"/>
              </a:rPr>
              <a:t>Solutions </a:t>
            </a:r>
            <a:r>
              <a:rPr kumimoji="0" lang="en-US" altLang="ko-KR" sz="1400" dirty="0" smtClean="0">
                <a:solidFill>
                  <a:schemeClr val="tx1">
                    <a:lumMod val="65000"/>
                    <a:lumOff val="35000"/>
                  </a:schemeClr>
                </a:solidFill>
                <a:latin typeface="+mn-lt"/>
                <a:ea typeface="+mj-ea"/>
              </a:rPr>
              <a:t>I</a:t>
            </a:r>
            <a:endParaRPr kumimoji="0" lang="ko-KR" altLang="en-US" sz="1400" dirty="0">
              <a:solidFill>
                <a:schemeClr val="tx1">
                  <a:lumMod val="65000"/>
                  <a:lumOff val="35000"/>
                </a:schemeClr>
              </a:solidFill>
              <a:latin typeface="+mn-lt"/>
              <a:ea typeface="+mj-ea"/>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4500563"/>
            <a:ext cx="8229600" cy="654050"/>
          </a:xfrm>
          <a:effectLst>
            <a:outerShdw blurRad="25400" dir="8340000" sx="89000" sy="89000" rotWithShape="0">
              <a:schemeClr val="tx1">
                <a:lumMod val="85000"/>
                <a:lumOff val="15000"/>
                <a:alpha val="0"/>
              </a:schemeClr>
            </a:outerShdw>
          </a:effectLst>
        </p:spPr>
        <p:txBody>
          <a:bodyPr rtlCol="0">
            <a:normAutofit fontScale="90000"/>
          </a:bodyPr>
          <a:lstStyle/>
          <a:p>
            <a:pPr algn="r" eaLnBrk="1" fontAlgn="auto" hangingPunct="1">
              <a:spcAft>
                <a:spcPts val="0"/>
              </a:spcAft>
              <a:defRPr/>
            </a:pPr>
            <a:r>
              <a:rPr lang="en-US" altLang="ko-KR" sz="3100" dirty="0" smtClean="0">
                <a:solidFill>
                  <a:srgbClr val="FF5001"/>
                </a:solidFill>
                <a:latin typeface="BankGothic Md BT" pitchFamily="34" charset="0"/>
              </a:rPr>
              <a:t>Thank you,</a:t>
            </a:r>
            <a:r>
              <a:rPr lang="en-US" altLang="ko-KR" dirty="0" smtClean="0">
                <a:solidFill>
                  <a:srgbClr val="FF5001"/>
                </a:solidFill>
                <a:latin typeface="BankGothic Md BT" pitchFamily="34" charset="0"/>
              </a:rPr>
              <a:t/>
            </a:r>
            <a:br>
              <a:rPr lang="en-US" altLang="ko-KR" dirty="0" smtClean="0">
                <a:solidFill>
                  <a:srgbClr val="FF5001"/>
                </a:solidFill>
                <a:latin typeface="BankGothic Md BT" pitchFamily="34" charset="0"/>
              </a:rPr>
            </a:br>
            <a:endParaRPr lang="ko-KR" altLang="en-US" dirty="0">
              <a:solidFill>
                <a:srgbClr val="FF5001"/>
              </a:solidFill>
            </a:endParaRPr>
          </a:p>
        </p:txBody>
      </p:sp>
      <p:cxnSp>
        <p:nvCxnSpPr>
          <p:cNvPr id="5" name="직선 연결선 4"/>
          <p:cNvCxnSpPr/>
          <p:nvPr/>
        </p:nvCxnSpPr>
        <p:spPr>
          <a:xfrm>
            <a:off x="357188" y="421481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143108" y="1357298"/>
            <a:ext cx="5000660" cy="2400657"/>
          </a:xfrm>
          <a:prstGeom prst="rect">
            <a:avLst/>
          </a:prstGeom>
          <a:noFill/>
        </p:spPr>
        <p:txBody>
          <a:bodyPr wrap="square" rtlCol="0">
            <a:spAutoFit/>
          </a:bodyPr>
          <a:lstStyle/>
          <a:p>
            <a:r>
              <a:rPr lang="en-US" altLang="ko-KR" sz="15000" dirty="0" smtClean="0">
                <a:solidFill>
                  <a:srgbClr val="FF5001"/>
                </a:solidFill>
                <a:latin typeface="+mj-lt"/>
                <a:ea typeface="+mj-ea"/>
              </a:rPr>
              <a:t>Q&amp;A</a:t>
            </a:r>
            <a:endParaRPr lang="ko-KR" altLang="en-US" sz="15000" dirty="0">
              <a:solidFill>
                <a:srgbClr val="FF5001"/>
              </a:solidFill>
              <a:latin typeface="+mj-lt"/>
              <a:ea typeface="+mj-ea"/>
            </a:endParaRPr>
          </a:p>
        </p:txBody>
      </p:sp>
      <p:sp>
        <p:nvSpPr>
          <p:cNvPr id="6" name="슬라이드 번호 개체 틀 5"/>
          <p:cNvSpPr>
            <a:spLocks noGrp="1"/>
          </p:cNvSpPr>
          <p:nvPr>
            <p:ph type="sldNum" sz="quarter" idx="12"/>
          </p:nvPr>
        </p:nvSpPr>
        <p:spPr/>
        <p:txBody>
          <a:bodyPr/>
          <a:lstStyle/>
          <a:p>
            <a:pPr>
              <a:defRPr/>
            </a:pPr>
            <a:fld id="{2F296E8A-F17D-4874-BEBE-92BD0387D7EB}" type="slidenum">
              <a:rPr lang="ko-KR" altLang="en-US" smtClean="0"/>
              <a:pPr>
                <a:defRPr/>
              </a:pPr>
              <a:t>23</a:t>
            </a:fld>
            <a:endParaRPr lang="ko-KR" altLang="en-US"/>
          </a:p>
        </p:txBody>
      </p:sp>
      <p:sp>
        <p:nvSpPr>
          <p:cNvPr id="10" name="TextBox 9"/>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4099"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16" name="직선 연결선 1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00496" y="3000372"/>
            <a:ext cx="1714512" cy="1169987"/>
          </a:xfrm>
          <a:prstGeom prst="rect">
            <a:avLst/>
          </a:prstGeom>
          <a:noFill/>
        </p:spPr>
        <p:txBody>
          <a:bodyPr wrap="squar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n-ea"/>
              </a:rPr>
              <a:t>What is CFA?</a:t>
            </a: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mn-lt"/>
                <a:ea typeface="+mn-ea"/>
              </a:rPr>
              <a:t>Motivation</a:t>
            </a: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mn-lt"/>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mn-lt"/>
                <a:ea typeface="+mn-ea"/>
              </a:rPr>
              <a:t>Our Goal</a:t>
            </a:r>
            <a:endParaRPr kumimoji="0" lang="ko-KR" altLang="en-US" sz="1400" dirty="0">
              <a:solidFill>
                <a:schemeClr val="tx1">
                  <a:lumMod val="65000"/>
                  <a:lumOff val="35000"/>
                </a:schemeClr>
              </a:solidFill>
              <a:latin typeface="+mn-lt"/>
              <a:ea typeface="+mn-ea"/>
            </a:endParaRPr>
          </a:p>
        </p:txBody>
      </p:sp>
      <p:cxnSp>
        <p:nvCxnSpPr>
          <p:cNvPr id="33" name="직선 연결선 32"/>
          <p:cNvCxnSpPr/>
          <p:nvPr/>
        </p:nvCxnSpPr>
        <p:spPr>
          <a:xfrm rot="16200000" flipH="1">
            <a:off x="3436134" y="3721894"/>
            <a:ext cx="841383" cy="1587"/>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rot="5400000">
            <a:off x="3641983" y="3289002"/>
            <a:ext cx="436008" cy="1620"/>
          </a:xfrm>
          <a:prstGeom prst="line">
            <a:avLst/>
          </a:prstGeom>
          <a:ln w="38100">
            <a:solidFill>
              <a:srgbClr val="FF5001"/>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3</a:t>
            </a:fld>
            <a:endParaRPr lang="ko-KR" altLang="en-US"/>
          </a:p>
        </p:txBody>
      </p:sp>
      <p:sp>
        <p:nvSpPr>
          <p:cNvPr id="11" name="TextBox 10"/>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4" name="직선 연결선 3"/>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85750" y="912813"/>
            <a:ext cx="8215313" cy="214312"/>
          </a:xfrm>
          <a:prstGeom prst="rect">
            <a:avLst/>
          </a:prstGeom>
          <a:noFill/>
        </p:spPr>
        <p:txBody>
          <a:bodyPr>
            <a:spAutoFit/>
          </a:bodyPr>
          <a:lstStyle/>
          <a:p>
            <a:pPr fontAlgn="auto">
              <a:spcBef>
                <a:spcPts val="0"/>
              </a:spcBef>
              <a:spcAft>
                <a:spcPts val="0"/>
              </a:spcAft>
              <a:defRPr/>
            </a:pPr>
            <a:r>
              <a:rPr kumimoji="0" lang="en-US" altLang="ko-KR" sz="800" dirty="0" smtClean="0">
                <a:solidFill>
                  <a:srgbClr val="FF5001"/>
                </a:solidFill>
                <a:latin typeface="+mn-lt"/>
                <a:ea typeface="+mn-ea"/>
              </a:rPr>
              <a:t>What is CFA?</a:t>
            </a:r>
            <a:r>
              <a:rPr kumimoji="0" lang="ko-KR" altLang="en-US" sz="800" dirty="0" smtClean="0">
                <a:solidFill>
                  <a:srgbClr val="FF5001"/>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Motivation</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Our Goal</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4</a:t>
            </a:fld>
            <a:endParaRPr lang="ko-KR" altLang="en-US"/>
          </a:p>
        </p:txBody>
      </p:sp>
      <p:pic>
        <p:nvPicPr>
          <p:cNvPr id="1026" name="Picture 2"/>
          <p:cNvPicPr>
            <a:picLocks noChangeAspect="1" noChangeArrowheads="1"/>
          </p:cNvPicPr>
          <p:nvPr/>
        </p:nvPicPr>
        <p:blipFill>
          <a:blip r:embed="rId3" cstate="print"/>
          <a:srcRect/>
          <a:stretch>
            <a:fillRect/>
          </a:stretch>
        </p:blipFill>
        <p:spPr bwMode="auto">
          <a:xfrm>
            <a:off x="6500826" y="2000240"/>
            <a:ext cx="1581150" cy="1514475"/>
          </a:xfrm>
          <a:prstGeom prst="rect">
            <a:avLst/>
          </a:prstGeom>
          <a:noFill/>
          <a:ln w="9525">
            <a:noFill/>
            <a:miter lim="800000"/>
            <a:headEnd/>
            <a:tailEnd/>
          </a:ln>
        </p:spPr>
      </p:pic>
      <p:sp>
        <p:nvSpPr>
          <p:cNvPr id="10" name="TextBox 9"/>
          <p:cNvSpPr txBox="1"/>
          <p:nvPr/>
        </p:nvSpPr>
        <p:spPr>
          <a:xfrm>
            <a:off x="6072198" y="3571876"/>
            <a:ext cx="2571768" cy="246221"/>
          </a:xfrm>
          <a:prstGeom prst="rect">
            <a:avLst/>
          </a:prstGeom>
          <a:noFill/>
        </p:spPr>
        <p:txBody>
          <a:bodyPr wrap="square" rtlCol="0">
            <a:spAutoFit/>
          </a:bodyPr>
          <a:lstStyle/>
          <a:p>
            <a:r>
              <a:rPr lang="en-US" sz="1000" b="1" dirty="0" smtClean="0"/>
              <a:t>Fig. 1. Bayer patterned color filter array.</a:t>
            </a:r>
            <a:endParaRPr lang="en-US" sz="1000" dirty="0"/>
          </a:p>
        </p:txBody>
      </p:sp>
      <p:sp>
        <p:nvSpPr>
          <p:cNvPr id="12" name="TextBox 11"/>
          <p:cNvSpPr txBox="1"/>
          <p:nvPr/>
        </p:nvSpPr>
        <p:spPr>
          <a:xfrm>
            <a:off x="428596" y="1857364"/>
            <a:ext cx="2714644"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Color Filter Array (CFA)</a:t>
            </a:r>
            <a:endParaRPr lang="en-US" dirty="0">
              <a:latin typeface="Trebuchet MS" pitchFamily="34" charset="0"/>
            </a:endParaRPr>
          </a:p>
        </p:txBody>
      </p:sp>
      <p:sp>
        <p:nvSpPr>
          <p:cNvPr id="13" name="TextBox 12"/>
          <p:cNvSpPr txBox="1"/>
          <p:nvPr/>
        </p:nvSpPr>
        <p:spPr>
          <a:xfrm>
            <a:off x="928662" y="2428868"/>
            <a:ext cx="5072098"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dirty="0" smtClean="0">
                <a:latin typeface="Trebuchet MS" pitchFamily="34" charset="0"/>
                <a:ea typeface="Tahoma" pitchFamily="34" charset="0"/>
                <a:cs typeface="Tahoma" pitchFamily="34" charset="0"/>
              </a:rPr>
              <a:t>Each point only have one value among RGB</a:t>
            </a: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dirty="0" smtClean="0">
                <a:latin typeface="Trebuchet MS" pitchFamily="34" charset="0"/>
                <a:ea typeface="Tahoma" pitchFamily="34" charset="0"/>
                <a:cs typeface="Tahoma" pitchFamily="34" charset="0"/>
              </a:rPr>
              <a:t>Bayer patterned CFA are mostly used.</a:t>
            </a:r>
            <a:endParaRPr lang="en-US" dirty="0">
              <a:latin typeface="Trebuchet MS" pitchFamily="34" charset="0"/>
              <a:ea typeface="Tahoma" pitchFamily="34" charset="0"/>
              <a:cs typeface="Tahoma" pitchFamily="34" charset="0"/>
            </a:endParaRPr>
          </a:p>
        </p:txBody>
      </p:sp>
      <p:sp>
        <p:nvSpPr>
          <p:cNvPr id="14" name="TextBox 13"/>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err="1" smtClean="0">
                <a:latin typeface="Trebuchet MS" pitchFamily="34" charset="0"/>
              </a:rPr>
              <a:t>Demosaic</a:t>
            </a:r>
            <a:endParaRPr lang="en-US" dirty="0">
              <a:latin typeface="Trebuchet MS" pitchFamily="34" charset="0"/>
            </a:endParaRPr>
          </a:p>
        </p:txBody>
      </p:sp>
      <p:sp>
        <p:nvSpPr>
          <p:cNvPr id="15" name="TextBox 14"/>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dirty="0" smtClean="0">
                <a:latin typeface="Trebuchet MS" pitchFamily="34" charset="0"/>
                <a:ea typeface="Tahoma" pitchFamily="34" charset="0"/>
                <a:cs typeface="Tahoma" pitchFamily="34" charset="0"/>
              </a:rPr>
              <a:t>Based on CFA data, reconstruct original full RGB image</a:t>
            </a: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There are numerous method in </a:t>
            </a:r>
            <a:r>
              <a:rPr lang="en-US" altLang="ko-KR" dirty="0" err="1" smtClean="0">
                <a:latin typeface="Trebuchet MS" pitchFamily="34" charset="0"/>
                <a:ea typeface="Tahoma" pitchFamily="34" charset="0"/>
                <a:cs typeface="Tahoma" pitchFamily="34" charset="0"/>
              </a:rPr>
              <a:t>demosaic</a:t>
            </a:r>
            <a:endParaRPr lang="en-US" dirty="0">
              <a:latin typeface="Trebuchet MS" pitchFamily="34" charset="0"/>
              <a:ea typeface="Tahoma" pitchFamily="34" charset="0"/>
              <a:cs typeface="Tahoma" pitchFamily="34" charset="0"/>
            </a:endParaRPr>
          </a:p>
        </p:txBody>
      </p:sp>
      <p:sp>
        <p:nvSpPr>
          <p:cNvPr id="16" name="TextBox 15"/>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4" name="직선 연결선 3"/>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5</a:t>
            </a:fld>
            <a:endParaRPr lang="ko-KR" altLang="en-US"/>
          </a:p>
        </p:txBody>
      </p:sp>
      <p:sp>
        <p:nvSpPr>
          <p:cNvPr id="10" name="TextBox 9"/>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12" name="TextBox 11"/>
          <p:cNvSpPr txBox="1"/>
          <p:nvPr/>
        </p:nvSpPr>
        <p:spPr>
          <a:xfrm>
            <a:off x="285750" y="912813"/>
            <a:ext cx="8215313" cy="214312"/>
          </a:xfrm>
          <a:prstGeom prst="rect">
            <a:avLst/>
          </a:prstGeom>
          <a:noFill/>
        </p:spPr>
        <p:txBody>
          <a:bodyPr>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What is CFA?</a:t>
            </a:r>
            <a:r>
              <a:rPr kumimoji="0" lang="ko-KR" altLang="en-US"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Motivation</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Our Goal</a:t>
            </a:r>
            <a:endParaRPr kumimoji="0" lang="ko-KR" altLang="en-US" sz="800" dirty="0">
              <a:solidFill>
                <a:schemeClr val="tx1">
                  <a:lumMod val="65000"/>
                  <a:lumOff val="35000"/>
                </a:schemeClr>
              </a:solidFill>
              <a:latin typeface="+mn-lt"/>
              <a:ea typeface="+mn-ea"/>
            </a:endParaRPr>
          </a:p>
        </p:txBody>
      </p:sp>
      <p:sp>
        <p:nvSpPr>
          <p:cNvPr id="14" name="TextBox 13"/>
          <p:cNvSpPr txBox="1"/>
          <p:nvPr/>
        </p:nvSpPr>
        <p:spPr>
          <a:xfrm>
            <a:off x="428596" y="1857364"/>
            <a:ext cx="32147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Current Image Compression</a:t>
            </a:r>
            <a:endParaRPr lang="en-US" dirty="0">
              <a:latin typeface="Trebuchet MS" pitchFamily="34" charset="0"/>
            </a:endParaRPr>
          </a:p>
        </p:txBody>
      </p:sp>
      <p:sp>
        <p:nvSpPr>
          <p:cNvPr id="15" name="TextBox 14"/>
          <p:cNvSpPr txBox="1"/>
          <p:nvPr/>
        </p:nvSpPr>
        <p:spPr>
          <a:xfrm>
            <a:off x="1071538" y="2428868"/>
            <a:ext cx="5857916" cy="1200329"/>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Currently, Image is compressed after </a:t>
            </a:r>
            <a:r>
              <a:rPr lang="en-US" altLang="ko-KR" dirty="0" err="1" smtClean="0">
                <a:latin typeface="Trebuchet MS" pitchFamily="34" charset="0"/>
                <a:ea typeface="Tahoma" pitchFamily="34" charset="0"/>
                <a:cs typeface="Tahoma" pitchFamily="34" charset="0"/>
              </a:rPr>
              <a:t>demosaicking</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kumimoji="0" lang="en-US" altLang="ko-KR" dirty="0" err="1" smtClean="0">
                <a:latin typeface="Trebuchet MS" pitchFamily="34" charset="0"/>
              </a:rPr>
              <a:t>Demosaic</a:t>
            </a:r>
            <a:r>
              <a:rPr kumimoji="0" lang="en-US" altLang="ko-KR" dirty="0" smtClean="0">
                <a:latin typeface="Trebuchet MS" pitchFamily="34" charset="0"/>
              </a:rPr>
              <a:t> is kind of interpolating.</a:t>
            </a:r>
          </a:p>
          <a:p>
            <a:r>
              <a:rPr kumimoji="0" lang="en-US" dirty="0" smtClean="0">
                <a:latin typeface="Trebuchet MS" pitchFamily="34" charset="0"/>
                <a:ea typeface="Tahoma" pitchFamily="34" charset="0"/>
                <a:cs typeface="Tahoma" pitchFamily="34" charset="0"/>
              </a:rPr>
              <a:t>                 There should be an redundant.</a:t>
            </a:r>
            <a:endParaRPr lang="en-US" dirty="0">
              <a:latin typeface="Trebuchet MS" pitchFamily="34" charset="0"/>
              <a:ea typeface="Tahoma" pitchFamily="34" charset="0"/>
              <a:cs typeface="Tahoma" pitchFamily="34" charset="0"/>
            </a:endParaRPr>
          </a:p>
        </p:txBody>
      </p:sp>
      <p:sp>
        <p:nvSpPr>
          <p:cNvPr id="16" name="Right Arrow 15"/>
          <p:cNvSpPr/>
          <p:nvPr/>
        </p:nvSpPr>
        <p:spPr>
          <a:xfrm>
            <a:off x="1928794" y="3357562"/>
            <a:ext cx="285752" cy="21431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8" name="TextBox 17"/>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Motivation</a:t>
            </a:r>
            <a:endParaRPr lang="en-US" dirty="0">
              <a:latin typeface="Trebuchet MS" pitchFamily="34" charset="0"/>
            </a:endParaRPr>
          </a:p>
        </p:txBody>
      </p:sp>
      <p:sp>
        <p:nvSpPr>
          <p:cNvPr id="19" name="TextBox 18"/>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Compress after </a:t>
            </a:r>
            <a:r>
              <a:rPr lang="en-US" altLang="ko-KR" dirty="0" err="1" smtClean="0">
                <a:latin typeface="Trebuchet MS" pitchFamily="34" charset="0"/>
                <a:ea typeface="Tahoma" pitchFamily="34" charset="0"/>
                <a:cs typeface="Tahoma" pitchFamily="34" charset="0"/>
              </a:rPr>
              <a:t>demosaic</a:t>
            </a:r>
            <a:r>
              <a:rPr lang="en-US" altLang="ko-KR" dirty="0" smtClean="0">
                <a:latin typeface="Trebuchet MS" pitchFamily="34" charset="0"/>
                <a:ea typeface="Tahoma" pitchFamily="34" charset="0"/>
                <a:cs typeface="Tahoma" pitchFamily="34" charset="0"/>
              </a:rPr>
              <a:t> is wasteful.</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What about compress CFA data directly!</a:t>
            </a:r>
            <a:endParaRPr lang="en-US" dirty="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1</a:t>
            </a:r>
            <a:endParaRPr kumimoji="0" lang="ko-KR" altLang="en-US" sz="2000">
              <a:solidFill>
                <a:srgbClr val="FF5001"/>
              </a:solidFill>
              <a:latin typeface="맑은 고딕" pitchFamily="50" charset="-127"/>
              <a:ea typeface="맑은 고딕" pitchFamily="50" charset="-127"/>
            </a:endParaRPr>
          </a:p>
        </p:txBody>
      </p:sp>
      <p:cxnSp>
        <p:nvCxnSpPr>
          <p:cNvPr id="4" name="직선 연결선 3"/>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8"/>
          <p:cNvSpPr>
            <a:spLocks noGrp="1"/>
          </p:cNvSpPr>
          <p:nvPr>
            <p:ph type="sldNum" sz="quarter" idx="12"/>
          </p:nvPr>
        </p:nvSpPr>
        <p:spPr/>
        <p:txBody>
          <a:bodyPr/>
          <a:lstStyle/>
          <a:p>
            <a:pPr>
              <a:defRPr/>
            </a:pPr>
            <a:fld id="{0966E806-9C6D-4C18-B035-4C94F8AC2EC1}" type="slidenum">
              <a:rPr lang="ko-KR" altLang="en-US" smtClean="0"/>
              <a:pPr>
                <a:defRPr/>
              </a:pPr>
              <a:t>6</a:t>
            </a:fld>
            <a:endParaRPr lang="ko-KR" altLang="en-US"/>
          </a:p>
        </p:txBody>
      </p:sp>
      <p:sp>
        <p:nvSpPr>
          <p:cNvPr id="11" name="TextBox 10"/>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Our Goal</a:t>
            </a:r>
            <a:endParaRPr lang="en-US" dirty="0">
              <a:latin typeface="Trebuchet MS" pitchFamily="34" charset="0"/>
            </a:endParaRPr>
          </a:p>
        </p:txBody>
      </p:sp>
      <p:sp>
        <p:nvSpPr>
          <p:cNvPr id="12" name="TextBox 11"/>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Compressed data before </a:t>
            </a:r>
            <a:r>
              <a:rPr lang="en-US" altLang="ko-KR" dirty="0" err="1" smtClean="0">
                <a:latin typeface="Trebuchet MS" pitchFamily="34" charset="0"/>
                <a:ea typeface="Tahoma" pitchFamily="34" charset="0"/>
                <a:cs typeface="Tahoma" pitchFamily="34" charset="0"/>
              </a:rPr>
              <a:t>demosaic</a:t>
            </a:r>
            <a:r>
              <a:rPr lang="en-US" altLang="ko-KR" dirty="0" smtClean="0">
                <a:latin typeface="Trebuchet MS" pitchFamily="34" charset="0"/>
                <a:ea typeface="Tahoma" pitchFamily="34" charset="0"/>
                <a:cs typeface="Tahoma" pitchFamily="34" charset="0"/>
              </a:rPr>
              <a:t>.</a:t>
            </a:r>
            <a:endParaRPr lang="en-US" dirty="0" smtClean="0">
              <a:latin typeface="Trebuchet MS" pitchFamily="34" charset="0"/>
              <a:ea typeface="Tahoma" pitchFamily="34" charset="0"/>
              <a:cs typeface="Tahoma" pitchFamily="34" charset="0"/>
            </a:endParaRPr>
          </a:p>
        </p:txBody>
      </p:sp>
      <p:sp>
        <p:nvSpPr>
          <p:cNvPr id="14" name="TextBox 13"/>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5" name="TextBox 14"/>
          <p:cNvSpPr txBox="1"/>
          <p:nvPr/>
        </p:nvSpPr>
        <p:spPr>
          <a:xfrm>
            <a:off x="520700" y="506413"/>
            <a:ext cx="856325"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Abstract</a:t>
            </a:r>
            <a:endParaRPr kumimoji="0" lang="ko-KR" altLang="en-US" sz="1400" dirty="0">
              <a:solidFill>
                <a:schemeClr val="tx1">
                  <a:lumMod val="65000"/>
                  <a:lumOff val="35000"/>
                </a:schemeClr>
              </a:solidFill>
              <a:latin typeface="+mn-lt"/>
              <a:ea typeface="+mj-ea"/>
            </a:endParaRPr>
          </a:p>
        </p:txBody>
      </p:sp>
      <p:sp>
        <p:nvSpPr>
          <p:cNvPr id="16" name="TextBox 15"/>
          <p:cNvSpPr txBox="1"/>
          <p:nvPr/>
        </p:nvSpPr>
        <p:spPr>
          <a:xfrm>
            <a:off x="285750" y="912813"/>
            <a:ext cx="8215313" cy="214312"/>
          </a:xfrm>
          <a:prstGeom prst="rect">
            <a:avLst/>
          </a:prstGeom>
          <a:noFill/>
        </p:spPr>
        <p:txBody>
          <a:bodyPr>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What is CFA?</a:t>
            </a:r>
            <a:r>
              <a:rPr kumimoji="0" lang="ko-KR" altLang="en-US"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Motivation</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a:solidFill>
                  <a:schemeClr val="tx1">
                    <a:lumMod val="65000"/>
                    <a:lumOff val="35000"/>
                  </a:schemeClr>
                </a:solidFill>
                <a:latin typeface="+mn-lt"/>
                <a:ea typeface="+mn-ea"/>
              </a:rPr>
              <a:t>/  </a:t>
            </a:r>
            <a:r>
              <a:rPr kumimoji="0" lang="en-US" altLang="ko-KR" sz="800" dirty="0">
                <a:solidFill>
                  <a:srgbClr val="FF5001"/>
                </a:solidFill>
                <a:latin typeface="+mn-lt"/>
                <a:ea typeface="+mn-ea"/>
              </a:rPr>
              <a:t> </a:t>
            </a:r>
            <a:r>
              <a:rPr kumimoji="0" lang="en-US" altLang="ko-KR" sz="800" dirty="0" smtClean="0">
                <a:solidFill>
                  <a:srgbClr val="FF5001"/>
                </a:solidFill>
                <a:latin typeface="+mn-lt"/>
                <a:ea typeface="+mn-ea"/>
              </a:rPr>
              <a:t>Our Goal</a:t>
            </a:r>
            <a:endParaRPr kumimoji="0" lang="ko-KR" altLang="en-US" sz="800" dirty="0">
              <a:solidFill>
                <a:srgbClr val="FF5001"/>
              </a:solidFill>
              <a:latin typeface="+mn-lt"/>
              <a:ea typeface="+mn-ea"/>
            </a:endParaRPr>
          </a:p>
        </p:txBody>
      </p:sp>
      <p:sp>
        <p:nvSpPr>
          <p:cNvPr id="17" name="TextBox 16"/>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Method</a:t>
            </a:r>
            <a:endParaRPr lang="en-US" dirty="0">
              <a:latin typeface="Trebuchet MS" pitchFamily="34" charset="0"/>
            </a:endParaRPr>
          </a:p>
        </p:txBody>
      </p:sp>
      <p:sp>
        <p:nvSpPr>
          <p:cNvPr id="18" name="TextBox 17"/>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Compare CFA images before and after compression.</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Compare original images after </a:t>
            </a:r>
            <a:r>
              <a:rPr lang="en-US" altLang="ko-KR" dirty="0" err="1" smtClean="0">
                <a:latin typeface="Trebuchet MS" pitchFamily="34" charset="0"/>
                <a:ea typeface="Tahoma" pitchFamily="34" charset="0"/>
                <a:cs typeface="Tahoma" pitchFamily="34" charset="0"/>
              </a:rPr>
              <a:t>demosaic</a:t>
            </a:r>
            <a:r>
              <a:rPr lang="en-US" altLang="ko-KR" dirty="0" smtClean="0">
                <a:latin typeface="Trebuchet MS" pitchFamily="34" charset="0"/>
                <a:ea typeface="Tahoma" pitchFamily="34" charset="0"/>
                <a:cs typeface="Tahoma" pitchFamily="34" charset="0"/>
              </a:rPr>
              <a:t>.</a:t>
            </a:r>
            <a:endParaRPr lang="en-US" dirty="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8195" name="TextBox 4"/>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6" name="직선 연결선 5"/>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rot="16200000" flipH="1">
            <a:off x="2465369" y="3892557"/>
            <a:ext cx="1500196" cy="157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rot="5400000">
            <a:off x="3074185" y="3180554"/>
            <a:ext cx="285750" cy="1587"/>
          </a:xfrm>
          <a:prstGeom prst="line">
            <a:avLst/>
          </a:prstGeom>
          <a:ln w="38100">
            <a:solidFill>
              <a:srgbClr val="FF500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57563" y="3071813"/>
            <a:ext cx="1875835" cy="1600438"/>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Conventional Method</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Conversion</a:t>
            </a: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endParaRPr kumimoji="0" lang="en-US" altLang="ko-KR" sz="1400" dirty="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Structure Separation</a:t>
            </a:r>
          </a:p>
          <a:p>
            <a:pPr fontAlgn="auto">
              <a:spcBef>
                <a:spcPts val="0"/>
              </a:spcBef>
              <a:spcAft>
                <a:spcPts val="0"/>
              </a:spcAft>
              <a:defRPr/>
            </a:pPr>
            <a:endParaRPr kumimoji="0" lang="en-US" altLang="ko-KR" sz="1400" dirty="0" smtClean="0">
              <a:solidFill>
                <a:schemeClr val="tx1">
                  <a:lumMod val="65000"/>
                  <a:lumOff val="35000"/>
                </a:schemeClr>
              </a:solidFill>
              <a:latin typeface="Trebuchet MS" pitchFamily="34" charset="0"/>
              <a:ea typeface="+mn-ea"/>
            </a:endParaRPr>
          </a:p>
          <a:p>
            <a:pPr fontAlgn="auto">
              <a:spcBef>
                <a:spcPts val="0"/>
              </a:spcBef>
              <a:spcAft>
                <a:spcPts val="0"/>
              </a:spcAft>
              <a:defRPr/>
            </a:pPr>
            <a:r>
              <a:rPr kumimoji="0" lang="en-US" altLang="ko-KR" sz="1400" dirty="0" smtClean="0">
                <a:solidFill>
                  <a:schemeClr val="tx1">
                    <a:lumMod val="65000"/>
                    <a:lumOff val="35000"/>
                  </a:schemeClr>
                </a:solidFill>
                <a:latin typeface="Trebuchet MS" pitchFamily="34" charset="0"/>
                <a:ea typeface="+mn-ea"/>
              </a:rPr>
              <a:t>Low-pass Filtering</a:t>
            </a:r>
            <a:endParaRPr kumimoji="0" lang="ko-KR" altLang="en-US" sz="1400" dirty="0">
              <a:solidFill>
                <a:schemeClr val="tx1">
                  <a:lumMod val="65000"/>
                  <a:lumOff val="35000"/>
                </a:schemeClr>
              </a:solidFill>
              <a:latin typeface="Trebuchet MS" pitchFamily="34" charset="0"/>
              <a:ea typeface="+mn-ea"/>
            </a:endParaRPr>
          </a:p>
        </p:txBody>
      </p:sp>
      <p:sp>
        <p:nvSpPr>
          <p:cNvPr id="13" name="슬라이드 번호 개체 틀 12"/>
          <p:cNvSpPr>
            <a:spLocks noGrp="1"/>
          </p:cNvSpPr>
          <p:nvPr>
            <p:ph type="sldNum" sz="quarter" idx="12"/>
          </p:nvPr>
        </p:nvSpPr>
        <p:spPr/>
        <p:txBody>
          <a:bodyPr/>
          <a:lstStyle/>
          <a:p>
            <a:pPr>
              <a:defRPr/>
            </a:pPr>
            <a:fld id="{0966E806-9C6D-4C18-B035-4C94F8AC2EC1}" type="slidenum">
              <a:rPr lang="ko-KR" altLang="en-US" smtClean="0"/>
              <a:pPr>
                <a:defRPr/>
              </a:pPr>
              <a:t>7</a:t>
            </a:fld>
            <a:endParaRPr lang="ko-KR" altLang="en-US"/>
          </a:p>
        </p:txBody>
      </p:sp>
      <p:sp>
        <p:nvSpPr>
          <p:cNvPr id="15" name="TextBox 14"/>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786182" y="3714752"/>
            <a:ext cx="3095625" cy="1685925"/>
          </a:xfrm>
          <a:prstGeom prst="rect">
            <a:avLst/>
          </a:prstGeom>
          <a:noFill/>
          <a:ln w="9525">
            <a:noFill/>
            <a:miter lim="800000"/>
            <a:headEnd/>
            <a:tailEnd/>
          </a:ln>
        </p:spPr>
      </p:pic>
      <p:sp>
        <p:nvSpPr>
          <p:cNvPr id="2" name="TextBox 1"/>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rgbClr val="FF5001"/>
                </a:solidFill>
                <a:latin typeface="+mn-lt"/>
                <a:ea typeface="+mn-ea"/>
              </a:rPr>
              <a:t>Conventional Method</a:t>
            </a:r>
            <a:r>
              <a:rPr kumimoji="0" lang="ko-KR" altLang="en-US" sz="800" dirty="0" smtClean="0">
                <a:solidFill>
                  <a:srgbClr val="FF5001"/>
                </a:solidFill>
                <a:latin typeface="+mn-lt"/>
                <a:ea typeface="+mn-ea"/>
              </a:rPr>
              <a:t>   </a:t>
            </a:r>
            <a:r>
              <a:rPr kumimoji="0" lang="en-US" altLang="ko-KR" sz="800" dirty="0" smtClean="0">
                <a:solidFill>
                  <a:schemeClr val="tx1">
                    <a:lumMod val="65000"/>
                    <a:lumOff val="35000"/>
                  </a:schemeClr>
                </a:solidFill>
                <a:latin typeface="+mn-lt"/>
                <a:ea typeface="+mn-ea"/>
              </a:rPr>
              <a:t>/  Structure Conversion  /  Structure Separation  /   Low-pass Filtering</a:t>
            </a:r>
            <a:endParaRPr kumimoji="0" lang="ko-KR" altLang="en-US" sz="800" dirty="0">
              <a:solidFill>
                <a:schemeClr val="tx1">
                  <a:lumMod val="65000"/>
                  <a:lumOff val="35000"/>
                </a:schemeClr>
              </a:solidFill>
              <a:latin typeface="+mn-lt"/>
              <a:ea typeface="+mn-ea"/>
            </a:endParaRPr>
          </a:p>
        </p:txBody>
      </p:sp>
      <p:sp>
        <p:nvSpPr>
          <p:cNvPr id="9220"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슬라이드 번호 개체 틀 18"/>
          <p:cNvSpPr>
            <a:spLocks noGrp="1"/>
          </p:cNvSpPr>
          <p:nvPr>
            <p:ph type="sldNum" sz="quarter" idx="12"/>
          </p:nvPr>
        </p:nvSpPr>
        <p:spPr/>
        <p:txBody>
          <a:bodyPr/>
          <a:lstStyle/>
          <a:p>
            <a:pPr>
              <a:defRPr/>
            </a:pPr>
            <a:fld id="{0966E806-9C6D-4C18-B035-4C94F8AC2EC1}" type="slidenum">
              <a:rPr lang="ko-KR" altLang="en-US" smtClean="0"/>
              <a:pPr>
                <a:defRPr/>
              </a:pPr>
              <a:t>8</a:t>
            </a:fld>
            <a:endParaRPr lang="ko-KR" altLang="en-US"/>
          </a:p>
        </p:txBody>
      </p:sp>
      <p:sp>
        <p:nvSpPr>
          <p:cNvPr id="20" name="TextBox 19"/>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2" name="TextBox 21"/>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23" name="TextBox 22"/>
          <p:cNvSpPr txBox="1"/>
          <p:nvPr/>
        </p:nvSpPr>
        <p:spPr>
          <a:xfrm>
            <a:off x="428596" y="1857364"/>
            <a:ext cx="207170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Direct apply JPEG</a:t>
            </a:r>
            <a:endParaRPr lang="en-US" dirty="0">
              <a:latin typeface="Trebuchet MS" pitchFamily="34" charset="0"/>
            </a:endParaRPr>
          </a:p>
        </p:txBody>
      </p:sp>
      <p:sp>
        <p:nvSpPr>
          <p:cNvPr id="24" name="TextBox 23"/>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Directly apply JPEG on CFA Images</a:t>
            </a:r>
            <a:endParaRPr lang="en-US" dirty="0" smtClean="0">
              <a:latin typeface="Trebuchet MS" pitchFamily="34" charset="0"/>
              <a:ea typeface="Tahoma" pitchFamily="34" charset="0"/>
              <a:cs typeface="Tahoma" pitchFamily="34" charset="0"/>
            </a:endParaRPr>
          </a:p>
        </p:txBody>
      </p:sp>
      <p:sp>
        <p:nvSpPr>
          <p:cNvPr id="25" name="TextBox 24"/>
          <p:cNvSpPr txBox="1"/>
          <p:nvPr/>
        </p:nvSpPr>
        <p:spPr>
          <a:xfrm>
            <a:off x="428596" y="4143380"/>
            <a:ext cx="264320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Simple Merging</a:t>
            </a:r>
            <a:endParaRPr lang="en-US" dirty="0">
              <a:latin typeface="Trebuchet MS" pitchFamily="34" charset="0"/>
            </a:endParaRPr>
          </a:p>
        </p:txBody>
      </p:sp>
      <p:sp>
        <p:nvSpPr>
          <p:cNvPr id="27" name="TextBox 26"/>
          <p:cNvSpPr txBox="1"/>
          <p:nvPr/>
        </p:nvSpPr>
        <p:spPr>
          <a:xfrm>
            <a:off x="928662" y="4714884"/>
            <a:ext cx="6286544" cy="923330"/>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Merging green Array.</a:t>
            </a:r>
            <a:endParaRPr lang="en-US" dirty="0" smtClean="0">
              <a:latin typeface="Trebuchet MS" pitchFamily="34" charset="0"/>
              <a:ea typeface="Tahoma" pitchFamily="34" charset="0"/>
              <a:cs typeface="Tahoma" pitchFamily="34" charset="0"/>
            </a:endParaRPr>
          </a:p>
          <a:p>
            <a:endParaRPr lang="en-US" dirty="0" smtClean="0">
              <a:latin typeface="Trebuchet MS" pitchFamily="34" charset="0"/>
              <a:ea typeface="Tahoma" pitchFamily="34" charset="0"/>
              <a:cs typeface="Tahoma" pitchFamily="34" charset="0"/>
            </a:endParaRPr>
          </a:p>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Apply JPEG on each RGB color components.</a:t>
            </a:r>
            <a:endParaRPr lang="en-US" dirty="0">
              <a:latin typeface="Trebuchet MS" pitchFamily="34" charset="0"/>
              <a:ea typeface="Tahoma" pitchFamily="34" charset="0"/>
              <a:cs typeface="Tahoma"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Box 3"/>
          <p:cNvSpPr txBox="1">
            <a:spLocks noChangeArrowheads="1"/>
          </p:cNvSpPr>
          <p:nvPr/>
        </p:nvSpPr>
        <p:spPr bwMode="auto">
          <a:xfrm>
            <a:off x="285750" y="457200"/>
            <a:ext cx="325438" cy="400050"/>
          </a:xfrm>
          <a:prstGeom prst="rect">
            <a:avLst/>
          </a:prstGeom>
          <a:noFill/>
          <a:ln w="9525">
            <a:noFill/>
            <a:miter lim="800000"/>
            <a:headEnd/>
            <a:tailEnd/>
          </a:ln>
        </p:spPr>
        <p:txBody>
          <a:bodyPr wrap="none">
            <a:spAutoFit/>
          </a:bodyPr>
          <a:lstStyle/>
          <a:p>
            <a:r>
              <a:rPr kumimoji="0" lang="en-US" altLang="ko-KR" sz="2000">
                <a:solidFill>
                  <a:srgbClr val="FF5001"/>
                </a:solidFill>
                <a:latin typeface="맑은 고딕" pitchFamily="50" charset="-127"/>
                <a:ea typeface="맑은 고딕" pitchFamily="50" charset="-127"/>
              </a:rPr>
              <a:t>2</a:t>
            </a:r>
            <a:endParaRPr kumimoji="0" lang="ko-KR" altLang="en-US" sz="2000">
              <a:solidFill>
                <a:srgbClr val="FF5001"/>
              </a:solidFill>
              <a:latin typeface="맑은 고딕" pitchFamily="50" charset="-127"/>
              <a:ea typeface="맑은 고딕" pitchFamily="50" charset="-127"/>
            </a:endParaRPr>
          </a:p>
        </p:txBody>
      </p:sp>
      <p:cxnSp>
        <p:nvCxnSpPr>
          <p:cNvPr id="5" name="직선 연결선 4"/>
          <p:cNvCxnSpPr/>
          <p:nvPr/>
        </p:nvCxnSpPr>
        <p:spPr>
          <a:xfrm>
            <a:off x="357188" y="855663"/>
            <a:ext cx="8429625" cy="1587"/>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6"/>
          <p:cNvSpPr>
            <a:spLocks noGrp="1"/>
          </p:cNvSpPr>
          <p:nvPr>
            <p:ph type="sldNum" sz="quarter" idx="12"/>
          </p:nvPr>
        </p:nvSpPr>
        <p:spPr/>
        <p:txBody>
          <a:bodyPr/>
          <a:lstStyle/>
          <a:p>
            <a:pPr>
              <a:defRPr/>
            </a:pPr>
            <a:fld id="{0966E806-9C6D-4C18-B035-4C94F8AC2EC1}" type="slidenum">
              <a:rPr lang="ko-KR" altLang="en-US" smtClean="0"/>
              <a:pPr>
                <a:defRPr/>
              </a:pPr>
              <a:t>9</a:t>
            </a:fld>
            <a:endParaRPr lang="ko-KR" altLang="en-US"/>
          </a:p>
        </p:txBody>
      </p:sp>
      <p:sp>
        <p:nvSpPr>
          <p:cNvPr id="18" name="TextBox 17"/>
          <p:cNvSpPr txBox="1"/>
          <p:nvPr/>
        </p:nvSpPr>
        <p:spPr>
          <a:xfrm>
            <a:off x="214313" y="49213"/>
            <a:ext cx="4286250" cy="307975"/>
          </a:xfrm>
          <a:prstGeom prst="rect">
            <a:avLst/>
          </a:prstGeom>
          <a:noFill/>
        </p:spPr>
        <p:txBody>
          <a:bodyPr>
            <a:spAutoFit/>
          </a:bodyPr>
          <a:lstStyle/>
          <a:p>
            <a:pPr fontAlgn="auto">
              <a:spcBef>
                <a:spcPts val="0"/>
              </a:spcBef>
              <a:spcAft>
                <a:spcPts val="0"/>
              </a:spcAft>
              <a:defRPr/>
            </a:pPr>
            <a:r>
              <a:rPr kumimoji="0" lang="en-US" altLang="ko-KR" sz="1400" dirty="0" smtClean="0">
                <a:solidFill>
                  <a:schemeClr val="bg1">
                    <a:lumMod val="85000"/>
                  </a:schemeClr>
                </a:solidFill>
                <a:latin typeface="BankGothic Md BT" pitchFamily="34" charset="0"/>
                <a:ea typeface="+mn-ea"/>
              </a:rPr>
              <a:t>EE398A 	Final Project</a:t>
            </a:r>
            <a:endParaRPr kumimoji="0" lang="ko-KR" altLang="en-US" sz="1400" dirty="0">
              <a:solidFill>
                <a:schemeClr val="bg1">
                  <a:lumMod val="85000"/>
                </a:schemeClr>
              </a:solidFill>
              <a:latin typeface="BankGothic Md BT" pitchFamily="34" charset="0"/>
              <a:ea typeface="+mn-ea"/>
            </a:endParaRPr>
          </a:p>
        </p:txBody>
      </p:sp>
      <p:sp>
        <p:nvSpPr>
          <p:cNvPr id="19" name="TextBox 18"/>
          <p:cNvSpPr txBox="1"/>
          <p:nvPr/>
        </p:nvSpPr>
        <p:spPr>
          <a:xfrm>
            <a:off x="520700" y="506413"/>
            <a:ext cx="2860078" cy="307777"/>
          </a:xfrm>
          <a:prstGeom prst="rect">
            <a:avLst/>
          </a:prstGeom>
          <a:noFill/>
        </p:spPr>
        <p:txBody>
          <a:bodyPr wrap="none">
            <a:spAutoFit/>
          </a:bodyPr>
          <a:lstStyle/>
          <a:p>
            <a:pPr fontAlgn="auto">
              <a:spcBef>
                <a:spcPts val="0"/>
              </a:spcBef>
              <a:spcAft>
                <a:spcPts val="0"/>
              </a:spcAft>
              <a:defRPr/>
            </a:pPr>
            <a:r>
              <a:rPr kumimoji="0" lang="en-US" altLang="ko-KR" sz="1400" dirty="0" smtClean="0">
                <a:solidFill>
                  <a:schemeClr val="tx1">
                    <a:lumMod val="65000"/>
                    <a:lumOff val="35000"/>
                  </a:schemeClr>
                </a:solidFill>
                <a:latin typeface="+mn-lt"/>
                <a:ea typeface="+mj-ea"/>
              </a:rPr>
              <a:t>Existing Solutions I – Apply JPEG</a:t>
            </a:r>
            <a:endParaRPr kumimoji="0" lang="ko-KR" altLang="en-US" sz="1400" dirty="0">
              <a:solidFill>
                <a:schemeClr val="tx1">
                  <a:lumMod val="65000"/>
                  <a:lumOff val="35000"/>
                </a:schemeClr>
              </a:solidFill>
              <a:latin typeface="+mn-lt"/>
              <a:ea typeface="+mj-ea"/>
            </a:endParaRPr>
          </a:p>
        </p:txBody>
      </p:sp>
      <p:sp>
        <p:nvSpPr>
          <p:cNvPr id="20" name="TextBox 19"/>
          <p:cNvSpPr txBox="1"/>
          <p:nvPr/>
        </p:nvSpPr>
        <p:spPr>
          <a:xfrm>
            <a:off x="285750" y="912813"/>
            <a:ext cx="5643572" cy="215444"/>
          </a:xfrm>
          <a:prstGeom prst="rect">
            <a:avLst/>
          </a:prstGeom>
          <a:noFill/>
        </p:spPr>
        <p:txBody>
          <a:bodyPr wrap="square">
            <a:spAutoFit/>
          </a:bodyPr>
          <a:lstStyle/>
          <a:p>
            <a:pPr fontAlgn="auto">
              <a:spcBef>
                <a:spcPts val="0"/>
              </a:spcBef>
              <a:spcAft>
                <a:spcPts val="0"/>
              </a:spcAft>
              <a:defRPr/>
            </a:pPr>
            <a:r>
              <a:rPr kumimoji="0" lang="en-US" altLang="ko-KR" sz="800" dirty="0" smtClean="0">
                <a:solidFill>
                  <a:schemeClr val="tx1">
                    <a:lumMod val="65000"/>
                    <a:lumOff val="35000"/>
                  </a:schemeClr>
                </a:solidFill>
                <a:latin typeface="+mn-lt"/>
                <a:ea typeface="+mn-ea"/>
              </a:rPr>
              <a:t>Conventional Method</a:t>
            </a:r>
            <a:r>
              <a:rPr kumimoji="0" lang="ko-KR" altLang="en-US" sz="800" dirty="0" smtClean="0">
                <a:solidFill>
                  <a:schemeClr val="tx1">
                    <a:lumMod val="65000"/>
                    <a:lumOff val="35000"/>
                  </a:schemeClr>
                </a:solidFill>
                <a:latin typeface="+mn-lt"/>
                <a:ea typeface="+mn-ea"/>
              </a:rPr>
              <a:t>   </a:t>
            </a:r>
            <a:r>
              <a:rPr kumimoji="0" lang="en-US" altLang="ko-KR" sz="800" dirty="0" smtClean="0">
                <a:solidFill>
                  <a:schemeClr val="tx1">
                    <a:lumMod val="65000"/>
                    <a:lumOff val="35000"/>
                  </a:schemeClr>
                </a:solidFill>
                <a:latin typeface="+mn-lt"/>
                <a:ea typeface="+mn-ea"/>
              </a:rPr>
              <a:t>/  </a:t>
            </a:r>
            <a:r>
              <a:rPr kumimoji="0" lang="en-US" altLang="ko-KR" sz="800" dirty="0" smtClean="0">
                <a:solidFill>
                  <a:srgbClr val="FF5001"/>
                </a:solidFill>
                <a:latin typeface="+mn-lt"/>
                <a:ea typeface="+mn-ea"/>
              </a:rPr>
              <a:t>Structure Conversion</a:t>
            </a:r>
            <a:r>
              <a:rPr kumimoji="0" lang="en-US" altLang="ko-KR" sz="800" dirty="0" smtClean="0">
                <a:solidFill>
                  <a:schemeClr val="tx1">
                    <a:lumMod val="65000"/>
                    <a:lumOff val="35000"/>
                  </a:schemeClr>
                </a:solidFill>
                <a:latin typeface="+mn-lt"/>
                <a:ea typeface="+mn-ea"/>
              </a:rPr>
              <a:t>  /  Structure Separation  /   Low-pass Filtering</a:t>
            </a:r>
            <a:endParaRPr kumimoji="0" lang="ko-KR" altLang="en-US" sz="800" dirty="0">
              <a:solidFill>
                <a:schemeClr val="tx1">
                  <a:lumMod val="65000"/>
                  <a:lumOff val="35000"/>
                </a:schemeClr>
              </a:solidFill>
              <a:latin typeface="+mn-lt"/>
              <a:ea typeface="+mn-ea"/>
            </a:endParaRPr>
          </a:p>
        </p:txBody>
      </p:sp>
      <p:sp>
        <p:nvSpPr>
          <p:cNvPr id="21" name="TextBox 20"/>
          <p:cNvSpPr txBox="1"/>
          <p:nvPr/>
        </p:nvSpPr>
        <p:spPr>
          <a:xfrm>
            <a:off x="428596" y="1857364"/>
            <a:ext cx="25003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Trebuchet MS" pitchFamily="34" charset="0"/>
              </a:rPr>
              <a:t>Structure Conversion</a:t>
            </a:r>
            <a:endParaRPr lang="en-US" dirty="0">
              <a:latin typeface="Trebuchet MS" pitchFamily="34" charset="0"/>
            </a:endParaRPr>
          </a:p>
        </p:txBody>
      </p:sp>
      <p:sp>
        <p:nvSpPr>
          <p:cNvPr id="24" name="TextBox 23"/>
          <p:cNvSpPr txBox="1"/>
          <p:nvPr/>
        </p:nvSpPr>
        <p:spPr>
          <a:xfrm>
            <a:off x="1071538" y="2428868"/>
            <a:ext cx="5857916" cy="369332"/>
          </a:xfrm>
          <a:prstGeom prst="rect">
            <a:avLst/>
          </a:prstGeom>
          <a:noFill/>
        </p:spPr>
        <p:txBody>
          <a:bodyPr wrap="square" rtlCol="0">
            <a:spAutoFit/>
          </a:bodyPr>
          <a:lstStyle/>
          <a:p>
            <a:r>
              <a:rPr kumimoji="0" lang="en-US" altLang="ko-KR" dirty="0" smtClean="0">
                <a:solidFill>
                  <a:schemeClr val="tx1">
                    <a:lumMod val="65000"/>
                    <a:lumOff val="35000"/>
                  </a:schemeClr>
                </a:solidFill>
                <a:latin typeface="Trebuchet MS" pitchFamily="34" charset="0"/>
              </a:rPr>
              <a:t>⊙ </a:t>
            </a:r>
            <a:r>
              <a:rPr lang="en-US" altLang="ko-KR" dirty="0" smtClean="0">
                <a:latin typeface="Trebuchet MS" pitchFamily="34" charset="0"/>
                <a:ea typeface="Tahoma" pitchFamily="34" charset="0"/>
                <a:cs typeface="Tahoma" pitchFamily="34" charset="0"/>
              </a:rPr>
              <a:t>Color space conversion</a:t>
            </a:r>
            <a:endParaRPr lang="en-US" dirty="0" smtClean="0">
              <a:latin typeface="Trebuchet MS"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2143108" y="2857496"/>
            <a:ext cx="4067175" cy="111442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143108" y="4143380"/>
            <a:ext cx="4219575" cy="1295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2426</TotalTime>
  <Words>1445</Words>
  <Application>Microsoft Office PowerPoint</Application>
  <PresentationFormat>On-screen Show (4:3)</PresentationFormat>
  <Paragraphs>209</Paragraphs>
  <Slides>23</Slides>
  <Notes>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테마</vt:lpstr>
      <vt:lpstr>Analysis on CFA Image Compression Methods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gg</dc:creator>
  <cp:lastModifiedBy>Albert No</cp:lastModifiedBy>
  <cp:revision>310</cp:revision>
  <dcterms:created xsi:type="dcterms:W3CDTF">2008-04-06T11:09:02Z</dcterms:created>
  <dcterms:modified xsi:type="dcterms:W3CDTF">2010-03-07T06:15:53Z</dcterms:modified>
</cp:coreProperties>
</file>