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a360a9f9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a360a9f9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a360a9f9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a360a9f9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a360a9f9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a360a9f9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a360a9f9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a360a9f9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a360a9f9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a360a9f9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a360a9f9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a360a9f9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a360a9f9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a360a9f9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a360a9f9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a360a9f9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a360a9f9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a360a9f9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a360a9f9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a360a9f9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a360a9f9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a360a9f9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a360a9f9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a360a9f9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a360a9f9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a360a9f9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a360a9f9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a360a9f9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a360a9f9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a360a9f9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a360a9f9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a360a9f9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a360a9f9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a360a9f9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a360a9f9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a360a9f9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a360a9f9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a360a9f9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DIALOGLM: Pre-trained Model for Long Dialogue</a:t>
            </a:r>
            <a:endParaRPr/>
          </a:p>
          <a:p>
            <a:pPr indent="0" lvl="0" marL="0" rtl="0" algn="ctr">
              <a:spcBef>
                <a:spcPts val="0"/>
              </a:spcBef>
              <a:spcAft>
                <a:spcPts val="0"/>
              </a:spcAft>
              <a:buNone/>
            </a:pPr>
            <a:r>
              <a:rPr lang="ru"/>
              <a:t>Understanding and Summarization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ru"/>
              <a:t>Ming Zhong, Yang Liu, Yichong Xu, Chenguang Zhu, Michael Zeng</a:t>
            </a:r>
            <a:endParaRPr/>
          </a:p>
          <a:p>
            <a:pPr indent="0" lvl="0" marL="0" rtl="0" algn="ctr">
              <a:spcBef>
                <a:spcPts val="0"/>
              </a:spcBef>
              <a:spcAft>
                <a:spcPts val="0"/>
              </a:spcAft>
              <a:buNone/>
            </a:pPr>
            <a:r>
              <a:rPr lang="ru"/>
              <a:t>University of Illinois at Urbana-Champaign</a:t>
            </a:r>
            <a:endParaRPr/>
          </a:p>
          <a:p>
            <a:pPr indent="0" lvl="0" marL="0" rtl="0" algn="ctr">
              <a:spcBef>
                <a:spcPts val="0"/>
              </a:spcBef>
              <a:spcAft>
                <a:spcPts val="0"/>
              </a:spcAft>
              <a:buNone/>
            </a:pPr>
            <a:r>
              <a:rPr lang="ru"/>
              <a:t>Microsoft Cognitive Services Research Group</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Experimental results on meeting-style datasets</a:t>
            </a:r>
            <a:endParaRPr/>
          </a:p>
        </p:txBody>
      </p:sp>
      <p:sp>
        <p:nvSpPr>
          <p:cNvPr id="118" name="Google Shape;118;p22"/>
          <p:cNvSpPr txBox="1"/>
          <p:nvPr>
            <p:ph idx="1" type="body"/>
          </p:nvPr>
        </p:nvSpPr>
        <p:spPr>
          <a:xfrm>
            <a:off x="485500" y="3996175"/>
            <a:ext cx="8172900" cy="10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l是相应模型的最大输入标记数。</a:t>
            </a:r>
            <a:endParaRPr/>
          </a:p>
          <a:p>
            <a:pPr indent="0" lvl="0" marL="0" rtl="0" algn="l">
              <a:spcBef>
                <a:spcPts val="1200"/>
              </a:spcBef>
              <a:spcAft>
                <a:spcPts val="1200"/>
              </a:spcAft>
              <a:buNone/>
            </a:pPr>
            <a:r>
              <a:rPr lang="ru"/>
              <a:t>带*的结果表示ROUGE-L的计算不需要拆分句子</a:t>
            </a:r>
            <a:endParaRPr/>
          </a:p>
        </p:txBody>
      </p:sp>
      <p:pic>
        <p:nvPicPr>
          <p:cNvPr id="119" name="Google Shape;119;p22"/>
          <p:cNvPicPr preferRelativeResize="0"/>
          <p:nvPr/>
        </p:nvPicPr>
        <p:blipFill>
          <a:blip r:embed="rId3">
            <a:alphaModFix/>
          </a:blip>
          <a:stretch>
            <a:fillRect/>
          </a:stretch>
        </p:blipFill>
        <p:spPr>
          <a:xfrm>
            <a:off x="485500" y="1152474"/>
            <a:ext cx="8172999" cy="260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Experimental results on dialogue segmentation task</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886025" y="1498877"/>
            <a:ext cx="7371951" cy="272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Experimental results on screenplay-style datasets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810950" y="1287175"/>
            <a:ext cx="7522100" cy="314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Ablation study of DialogLM</a:t>
            </a:r>
            <a:endParaRPr/>
          </a:p>
        </p:txBody>
      </p:sp>
      <p:sp>
        <p:nvSpPr>
          <p:cNvPr id="139" name="Google Shape;139;p25"/>
          <p:cNvSpPr txBox="1"/>
          <p:nvPr>
            <p:ph idx="1" type="body"/>
          </p:nvPr>
        </p:nvSpPr>
        <p:spPr>
          <a:xfrm>
            <a:off x="749275" y="4119850"/>
            <a:ext cx="7645500" cy="848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(ROUGE-1 score)</a:t>
            </a:r>
            <a:endParaRPr/>
          </a:p>
          <a:p>
            <a:pPr indent="0" lvl="0" marL="0" rtl="0" algn="l">
              <a:spcBef>
                <a:spcPts val="1200"/>
              </a:spcBef>
              <a:spcAft>
                <a:spcPts val="1200"/>
              </a:spcAft>
              <a:buNone/>
            </a:pPr>
            <a:r>
              <a:rPr lang="ru"/>
              <a:t> </a:t>
            </a:r>
            <a:r>
              <a:rPr lang="ru"/>
              <a:t>'-' 表示从模型中删除模块</a:t>
            </a:r>
            <a:endParaRPr/>
          </a:p>
        </p:txBody>
      </p:sp>
      <p:pic>
        <p:nvPicPr>
          <p:cNvPr id="140" name="Google Shape;140;p25"/>
          <p:cNvPicPr preferRelativeResize="0"/>
          <p:nvPr/>
        </p:nvPicPr>
        <p:blipFill>
          <a:blip r:embed="rId3">
            <a:alphaModFix/>
          </a:blip>
          <a:stretch>
            <a:fillRect/>
          </a:stretch>
        </p:blipFill>
        <p:spPr>
          <a:xfrm>
            <a:off x="749273" y="1152475"/>
            <a:ext cx="7645450" cy="296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 of human evaluation</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1128288" y="1725063"/>
            <a:ext cx="6887426" cy="227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DialogLM with LED</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836475" y="1179389"/>
            <a:ext cx="7471024" cy="1357875"/>
          </a:xfrm>
          <a:prstGeom prst="rect">
            <a:avLst/>
          </a:prstGeom>
          <a:noFill/>
          <a:ln>
            <a:noFill/>
          </a:ln>
        </p:spPr>
      </p:pic>
      <p:pic>
        <p:nvPicPr>
          <p:cNvPr id="155" name="Google Shape;155;p27"/>
          <p:cNvPicPr preferRelativeResize="0"/>
          <p:nvPr/>
        </p:nvPicPr>
        <p:blipFill>
          <a:blip r:embed="rId4">
            <a:alphaModFix/>
          </a:blip>
          <a:stretch>
            <a:fillRect/>
          </a:stretch>
        </p:blipFill>
        <p:spPr>
          <a:xfrm>
            <a:off x="995350" y="2698913"/>
            <a:ext cx="7153275" cy="2085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总结</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提出了混合注意方法，以适应较长的对话场景。</a:t>
            </a:r>
            <a:endParaRPr/>
          </a:p>
          <a:p>
            <a:pPr indent="0" lvl="0" marL="0" rtl="0" algn="l">
              <a:spcBef>
                <a:spcPts val="1200"/>
              </a:spcBef>
              <a:spcAft>
                <a:spcPts val="1200"/>
              </a:spcAft>
              <a:buNone/>
            </a:pPr>
            <a:r>
              <a:rPr lang="ru"/>
              <a:t>实验表明，预训练的模型DialogLM在三个长对话理解和总结任务的五个基准上优于之前的最先进模型。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建议</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Window-based denoising</a:t>
            </a:r>
            <a:endParaRPr/>
          </a:p>
          <a:p>
            <a:pPr indent="-342900" lvl="0" marL="457200" rtl="0" algn="l">
              <a:spcBef>
                <a:spcPts val="0"/>
              </a:spcBef>
              <a:spcAft>
                <a:spcPts val="0"/>
              </a:spcAft>
              <a:buSzPts val="1800"/>
              <a:buAutoNum type="arabicParenR"/>
            </a:pPr>
            <a:r>
              <a:rPr lang="ru"/>
              <a:t>Transformer layer</a:t>
            </a:r>
            <a:endParaRPr/>
          </a:p>
          <a:p>
            <a:pPr indent="-342900" lvl="0" marL="457200" rtl="0" algn="l">
              <a:spcBef>
                <a:spcPts val="0"/>
              </a:spcBef>
              <a:spcAft>
                <a:spcPts val="0"/>
              </a:spcAft>
              <a:buSzPts val="1800"/>
              <a:buAutoNum type="arabicParenR"/>
            </a:pPr>
            <a:r>
              <a:rPr lang="ru"/>
              <a:t>Attention mechanism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mooc</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1226575" y="671575"/>
            <a:ext cx="7620000" cy="1543050"/>
          </a:xfrm>
          <a:prstGeom prst="rect">
            <a:avLst/>
          </a:prstGeom>
          <a:noFill/>
          <a:ln>
            <a:noFill/>
          </a:ln>
        </p:spPr>
      </p:pic>
      <p:pic>
        <p:nvPicPr>
          <p:cNvPr id="175" name="Google Shape;175;p30"/>
          <p:cNvPicPr preferRelativeResize="0"/>
          <p:nvPr/>
        </p:nvPicPr>
        <p:blipFill rotWithShape="1">
          <a:blip r:embed="rId4">
            <a:alphaModFix/>
          </a:blip>
          <a:srcRect b="5710" l="0" r="0" t="-5710"/>
          <a:stretch/>
        </p:blipFill>
        <p:spPr>
          <a:xfrm>
            <a:off x="1212300" y="2086913"/>
            <a:ext cx="7648574" cy="1117424"/>
          </a:xfrm>
          <a:prstGeom prst="rect">
            <a:avLst/>
          </a:prstGeom>
          <a:noFill/>
          <a:ln>
            <a:noFill/>
          </a:ln>
        </p:spPr>
      </p:pic>
      <p:pic>
        <p:nvPicPr>
          <p:cNvPr id="176" name="Google Shape;176;p30"/>
          <p:cNvPicPr preferRelativeResize="0"/>
          <p:nvPr/>
        </p:nvPicPr>
        <p:blipFill>
          <a:blip r:embed="rId5">
            <a:alphaModFix/>
          </a:blip>
          <a:stretch>
            <a:fillRect/>
          </a:stretch>
        </p:blipFill>
        <p:spPr>
          <a:xfrm>
            <a:off x="1212300" y="3178800"/>
            <a:ext cx="7648575"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mooc</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1"/>
          <p:cNvPicPr preferRelativeResize="0"/>
          <p:nvPr/>
        </p:nvPicPr>
        <p:blipFill>
          <a:blip r:embed="rId3">
            <a:alphaModFix/>
          </a:blip>
          <a:stretch>
            <a:fillRect/>
          </a:stretch>
        </p:blipFill>
        <p:spPr>
          <a:xfrm>
            <a:off x="1341750" y="596050"/>
            <a:ext cx="7572375" cy="1924050"/>
          </a:xfrm>
          <a:prstGeom prst="rect">
            <a:avLst/>
          </a:prstGeom>
          <a:noFill/>
          <a:ln>
            <a:noFill/>
          </a:ln>
        </p:spPr>
      </p:pic>
      <p:pic>
        <p:nvPicPr>
          <p:cNvPr id="184" name="Google Shape;184;p31"/>
          <p:cNvPicPr preferRelativeResize="0"/>
          <p:nvPr/>
        </p:nvPicPr>
        <p:blipFill>
          <a:blip r:embed="rId4">
            <a:alphaModFix/>
          </a:blip>
          <a:stretch>
            <a:fillRect/>
          </a:stretch>
        </p:blipFill>
        <p:spPr>
          <a:xfrm>
            <a:off x="1336975" y="2520088"/>
            <a:ext cx="7581900" cy="250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问题(想法)</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尽管类似的问题以前已经被解决过，但它们有一些缺点：</a:t>
            </a:r>
            <a:endParaRPr/>
          </a:p>
          <a:p>
            <a:pPr indent="-342900" lvl="0" marL="457200" rtl="0" algn="l">
              <a:spcBef>
                <a:spcPts val="1200"/>
              </a:spcBef>
              <a:spcAft>
                <a:spcPts val="0"/>
              </a:spcAft>
              <a:buSzPts val="1800"/>
              <a:buAutoNum type="arabicParenR"/>
            </a:pPr>
            <a:r>
              <a:rPr lang="ru"/>
              <a:t>长对话难以处理</a:t>
            </a:r>
            <a:endParaRPr/>
          </a:p>
          <a:p>
            <a:pPr indent="-342900" lvl="0" marL="457200" rtl="0" algn="l">
              <a:spcBef>
                <a:spcPts val="0"/>
              </a:spcBef>
              <a:spcAft>
                <a:spcPts val="0"/>
              </a:spcAft>
              <a:buSzPts val="1800"/>
              <a:buAutoNum type="arabicParenR"/>
            </a:pPr>
            <a:r>
              <a:rPr lang="ru"/>
              <a:t>通用模型是在具有普遍目标的自由格式文本数据上预先训练的</a:t>
            </a:r>
            <a:endParaRPr/>
          </a:p>
          <a:p>
            <a:pPr indent="-342900" lvl="0" marL="457200" rtl="0" algn="l">
              <a:spcBef>
                <a:spcPts val="0"/>
              </a:spcBef>
              <a:spcAft>
                <a:spcPts val="0"/>
              </a:spcAft>
              <a:buSzPts val="1800"/>
              <a:buAutoNum type="arabicParenR"/>
            </a:pPr>
            <a:r>
              <a:rPr lang="ru"/>
              <a:t>模型只限于短对话 </a:t>
            </a:r>
            <a:endParaRPr/>
          </a:p>
          <a:p>
            <a:pPr indent="-342900" lvl="0" marL="457200" rtl="0" algn="l">
              <a:spcBef>
                <a:spcPts val="0"/>
              </a:spcBef>
              <a:spcAft>
                <a:spcPts val="0"/>
              </a:spcAft>
              <a:buSzPts val="1800"/>
              <a:buAutoNum type="arabicParenR"/>
            </a:pPr>
            <a:r>
              <a:rPr lang="ru"/>
              <a:t>当涉及到长序列时，后续的研究集中在改进自我注意的方法和促进局部和全局信息的互动上</a:t>
            </a:r>
            <a:endParaRPr/>
          </a:p>
          <a:p>
            <a:pPr indent="-342900" lvl="0" marL="457200" rtl="0" algn="l">
              <a:spcBef>
                <a:spcPts val="0"/>
              </a:spcBef>
              <a:spcAft>
                <a:spcPts val="0"/>
              </a:spcAft>
              <a:buSzPts val="1800"/>
              <a:buAutoNum type="arabicParenR"/>
            </a:pPr>
            <a:r>
              <a:rPr lang="ru"/>
              <a:t>系统不是为对话而设计的</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mooc</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1297363" y="950913"/>
            <a:ext cx="7629525" cy="381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简介</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用于长篇对话理解和总结的预训练框架。</a:t>
            </a:r>
            <a:endParaRPr/>
          </a:p>
          <a:p>
            <a:pPr indent="0" lvl="0" marL="0" rtl="0" algn="l">
              <a:spcBef>
                <a:spcPts val="1200"/>
              </a:spcBef>
              <a:spcAft>
                <a:spcPts val="0"/>
              </a:spcAft>
              <a:buNone/>
            </a:pPr>
            <a:r>
              <a:rPr lang="ru"/>
              <a:t>DialogLM任务：</a:t>
            </a:r>
            <a:endParaRPr/>
          </a:p>
          <a:p>
            <a:pPr indent="-342900" lvl="0" marL="457200" rtl="0" algn="l">
              <a:spcBef>
                <a:spcPts val="1200"/>
              </a:spcBef>
              <a:spcAft>
                <a:spcPts val="0"/>
              </a:spcAft>
              <a:buSzPts val="1800"/>
              <a:buAutoNum type="arabicPeriod"/>
            </a:pPr>
            <a:r>
              <a:rPr lang="ru"/>
              <a:t>长篇对话的总结</a:t>
            </a:r>
            <a:endParaRPr/>
          </a:p>
          <a:p>
            <a:pPr indent="-342900" lvl="0" marL="457200" rtl="0" algn="l">
              <a:spcBef>
                <a:spcPts val="0"/>
              </a:spcBef>
              <a:spcAft>
                <a:spcPts val="0"/>
              </a:spcAft>
              <a:buSzPts val="1800"/>
              <a:buAutoNum type="arabicPeriod"/>
            </a:pPr>
            <a:r>
              <a:rPr lang="ru"/>
              <a:t>抽象的问题回答</a:t>
            </a:r>
            <a:endParaRPr/>
          </a:p>
          <a:p>
            <a:pPr indent="-342900" lvl="0" marL="457200" rtl="0" algn="l">
              <a:spcBef>
                <a:spcPts val="0"/>
              </a:spcBef>
              <a:spcAft>
                <a:spcPts val="0"/>
              </a:spcAft>
              <a:buSzPts val="1800"/>
              <a:buAutoNum type="arabicPeriod"/>
            </a:pPr>
            <a:r>
              <a:rPr lang="ru"/>
              <a:t>主题分割</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Denoising in NLP</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人类可以毫无困难地理解嘈杂的文本，如拼写错误的单词。然而，NLP系统对于嘈杂的文本就会崩溃。例如，现代神经机器翻译系统甚至不能翻译有中等噪音的文本。</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*Contextual Text Denoising with Masked Language Models. Yifu Sun, Haoming Jiang (2019)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Window-based denoising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842225" y="1152476"/>
            <a:ext cx="7459526" cy="356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Five types of pre-train noises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689625" y="1114926"/>
            <a:ext cx="7764749" cy="3491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Model Architecture for DialogLM</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734473" y="1152475"/>
            <a:ext cx="5979176" cy="378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DialogLM </a:t>
            </a:r>
            <a:r>
              <a:rPr lang="ru"/>
              <a:t>实施细节</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arenR"/>
            </a:pPr>
            <a:r>
              <a:rPr lang="ru"/>
              <a:t>用基于窗口的去噪框架训练UniLM，在对话数据上共进行了200,000步，其中20,000步为热身步骤。</a:t>
            </a:r>
            <a:endParaRPr/>
          </a:p>
          <a:p>
            <a:pPr indent="-342900" lvl="0" marL="457200" rtl="0" algn="l">
              <a:spcBef>
                <a:spcPts val="0"/>
              </a:spcBef>
              <a:spcAft>
                <a:spcPts val="0"/>
              </a:spcAft>
              <a:buSzPts val="1800"/>
              <a:buAutoNum type="arabicParenR"/>
            </a:pPr>
            <a:r>
              <a:rPr lang="ru"/>
              <a:t>batch-size = 64</a:t>
            </a:r>
            <a:endParaRPr/>
          </a:p>
          <a:p>
            <a:pPr indent="-342900" lvl="0" marL="457200" rtl="0" algn="l">
              <a:spcBef>
                <a:spcPts val="0"/>
              </a:spcBef>
              <a:spcAft>
                <a:spcPts val="0"/>
              </a:spcAft>
              <a:buSzPts val="1800"/>
              <a:buAutoNum type="arabicParenR"/>
            </a:pPr>
            <a:r>
              <a:rPr lang="ru"/>
              <a:t>学习率 = 2e-5</a:t>
            </a:r>
            <a:endParaRPr/>
          </a:p>
          <a:p>
            <a:pPr indent="-342900" lvl="0" marL="457200" rtl="0" algn="l">
              <a:spcBef>
                <a:spcPts val="0"/>
              </a:spcBef>
              <a:spcAft>
                <a:spcPts val="0"/>
              </a:spcAft>
              <a:buSzPts val="1800"/>
              <a:buAutoNum type="arabicParenR"/>
            </a:pPr>
            <a:r>
              <a:rPr lang="ru"/>
              <a:t>预训练数据是MediaSum和OpenSubtitles语料库的组合，包括463.6万条记录。</a:t>
            </a:r>
            <a:endParaRPr/>
          </a:p>
          <a:p>
            <a:pPr indent="-342900" lvl="0" marL="457200" rtl="0" algn="l">
              <a:spcBef>
                <a:spcPts val="0"/>
              </a:spcBef>
              <a:spcAft>
                <a:spcPts val="0"/>
              </a:spcAft>
              <a:buSzPts val="1800"/>
              <a:buAutoNum type="arabicParenR"/>
            </a:pPr>
            <a:r>
              <a:rPr lang="ru"/>
              <a:t>窗口大小被设置为输入长度的10%。</a:t>
            </a:r>
            <a:endParaRPr/>
          </a:p>
          <a:p>
            <a:pPr indent="-342900" lvl="0" marL="457200" rtl="0" algn="l">
              <a:spcBef>
                <a:spcPts val="0"/>
              </a:spcBef>
              <a:spcAft>
                <a:spcPts val="0"/>
              </a:spcAft>
              <a:buSzPts val="1800"/>
              <a:buAutoNum type="arabicParenR"/>
            </a:pPr>
            <a:r>
              <a:rPr lang="ru"/>
              <a:t>最大的窗口大小被限制在512个标点</a:t>
            </a:r>
            <a:endParaRPr/>
          </a:p>
          <a:p>
            <a:pPr indent="-342900" lvl="0" marL="457200" rtl="0" algn="l">
              <a:spcBef>
                <a:spcPts val="0"/>
              </a:spcBef>
              <a:spcAft>
                <a:spcPts val="0"/>
              </a:spcAft>
              <a:buSzPts val="1800"/>
              <a:buAutoNum type="arabicParenR"/>
            </a:pPr>
            <a:r>
              <a:rPr lang="ru"/>
              <a:t>在生成噪声窗口时，首先屏蔽50%的说话者，然后随机注入Turn Splitting或Turn Merging，并利用Text Infilling来屏蔽语料中15%的标记。最后是Turn Permutation。</a:t>
            </a:r>
            <a:endParaRPr/>
          </a:p>
          <a:p>
            <a:pPr indent="0" lvl="0" marL="0" rtl="0" algn="l">
              <a:spcBef>
                <a:spcPts val="1200"/>
              </a:spcBef>
              <a:spcAft>
                <a:spcPts val="1200"/>
              </a:spcAft>
              <a:buNone/>
            </a:pPr>
            <a:r>
              <a:rPr lang="ru"/>
              <a:t>8个A100 GPU，40GB内存，用于完成本文的实验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Experiments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ru"/>
              <a:t>Datasets: </a:t>
            </a:r>
            <a:r>
              <a:rPr lang="ru"/>
              <a:t>AMI, ICSI, QMSum, ForeverDreaming, TVMegaSite (audios)</a:t>
            </a:r>
            <a:endParaRPr/>
          </a:p>
          <a:p>
            <a:pPr indent="-342900" lvl="0" marL="457200" rtl="0" algn="l">
              <a:spcBef>
                <a:spcPts val="0"/>
              </a:spcBef>
              <a:spcAft>
                <a:spcPts val="0"/>
              </a:spcAft>
              <a:buSzPts val="1800"/>
              <a:buAutoNum type="arabicPeriod"/>
            </a:pPr>
            <a:r>
              <a:rPr lang="ru"/>
              <a:t>Baselines: UniLM-CP, Longformer, BART, HAT-BART, HMNet, DdaMs, Hybrid Model</a:t>
            </a:r>
            <a:endParaRPr/>
          </a:p>
        </p:txBody>
      </p:sp>
      <p:pic>
        <p:nvPicPr>
          <p:cNvPr id="112" name="Google Shape;112;p21"/>
          <p:cNvPicPr preferRelativeResize="0"/>
          <p:nvPr/>
        </p:nvPicPr>
        <p:blipFill>
          <a:blip r:embed="rId3">
            <a:alphaModFix/>
          </a:blip>
          <a:stretch>
            <a:fillRect/>
          </a:stretch>
        </p:blipFill>
        <p:spPr>
          <a:xfrm>
            <a:off x="772625" y="2515464"/>
            <a:ext cx="7598725" cy="174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