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12" r:id="rId22"/>
    <p:sldId id="275" r:id="rId23"/>
    <p:sldId id="313" r:id="rId24"/>
    <p:sldId id="276" r:id="rId25"/>
    <p:sldId id="314" r:id="rId26"/>
    <p:sldId id="277" r:id="rId27"/>
    <p:sldId id="278" r:id="rId28"/>
    <p:sldId id="279" r:id="rId29"/>
    <p:sldId id="280" r:id="rId30"/>
    <p:sldId id="281" r:id="rId31"/>
    <p:sldId id="315" r:id="rId32"/>
    <p:sldId id="282" r:id="rId33"/>
    <p:sldId id="316" r:id="rId34"/>
    <p:sldId id="283" r:id="rId35"/>
    <p:sldId id="284" r:id="rId36"/>
    <p:sldId id="285" r:id="rId37"/>
    <p:sldId id="286" r:id="rId38"/>
    <p:sldId id="318" r:id="rId39"/>
    <p:sldId id="319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17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FF"/>
    <a:srgbClr val="CCFF99"/>
    <a:srgbClr val="3333CC"/>
    <a:srgbClr val="0066FF"/>
    <a:srgbClr val="FF3300"/>
    <a:srgbClr val="66FF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69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gs" Target="tags/tag3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1" Type="http://schemas.openxmlformats.org/officeDocument/2006/relationships/image" Target="../media/image91.wmf"/><Relationship Id="rId10" Type="http://schemas.openxmlformats.org/officeDocument/2006/relationships/image" Target="../media/image90.wmf"/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F18569-18F4-4808-BC56-9A51EB8311F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34BEF3-AC81-4895-A064-F45FCCDAC8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7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ED879-E2A2-45E2-A9BB-7C037FAF9F8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20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19.bin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tags" Target="../tags/tag2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3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6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9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Relationship Id="rId3" Type="http://schemas.openxmlformats.org/officeDocument/2006/relationships/image" Target="../media/image63.wmf"/><Relationship Id="rId2" Type="http://schemas.openxmlformats.org/officeDocument/2006/relationships/oleObject" Target="../embeddings/oleObject50.bin"/><Relationship Id="rId11" Type="http://schemas.openxmlformats.org/officeDocument/2006/relationships/vmlDrawing" Target="../drawings/vmlDrawing16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9.png"/><Relationship Id="rId2" Type="http://schemas.openxmlformats.org/officeDocument/2006/relationships/image" Target="../media/image68.wmf"/><Relationship Id="rId1" Type="http://schemas.openxmlformats.org/officeDocument/2006/relationships/oleObject" Target="../embeddings/oleObject5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image" Target="../media/image4.png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1.wmf"/><Relationship Id="rId2" Type="http://schemas.openxmlformats.org/officeDocument/2006/relationships/oleObject" Target="../embeddings/oleObject55.bin"/><Relationship Id="rId1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8.png"/><Relationship Id="rId2" Type="http://schemas.openxmlformats.org/officeDocument/2006/relationships/image" Target="../media/image77.wmf"/><Relationship Id="rId1" Type="http://schemas.openxmlformats.org/officeDocument/2006/relationships/oleObject" Target="../embeddings/oleObject56.bin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0.png"/><Relationship Id="rId2" Type="http://schemas.openxmlformats.org/officeDocument/2006/relationships/image" Target="../media/image79.wmf"/><Relationship Id="rId1" Type="http://schemas.openxmlformats.org/officeDocument/2006/relationships/oleObject" Target="../embeddings/oleObject57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59.bin"/><Relationship Id="rId25" Type="http://schemas.openxmlformats.org/officeDocument/2006/relationships/vmlDrawing" Target="../drawings/vmlDrawing21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92.png"/><Relationship Id="rId22" Type="http://schemas.openxmlformats.org/officeDocument/2006/relationships/image" Target="../media/image91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90.wmf"/><Relationship Id="rId2" Type="http://schemas.openxmlformats.org/officeDocument/2006/relationships/image" Target="../media/image81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58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94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69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78.bin"/><Relationship Id="rId20" Type="http://schemas.openxmlformats.org/officeDocument/2006/relationships/vmlDrawing" Target="../drawings/vmlDrawing23.vml"/><Relationship Id="rId2" Type="http://schemas.openxmlformats.org/officeDocument/2006/relationships/image" Target="../media/image10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0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77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102.wmf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86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18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94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23.wmf"/><Relationship Id="rId17" Type="http://schemas.openxmlformats.org/officeDocument/2006/relationships/vmlDrawing" Target="../drawings/vmlDrawing2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29.wmf"/><Relationship Id="rId14" Type="http://schemas.openxmlformats.org/officeDocument/2006/relationships/oleObject" Target="../embeddings/oleObject106.bin"/><Relationship Id="rId13" Type="http://schemas.openxmlformats.org/officeDocument/2006/relationships/image" Target="../media/image128.wmf"/><Relationship Id="rId12" Type="http://schemas.openxmlformats.org/officeDocument/2006/relationships/oleObject" Target="../embeddings/oleObject105.bin"/><Relationship Id="rId11" Type="http://schemas.openxmlformats.org/officeDocument/2006/relationships/image" Target="../media/image127.wmf"/><Relationship Id="rId10" Type="http://schemas.openxmlformats.org/officeDocument/2006/relationships/oleObject" Target="../embeddings/oleObject104.bin"/><Relationship Id="rId1" Type="http://schemas.openxmlformats.org/officeDocument/2006/relationships/oleObject" Target="../embeddings/oleObject9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099" name="Text Box 4"/>
          <p:cNvSpPr txBox="1"/>
          <p:nvPr/>
        </p:nvSpPr>
        <p:spPr>
          <a:xfrm>
            <a:off x="685800" y="685800"/>
            <a:ext cx="7620000" cy="7683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400" b="1" dirty="0">
                <a:solidFill>
                  <a:srgbClr val="CC0000"/>
                </a:solidFill>
              </a:rPr>
              <a:t>第</a:t>
            </a:r>
            <a:r>
              <a:rPr lang="en-US" altLang="zh-CN" sz="4400" b="1" dirty="0">
                <a:solidFill>
                  <a:srgbClr val="CC0000"/>
                </a:solidFill>
              </a:rPr>
              <a:t>2</a:t>
            </a:r>
            <a:r>
              <a:rPr lang="zh-CN" altLang="en-US" sz="4400" b="1" dirty="0">
                <a:solidFill>
                  <a:srgbClr val="CC0000"/>
                </a:solidFill>
              </a:rPr>
              <a:t>章    非线性控制系统</a:t>
            </a:r>
            <a:endParaRPr lang="zh-CN" altLang="en-US" sz="4400" b="1" dirty="0">
              <a:solidFill>
                <a:srgbClr val="CC0000"/>
              </a:solidFill>
            </a:endParaRPr>
          </a:p>
        </p:txBody>
      </p:sp>
      <p:sp>
        <p:nvSpPr>
          <p:cNvPr id="4100" name="Text Box 5"/>
          <p:cNvSpPr txBox="1"/>
          <p:nvPr/>
        </p:nvSpPr>
        <p:spPr>
          <a:xfrm>
            <a:off x="838200" y="1731963"/>
            <a:ext cx="36576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b="1" dirty="0"/>
              <a:t>2.1   </a:t>
            </a:r>
            <a:r>
              <a:rPr lang="zh-CN" altLang="en-US" sz="4000" b="1" dirty="0"/>
              <a:t>引言</a:t>
            </a:r>
            <a:endParaRPr lang="zh-CN" altLang="en-US" sz="4000" b="1" dirty="0"/>
          </a:p>
        </p:txBody>
      </p:sp>
      <p:grpSp>
        <p:nvGrpSpPr>
          <p:cNvPr id="4101" name="Group 8"/>
          <p:cNvGrpSpPr/>
          <p:nvPr/>
        </p:nvGrpSpPr>
        <p:grpSpPr>
          <a:xfrm>
            <a:off x="685800" y="2725738"/>
            <a:ext cx="7358063" cy="519112"/>
            <a:chOff x="432" y="1717"/>
            <a:chExt cx="4635" cy="327"/>
          </a:xfrm>
        </p:grpSpPr>
        <p:sp>
          <p:nvSpPr>
            <p:cNvPr id="4111" name="Text Box 6"/>
            <p:cNvSpPr txBox="1"/>
            <p:nvPr/>
          </p:nvSpPr>
          <p:spPr>
            <a:xfrm>
              <a:off x="795" y="1717"/>
              <a:ext cx="4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dirty="0"/>
                <a:t>非线性系统在实际物理系统中大量存在。</a:t>
              </a:r>
              <a:endParaRPr lang="zh-CN" altLang="en-US" sz="2800" dirty="0"/>
            </a:p>
          </p:txBody>
        </p:sp>
        <p:sp>
          <p:nvSpPr>
            <p:cNvPr id="4112" name="Oval 7"/>
            <p:cNvSpPr/>
            <p:nvPr/>
          </p:nvSpPr>
          <p:spPr>
            <a:xfrm>
              <a:off x="432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</p:grpSp>
      <p:grpSp>
        <p:nvGrpSpPr>
          <p:cNvPr id="4102" name="Group 12"/>
          <p:cNvGrpSpPr/>
          <p:nvPr/>
        </p:nvGrpSpPr>
        <p:grpSpPr>
          <a:xfrm>
            <a:off x="685800" y="3443288"/>
            <a:ext cx="7358063" cy="519112"/>
            <a:chOff x="432" y="2169"/>
            <a:chExt cx="4635" cy="327"/>
          </a:xfrm>
        </p:grpSpPr>
        <p:sp>
          <p:nvSpPr>
            <p:cNvPr id="4109" name="Text Box 10"/>
            <p:cNvSpPr txBox="1"/>
            <p:nvPr/>
          </p:nvSpPr>
          <p:spPr>
            <a:xfrm>
              <a:off x="795" y="2169"/>
              <a:ext cx="4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dirty="0"/>
                <a:t>本章主要讨论两种经典的方法：</a:t>
              </a:r>
              <a:endParaRPr lang="zh-CN" altLang="en-US" sz="2800" dirty="0"/>
            </a:p>
          </p:txBody>
        </p:sp>
        <p:sp>
          <p:nvSpPr>
            <p:cNvPr id="4110" name="Oval 11"/>
            <p:cNvSpPr/>
            <p:nvPr/>
          </p:nvSpPr>
          <p:spPr>
            <a:xfrm>
              <a:off x="432" y="22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</p:grpSp>
      <p:grpSp>
        <p:nvGrpSpPr>
          <p:cNvPr id="4103" name="Group 18"/>
          <p:cNvGrpSpPr/>
          <p:nvPr/>
        </p:nvGrpSpPr>
        <p:grpSpPr>
          <a:xfrm>
            <a:off x="1219200" y="4281488"/>
            <a:ext cx="2063750" cy="519112"/>
            <a:chOff x="768" y="2601"/>
            <a:chExt cx="1300" cy="327"/>
          </a:xfrm>
        </p:grpSpPr>
        <p:sp>
          <p:nvSpPr>
            <p:cNvPr id="4107" name="Rectangle 13"/>
            <p:cNvSpPr/>
            <p:nvPr/>
          </p:nvSpPr>
          <p:spPr>
            <a:xfrm>
              <a:off x="768" y="2688"/>
              <a:ext cx="192" cy="192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08" name="Rectangle 15"/>
            <p:cNvSpPr/>
            <p:nvPr/>
          </p:nvSpPr>
          <p:spPr>
            <a:xfrm>
              <a:off x="1056" y="2601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相平面法</a:t>
              </a:r>
              <a:endParaRPr lang="zh-CN" altLang="en-US" sz="2800" dirty="0"/>
            </a:p>
          </p:txBody>
        </p:sp>
      </p:grpSp>
      <p:grpSp>
        <p:nvGrpSpPr>
          <p:cNvPr id="4104" name="Group 19"/>
          <p:cNvGrpSpPr/>
          <p:nvPr/>
        </p:nvGrpSpPr>
        <p:grpSpPr>
          <a:xfrm>
            <a:off x="1219200" y="5043488"/>
            <a:ext cx="2419350" cy="519112"/>
            <a:chOff x="768" y="3081"/>
            <a:chExt cx="1524" cy="327"/>
          </a:xfrm>
        </p:grpSpPr>
        <p:sp>
          <p:nvSpPr>
            <p:cNvPr id="4105" name="Rectangle 16"/>
            <p:cNvSpPr/>
            <p:nvPr/>
          </p:nvSpPr>
          <p:spPr>
            <a:xfrm>
              <a:off x="768" y="3168"/>
              <a:ext cx="192" cy="192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06" name="Rectangle 17"/>
            <p:cNvSpPr/>
            <p:nvPr/>
          </p:nvSpPr>
          <p:spPr>
            <a:xfrm>
              <a:off x="1056" y="3081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描述函数法</a:t>
              </a:r>
              <a:endParaRPr lang="zh-CN" altLang="en-US" sz="28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8" y="490538"/>
            <a:ext cx="8086725" cy="5876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5921" name="Rectangle 81"/>
          <p:cNvSpPr/>
          <p:nvPr/>
        </p:nvSpPr>
        <p:spPr>
          <a:xfrm>
            <a:off x="1949450" y="876300"/>
            <a:ext cx="52451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Van der Pol</a:t>
            </a:r>
            <a:r>
              <a:rPr lang="zh-CN" altLang="en-US" sz="2800" dirty="0"/>
              <a:t>方程的状态响应曲线</a:t>
            </a:r>
            <a:endParaRPr lang="zh-CN" altLang="en-US" sz="2800" dirty="0"/>
          </a:p>
        </p:txBody>
      </p:sp>
      <p:sp>
        <p:nvSpPr>
          <p:cNvPr id="13317" name="文本框 1"/>
          <p:cNvSpPr txBox="1"/>
          <p:nvPr/>
        </p:nvSpPr>
        <p:spPr>
          <a:xfrm>
            <a:off x="152400" y="692150"/>
            <a:ext cx="9588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endParaRPr lang="zh-CN" alt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14339" name="组合 1"/>
          <p:cNvGrpSpPr/>
          <p:nvPr/>
        </p:nvGrpSpPr>
        <p:grpSpPr>
          <a:xfrm>
            <a:off x="766763" y="685800"/>
            <a:ext cx="7996237" cy="2417763"/>
            <a:chOff x="766763" y="685800"/>
            <a:chExt cx="7996237" cy="2417763"/>
          </a:xfrm>
        </p:grpSpPr>
        <p:sp>
          <p:nvSpPr>
            <p:cNvPr id="14346" name="Rectangle 4"/>
            <p:cNvSpPr/>
            <p:nvPr/>
          </p:nvSpPr>
          <p:spPr>
            <a:xfrm>
              <a:off x="1550988" y="685800"/>
              <a:ext cx="5992812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无阻尼的质量</a:t>
              </a:r>
              <a:r>
                <a:rPr lang="en-US" altLang="zh-CN" sz="2800" dirty="0"/>
                <a:t>-</a:t>
              </a:r>
              <a:r>
                <a:rPr lang="zh-CN" altLang="en-US" sz="2800" dirty="0"/>
                <a:t>弹簧系统的传递函数为</a:t>
              </a:r>
              <a:endParaRPr lang="zh-CN" altLang="en-US" sz="2800" dirty="0"/>
            </a:p>
          </p:txBody>
        </p:sp>
        <p:sp>
          <p:nvSpPr>
            <p:cNvPr id="14347" name="Rectangle 6"/>
            <p:cNvSpPr/>
            <p:nvPr/>
          </p:nvSpPr>
          <p:spPr>
            <a:xfrm>
              <a:off x="766763" y="2584450"/>
              <a:ext cx="4806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其极点位于复平面的虚轴上，</a:t>
              </a:r>
              <a:endParaRPr lang="zh-CN" altLang="en-US" sz="2800" dirty="0"/>
            </a:p>
          </p:txBody>
        </p:sp>
        <p:sp>
          <p:nvSpPr>
            <p:cNvPr id="14348" name="Rectangle 7"/>
            <p:cNvSpPr/>
            <p:nvPr/>
          </p:nvSpPr>
          <p:spPr>
            <a:xfrm>
              <a:off x="5378450" y="2584450"/>
              <a:ext cx="33845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这是临界稳定系统。</a:t>
              </a:r>
              <a:endParaRPr lang="zh-CN" altLang="en-US" sz="28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2000" y="3392488"/>
            <a:ext cx="5899150" cy="1941512"/>
            <a:chOff x="762000" y="3225800"/>
            <a:chExt cx="5899150" cy="1941513"/>
          </a:xfrm>
        </p:grpSpPr>
        <p:sp>
          <p:nvSpPr>
            <p:cNvPr id="14342" name="Rectangle 8"/>
            <p:cNvSpPr/>
            <p:nvPr/>
          </p:nvSpPr>
          <p:spPr>
            <a:xfrm>
              <a:off x="773113" y="3225800"/>
              <a:ext cx="3974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  在一定的初始条件下，</a:t>
              </a:r>
              <a:endParaRPr lang="zh-CN" altLang="en-US" sz="2800" dirty="0"/>
            </a:p>
          </p:txBody>
        </p:sp>
        <p:sp>
          <p:nvSpPr>
            <p:cNvPr id="14343" name="Rectangle 9"/>
            <p:cNvSpPr/>
            <p:nvPr/>
          </p:nvSpPr>
          <p:spPr>
            <a:xfrm>
              <a:off x="4343400" y="3225800"/>
              <a:ext cx="23177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系统的输出为</a:t>
              </a:r>
              <a:endParaRPr lang="zh-CN" altLang="en-US" sz="2800" dirty="0"/>
            </a:p>
          </p:txBody>
        </p:sp>
        <p:graphicFrame>
          <p:nvGraphicFramePr>
            <p:cNvPr id="14344" name="Object 10"/>
            <p:cNvGraphicFramePr>
              <a:graphicFrameLocks noChangeAspect="1"/>
            </p:cNvGraphicFramePr>
            <p:nvPr/>
          </p:nvGraphicFramePr>
          <p:xfrm>
            <a:off x="3429000" y="3962400"/>
            <a:ext cx="2514600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" imgW="901065" imgH="203200" progId="Equation.DSMT4">
                    <p:embed/>
                  </p:oleObj>
                </mc:Choice>
                <mc:Fallback>
                  <p:oleObj name="" r:id="rId1" imgW="901065" imgH="203200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29000" y="3962400"/>
                          <a:ext cx="2514600" cy="5667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Rectangle 11"/>
            <p:cNvSpPr/>
            <p:nvPr/>
          </p:nvSpPr>
          <p:spPr>
            <a:xfrm>
              <a:off x="762000" y="4648200"/>
              <a:ext cx="51625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系统的输出也是一种等幅振荡。</a:t>
              </a:r>
              <a:endParaRPr lang="zh-CN" altLang="en-US" sz="2800" dirty="0"/>
            </a:p>
          </p:txBody>
        </p:sp>
      </p:grpSp>
      <p:pic>
        <p:nvPicPr>
          <p:cNvPr id="14341" name="图片 1"/>
          <p:cNvPicPr>
            <a:picLocks noChangeAspect="1"/>
          </p:cNvPicPr>
          <p:nvPr/>
        </p:nvPicPr>
        <p:blipFill>
          <a:blip r:embed="rId3"/>
          <a:srcRect r="2954" b="5452"/>
          <a:stretch>
            <a:fillRect/>
          </a:stretch>
        </p:blipFill>
        <p:spPr>
          <a:xfrm>
            <a:off x="76200" y="130175"/>
            <a:ext cx="8763000" cy="2332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7892" name="Rectangle 4"/>
          <p:cNvSpPr/>
          <p:nvPr/>
        </p:nvSpPr>
        <p:spPr>
          <a:xfrm>
            <a:off x="2951163" y="838200"/>
            <a:ext cx="3086100" cy="1003300"/>
          </a:xfrm>
          <a:prstGeom prst="rect">
            <a:avLst/>
          </a:prstGeom>
          <a:solidFill>
            <a:srgbClr val="FFFF00"/>
          </a:solidFill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临界稳定线性系统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的等幅振荡输出</a:t>
            </a:r>
            <a:endParaRPr lang="zh-CN" altLang="en-US" sz="2800" dirty="0"/>
          </a:p>
        </p:txBody>
      </p:sp>
      <p:sp>
        <p:nvSpPr>
          <p:cNvPr id="37893" name="Rectangle 5"/>
          <p:cNvSpPr/>
          <p:nvPr/>
        </p:nvSpPr>
        <p:spPr>
          <a:xfrm>
            <a:off x="3127375" y="4984750"/>
            <a:ext cx="2730500" cy="1003300"/>
          </a:xfrm>
          <a:prstGeom prst="rect">
            <a:avLst/>
          </a:prstGeom>
          <a:solidFill>
            <a:srgbClr val="CCFF99"/>
          </a:solidFill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非线性系统的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等幅振荡极限环</a:t>
            </a:r>
            <a:endParaRPr lang="zh-CN" altLang="en-US" sz="2800" dirty="0"/>
          </a:p>
        </p:txBody>
      </p:sp>
      <p:grpSp>
        <p:nvGrpSpPr>
          <p:cNvPr id="37901" name="Group 13"/>
          <p:cNvGrpSpPr/>
          <p:nvPr/>
        </p:nvGrpSpPr>
        <p:grpSpPr>
          <a:xfrm>
            <a:off x="3373438" y="1927225"/>
            <a:ext cx="2286000" cy="2981325"/>
            <a:chOff x="2125" y="1290"/>
            <a:chExt cx="1440" cy="1878"/>
          </a:xfrm>
        </p:grpSpPr>
        <p:grpSp>
          <p:nvGrpSpPr>
            <p:cNvPr id="15366" name="Group 10"/>
            <p:cNvGrpSpPr/>
            <p:nvPr/>
          </p:nvGrpSpPr>
          <p:grpSpPr>
            <a:xfrm>
              <a:off x="2125" y="1728"/>
              <a:ext cx="1440" cy="1008"/>
              <a:chOff x="2304" y="1652"/>
              <a:chExt cx="1296" cy="960"/>
            </a:xfrm>
          </p:grpSpPr>
          <p:sp>
            <p:nvSpPr>
              <p:cNvPr id="15369" name="Rectangle 8"/>
              <p:cNvSpPr/>
              <p:nvPr/>
            </p:nvSpPr>
            <p:spPr>
              <a:xfrm>
                <a:off x="2448" y="1824"/>
                <a:ext cx="1112" cy="5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两者之间</a:t>
                </a:r>
                <a:endParaRPr lang="zh-CN" altLang="en-US" sz="2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完全不同！</a:t>
                </a:r>
                <a:endParaRPr lang="zh-CN" altLang="en-US" sz="2800" dirty="0"/>
              </a:p>
            </p:txBody>
          </p:sp>
          <p:sp>
            <p:nvSpPr>
              <p:cNvPr id="15370" name="Oval 9"/>
              <p:cNvSpPr/>
              <p:nvPr/>
            </p:nvSpPr>
            <p:spPr>
              <a:xfrm>
                <a:off x="2304" y="1652"/>
                <a:ext cx="1296" cy="960"/>
              </a:xfrm>
              <a:prstGeom prst="ellipse">
                <a:avLst/>
              </a:prstGeom>
              <a:noFill/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15367" name="AutoShape 11"/>
            <p:cNvSpPr/>
            <p:nvPr/>
          </p:nvSpPr>
          <p:spPr>
            <a:xfrm>
              <a:off x="2572" y="1290"/>
              <a:ext cx="528" cy="43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5368" name="AutoShape 12"/>
            <p:cNvSpPr/>
            <p:nvPr/>
          </p:nvSpPr>
          <p:spPr>
            <a:xfrm flipV="1">
              <a:off x="2571" y="2736"/>
              <a:ext cx="528" cy="43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6387" name="Rectangle 4"/>
          <p:cNvSpPr/>
          <p:nvPr/>
        </p:nvSpPr>
        <p:spPr>
          <a:xfrm>
            <a:off x="533400" y="668338"/>
            <a:ext cx="1255713" cy="519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/>
              <a:t>不同点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609600" y="1576388"/>
            <a:ext cx="8162925" cy="1914525"/>
            <a:chOff x="609600" y="1576388"/>
            <a:chExt cx="8162925" cy="1914525"/>
          </a:xfrm>
        </p:grpSpPr>
        <p:sp>
          <p:nvSpPr>
            <p:cNvPr id="16394" name="Oval 5"/>
            <p:cNvSpPr/>
            <p:nvPr/>
          </p:nvSpPr>
          <p:spPr>
            <a:xfrm>
              <a:off x="609600" y="1676400"/>
              <a:ext cx="381000" cy="381000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395" name="Rectangle 6"/>
            <p:cNvSpPr/>
            <p:nvPr/>
          </p:nvSpPr>
          <p:spPr>
            <a:xfrm>
              <a:off x="1131888" y="1576388"/>
              <a:ext cx="65849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极限环自激振荡的幅值与初始条件无关；</a:t>
              </a:r>
              <a:endParaRPr lang="zh-CN" altLang="en-US" sz="2800" dirty="0"/>
            </a:p>
          </p:txBody>
        </p:sp>
        <p:grpSp>
          <p:nvGrpSpPr>
            <p:cNvPr id="16396" name="Group 9"/>
            <p:cNvGrpSpPr/>
            <p:nvPr/>
          </p:nvGrpSpPr>
          <p:grpSpPr>
            <a:xfrm>
              <a:off x="1108075" y="2286000"/>
              <a:ext cx="7664450" cy="1204913"/>
              <a:chOff x="698" y="1440"/>
              <a:chExt cx="4828" cy="759"/>
            </a:xfrm>
          </p:grpSpPr>
          <p:sp>
            <p:nvSpPr>
              <p:cNvPr id="16397" name="Rectangle 7"/>
              <p:cNvSpPr/>
              <p:nvPr/>
            </p:nvSpPr>
            <p:spPr>
              <a:xfrm>
                <a:off x="706" y="1440"/>
                <a:ext cx="482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而临界稳定线性系统的等幅振荡幅值由初始条件</a:t>
                </a:r>
                <a:endParaRPr lang="zh-CN" altLang="en-US" sz="2800" dirty="0"/>
              </a:p>
            </p:txBody>
          </p:sp>
          <p:sp>
            <p:nvSpPr>
              <p:cNvPr id="16398" name="Rectangle 8"/>
              <p:cNvSpPr/>
              <p:nvPr/>
            </p:nvSpPr>
            <p:spPr>
              <a:xfrm>
                <a:off x="698" y="1872"/>
                <a:ext cx="7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决定。</a:t>
                </a:r>
                <a:endParaRPr lang="zh-CN" altLang="en-US" sz="2800" dirty="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09600" y="3722688"/>
            <a:ext cx="8185150" cy="1955800"/>
            <a:chOff x="609600" y="3722688"/>
            <a:chExt cx="8185150" cy="1955800"/>
          </a:xfrm>
        </p:grpSpPr>
        <p:sp>
          <p:nvSpPr>
            <p:cNvPr id="16390" name="Oval 10"/>
            <p:cNvSpPr/>
            <p:nvPr/>
          </p:nvSpPr>
          <p:spPr>
            <a:xfrm>
              <a:off x="609600" y="3810000"/>
              <a:ext cx="381000" cy="381000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391" name="Rectangle 12"/>
            <p:cNvSpPr/>
            <p:nvPr/>
          </p:nvSpPr>
          <p:spPr>
            <a:xfrm>
              <a:off x="1173163" y="3722688"/>
              <a:ext cx="72961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临界稳定线性系统对于参数的变化十分敏感，</a:t>
              </a:r>
              <a:endParaRPr lang="zh-CN" altLang="en-US" sz="2800" dirty="0"/>
            </a:p>
          </p:txBody>
        </p:sp>
        <p:sp>
          <p:nvSpPr>
            <p:cNvPr id="16392" name="Rectangle 14"/>
            <p:cNvSpPr/>
            <p:nvPr/>
          </p:nvSpPr>
          <p:spPr>
            <a:xfrm>
              <a:off x="1143000" y="4433888"/>
              <a:ext cx="65849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参数的微小变化可能导致收敛或不收敛；</a:t>
              </a:r>
              <a:endParaRPr lang="zh-CN" altLang="en-US" sz="2800" dirty="0"/>
            </a:p>
          </p:txBody>
        </p:sp>
        <p:sp>
          <p:nvSpPr>
            <p:cNvPr id="16393" name="Rectangle 16"/>
            <p:cNvSpPr/>
            <p:nvPr/>
          </p:nvSpPr>
          <p:spPr>
            <a:xfrm>
              <a:off x="1143000" y="5159375"/>
              <a:ext cx="76517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而非线性系统的极限环不易受参数变化的影响。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17411" name="组合 2"/>
          <p:cNvGrpSpPr/>
          <p:nvPr/>
        </p:nvGrpSpPr>
        <p:grpSpPr>
          <a:xfrm>
            <a:off x="425450" y="630238"/>
            <a:ext cx="6508750" cy="576262"/>
            <a:chOff x="425450" y="630238"/>
            <a:chExt cx="6508750" cy="576262"/>
          </a:xfrm>
        </p:grpSpPr>
        <p:sp>
          <p:nvSpPr>
            <p:cNvPr id="17424" name="Rectangle 4"/>
            <p:cNvSpPr/>
            <p:nvPr/>
          </p:nvSpPr>
          <p:spPr>
            <a:xfrm>
              <a:off x="425450" y="642938"/>
              <a:ext cx="382588" cy="519112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/>
                <a:t>3</a:t>
              </a:r>
              <a:endParaRPr lang="en-US" altLang="zh-CN" sz="2800" b="1" dirty="0"/>
            </a:p>
          </p:txBody>
        </p:sp>
        <p:sp>
          <p:nvSpPr>
            <p:cNvPr id="17425" name="Rectangle 5"/>
            <p:cNvSpPr/>
            <p:nvPr/>
          </p:nvSpPr>
          <p:spPr>
            <a:xfrm>
              <a:off x="990600" y="630238"/>
              <a:ext cx="5943600" cy="576262"/>
            </a:xfrm>
            <a:prstGeom prst="rect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非线性控制系统的频率响应</a:t>
              </a:r>
              <a:endParaRPr lang="zh-CN" altLang="en-US" sz="28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3400" y="2133600"/>
            <a:ext cx="8077200" cy="3124200"/>
            <a:chOff x="533400" y="2133600"/>
            <a:chExt cx="8077200" cy="3124200"/>
          </a:xfrm>
        </p:grpSpPr>
        <p:grpSp>
          <p:nvGrpSpPr>
            <p:cNvPr id="17413" name="Group 16"/>
            <p:cNvGrpSpPr/>
            <p:nvPr/>
          </p:nvGrpSpPr>
          <p:grpSpPr>
            <a:xfrm>
              <a:off x="552450" y="2133600"/>
              <a:ext cx="8058150" cy="1598613"/>
              <a:chOff x="336" y="1605"/>
              <a:chExt cx="5076" cy="1007"/>
            </a:xfrm>
          </p:grpSpPr>
          <p:grpSp>
            <p:nvGrpSpPr>
              <p:cNvPr id="17417" name="Group 10"/>
              <p:cNvGrpSpPr/>
              <p:nvPr/>
            </p:nvGrpSpPr>
            <p:grpSpPr>
              <a:xfrm>
                <a:off x="1906" y="1605"/>
                <a:ext cx="1584" cy="576"/>
                <a:chOff x="1906" y="1577"/>
                <a:chExt cx="1584" cy="576"/>
              </a:xfrm>
            </p:grpSpPr>
            <p:sp>
              <p:nvSpPr>
                <p:cNvPr id="17422" name="Rectangle 8"/>
                <p:cNvSpPr/>
                <p:nvPr/>
              </p:nvSpPr>
              <p:spPr>
                <a:xfrm>
                  <a:off x="2064" y="1680"/>
                  <a:ext cx="123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 dirty="0"/>
                    <a:t>非线性系统</a:t>
                  </a:r>
                  <a:endParaRPr lang="zh-CN" altLang="en-US" sz="2800" dirty="0"/>
                </a:p>
              </p:txBody>
            </p:sp>
            <p:sp>
              <p:nvSpPr>
                <p:cNvPr id="17423" name="Rectangle 9"/>
                <p:cNvSpPr/>
                <p:nvPr/>
              </p:nvSpPr>
              <p:spPr>
                <a:xfrm>
                  <a:off x="1906" y="1577"/>
                  <a:ext cx="1584" cy="576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FF33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17418" name="AutoShape 11"/>
              <p:cNvSpPr/>
              <p:nvPr/>
            </p:nvSpPr>
            <p:spPr>
              <a:xfrm>
                <a:off x="1125" y="1823"/>
                <a:ext cx="768" cy="144"/>
              </a:xfrm>
              <a:prstGeom prst="rightArrow">
                <a:avLst>
                  <a:gd name="adj1" fmla="val 50000"/>
                  <a:gd name="adj2" fmla="val 133333"/>
                </a:avLst>
              </a:prstGeom>
              <a:solidFill>
                <a:srgbClr val="3333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7419" name="Rectangle 13"/>
              <p:cNvSpPr/>
              <p:nvPr/>
            </p:nvSpPr>
            <p:spPr>
              <a:xfrm>
                <a:off x="336" y="2016"/>
                <a:ext cx="146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正弦输入信号</a:t>
                </a:r>
                <a:endParaRPr lang="zh-CN" altLang="en-US" sz="2800" dirty="0"/>
              </a:p>
            </p:txBody>
          </p:sp>
          <p:sp>
            <p:nvSpPr>
              <p:cNvPr id="17420" name="AutoShape 14"/>
              <p:cNvSpPr/>
              <p:nvPr/>
            </p:nvSpPr>
            <p:spPr>
              <a:xfrm>
                <a:off x="3490" y="1824"/>
                <a:ext cx="768" cy="144"/>
              </a:xfrm>
              <a:prstGeom prst="rightArrow">
                <a:avLst>
                  <a:gd name="adj1" fmla="val 50000"/>
                  <a:gd name="adj2" fmla="val 133333"/>
                </a:avLst>
              </a:prstGeom>
              <a:solidFill>
                <a:srgbClr val="3333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7421" name="Rectangle 15"/>
              <p:cNvSpPr/>
              <p:nvPr/>
            </p:nvSpPr>
            <p:spPr>
              <a:xfrm>
                <a:off x="3504" y="2016"/>
                <a:ext cx="1908" cy="5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含有高次谐波分量</a:t>
                </a:r>
                <a:endParaRPr lang="zh-CN" altLang="en-US" sz="2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的非正弦周期函数</a:t>
                </a:r>
                <a:endParaRPr lang="zh-CN" altLang="en-US" sz="2800" dirty="0"/>
              </a:p>
            </p:txBody>
          </p:sp>
        </p:grpSp>
        <p:grpSp>
          <p:nvGrpSpPr>
            <p:cNvPr id="17414" name="Group 19"/>
            <p:cNvGrpSpPr/>
            <p:nvPr/>
          </p:nvGrpSpPr>
          <p:grpSpPr>
            <a:xfrm>
              <a:off x="533400" y="4052888"/>
              <a:ext cx="8001000" cy="1204912"/>
              <a:chOff x="336" y="2553"/>
              <a:chExt cx="5040" cy="759"/>
            </a:xfrm>
          </p:grpSpPr>
          <p:sp>
            <p:nvSpPr>
              <p:cNvPr id="17415" name="Rectangle 17"/>
              <p:cNvSpPr/>
              <p:nvPr/>
            </p:nvSpPr>
            <p:spPr>
              <a:xfrm>
                <a:off x="780" y="2553"/>
                <a:ext cx="45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不能用频率特性或传递函数方法来分析和综合</a:t>
                </a:r>
                <a:endParaRPr lang="zh-CN" altLang="en-US" sz="2800" dirty="0"/>
              </a:p>
            </p:txBody>
          </p:sp>
          <p:sp>
            <p:nvSpPr>
              <p:cNvPr id="17416" name="Rectangle 18"/>
              <p:cNvSpPr/>
              <p:nvPr/>
            </p:nvSpPr>
            <p:spPr>
              <a:xfrm>
                <a:off x="336" y="2985"/>
                <a:ext cx="146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非线性系统。</a:t>
                </a:r>
                <a:endParaRPr lang="zh-CN" altLang="en-US" sz="28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18435" name="组合 2"/>
          <p:cNvGrpSpPr/>
          <p:nvPr/>
        </p:nvGrpSpPr>
        <p:grpSpPr>
          <a:xfrm>
            <a:off x="425450" y="630238"/>
            <a:ext cx="6508750" cy="576262"/>
            <a:chOff x="425450" y="630238"/>
            <a:chExt cx="6508750" cy="576262"/>
          </a:xfrm>
        </p:grpSpPr>
        <p:sp>
          <p:nvSpPr>
            <p:cNvPr id="18442" name="Rectangle 4"/>
            <p:cNvSpPr/>
            <p:nvPr/>
          </p:nvSpPr>
          <p:spPr>
            <a:xfrm>
              <a:off x="425450" y="642938"/>
              <a:ext cx="382588" cy="519112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/>
                <a:t>4</a:t>
              </a:r>
              <a:endParaRPr lang="en-US" altLang="zh-CN" sz="2800" b="1" dirty="0"/>
            </a:p>
          </p:txBody>
        </p:sp>
        <p:sp>
          <p:nvSpPr>
            <p:cNvPr id="18443" name="Rectangle 5"/>
            <p:cNvSpPr/>
            <p:nvPr/>
          </p:nvSpPr>
          <p:spPr>
            <a:xfrm>
              <a:off x="990600" y="630238"/>
              <a:ext cx="5943600" cy="576262"/>
            </a:xfrm>
            <a:prstGeom prst="rect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非线性控制系统的其他特性</a:t>
              </a:r>
              <a:endParaRPr lang="zh-CN" altLang="en-US" sz="2800" b="1" dirty="0"/>
            </a:p>
          </p:txBody>
        </p:sp>
      </p:grpSp>
      <p:grpSp>
        <p:nvGrpSpPr>
          <p:cNvPr id="18436" name="组合 1"/>
          <p:cNvGrpSpPr/>
          <p:nvPr/>
        </p:nvGrpSpPr>
        <p:grpSpPr>
          <a:xfrm>
            <a:off x="838200" y="1947863"/>
            <a:ext cx="6400800" cy="1481137"/>
            <a:chOff x="838200" y="1947863"/>
            <a:chExt cx="6400800" cy="1481137"/>
          </a:xfrm>
        </p:grpSpPr>
        <p:sp>
          <p:nvSpPr>
            <p:cNvPr id="18437" name="Rectangle 7"/>
            <p:cNvSpPr/>
            <p:nvPr/>
          </p:nvSpPr>
          <p:spPr>
            <a:xfrm>
              <a:off x="838200" y="1981200"/>
              <a:ext cx="16065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跳跃共振</a:t>
              </a:r>
              <a:endParaRPr lang="zh-CN" altLang="en-US" sz="2800" dirty="0"/>
            </a:p>
          </p:txBody>
        </p:sp>
        <p:sp>
          <p:nvSpPr>
            <p:cNvPr id="18438" name="Rectangle 8"/>
            <p:cNvSpPr/>
            <p:nvPr/>
          </p:nvSpPr>
          <p:spPr>
            <a:xfrm>
              <a:off x="3048000" y="1970088"/>
              <a:ext cx="19621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次谐波振荡</a:t>
              </a:r>
              <a:endParaRPr lang="zh-CN" altLang="en-US" sz="2800" dirty="0"/>
            </a:p>
          </p:txBody>
        </p:sp>
        <p:sp>
          <p:nvSpPr>
            <p:cNvPr id="18439" name="Rectangle 9"/>
            <p:cNvSpPr/>
            <p:nvPr/>
          </p:nvSpPr>
          <p:spPr>
            <a:xfrm>
              <a:off x="5632450" y="1947863"/>
              <a:ext cx="16065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异步抑制</a:t>
              </a:r>
              <a:endParaRPr lang="zh-CN" altLang="en-US" sz="2800" dirty="0"/>
            </a:p>
          </p:txBody>
        </p:sp>
        <p:sp>
          <p:nvSpPr>
            <p:cNvPr id="18440" name="Rectangle 10"/>
            <p:cNvSpPr/>
            <p:nvPr/>
          </p:nvSpPr>
          <p:spPr>
            <a:xfrm>
              <a:off x="838200" y="2895600"/>
              <a:ext cx="16065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分形现象</a:t>
              </a:r>
              <a:endParaRPr lang="zh-CN" altLang="en-US" sz="2800" dirty="0"/>
            </a:p>
          </p:txBody>
        </p:sp>
        <p:sp>
          <p:nvSpPr>
            <p:cNvPr id="18441" name="Rectangle 11"/>
            <p:cNvSpPr/>
            <p:nvPr/>
          </p:nvSpPr>
          <p:spPr>
            <a:xfrm>
              <a:off x="3194050" y="2909888"/>
              <a:ext cx="16065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混沌现象</a:t>
              </a:r>
              <a:endParaRPr lang="zh-CN" altLang="en-US" sz="28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9459" name="Rectangle 4"/>
          <p:cNvSpPr/>
          <p:nvPr/>
        </p:nvSpPr>
        <p:spPr>
          <a:xfrm>
            <a:off x="762000" y="685800"/>
            <a:ext cx="7543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/>
              <a:t>2.1.3   </a:t>
            </a:r>
            <a:r>
              <a:rPr lang="zh-CN" altLang="en-US" sz="3600" b="1" dirty="0"/>
              <a:t>非线性系统的分析方法</a:t>
            </a:r>
            <a:endParaRPr lang="zh-CN" altLang="en-US" sz="3600" b="1" dirty="0"/>
          </a:p>
        </p:txBody>
      </p:sp>
      <p:sp>
        <p:nvSpPr>
          <p:cNvPr id="19460" name="Rectangle 5"/>
          <p:cNvSpPr/>
          <p:nvPr/>
        </p:nvSpPr>
        <p:spPr>
          <a:xfrm>
            <a:off x="838200" y="1995488"/>
            <a:ext cx="382588" cy="519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1</a:t>
            </a:r>
            <a:endParaRPr lang="en-US" altLang="zh-CN" sz="2800" b="1" dirty="0"/>
          </a:p>
        </p:txBody>
      </p:sp>
      <p:sp>
        <p:nvSpPr>
          <p:cNvPr id="19461" name="Rectangle 6"/>
          <p:cNvSpPr/>
          <p:nvPr/>
        </p:nvSpPr>
        <p:spPr>
          <a:xfrm>
            <a:off x="1447800" y="199548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线性近似方法</a:t>
            </a:r>
            <a:endParaRPr lang="zh-CN" altLang="en-US" sz="2800" dirty="0"/>
          </a:p>
        </p:txBody>
      </p:sp>
      <p:grpSp>
        <p:nvGrpSpPr>
          <p:cNvPr id="19462" name="Group 9"/>
          <p:cNvGrpSpPr/>
          <p:nvPr/>
        </p:nvGrpSpPr>
        <p:grpSpPr>
          <a:xfrm>
            <a:off x="3841750" y="1998663"/>
            <a:ext cx="3168650" cy="519112"/>
            <a:chOff x="2180" y="1058"/>
            <a:chExt cx="1996" cy="327"/>
          </a:xfrm>
        </p:grpSpPr>
        <p:sp>
          <p:nvSpPr>
            <p:cNvPr id="19473" name="Line 7"/>
            <p:cNvSpPr/>
            <p:nvPr/>
          </p:nvSpPr>
          <p:spPr>
            <a:xfrm>
              <a:off x="2180" y="1221"/>
              <a:ext cx="48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4" name="Rectangle 8"/>
            <p:cNvSpPr/>
            <p:nvPr/>
          </p:nvSpPr>
          <p:spPr>
            <a:xfrm>
              <a:off x="2716" y="1058"/>
              <a:ext cx="14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小偏差线性化</a:t>
              </a:r>
              <a:endParaRPr lang="zh-CN" altLang="en-US" sz="2800" dirty="0"/>
            </a:p>
          </p:txBody>
        </p:sp>
      </p:grpSp>
      <p:sp>
        <p:nvSpPr>
          <p:cNvPr id="19463" name="Rectangle 10"/>
          <p:cNvSpPr/>
          <p:nvPr/>
        </p:nvSpPr>
        <p:spPr>
          <a:xfrm>
            <a:off x="838200" y="2924175"/>
            <a:ext cx="382588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2</a:t>
            </a:r>
            <a:endParaRPr lang="en-US" altLang="zh-CN" sz="2800" b="1" dirty="0"/>
          </a:p>
        </p:txBody>
      </p:sp>
      <p:sp>
        <p:nvSpPr>
          <p:cNvPr id="19464" name="Rectangle 11"/>
          <p:cNvSpPr/>
          <p:nvPr/>
        </p:nvSpPr>
        <p:spPr>
          <a:xfrm>
            <a:off x="1447800" y="2924175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分段线性化方法</a:t>
            </a:r>
            <a:endParaRPr lang="zh-CN" altLang="en-US" sz="2800" dirty="0"/>
          </a:p>
        </p:txBody>
      </p:sp>
      <p:sp>
        <p:nvSpPr>
          <p:cNvPr id="19465" name="Rectangle 12"/>
          <p:cNvSpPr/>
          <p:nvPr/>
        </p:nvSpPr>
        <p:spPr>
          <a:xfrm>
            <a:off x="838200" y="3762375"/>
            <a:ext cx="382588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</a:t>
            </a:r>
            <a:endParaRPr lang="en-US" altLang="zh-CN" sz="2800" b="1" dirty="0"/>
          </a:p>
        </p:txBody>
      </p:sp>
      <p:sp>
        <p:nvSpPr>
          <p:cNvPr id="19466" name="Rectangle 13"/>
          <p:cNvSpPr/>
          <p:nvPr/>
        </p:nvSpPr>
        <p:spPr>
          <a:xfrm>
            <a:off x="1447800" y="3762375"/>
            <a:ext cx="54340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相平面方法</a:t>
            </a:r>
            <a:r>
              <a:rPr lang="en-US" altLang="zh-CN" sz="2800" dirty="0"/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主要针对二阶系统的运动分析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467" name="Rectangle 14"/>
          <p:cNvSpPr/>
          <p:nvPr/>
        </p:nvSpPr>
        <p:spPr>
          <a:xfrm>
            <a:off x="838200" y="4600575"/>
            <a:ext cx="382588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4</a:t>
            </a:r>
            <a:endParaRPr lang="en-US" altLang="zh-CN" sz="2800" b="1" dirty="0"/>
          </a:p>
        </p:txBody>
      </p:sp>
      <p:sp>
        <p:nvSpPr>
          <p:cNvPr id="19468" name="Rectangle 15"/>
          <p:cNvSpPr/>
          <p:nvPr/>
        </p:nvSpPr>
        <p:spPr>
          <a:xfrm>
            <a:off x="1447800" y="4600575"/>
            <a:ext cx="73152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描述函数法，</a:t>
            </a:r>
            <a:r>
              <a:rPr lang="zh-CN" altLang="en-US" sz="2000" b="1" dirty="0">
                <a:solidFill>
                  <a:srgbClr val="FF0000"/>
                </a:solidFill>
              </a:rPr>
              <a:t>应用频率分析的近似方法，主要用于极限环分析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469" name="Rectangle 16"/>
          <p:cNvSpPr/>
          <p:nvPr/>
        </p:nvSpPr>
        <p:spPr>
          <a:xfrm>
            <a:off x="831850" y="5424488"/>
            <a:ext cx="382588" cy="519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5</a:t>
            </a:r>
            <a:endParaRPr lang="en-US" altLang="zh-CN" sz="2800" b="1" dirty="0"/>
          </a:p>
        </p:txBody>
      </p:sp>
      <p:sp>
        <p:nvSpPr>
          <p:cNvPr id="19470" name="Rectangle 17"/>
          <p:cNvSpPr/>
          <p:nvPr/>
        </p:nvSpPr>
        <p:spPr>
          <a:xfrm>
            <a:off x="1441450" y="5424488"/>
            <a:ext cx="74739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李雅普诺夫直接法，</a:t>
            </a:r>
            <a:r>
              <a:rPr lang="zh-CN" altLang="en-US" sz="2000" b="1" dirty="0">
                <a:solidFill>
                  <a:srgbClr val="FF0000"/>
                </a:solidFill>
              </a:rPr>
              <a:t>从能量的观点分析系统稳定性，并用于设计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9471" name="Object 19"/>
          <p:cNvGraphicFramePr>
            <a:graphicFrameLocks noChangeAspect="1"/>
          </p:cNvGraphicFramePr>
          <p:nvPr/>
        </p:nvGraphicFramePr>
        <p:xfrm>
          <a:off x="6400800" y="1905000"/>
          <a:ext cx="11017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90500" imgH="711200" progId="Equation.DSMT4">
                  <p:embed/>
                </p:oleObj>
              </mc:Choice>
              <mc:Fallback>
                <p:oleObj name="" r:id="rId1" imgW="190500" imgH="711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0800" y="1905000"/>
                        <a:ext cx="1101725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20"/>
          <p:cNvSpPr/>
          <p:nvPr/>
        </p:nvSpPr>
        <p:spPr>
          <a:xfrm>
            <a:off x="7391400" y="3036888"/>
            <a:ext cx="577850" cy="1838325"/>
          </a:xfrm>
          <a:prstGeom prst="rect">
            <a:avLst/>
          </a:prstGeom>
          <a:solidFill>
            <a:srgbClr val="00CC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经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典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方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0483" name="Rectangle 4"/>
          <p:cNvSpPr/>
          <p:nvPr/>
        </p:nvSpPr>
        <p:spPr>
          <a:xfrm>
            <a:off x="762000" y="762000"/>
            <a:ext cx="2711450" cy="557213"/>
          </a:xfrm>
          <a:prstGeom prst="rect">
            <a:avLst/>
          </a:prstGeom>
          <a:solidFill>
            <a:srgbClr val="00CC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较为现代的方法</a:t>
            </a:r>
            <a:endParaRPr lang="zh-CN" altLang="en-US" sz="2800" dirty="0"/>
          </a:p>
        </p:txBody>
      </p:sp>
      <p:sp>
        <p:nvSpPr>
          <p:cNvPr id="20484" name="Rectangle 5"/>
          <p:cNvSpPr/>
          <p:nvPr/>
        </p:nvSpPr>
        <p:spPr>
          <a:xfrm>
            <a:off x="838200" y="1752600"/>
            <a:ext cx="382588" cy="519113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1</a:t>
            </a:r>
            <a:endParaRPr lang="en-US" altLang="zh-CN" sz="2800" b="1" dirty="0"/>
          </a:p>
        </p:txBody>
      </p:sp>
      <p:sp>
        <p:nvSpPr>
          <p:cNvPr id="20485" name="Rectangle 6"/>
          <p:cNvSpPr/>
          <p:nvPr/>
        </p:nvSpPr>
        <p:spPr>
          <a:xfrm>
            <a:off x="1447800" y="1752600"/>
            <a:ext cx="5518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逆系统方法（或称为动态逆方法）</a:t>
            </a:r>
            <a:endParaRPr lang="zh-CN" altLang="en-US" sz="2800" dirty="0"/>
          </a:p>
        </p:txBody>
      </p:sp>
      <p:sp>
        <p:nvSpPr>
          <p:cNvPr id="20486" name="Rectangle 7"/>
          <p:cNvSpPr/>
          <p:nvPr/>
        </p:nvSpPr>
        <p:spPr>
          <a:xfrm>
            <a:off x="838200" y="2514600"/>
            <a:ext cx="382588" cy="519113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2</a:t>
            </a:r>
            <a:endParaRPr lang="en-US" altLang="zh-CN" sz="2800" b="1" dirty="0"/>
          </a:p>
        </p:txBody>
      </p:sp>
      <p:sp>
        <p:nvSpPr>
          <p:cNvPr id="20487" name="Rectangle 8"/>
          <p:cNvSpPr/>
          <p:nvPr/>
        </p:nvSpPr>
        <p:spPr>
          <a:xfrm>
            <a:off x="1447800" y="25146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自适应控制方法</a:t>
            </a:r>
            <a:endParaRPr lang="zh-CN" altLang="en-US" sz="2800" dirty="0"/>
          </a:p>
        </p:txBody>
      </p:sp>
      <p:sp>
        <p:nvSpPr>
          <p:cNvPr id="20488" name="Rectangle 9"/>
          <p:cNvSpPr/>
          <p:nvPr/>
        </p:nvSpPr>
        <p:spPr>
          <a:xfrm>
            <a:off x="838200" y="3298825"/>
            <a:ext cx="382588" cy="519113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</a:t>
            </a:r>
            <a:endParaRPr lang="en-US" altLang="zh-CN" sz="2800" b="1" dirty="0"/>
          </a:p>
        </p:txBody>
      </p:sp>
      <p:sp>
        <p:nvSpPr>
          <p:cNvPr id="20489" name="Rectangle 10"/>
          <p:cNvSpPr/>
          <p:nvPr/>
        </p:nvSpPr>
        <p:spPr>
          <a:xfrm>
            <a:off x="1447800" y="32766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变结构控制方法</a:t>
            </a:r>
            <a:endParaRPr lang="zh-CN" altLang="en-US" sz="2800" dirty="0"/>
          </a:p>
        </p:txBody>
      </p:sp>
      <p:sp>
        <p:nvSpPr>
          <p:cNvPr id="20490" name="Rectangle 12"/>
          <p:cNvSpPr/>
          <p:nvPr/>
        </p:nvSpPr>
        <p:spPr>
          <a:xfrm>
            <a:off x="838200" y="4059238"/>
            <a:ext cx="382588" cy="519112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4</a:t>
            </a:r>
            <a:endParaRPr lang="en-US" altLang="zh-CN" sz="2800" b="1" dirty="0"/>
          </a:p>
        </p:txBody>
      </p:sp>
      <p:sp>
        <p:nvSpPr>
          <p:cNvPr id="20491" name="Rectangle 13"/>
          <p:cNvSpPr/>
          <p:nvPr/>
        </p:nvSpPr>
        <p:spPr>
          <a:xfrm>
            <a:off x="1447800" y="40386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微分几何方法</a:t>
            </a:r>
            <a:endParaRPr lang="zh-CN" altLang="en-US" sz="2800" dirty="0"/>
          </a:p>
        </p:txBody>
      </p:sp>
      <p:sp>
        <p:nvSpPr>
          <p:cNvPr id="20492" name="Rectangle 14"/>
          <p:cNvSpPr/>
          <p:nvPr/>
        </p:nvSpPr>
        <p:spPr>
          <a:xfrm>
            <a:off x="838200" y="4911725"/>
            <a:ext cx="382588" cy="519113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5</a:t>
            </a:r>
            <a:endParaRPr lang="en-US" altLang="zh-CN" sz="2800" b="1" dirty="0"/>
          </a:p>
        </p:txBody>
      </p:sp>
      <p:sp>
        <p:nvSpPr>
          <p:cNvPr id="20493" name="Rectangle 15"/>
          <p:cNvSpPr/>
          <p:nvPr/>
        </p:nvSpPr>
        <p:spPr>
          <a:xfrm>
            <a:off x="1447800" y="489108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微分代数方法</a:t>
            </a:r>
            <a:endParaRPr lang="zh-CN" altLang="en-US" sz="2800" dirty="0"/>
          </a:p>
        </p:txBody>
      </p:sp>
      <p:sp>
        <p:nvSpPr>
          <p:cNvPr id="20494" name="Rectangle 16"/>
          <p:cNvSpPr/>
          <p:nvPr/>
        </p:nvSpPr>
        <p:spPr>
          <a:xfrm>
            <a:off x="838200" y="5713413"/>
            <a:ext cx="382588" cy="519112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6</a:t>
            </a:r>
            <a:endParaRPr lang="en-US" altLang="zh-CN" sz="2800" b="1" dirty="0"/>
          </a:p>
        </p:txBody>
      </p:sp>
      <p:sp>
        <p:nvSpPr>
          <p:cNvPr id="20495" name="Rectangle 17"/>
          <p:cNvSpPr/>
          <p:nvPr/>
        </p:nvSpPr>
        <p:spPr>
          <a:xfrm>
            <a:off x="1447800" y="569277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神经网络方法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4036" name="Text Box 4"/>
          <p:cNvSpPr txBox="1"/>
          <p:nvPr/>
        </p:nvSpPr>
        <p:spPr>
          <a:xfrm>
            <a:off x="304800" y="517525"/>
            <a:ext cx="8763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b="1" dirty="0"/>
              <a:t>2.2   </a:t>
            </a:r>
            <a:r>
              <a:rPr lang="zh-CN" altLang="en-US" sz="4000" b="1" dirty="0"/>
              <a:t>控制系统中的典型非线性特性</a:t>
            </a:r>
            <a:endParaRPr lang="zh-CN" altLang="en-US" sz="4000" b="1" dirty="0"/>
          </a:p>
        </p:txBody>
      </p:sp>
      <p:sp>
        <p:nvSpPr>
          <p:cNvPr id="44037" name="Rectangle 5"/>
          <p:cNvSpPr/>
          <p:nvPr/>
        </p:nvSpPr>
        <p:spPr>
          <a:xfrm>
            <a:off x="990600" y="1524000"/>
            <a:ext cx="374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典型非线性的共同特点</a:t>
            </a:r>
            <a:endParaRPr lang="zh-CN" alt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57200" y="2224088"/>
            <a:ext cx="7031038" cy="1190625"/>
            <a:chOff x="457200" y="2224088"/>
            <a:chExt cx="7031038" cy="1190625"/>
          </a:xfrm>
        </p:grpSpPr>
        <p:sp>
          <p:nvSpPr>
            <p:cNvPr id="21515" name="Oval 6"/>
            <p:cNvSpPr/>
            <p:nvPr/>
          </p:nvSpPr>
          <p:spPr>
            <a:xfrm>
              <a:off x="457200" y="2362200"/>
              <a:ext cx="304800" cy="304800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1516" name="Rectangle 7"/>
            <p:cNvSpPr/>
            <p:nvPr/>
          </p:nvSpPr>
          <p:spPr>
            <a:xfrm>
              <a:off x="903288" y="2224088"/>
              <a:ext cx="65849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不能应用小偏差线性化方法将其线性化，</a:t>
              </a:r>
              <a:endParaRPr lang="zh-CN" altLang="en-US" sz="2800" dirty="0"/>
            </a:p>
          </p:txBody>
        </p:sp>
        <p:sp>
          <p:nvSpPr>
            <p:cNvPr id="21517" name="Rectangle 8"/>
            <p:cNvSpPr/>
            <p:nvPr/>
          </p:nvSpPr>
          <p:spPr>
            <a:xfrm>
              <a:off x="838200" y="2895600"/>
              <a:ext cx="62293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一般称这类非线性特性为本质非线性。</a:t>
              </a:r>
              <a:endParaRPr lang="zh-CN" altLang="en-US" sz="28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7200" y="3690938"/>
            <a:ext cx="8382000" cy="1262062"/>
            <a:chOff x="457200" y="3690938"/>
            <a:chExt cx="8382000" cy="1262062"/>
          </a:xfrm>
        </p:grpSpPr>
        <p:sp>
          <p:nvSpPr>
            <p:cNvPr id="21511" name="Oval 9"/>
            <p:cNvSpPr/>
            <p:nvPr/>
          </p:nvSpPr>
          <p:spPr>
            <a:xfrm>
              <a:off x="457200" y="3810000"/>
              <a:ext cx="304800" cy="304800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1512" name="Rectangle 10"/>
            <p:cNvSpPr/>
            <p:nvPr/>
          </p:nvSpPr>
          <p:spPr>
            <a:xfrm>
              <a:off x="838200" y="3692525"/>
              <a:ext cx="51625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非线性特性是静态的、定常的，</a:t>
              </a:r>
              <a:endParaRPr lang="zh-CN" altLang="en-US" sz="2800" dirty="0"/>
            </a:p>
          </p:txBody>
        </p:sp>
        <p:sp>
          <p:nvSpPr>
            <p:cNvPr id="21513" name="Rectangle 11"/>
            <p:cNvSpPr/>
            <p:nvPr/>
          </p:nvSpPr>
          <p:spPr>
            <a:xfrm>
              <a:off x="5810250" y="3690938"/>
              <a:ext cx="30289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不涉及动态特性，</a:t>
              </a:r>
              <a:endParaRPr lang="zh-CN" altLang="en-US" sz="2800" dirty="0"/>
            </a:p>
          </p:txBody>
        </p:sp>
        <p:sp>
          <p:nvSpPr>
            <p:cNvPr id="21514" name="Rectangle 12"/>
            <p:cNvSpPr/>
            <p:nvPr/>
          </p:nvSpPr>
          <p:spPr>
            <a:xfrm>
              <a:off x="838200" y="4433888"/>
              <a:ext cx="33845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即不涉及微分关系。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5060" name="Rectangle 4"/>
          <p:cNvSpPr/>
          <p:nvPr/>
        </p:nvSpPr>
        <p:spPr>
          <a:xfrm>
            <a:off x="762000" y="381000"/>
            <a:ext cx="7543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/>
              <a:t>2.2.1   </a:t>
            </a:r>
            <a:r>
              <a:rPr lang="zh-CN" altLang="en-US" sz="3600" b="1" dirty="0"/>
              <a:t>饱和特性</a:t>
            </a:r>
            <a:endParaRPr lang="zh-CN" altLang="en-US" sz="3600" b="1" dirty="0"/>
          </a:p>
        </p:txBody>
      </p:sp>
      <p:grpSp>
        <p:nvGrpSpPr>
          <p:cNvPr id="45077" name="Group 21"/>
          <p:cNvGrpSpPr/>
          <p:nvPr/>
        </p:nvGrpSpPr>
        <p:grpSpPr>
          <a:xfrm>
            <a:off x="685800" y="1066800"/>
            <a:ext cx="5410200" cy="4191000"/>
            <a:chOff x="720" y="624"/>
            <a:chExt cx="4200" cy="3408"/>
          </a:xfrm>
        </p:grpSpPr>
        <p:sp>
          <p:nvSpPr>
            <p:cNvPr id="22545" name="Line 5"/>
            <p:cNvSpPr/>
            <p:nvPr/>
          </p:nvSpPr>
          <p:spPr>
            <a:xfrm>
              <a:off x="720" y="2448"/>
              <a:ext cx="41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6" name="Line 6"/>
            <p:cNvSpPr/>
            <p:nvPr/>
          </p:nvSpPr>
          <p:spPr>
            <a:xfrm flipV="1">
              <a:off x="2784" y="672"/>
              <a:ext cx="0" cy="33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7" name="Line 7"/>
            <p:cNvSpPr/>
            <p:nvPr/>
          </p:nvSpPr>
          <p:spPr>
            <a:xfrm flipV="1">
              <a:off x="1879" y="1817"/>
              <a:ext cx="1872" cy="121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8" name="Line 8"/>
            <p:cNvSpPr/>
            <p:nvPr/>
          </p:nvSpPr>
          <p:spPr>
            <a:xfrm>
              <a:off x="3744" y="1824"/>
              <a:ext cx="672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9" name="Line 9"/>
            <p:cNvSpPr/>
            <p:nvPr/>
          </p:nvSpPr>
          <p:spPr>
            <a:xfrm>
              <a:off x="1234" y="3024"/>
              <a:ext cx="672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0" name="Line 10"/>
            <p:cNvSpPr/>
            <p:nvPr/>
          </p:nvSpPr>
          <p:spPr>
            <a:xfrm flipH="1">
              <a:off x="2778" y="1824"/>
              <a:ext cx="960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2551" name="Line 11"/>
            <p:cNvSpPr/>
            <p:nvPr/>
          </p:nvSpPr>
          <p:spPr>
            <a:xfrm flipH="1">
              <a:off x="1880" y="3024"/>
              <a:ext cx="907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2552" name="Line 12"/>
            <p:cNvSpPr/>
            <p:nvPr/>
          </p:nvSpPr>
          <p:spPr>
            <a:xfrm>
              <a:off x="3744" y="1824"/>
              <a:ext cx="0" cy="624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2553" name="Line 13"/>
            <p:cNvSpPr/>
            <p:nvPr/>
          </p:nvSpPr>
          <p:spPr>
            <a:xfrm>
              <a:off x="1906" y="2448"/>
              <a:ext cx="0" cy="589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2554" name="Object 14"/>
            <p:cNvGraphicFramePr>
              <a:graphicFrameLocks noChangeAspect="1"/>
            </p:cNvGraphicFramePr>
            <p:nvPr/>
          </p:nvGraphicFramePr>
          <p:xfrm>
            <a:off x="4416" y="2496"/>
            <a:ext cx="50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" imgW="266700" imgH="203200" progId="Equation.DSMT4">
                    <p:embed/>
                  </p:oleObj>
                </mc:Choice>
                <mc:Fallback>
                  <p:oleObj name="" r:id="rId1" imgW="266700" imgH="203200" progId="Equation.DSMT4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16" y="2496"/>
                          <a:ext cx="504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15"/>
            <p:cNvGraphicFramePr>
              <a:graphicFrameLocks noChangeAspect="1"/>
            </p:cNvGraphicFramePr>
            <p:nvPr/>
          </p:nvGraphicFramePr>
          <p:xfrm>
            <a:off x="2880" y="624"/>
            <a:ext cx="52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3" imgW="279400" imgH="203200" progId="Equation.DSMT4">
                    <p:embed/>
                  </p:oleObj>
                </mc:Choice>
                <mc:Fallback>
                  <p:oleObj name="" r:id="rId3" imgW="279400" imgH="2032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80" y="624"/>
                          <a:ext cx="528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16"/>
            <p:cNvGraphicFramePr>
              <a:graphicFrameLocks noChangeAspect="1"/>
            </p:cNvGraphicFramePr>
            <p:nvPr/>
          </p:nvGraphicFramePr>
          <p:xfrm>
            <a:off x="2839" y="2462"/>
            <a:ext cx="24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127000" imgH="177165" progId="Equation.DSMT4">
                    <p:embed/>
                  </p:oleObj>
                </mc:Choice>
                <mc:Fallback>
                  <p:oleObj name="" r:id="rId5" imgW="127000" imgH="177165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39" y="2462"/>
                          <a:ext cx="24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17"/>
            <p:cNvGraphicFramePr>
              <a:graphicFrameLocks noChangeAspect="1"/>
            </p:cNvGraphicFramePr>
            <p:nvPr/>
          </p:nvGraphicFramePr>
          <p:xfrm>
            <a:off x="3621" y="2490"/>
            <a:ext cx="24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7" imgW="127000" imgH="139700" progId="Equation.DSMT4">
                    <p:embed/>
                  </p:oleObj>
                </mc:Choice>
                <mc:Fallback>
                  <p:oleObj name="" r:id="rId7" imgW="127000" imgH="139700" progId="Equation.DSMT4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21" y="2490"/>
                          <a:ext cx="240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8" name="Object 18"/>
            <p:cNvGraphicFramePr>
              <a:graphicFrameLocks noChangeAspect="1"/>
            </p:cNvGraphicFramePr>
            <p:nvPr/>
          </p:nvGraphicFramePr>
          <p:xfrm>
            <a:off x="1492" y="2489"/>
            <a:ext cx="40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9" imgW="215900" imgH="139700" progId="Equation.DSMT4">
                    <p:embed/>
                  </p:oleObj>
                </mc:Choice>
                <mc:Fallback>
                  <p:oleObj name="" r:id="rId9" imgW="215900" imgH="1397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92" y="2489"/>
                          <a:ext cx="408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9" name="Object 19"/>
            <p:cNvGraphicFramePr>
              <a:graphicFrameLocks noChangeAspect="1"/>
            </p:cNvGraphicFramePr>
            <p:nvPr/>
          </p:nvGraphicFramePr>
          <p:xfrm>
            <a:off x="2551" y="1644"/>
            <a:ext cx="24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1" imgW="127000" imgH="177165" progId="Equation.DSMT4">
                    <p:embed/>
                  </p:oleObj>
                </mc:Choice>
                <mc:Fallback>
                  <p:oleObj name="" r:id="rId11" imgW="127000" imgH="177165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51" y="1644"/>
                          <a:ext cx="24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0" name="Object 20"/>
            <p:cNvGraphicFramePr>
              <a:graphicFrameLocks noChangeAspect="1"/>
            </p:cNvGraphicFramePr>
            <p:nvPr/>
          </p:nvGraphicFramePr>
          <p:xfrm>
            <a:off x="2400" y="2975"/>
            <a:ext cx="38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3" imgW="203200" imgH="177800" progId="Equation.DSMT4">
                    <p:embed/>
                  </p:oleObj>
                </mc:Choice>
                <mc:Fallback>
                  <p:oleObj name="" r:id="rId13" imgW="203200" imgH="177800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00" y="2975"/>
                          <a:ext cx="384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78" name="Group 22"/>
          <p:cNvGrpSpPr/>
          <p:nvPr/>
        </p:nvGrpSpPr>
        <p:grpSpPr>
          <a:xfrm>
            <a:off x="990600" y="5334000"/>
            <a:ext cx="5181600" cy="1295400"/>
            <a:chOff x="1104" y="857"/>
            <a:chExt cx="3494" cy="922"/>
          </a:xfrm>
        </p:grpSpPr>
        <p:graphicFrame>
          <p:nvGraphicFramePr>
            <p:cNvPr id="22542" name="Object 23"/>
            <p:cNvGraphicFramePr>
              <a:graphicFrameLocks noChangeAspect="1"/>
            </p:cNvGraphicFramePr>
            <p:nvPr/>
          </p:nvGraphicFramePr>
          <p:xfrm>
            <a:off x="1104" y="912"/>
            <a:ext cx="2136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5" imgW="1130300" imgH="457200" progId="Equation.DSMT4">
                    <p:embed/>
                  </p:oleObj>
                </mc:Choice>
                <mc:Fallback>
                  <p:oleObj name="" r:id="rId15" imgW="1130300" imgH="4572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04" y="912"/>
                          <a:ext cx="2136" cy="8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24"/>
            <p:cNvGraphicFramePr>
              <a:graphicFrameLocks noChangeAspect="1"/>
            </p:cNvGraphicFramePr>
            <p:nvPr/>
          </p:nvGraphicFramePr>
          <p:xfrm>
            <a:off x="3566" y="857"/>
            <a:ext cx="1032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7" imgW="545465" imgH="254000" progId="Equation.DSMT4">
                    <p:embed/>
                  </p:oleObj>
                </mc:Choice>
                <mc:Fallback>
                  <p:oleObj name="" r:id="rId17" imgW="545465" imgH="2540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66" y="857"/>
                          <a:ext cx="1032" cy="4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25"/>
            <p:cNvGraphicFramePr>
              <a:graphicFrameLocks noChangeAspect="1"/>
            </p:cNvGraphicFramePr>
            <p:nvPr/>
          </p:nvGraphicFramePr>
          <p:xfrm>
            <a:off x="3566" y="1296"/>
            <a:ext cx="1032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9" imgW="545465" imgH="254000" progId="Equation.DSMT4">
                    <p:embed/>
                  </p:oleObj>
                </mc:Choice>
                <mc:Fallback>
                  <p:oleObj name="" r:id="rId19" imgW="545465" imgH="2540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66" y="1296"/>
                          <a:ext cx="1032" cy="4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89" name="Group 33"/>
          <p:cNvGrpSpPr/>
          <p:nvPr/>
        </p:nvGrpSpPr>
        <p:grpSpPr>
          <a:xfrm>
            <a:off x="6051550" y="1349375"/>
            <a:ext cx="2951163" cy="519113"/>
            <a:chOff x="3812" y="850"/>
            <a:chExt cx="1859" cy="327"/>
          </a:xfrm>
        </p:grpSpPr>
        <p:graphicFrame>
          <p:nvGraphicFramePr>
            <p:cNvPr id="22539" name="Object 26"/>
            <p:cNvGraphicFramePr>
              <a:graphicFrameLocks noChangeAspect="1"/>
            </p:cNvGraphicFramePr>
            <p:nvPr/>
          </p:nvGraphicFramePr>
          <p:xfrm>
            <a:off x="3812" y="898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1" imgW="127000" imgH="139700" progId="Equation.DSMT4">
                    <p:embed/>
                  </p:oleObj>
                </mc:Choice>
                <mc:Fallback>
                  <p:oleObj name="" r:id="rId21" imgW="127000" imgH="1397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12" y="898"/>
                          <a:ext cx="21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Line 27"/>
            <p:cNvSpPr/>
            <p:nvPr/>
          </p:nvSpPr>
          <p:spPr>
            <a:xfrm>
              <a:off x="4032" y="1016"/>
              <a:ext cx="384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1" name="Rectangle 29"/>
            <p:cNvSpPr/>
            <p:nvPr/>
          </p:nvSpPr>
          <p:spPr>
            <a:xfrm>
              <a:off x="4435" y="850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线性区宽度</a:t>
              </a:r>
              <a:endParaRPr lang="zh-CN" altLang="en-US" sz="2800" dirty="0"/>
            </a:p>
          </p:txBody>
        </p:sp>
      </p:grpSp>
      <p:grpSp>
        <p:nvGrpSpPr>
          <p:cNvPr id="45090" name="Group 34"/>
          <p:cNvGrpSpPr/>
          <p:nvPr/>
        </p:nvGrpSpPr>
        <p:grpSpPr>
          <a:xfrm>
            <a:off x="6064250" y="2101850"/>
            <a:ext cx="2938463" cy="946150"/>
            <a:chOff x="3820" y="1324"/>
            <a:chExt cx="1851" cy="596"/>
          </a:xfrm>
        </p:grpSpPr>
        <p:graphicFrame>
          <p:nvGraphicFramePr>
            <p:cNvPr id="22536" name="Object 30"/>
            <p:cNvGraphicFramePr>
              <a:graphicFrameLocks noChangeAspect="1"/>
            </p:cNvGraphicFramePr>
            <p:nvPr/>
          </p:nvGraphicFramePr>
          <p:xfrm>
            <a:off x="3820" y="1330"/>
            <a:ext cx="21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20" y="1330"/>
                          <a:ext cx="219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Line 31"/>
            <p:cNvSpPr/>
            <p:nvPr/>
          </p:nvSpPr>
          <p:spPr>
            <a:xfrm>
              <a:off x="4032" y="1490"/>
              <a:ext cx="384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38" name="Rectangle 32"/>
            <p:cNvSpPr/>
            <p:nvPr/>
          </p:nvSpPr>
          <p:spPr>
            <a:xfrm>
              <a:off x="4435" y="1324"/>
              <a:ext cx="123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线性区特性</a:t>
              </a:r>
              <a:endParaRPr lang="zh-CN" altLang="en-US" sz="2800" dirty="0"/>
            </a:p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的斜率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09600" y="685800"/>
            <a:ext cx="7823200" cy="2805113"/>
            <a:chOff x="609600" y="685800"/>
            <a:chExt cx="7823200" cy="2805113"/>
          </a:xfrm>
        </p:grpSpPr>
        <p:sp>
          <p:nvSpPr>
            <p:cNvPr id="5131" name="Rectangle 6"/>
            <p:cNvSpPr/>
            <p:nvPr/>
          </p:nvSpPr>
          <p:spPr>
            <a:xfrm>
              <a:off x="762000" y="685800"/>
              <a:ext cx="4953000" cy="6451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b="1" dirty="0"/>
                <a:t>2.1.1   </a:t>
              </a:r>
              <a:r>
                <a:rPr lang="zh-CN" altLang="en-US" sz="3600" b="1" dirty="0"/>
                <a:t>非线性系统</a:t>
              </a:r>
              <a:endParaRPr lang="zh-CN" altLang="en-US" sz="3600" b="1" dirty="0"/>
            </a:p>
          </p:txBody>
        </p:sp>
        <p:sp>
          <p:nvSpPr>
            <p:cNvPr id="5132" name="Rectangle 8"/>
            <p:cNvSpPr/>
            <p:nvPr/>
          </p:nvSpPr>
          <p:spPr>
            <a:xfrm>
              <a:off x="609600" y="1600200"/>
              <a:ext cx="1962150" cy="519113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非线性系统</a:t>
              </a:r>
              <a:endParaRPr lang="zh-CN" altLang="en-US" sz="2800" dirty="0"/>
            </a:p>
          </p:txBody>
        </p:sp>
        <p:grpSp>
          <p:nvGrpSpPr>
            <p:cNvPr id="5133" name="Group 15"/>
            <p:cNvGrpSpPr/>
            <p:nvPr/>
          </p:nvGrpSpPr>
          <p:grpSpPr>
            <a:xfrm>
              <a:off x="609600" y="1600200"/>
              <a:ext cx="7750175" cy="1219200"/>
              <a:chOff x="384" y="1008"/>
              <a:chExt cx="4882" cy="768"/>
            </a:xfrm>
          </p:grpSpPr>
          <p:sp>
            <p:nvSpPr>
              <p:cNvPr id="5137" name="Line 9"/>
              <p:cNvSpPr/>
              <p:nvPr/>
            </p:nvSpPr>
            <p:spPr>
              <a:xfrm>
                <a:off x="1584" y="1200"/>
                <a:ext cx="432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8" name="Rectangle 10"/>
              <p:cNvSpPr/>
              <p:nvPr/>
            </p:nvSpPr>
            <p:spPr>
              <a:xfrm>
                <a:off x="2014" y="1008"/>
                <a:ext cx="325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运动规律要用非线性代数方程或</a:t>
                </a:r>
                <a:endParaRPr lang="zh-CN" altLang="en-US" sz="2800" dirty="0"/>
              </a:p>
            </p:txBody>
          </p:sp>
          <p:sp>
            <p:nvSpPr>
              <p:cNvPr id="5139" name="Rectangle 11"/>
              <p:cNvSpPr/>
              <p:nvPr/>
            </p:nvSpPr>
            <p:spPr>
              <a:xfrm>
                <a:off x="384" y="1449"/>
                <a:ext cx="43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非线性微分方程、非线性差分方程来描述，</a:t>
                </a:r>
                <a:endParaRPr lang="zh-CN" altLang="en-US" sz="2800" dirty="0"/>
              </a:p>
            </p:txBody>
          </p:sp>
        </p:grpSp>
        <p:grpSp>
          <p:nvGrpSpPr>
            <p:cNvPr id="5134" name="Group 16"/>
            <p:cNvGrpSpPr/>
            <p:nvPr/>
          </p:nvGrpSpPr>
          <p:grpSpPr>
            <a:xfrm>
              <a:off x="609600" y="2286000"/>
              <a:ext cx="7823200" cy="1204913"/>
              <a:chOff x="384" y="1440"/>
              <a:chExt cx="4928" cy="759"/>
            </a:xfrm>
          </p:grpSpPr>
          <p:sp>
            <p:nvSpPr>
              <p:cNvPr id="5135" name="Rectangle 12"/>
              <p:cNvSpPr/>
              <p:nvPr/>
            </p:nvSpPr>
            <p:spPr>
              <a:xfrm>
                <a:off x="4524" y="1440"/>
                <a:ext cx="7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不能用</a:t>
                </a:r>
                <a:endParaRPr lang="zh-CN" altLang="en-US" sz="2800" dirty="0"/>
              </a:p>
            </p:txBody>
          </p:sp>
          <p:sp>
            <p:nvSpPr>
              <p:cNvPr id="5136" name="Rectangle 14"/>
              <p:cNvSpPr/>
              <p:nvPr/>
            </p:nvSpPr>
            <p:spPr>
              <a:xfrm>
                <a:off x="384" y="1872"/>
                <a:ext cx="235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线性方程描述的系统。</a:t>
                </a:r>
                <a:endParaRPr lang="zh-CN" altLang="en-US" sz="2800" dirty="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09600" y="3657600"/>
            <a:ext cx="7924800" cy="1752600"/>
            <a:chOff x="609600" y="3657600"/>
            <a:chExt cx="7924800" cy="1752600"/>
          </a:xfrm>
        </p:grpSpPr>
        <p:sp>
          <p:nvSpPr>
            <p:cNvPr id="5125" name="Rectangle 20"/>
            <p:cNvSpPr/>
            <p:nvPr/>
          </p:nvSpPr>
          <p:spPr>
            <a:xfrm>
              <a:off x="1316038" y="3671888"/>
              <a:ext cx="12509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另外，</a:t>
              </a:r>
              <a:endParaRPr lang="zh-CN" altLang="en-US" sz="2800" dirty="0"/>
            </a:p>
          </p:txBody>
        </p:sp>
        <p:sp>
          <p:nvSpPr>
            <p:cNvPr id="5126" name="Rectangle 22"/>
            <p:cNvSpPr/>
            <p:nvPr/>
          </p:nvSpPr>
          <p:spPr>
            <a:xfrm>
              <a:off x="2336800" y="3657600"/>
              <a:ext cx="51625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控制系统中若含有非线性环节，</a:t>
              </a:r>
              <a:endParaRPr lang="zh-CN" altLang="en-US" sz="2800" dirty="0"/>
            </a:p>
          </p:txBody>
        </p:sp>
        <p:grpSp>
          <p:nvGrpSpPr>
            <p:cNvPr id="5127" name="Group 25"/>
            <p:cNvGrpSpPr/>
            <p:nvPr/>
          </p:nvGrpSpPr>
          <p:grpSpPr>
            <a:xfrm>
              <a:off x="609600" y="3657600"/>
              <a:ext cx="7924800" cy="1077913"/>
              <a:chOff x="384" y="2304"/>
              <a:chExt cx="4992" cy="679"/>
            </a:xfrm>
          </p:grpSpPr>
          <p:sp>
            <p:nvSpPr>
              <p:cNvPr id="5129" name="Rectangle 23"/>
              <p:cNvSpPr/>
              <p:nvPr/>
            </p:nvSpPr>
            <p:spPr>
              <a:xfrm>
                <a:off x="4588" y="2304"/>
                <a:ext cx="7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则称为</a:t>
                </a:r>
                <a:endParaRPr lang="zh-CN" altLang="en-US" sz="2800" dirty="0"/>
              </a:p>
            </p:txBody>
          </p:sp>
          <p:sp>
            <p:nvSpPr>
              <p:cNvPr id="5130" name="Rectangle 24"/>
              <p:cNvSpPr/>
              <p:nvPr/>
            </p:nvSpPr>
            <p:spPr>
              <a:xfrm>
                <a:off x="384" y="2656"/>
                <a:ext cx="146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非线性系统。</a:t>
                </a:r>
                <a:endParaRPr lang="zh-CN" altLang="en-US" sz="2800" dirty="0"/>
              </a:p>
            </p:txBody>
          </p:sp>
        </p:grpSp>
        <p:sp>
          <p:nvSpPr>
            <p:cNvPr id="5128" name="Rectangle 26"/>
            <p:cNvSpPr/>
            <p:nvPr/>
          </p:nvSpPr>
          <p:spPr>
            <a:xfrm>
              <a:off x="1339850" y="4891088"/>
              <a:ext cx="55181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非线性系统一般不满足叠加原理。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饱和特性的特点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/>
              <a:t>控制系统中的元器件都是有限幅的，如放大器的饱和特性，伺服电机的控制电压，调节阀的行程等。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饱和特性使系统在大信号作用下的等效增益降低，使响应过程变长，稳态误差增大，甚至影响系统稳定性。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但合理利用饱和特性，可以保障系统和元件安全运行。</a:t>
            </a:r>
            <a:endParaRPr lang="zh-CN" altLang="en-US" sz="2800" dirty="0"/>
          </a:p>
        </p:txBody>
      </p:sp>
      <p:sp>
        <p:nvSpPr>
          <p:cNvPr id="2355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4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charRg st="4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charRg st="9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charRg st="9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-38100" y="152400"/>
          <a:ext cx="9220200" cy="554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9212580" imgH="5539740" progId="Paint.Picture">
                  <p:embed/>
                </p:oleObj>
              </mc:Choice>
              <mc:Fallback>
                <p:oleObj name="" r:id="rId2" imgW="9212580" imgH="553974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8100" y="152400"/>
                        <a:ext cx="9220200" cy="554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0" y="5029200"/>
            <a:ext cx="7943850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死区特性的特点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/>
              <a:t>如伺服电机的死去电压、测量元件的不灵敏区等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死区特性的存在将产生系统静差，传感器误差，低速运行时由干摩擦特性引起的“低速爬行”现象</a:t>
            </a:r>
            <a:endParaRPr lang="zh-CN" altLang="en-US" sz="2800" b="1" dirty="0"/>
          </a:p>
        </p:txBody>
      </p:sp>
      <p:sp>
        <p:nvSpPr>
          <p:cNvPr id="2560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2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charRg st="2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37160" y="62230"/>
          <a:ext cx="8869045" cy="703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862060" imgH="7033260" progId="Paint.Picture">
                  <p:embed/>
                </p:oleObj>
              </mc:Choice>
              <mc:Fallback>
                <p:oleObj name="" r:id="rId1" imgW="8862060" imgH="703326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" y="62230"/>
                        <a:ext cx="8869045" cy="703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间隙特性的特点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/>
              <a:t>典型的有齿轮传动的齿隙、液压传动的油隙等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系统中的间隙特性使系统输出产生滞后，从而降低了系统的相对稳定性，或使系统产生自持振荡。</a:t>
            </a:r>
            <a:endParaRPr lang="zh-CN" altLang="en-US" sz="2800" b="1" dirty="0"/>
          </a:p>
        </p:txBody>
      </p:sp>
      <p:sp>
        <p:nvSpPr>
          <p:cNvPr id="2765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2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charRg st="2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450215" y="54610"/>
          <a:ext cx="8243570" cy="690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237220" imgH="6896100" progId="Paint.Picture">
                  <p:embed/>
                </p:oleObj>
              </mc:Choice>
              <mc:Fallback>
                <p:oleObj name="" r:id="rId1" imgW="8237220" imgH="68961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215" y="54610"/>
                        <a:ext cx="8243570" cy="690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96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95250"/>
            <a:ext cx="9039225" cy="661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30723" name="组合 1"/>
          <p:cNvGrpSpPr/>
          <p:nvPr/>
        </p:nvGrpSpPr>
        <p:grpSpPr>
          <a:xfrm>
            <a:off x="685800" y="685800"/>
            <a:ext cx="8305800" cy="1128713"/>
            <a:chOff x="685800" y="685800"/>
            <a:chExt cx="8305800" cy="1128713"/>
          </a:xfrm>
        </p:grpSpPr>
        <p:grpSp>
          <p:nvGrpSpPr>
            <p:cNvPr id="30734" name="Group 11"/>
            <p:cNvGrpSpPr/>
            <p:nvPr/>
          </p:nvGrpSpPr>
          <p:grpSpPr>
            <a:xfrm>
              <a:off x="685800" y="685800"/>
              <a:ext cx="2286000" cy="519113"/>
              <a:chOff x="432" y="432"/>
              <a:chExt cx="1440" cy="327"/>
            </a:xfrm>
          </p:grpSpPr>
          <p:sp>
            <p:nvSpPr>
              <p:cNvPr id="30737" name="Text Box 4"/>
              <p:cNvSpPr txBox="1"/>
              <p:nvPr/>
            </p:nvSpPr>
            <p:spPr>
              <a:xfrm>
                <a:off x="432" y="432"/>
                <a:ext cx="14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800" dirty="0"/>
                  <a:t>若          ，</a:t>
                </a:r>
                <a:endParaRPr lang="zh-CN" altLang="en-US" sz="2800" dirty="0"/>
              </a:p>
            </p:txBody>
          </p:sp>
          <p:graphicFrame>
            <p:nvGraphicFramePr>
              <p:cNvPr id="30738" name="Object 5"/>
              <p:cNvGraphicFramePr>
                <a:graphicFrameLocks noChangeAspect="1"/>
              </p:cNvGraphicFramePr>
              <p:nvPr/>
            </p:nvGraphicFramePr>
            <p:xfrm>
              <a:off x="720" y="438"/>
              <a:ext cx="62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1" imgW="354965" imgH="177800" progId="Equation.DSMT4">
                      <p:embed/>
                    </p:oleObj>
                  </mc:Choice>
                  <mc:Fallback>
                    <p:oleObj name="" r:id="rId1" imgW="354965" imgH="177800" progId="Equation.DSMT4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720" y="438"/>
                            <a:ext cx="625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5" name="Rectangle 8"/>
            <p:cNvSpPr/>
            <p:nvPr/>
          </p:nvSpPr>
          <p:spPr>
            <a:xfrm>
              <a:off x="2406650" y="685800"/>
              <a:ext cx="6584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则继电器的吸上电压与释放电压均为零，</a:t>
              </a:r>
              <a:endParaRPr lang="zh-CN" altLang="en-US" sz="2800" dirty="0"/>
            </a:p>
          </p:txBody>
        </p:sp>
        <p:sp>
          <p:nvSpPr>
            <p:cNvPr id="30736" name="Rectangle 10"/>
            <p:cNvSpPr/>
            <p:nvPr/>
          </p:nvSpPr>
          <p:spPr>
            <a:xfrm>
              <a:off x="741363" y="1295400"/>
              <a:ext cx="4806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称为理想继电器特性，如图：</a:t>
              </a:r>
              <a:endParaRPr lang="zh-CN" altLang="en-US" sz="2800" dirty="0"/>
            </a:p>
          </p:txBody>
        </p:sp>
      </p:grpSp>
      <p:grpSp>
        <p:nvGrpSpPr>
          <p:cNvPr id="50202" name="Group 26"/>
          <p:cNvGrpSpPr/>
          <p:nvPr/>
        </p:nvGrpSpPr>
        <p:grpSpPr>
          <a:xfrm>
            <a:off x="3043238" y="1981200"/>
            <a:ext cx="3586162" cy="4191000"/>
            <a:chOff x="1917" y="1248"/>
            <a:chExt cx="2259" cy="2640"/>
          </a:xfrm>
        </p:grpSpPr>
        <p:sp>
          <p:nvSpPr>
            <p:cNvPr id="30725" name="Line 13"/>
            <p:cNvSpPr/>
            <p:nvPr/>
          </p:nvSpPr>
          <p:spPr>
            <a:xfrm>
              <a:off x="1917" y="2664"/>
              <a:ext cx="216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26" name="Line 14"/>
            <p:cNvSpPr/>
            <p:nvPr/>
          </p:nvSpPr>
          <p:spPr>
            <a:xfrm flipV="1">
              <a:off x="2923" y="1285"/>
              <a:ext cx="0" cy="260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27" name="Line 16"/>
            <p:cNvSpPr/>
            <p:nvPr/>
          </p:nvSpPr>
          <p:spPr>
            <a:xfrm>
              <a:off x="2370" y="3456"/>
              <a:ext cx="545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28" name="Line 17"/>
            <p:cNvSpPr/>
            <p:nvPr/>
          </p:nvSpPr>
          <p:spPr>
            <a:xfrm>
              <a:off x="2922" y="1824"/>
              <a:ext cx="545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729" name="Object 18"/>
            <p:cNvGraphicFramePr>
              <a:graphicFrameLocks noChangeAspect="1"/>
            </p:cNvGraphicFramePr>
            <p:nvPr/>
          </p:nvGraphicFramePr>
          <p:xfrm>
            <a:off x="3767" y="2698"/>
            <a:ext cx="40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266700" imgH="203200" progId="Equation.DSMT4">
                    <p:embed/>
                  </p:oleObj>
                </mc:Choice>
                <mc:Fallback>
                  <p:oleObj name="" r:id="rId3" imgW="266700" imgH="2032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67" y="2698"/>
                          <a:ext cx="409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19"/>
            <p:cNvGraphicFramePr>
              <a:graphicFrameLocks noChangeAspect="1"/>
            </p:cNvGraphicFramePr>
            <p:nvPr/>
          </p:nvGraphicFramePr>
          <p:xfrm>
            <a:off x="3001" y="1248"/>
            <a:ext cx="4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279400" imgH="203200" progId="Equation.DSMT4">
                    <p:embed/>
                  </p:oleObj>
                </mc:Choice>
                <mc:Fallback>
                  <p:oleObj name="" r:id="rId5" imgW="279400" imgH="2032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01" y="1248"/>
                          <a:ext cx="428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20"/>
            <p:cNvGraphicFramePr>
              <a:graphicFrameLocks noChangeAspect="1"/>
            </p:cNvGraphicFramePr>
            <p:nvPr/>
          </p:nvGraphicFramePr>
          <p:xfrm>
            <a:off x="2967" y="2672"/>
            <a:ext cx="19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127000" imgH="177165" progId="Equation.DSMT4">
                    <p:embed/>
                  </p:oleObj>
                </mc:Choice>
                <mc:Fallback>
                  <p:oleObj name="" r:id="rId7" imgW="127000" imgH="177165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67" y="2672"/>
                          <a:ext cx="195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21"/>
            <p:cNvGraphicFramePr>
              <a:graphicFrameLocks noChangeAspect="1"/>
            </p:cNvGraphicFramePr>
            <p:nvPr/>
          </p:nvGraphicFramePr>
          <p:xfrm>
            <a:off x="2716" y="1693"/>
            <a:ext cx="19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127000" imgH="177165" progId="Equation.DSMT4">
                    <p:embed/>
                  </p:oleObj>
                </mc:Choice>
                <mc:Fallback>
                  <p:oleObj name="" r:id="rId9" imgW="127000" imgH="177165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16" y="1693"/>
                          <a:ext cx="19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22"/>
            <p:cNvGraphicFramePr>
              <a:graphicFrameLocks noChangeAspect="1"/>
            </p:cNvGraphicFramePr>
            <p:nvPr/>
          </p:nvGraphicFramePr>
          <p:xfrm>
            <a:off x="2962" y="3313"/>
            <a:ext cx="31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1" imgW="203200" imgH="177800" progId="Equation.DSMT4">
                    <p:embed/>
                  </p:oleObj>
                </mc:Choice>
                <mc:Fallback>
                  <p:oleObj name="" r:id="rId11" imgW="203200" imgH="1778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62" y="3313"/>
                          <a:ext cx="311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31747" name="组合 1"/>
          <p:cNvGrpSpPr/>
          <p:nvPr/>
        </p:nvGrpSpPr>
        <p:grpSpPr>
          <a:xfrm>
            <a:off x="685800" y="685800"/>
            <a:ext cx="7950200" cy="1128713"/>
            <a:chOff x="685800" y="685800"/>
            <a:chExt cx="7950200" cy="1128713"/>
          </a:xfrm>
        </p:grpSpPr>
        <p:grpSp>
          <p:nvGrpSpPr>
            <p:cNvPr id="31764" name="Group 4"/>
            <p:cNvGrpSpPr/>
            <p:nvPr/>
          </p:nvGrpSpPr>
          <p:grpSpPr>
            <a:xfrm>
              <a:off x="685800" y="685800"/>
              <a:ext cx="2286000" cy="519113"/>
              <a:chOff x="432" y="432"/>
              <a:chExt cx="1440" cy="327"/>
            </a:xfrm>
          </p:grpSpPr>
          <p:sp>
            <p:nvSpPr>
              <p:cNvPr id="31767" name="Text Box 5"/>
              <p:cNvSpPr txBox="1"/>
              <p:nvPr/>
            </p:nvSpPr>
            <p:spPr>
              <a:xfrm>
                <a:off x="432" y="432"/>
                <a:ext cx="14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800" dirty="0"/>
                  <a:t>若          ，</a:t>
                </a:r>
                <a:endParaRPr lang="zh-CN" altLang="en-US" sz="2800" dirty="0"/>
              </a:p>
            </p:txBody>
          </p:sp>
          <p:graphicFrame>
            <p:nvGraphicFramePr>
              <p:cNvPr id="31768" name="Object 6"/>
              <p:cNvGraphicFramePr>
                <a:graphicFrameLocks noChangeAspect="1"/>
              </p:cNvGraphicFramePr>
              <p:nvPr/>
            </p:nvGraphicFramePr>
            <p:xfrm>
              <a:off x="720" y="438"/>
              <a:ext cx="62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1" imgW="354965" imgH="177800" progId="Equation.DSMT4">
                      <p:embed/>
                    </p:oleObj>
                  </mc:Choice>
                  <mc:Fallback>
                    <p:oleObj name="" r:id="rId1" imgW="354965" imgH="177800" progId="Equation.DSMT4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720" y="438"/>
                            <a:ext cx="625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65" name="Rectangle 7"/>
            <p:cNvSpPr/>
            <p:nvPr/>
          </p:nvSpPr>
          <p:spPr>
            <a:xfrm>
              <a:off x="2406650" y="685800"/>
              <a:ext cx="62293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则继电器的吸上电压与释放电压相等，</a:t>
              </a:r>
              <a:endParaRPr lang="zh-CN" altLang="en-US" sz="2800" dirty="0"/>
            </a:p>
          </p:txBody>
        </p:sp>
        <p:sp>
          <p:nvSpPr>
            <p:cNvPr id="31766" name="Rectangle 8"/>
            <p:cNvSpPr/>
            <p:nvPr/>
          </p:nvSpPr>
          <p:spPr>
            <a:xfrm>
              <a:off x="741363" y="1295400"/>
              <a:ext cx="62293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称为含死区无滞环继电器特性，如图：</a:t>
              </a:r>
              <a:endParaRPr lang="zh-CN" altLang="en-US" sz="2800" dirty="0"/>
            </a:p>
          </p:txBody>
        </p:sp>
      </p:grpSp>
      <p:grpSp>
        <p:nvGrpSpPr>
          <p:cNvPr id="51225" name="Group 25"/>
          <p:cNvGrpSpPr/>
          <p:nvPr/>
        </p:nvGrpSpPr>
        <p:grpSpPr>
          <a:xfrm>
            <a:off x="1981200" y="1981200"/>
            <a:ext cx="5410200" cy="4191000"/>
            <a:chOff x="1248" y="1248"/>
            <a:chExt cx="3408" cy="2640"/>
          </a:xfrm>
        </p:grpSpPr>
        <p:sp>
          <p:nvSpPr>
            <p:cNvPr id="31749" name="Line 10"/>
            <p:cNvSpPr/>
            <p:nvPr/>
          </p:nvSpPr>
          <p:spPr>
            <a:xfrm>
              <a:off x="1248" y="2664"/>
              <a:ext cx="340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50" name="Line 11"/>
            <p:cNvSpPr/>
            <p:nvPr/>
          </p:nvSpPr>
          <p:spPr>
            <a:xfrm flipV="1">
              <a:off x="2923" y="1285"/>
              <a:ext cx="0" cy="260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51" name="Line 12"/>
            <p:cNvSpPr/>
            <p:nvPr/>
          </p:nvSpPr>
          <p:spPr>
            <a:xfrm>
              <a:off x="1683" y="3504"/>
              <a:ext cx="545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2" name="Line 13"/>
            <p:cNvSpPr/>
            <p:nvPr/>
          </p:nvSpPr>
          <p:spPr>
            <a:xfrm>
              <a:off x="3652" y="1824"/>
              <a:ext cx="545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1753" name="Object 14"/>
            <p:cNvGraphicFramePr>
              <a:graphicFrameLocks noChangeAspect="1"/>
            </p:cNvGraphicFramePr>
            <p:nvPr/>
          </p:nvGraphicFramePr>
          <p:xfrm>
            <a:off x="4247" y="2698"/>
            <a:ext cx="40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266700" imgH="203200" progId="Equation.DSMT4">
                    <p:embed/>
                  </p:oleObj>
                </mc:Choice>
                <mc:Fallback>
                  <p:oleObj name="" r:id="rId3" imgW="266700" imgH="2032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47" y="2698"/>
                          <a:ext cx="409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15"/>
            <p:cNvGraphicFramePr>
              <a:graphicFrameLocks noChangeAspect="1"/>
            </p:cNvGraphicFramePr>
            <p:nvPr/>
          </p:nvGraphicFramePr>
          <p:xfrm>
            <a:off x="3001" y="1248"/>
            <a:ext cx="4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279400" imgH="203200" progId="Equation.DSMT4">
                    <p:embed/>
                  </p:oleObj>
                </mc:Choice>
                <mc:Fallback>
                  <p:oleObj name="" r:id="rId5" imgW="279400" imgH="2032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01" y="1248"/>
                          <a:ext cx="428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16"/>
            <p:cNvGraphicFramePr>
              <a:graphicFrameLocks noChangeAspect="1"/>
            </p:cNvGraphicFramePr>
            <p:nvPr/>
          </p:nvGraphicFramePr>
          <p:xfrm>
            <a:off x="2967" y="2672"/>
            <a:ext cx="19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127000" imgH="177165" progId="Equation.DSMT4">
                    <p:embed/>
                  </p:oleObj>
                </mc:Choice>
                <mc:Fallback>
                  <p:oleObj name="" r:id="rId7" imgW="127000" imgH="177165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67" y="2672"/>
                          <a:ext cx="195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7"/>
            <p:cNvGraphicFramePr>
              <a:graphicFrameLocks noChangeAspect="1"/>
            </p:cNvGraphicFramePr>
            <p:nvPr/>
          </p:nvGraphicFramePr>
          <p:xfrm>
            <a:off x="2716" y="1693"/>
            <a:ext cx="19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127000" imgH="177165" progId="Equation.DSMT4">
                    <p:embed/>
                  </p:oleObj>
                </mc:Choice>
                <mc:Fallback>
                  <p:oleObj name="" r:id="rId9" imgW="127000" imgH="1771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16" y="1693"/>
                          <a:ext cx="19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18"/>
            <p:cNvGraphicFramePr>
              <a:graphicFrameLocks noChangeAspect="1"/>
            </p:cNvGraphicFramePr>
            <p:nvPr/>
          </p:nvGraphicFramePr>
          <p:xfrm>
            <a:off x="2962" y="3355"/>
            <a:ext cx="31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1" imgW="203200" imgH="177800" progId="Equation.DSMT4">
                    <p:embed/>
                  </p:oleObj>
                </mc:Choice>
                <mc:Fallback>
                  <p:oleObj name="" r:id="rId11" imgW="203200" imgH="1778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62" y="3355"/>
                          <a:ext cx="311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Line 19"/>
            <p:cNvSpPr/>
            <p:nvPr/>
          </p:nvSpPr>
          <p:spPr>
            <a:xfrm>
              <a:off x="3649" y="1803"/>
              <a:ext cx="0" cy="86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9" name="Line 20"/>
            <p:cNvSpPr/>
            <p:nvPr/>
          </p:nvSpPr>
          <p:spPr>
            <a:xfrm>
              <a:off x="2218" y="2654"/>
              <a:ext cx="0" cy="86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0" name="Line 21"/>
            <p:cNvSpPr/>
            <p:nvPr/>
          </p:nvSpPr>
          <p:spPr>
            <a:xfrm>
              <a:off x="2928" y="1824"/>
              <a:ext cx="720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761" name="Line 22"/>
            <p:cNvSpPr/>
            <p:nvPr/>
          </p:nvSpPr>
          <p:spPr>
            <a:xfrm>
              <a:off x="2208" y="3504"/>
              <a:ext cx="720" cy="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1762" name="Object 23"/>
            <p:cNvGraphicFramePr>
              <a:graphicFrameLocks noChangeAspect="1"/>
            </p:cNvGraphicFramePr>
            <p:nvPr/>
          </p:nvGraphicFramePr>
          <p:xfrm>
            <a:off x="3549" y="2694"/>
            <a:ext cx="19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3" imgW="127000" imgH="139700" progId="Equation.DSMT4">
                    <p:embed/>
                  </p:oleObj>
                </mc:Choice>
                <mc:Fallback>
                  <p:oleObj name="" r:id="rId13" imgW="127000" imgH="1397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49" y="2694"/>
                          <a:ext cx="195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24"/>
            <p:cNvGraphicFramePr>
              <a:graphicFrameLocks noChangeAspect="1"/>
            </p:cNvGraphicFramePr>
            <p:nvPr/>
          </p:nvGraphicFramePr>
          <p:xfrm>
            <a:off x="1872" y="2695"/>
            <a:ext cx="33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5" imgW="215900" imgH="139700" progId="Equation.DSMT4">
                    <p:embed/>
                  </p:oleObj>
                </mc:Choice>
                <mc:Fallback>
                  <p:oleObj name="" r:id="rId15" imgW="215900" imgH="1397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72" y="2695"/>
                          <a:ext cx="331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32771" name="组合 1"/>
          <p:cNvGrpSpPr/>
          <p:nvPr/>
        </p:nvGrpSpPr>
        <p:grpSpPr>
          <a:xfrm>
            <a:off x="685800" y="685800"/>
            <a:ext cx="7950200" cy="1143000"/>
            <a:chOff x="685800" y="685800"/>
            <a:chExt cx="7950200" cy="1143000"/>
          </a:xfrm>
        </p:grpSpPr>
        <p:grpSp>
          <p:nvGrpSpPr>
            <p:cNvPr id="32786" name="Group 7"/>
            <p:cNvGrpSpPr/>
            <p:nvPr/>
          </p:nvGrpSpPr>
          <p:grpSpPr>
            <a:xfrm>
              <a:off x="685800" y="685800"/>
              <a:ext cx="2286000" cy="519113"/>
              <a:chOff x="432" y="432"/>
              <a:chExt cx="1440" cy="327"/>
            </a:xfrm>
          </p:grpSpPr>
          <p:sp>
            <p:nvSpPr>
              <p:cNvPr id="32791" name="Text Box 5"/>
              <p:cNvSpPr txBox="1"/>
              <p:nvPr/>
            </p:nvSpPr>
            <p:spPr>
              <a:xfrm>
                <a:off x="432" y="432"/>
                <a:ext cx="14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800" dirty="0"/>
                  <a:t>若            ，</a:t>
                </a:r>
                <a:endParaRPr lang="zh-CN" altLang="en-US" sz="2800" dirty="0"/>
              </a:p>
            </p:txBody>
          </p:sp>
          <p:graphicFrame>
            <p:nvGraphicFramePr>
              <p:cNvPr id="32792" name="Object 6"/>
              <p:cNvGraphicFramePr>
                <a:graphicFrameLocks noChangeAspect="1"/>
              </p:cNvGraphicFramePr>
              <p:nvPr/>
            </p:nvGraphicFramePr>
            <p:xfrm>
              <a:off x="680" y="438"/>
              <a:ext cx="803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1" imgW="457200" imgH="177800" progId="Equation.DSMT4">
                      <p:embed/>
                    </p:oleObj>
                  </mc:Choice>
                  <mc:Fallback>
                    <p:oleObj name="" r:id="rId1" imgW="457200" imgH="177800" progId="Equation.DSMT4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680" y="438"/>
                            <a:ext cx="803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787" name="Group 10"/>
            <p:cNvGrpSpPr/>
            <p:nvPr/>
          </p:nvGrpSpPr>
          <p:grpSpPr>
            <a:xfrm>
              <a:off x="739775" y="685800"/>
              <a:ext cx="7896225" cy="1143000"/>
              <a:chOff x="466" y="432"/>
              <a:chExt cx="4974" cy="720"/>
            </a:xfrm>
          </p:grpSpPr>
          <p:sp>
            <p:nvSpPr>
              <p:cNvPr id="32789" name="Rectangle 8"/>
              <p:cNvSpPr/>
              <p:nvPr/>
            </p:nvSpPr>
            <p:spPr>
              <a:xfrm>
                <a:off x="1516" y="432"/>
                <a:ext cx="39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则继电器的正向释放电压等于反向吸上</a:t>
                </a:r>
                <a:endParaRPr lang="zh-CN" altLang="en-US" sz="2800" dirty="0"/>
              </a:p>
            </p:txBody>
          </p:sp>
          <p:sp>
            <p:nvSpPr>
              <p:cNvPr id="32790" name="Rectangle 9"/>
              <p:cNvSpPr/>
              <p:nvPr/>
            </p:nvSpPr>
            <p:spPr>
              <a:xfrm>
                <a:off x="466" y="825"/>
                <a:ext cx="7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电压，</a:t>
                </a:r>
                <a:endParaRPr lang="zh-CN" altLang="en-US" sz="2800" dirty="0"/>
              </a:p>
            </p:txBody>
          </p:sp>
        </p:grpSp>
        <p:sp>
          <p:nvSpPr>
            <p:cNvPr id="32788" name="Rectangle 11"/>
            <p:cNvSpPr/>
            <p:nvPr/>
          </p:nvSpPr>
          <p:spPr>
            <a:xfrm>
              <a:off x="1771650" y="1295400"/>
              <a:ext cx="62293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称为仅含有滞环的继电器特性，如图：</a:t>
              </a:r>
              <a:endParaRPr lang="zh-CN" altLang="en-US" sz="2800" dirty="0"/>
            </a:p>
          </p:txBody>
        </p:sp>
      </p:grpSp>
      <p:grpSp>
        <p:nvGrpSpPr>
          <p:cNvPr id="52252" name="Group 28"/>
          <p:cNvGrpSpPr/>
          <p:nvPr/>
        </p:nvGrpSpPr>
        <p:grpSpPr>
          <a:xfrm>
            <a:off x="1981200" y="1981200"/>
            <a:ext cx="5410200" cy="4191000"/>
            <a:chOff x="1248" y="1248"/>
            <a:chExt cx="3408" cy="2640"/>
          </a:xfrm>
        </p:grpSpPr>
        <p:sp>
          <p:nvSpPr>
            <p:cNvPr id="32773" name="Line 13"/>
            <p:cNvSpPr/>
            <p:nvPr/>
          </p:nvSpPr>
          <p:spPr>
            <a:xfrm>
              <a:off x="1248" y="2664"/>
              <a:ext cx="340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74" name="Line 14"/>
            <p:cNvSpPr/>
            <p:nvPr/>
          </p:nvSpPr>
          <p:spPr>
            <a:xfrm flipV="1">
              <a:off x="2923" y="1285"/>
              <a:ext cx="0" cy="260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75" name="Line 15"/>
            <p:cNvSpPr/>
            <p:nvPr/>
          </p:nvSpPr>
          <p:spPr>
            <a:xfrm flipV="1">
              <a:off x="1903" y="3503"/>
              <a:ext cx="1533" cy="1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6" name="Line 16"/>
            <p:cNvSpPr/>
            <p:nvPr/>
          </p:nvSpPr>
          <p:spPr>
            <a:xfrm>
              <a:off x="2422" y="1823"/>
              <a:ext cx="1527" cy="1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2777" name="Object 17"/>
            <p:cNvGraphicFramePr>
              <a:graphicFrameLocks noChangeAspect="1"/>
            </p:cNvGraphicFramePr>
            <p:nvPr/>
          </p:nvGraphicFramePr>
          <p:xfrm>
            <a:off x="4247" y="2698"/>
            <a:ext cx="40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" imgW="266700" imgH="203200" progId="Equation.DSMT4">
                    <p:embed/>
                  </p:oleObj>
                </mc:Choice>
                <mc:Fallback>
                  <p:oleObj name="" r:id="rId3" imgW="266700" imgH="2032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47" y="2698"/>
                          <a:ext cx="409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18"/>
            <p:cNvGraphicFramePr>
              <a:graphicFrameLocks noChangeAspect="1"/>
            </p:cNvGraphicFramePr>
            <p:nvPr/>
          </p:nvGraphicFramePr>
          <p:xfrm>
            <a:off x="3001" y="1248"/>
            <a:ext cx="4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279400" imgH="203200" progId="Equation.DSMT4">
                    <p:embed/>
                  </p:oleObj>
                </mc:Choice>
                <mc:Fallback>
                  <p:oleObj name="" r:id="rId5" imgW="279400" imgH="2032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01" y="1248"/>
                          <a:ext cx="428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19"/>
            <p:cNvGraphicFramePr>
              <a:graphicFrameLocks noChangeAspect="1"/>
            </p:cNvGraphicFramePr>
            <p:nvPr/>
          </p:nvGraphicFramePr>
          <p:xfrm>
            <a:off x="2967" y="2672"/>
            <a:ext cx="19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7" imgW="127000" imgH="177165" progId="Equation.DSMT4">
                    <p:embed/>
                  </p:oleObj>
                </mc:Choice>
                <mc:Fallback>
                  <p:oleObj name="" r:id="rId7" imgW="127000" imgH="177165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67" y="2672"/>
                          <a:ext cx="195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20"/>
            <p:cNvGraphicFramePr>
              <a:graphicFrameLocks noChangeAspect="1"/>
            </p:cNvGraphicFramePr>
            <p:nvPr/>
          </p:nvGraphicFramePr>
          <p:xfrm>
            <a:off x="2716" y="1536"/>
            <a:ext cx="19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9" imgW="127000" imgH="177165" progId="Equation.DSMT4">
                    <p:embed/>
                  </p:oleObj>
                </mc:Choice>
                <mc:Fallback>
                  <p:oleObj name="" r:id="rId9" imgW="127000" imgH="177165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16" y="1536"/>
                          <a:ext cx="19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21"/>
            <p:cNvGraphicFramePr>
              <a:graphicFrameLocks noChangeAspect="1"/>
            </p:cNvGraphicFramePr>
            <p:nvPr/>
          </p:nvGraphicFramePr>
          <p:xfrm>
            <a:off x="2592" y="3531"/>
            <a:ext cx="31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1" imgW="203200" imgH="177800" progId="Equation.DSMT4">
                    <p:embed/>
                  </p:oleObj>
                </mc:Choice>
                <mc:Fallback>
                  <p:oleObj name="" r:id="rId11" imgW="203200" imgH="1778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92" y="3531"/>
                          <a:ext cx="311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Line 22"/>
            <p:cNvSpPr/>
            <p:nvPr/>
          </p:nvSpPr>
          <p:spPr>
            <a:xfrm>
              <a:off x="3408" y="1803"/>
              <a:ext cx="7" cy="1727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3" name="Line 23"/>
            <p:cNvSpPr/>
            <p:nvPr/>
          </p:nvSpPr>
          <p:spPr>
            <a:xfrm>
              <a:off x="2428" y="1815"/>
              <a:ext cx="10" cy="170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2784" name="Object 26"/>
            <p:cNvGraphicFramePr>
              <a:graphicFrameLocks noChangeAspect="1"/>
            </p:cNvGraphicFramePr>
            <p:nvPr/>
          </p:nvGraphicFramePr>
          <p:xfrm>
            <a:off x="3483" y="2694"/>
            <a:ext cx="19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3" imgW="127000" imgH="139700" progId="Equation.DSMT4">
                    <p:embed/>
                  </p:oleObj>
                </mc:Choice>
                <mc:Fallback>
                  <p:oleObj name="" r:id="rId13" imgW="127000" imgH="1397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83" y="2694"/>
                          <a:ext cx="195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5" name="Object 27"/>
            <p:cNvGraphicFramePr>
              <a:graphicFrameLocks noChangeAspect="1"/>
            </p:cNvGraphicFramePr>
            <p:nvPr/>
          </p:nvGraphicFramePr>
          <p:xfrm>
            <a:off x="2062" y="2695"/>
            <a:ext cx="33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5" imgW="215900" imgH="139700" progId="Equation.DSMT4">
                    <p:embed/>
                  </p:oleObj>
                </mc:Choice>
                <mc:Fallback>
                  <p:oleObj name="" r:id="rId15" imgW="215900" imgH="1397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62" y="2695"/>
                          <a:ext cx="331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8676" name="Rectangle 4"/>
          <p:cNvSpPr/>
          <p:nvPr/>
        </p:nvSpPr>
        <p:spPr>
          <a:xfrm>
            <a:off x="762000" y="685800"/>
            <a:ext cx="6400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/>
              <a:t>2.1.2   </a:t>
            </a:r>
            <a:r>
              <a:rPr lang="zh-CN" altLang="en-US" sz="3600" b="1" dirty="0"/>
              <a:t>非线性系统的特点</a:t>
            </a:r>
            <a:endParaRPr lang="zh-CN" altLang="en-US" sz="36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457200" y="1676400"/>
            <a:ext cx="4686300" cy="576263"/>
            <a:chOff x="457200" y="1676400"/>
            <a:chExt cx="4686300" cy="576263"/>
          </a:xfrm>
        </p:grpSpPr>
        <p:sp>
          <p:nvSpPr>
            <p:cNvPr id="6163" name="Rectangle 7"/>
            <p:cNvSpPr/>
            <p:nvPr/>
          </p:nvSpPr>
          <p:spPr>
            <a:xfrm>
              <a:off x="457200" y="1676400"/>
              <a:ext cx="382588" cy="519113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/>
                <a:t>1</a:t>
              </a:r>
              <a:endParaRPr lang="en-US" altLang="zh-CN" sz="2800" b="1" dirty="0"/>
            </a:p>
          </p:txBody>
        </p:sp>
        <p:sp>
          <p:nvSpPr>
            <p:cNvPr id="6164" name="Rectangle 8"/>
            <p:cNvSpPr/>
            <p:nvPr/>
          </p:nvSpPr>
          <p:spPr>
            <a:xfrm>
              <a:off x="990600" y="1676400"/>
              <a:ext cx="4152900" cy="576263"/>
            </a:xfrm>
            <a:prstGeom prst="rect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多平衡点与系统的稳定性</a:t>
              </a:r>
              <a:endParaRPr lang="zh-CN" altLang="en-US" sz="28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9713" y="2438400"/>
            <a:ext cx="8370887" cy="1773238"/>
            <a:chOff x="239713" y="2438400"/>
            <a:chExt cx="8370887" cy="1773238"/>
          </a:xfrm>
        </p:grpSpPr>
        <p:sp>
          <p:nvSpPr>
            <p:cNvPr id="6155" name="Rectangle 9"/>
            <p:cNvSpPr/>
            <p:nvPr/>
          </p:nvSpPr>
          <p:spPr>
            <a:xfrm>
              <a:off x="990600" y="2452688"/>
              <a:ext cx="26733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在线性系统中，</a:t>
              </a:r>
              <a:endParaRPr lang="zh-CN" altLang="en-US" sz="2800" dirty="0"/>
            </a:p>
          </p:txBody>
        </p:sp>
        <p:grpSp>
          <p:nvGrpSpPr>
            <p:cNvPr id="6156" name="Group 13"/>
            <p:cNvGrpSpPr/>
            <p:nvPr/>
          </p:nvGrpSpPr>
          <p:grpSpPr>
            <a:xfrm>
              <a:off x="282575" y="2438400"/>
              <a:ext cx="8308975" cy="1143000"/>
              <a:chOff x="178" y="1536"/>
              <a:chExt cx="5234" cy="720"/>
            </a:xfrm>
          </p:grpSpPr>
          <p:sp>
            <p:nvSpPr>
              <p:cNvPr id="6161" name="Rectangle 10"/>
              <p:cNvSpPr/>
              <p:nvPr/>
            </p:nvSpPr>
            <p:spPr>
              <a:xfrm>
                <a:off x="2160" y="1536"/>
                <a:ext cx="325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系统的稳定性只与其结构形式及</a:t>
                </a:r>
                <a:endParaRPr lang="zh-CN" altLang="en-US" sz="2800" dirty="0"/>
              </a:p>
            </p:txBody>
          </p:sp>
          <p:sp>
            <p:nvSpPr>
              <p:cNvPr id="6162" name="Rectangle 11"/>
              <p:cNvSpPr/>
              <p:nvPr/>
            </p:nvSpPr>
            <p:spPr>
              <a:xfrm>
                <a:off x="178" y="1929"/>
                <a:ext cx="12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参数有关，</a:t>
                </a:r>
                <a:endParaRPr lang="zh-CN" altLang="en-US" sz="2800" dirty="0"/>
              </a:p>
            </p:txBody>
          </p:sp>
        </p:grpSp>
        <p:sp>
          <p:nvSpPr>
            <p:cNvPr id="6157" name="Rectangle 14"/>
            <p:cNvSpPr/>
            <p:nvPr/>
          </p:nvSpPr>
          <p:spPr>
            <a:xfrm>
              <a:off x="2076450" y="3073400"/>
              <a:ext cx="33845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而与初始条件无关。</a:t>
              </a:r>
              <a:endParaRPr lang="zh-CN" altLang="en-US" sz="2800" dirty="0"/>
            </a:p>
          </p:txBody>
        </p:sp>
        <p:grpSp>
          <p:nvGrpSpPr>
            <p:cNvPr id="6158" name="Group 17"/>
            <p:cNvGrpSpPr/>
            <p:nvPr/>
          </p:nvGrpSpPr>
          <p:grpSpPr>
            <a:xfrm>
              <a:off x="239713" y="3081338"/>
              <a:ext cx="8370887" cy="1130300"/>
              <a:chOff x="151" y="1941"/>
              <a:chExt cx="5273" cy="712"/>
            </a:xfrm>
          </p:grpSpPr>
          <p:sp>
            <p:nvSpPr>
              <p:cNvPr id="6159" name="Rectangle 15"/>
              <p:cNvSpPr/>
              <p:nvPr/>
            </p:nvSpPr>
            <p:spPr>
              <a:xfrm>
                <a:off x="3292" y="1941"/>
                <a:ext cx="21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其稳定性只取决于其</a:t>
                </a:r>
                <a:endParaRPr lang="zh-CN" altLang="en-US" sz="2800" dirty="0"/>
              </a:p>
            </p:txBody>
          </p:sp>
          <p:sp>
            <p:nvSpPr>
              <p:cNvPr id="6160" name="Rectangle 16"/>
              <p:cNvSpPr/>
              <p:nvPr/>
            </p:nvSpPr>
            <p:spPr>
              <a:xfrm>
                <a:off x="151" y="2326"/>
                <a:ext cx="269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特征值在</a:t>
                </a:r>
                <a:r>
                  <a:rPr lang="en-US" altLang="zh-CN" sz="2800" dirty="0"/>
                  <a:t>s</a:t>
                </a:r>
                <a:r>
                  <a:rPr lang="zh-CN" altLang="en-US" sz="2800" dirty="0"/>
                  <a:t>平面上的分布。</a:t>
                </a:r>
                <a:endParaRPr lang="zh-CN" altLang="en-US" sz="2800" dirty="0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73050" y="4343400"/>
            <a:ext cx="8616950" cy="1143000"/>
            <a:chOff x="273050" y="4343400"/>
            <a:chExt cx="8616950" cy="1143000"/>
          </a:xfrm>
        </p:grpSpPr>
        <p:sp>
          <p:nvSpPr>
            <p:cNvPr id="6151" name="Rectangle 18"/>
            <p:cNvSpPr/>
            <p:nvPr/>
          </p:nvSpPr>
          <p:spPr>
            <a:xfrm>
              <a:off x="968375" y="4343400"/>
              <a:ext cx="55181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而非线性系统的情况要复杂得多，</a:t>
              </a:r>
              <a:endParaRPr lang="zh-CN" altLang="en-US" sz="2800" dirty="0"/>
            </a:p>
          </p:txBody>
        </p:sp>
        <p:grpSp>
          <p:nvGrpSpPr>
            <p:cNvPr id="6152" name="Group 21"/>
            <p:cNvGrpSpPr/>
            <p:nvPr/>
          </p:nvGrpSpPr>
          <p:grpSpPr>
            <a:xfrm>
              <a:off x="273050" y="4343400"/>
              <a:ext cx="8616950" cy="1143000"/>
              <a:chOff x="172" y="2736"/>
              <a:chExt cx="5428" cy="720"/>
            </a:xfrm>
          </p:grpSpPr>
          <p:sp>
            <p:nvSpPr>
              <p:cNvPr id="6153" name="Rectangle 19"/>
              <p:cNvSpPr/>
              <p:nvPr/>
            </p:nvSpPr>
            <p:spPr>
              <a:xfrm>
                <a:off x="3916" y="2736"/>
                <a:ext cx="16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非线性系统往往</a:t>
                </a:r>
                <a:endParaRPr lang="zh-CN" altLang="en-US" sz="2800" dirty="0"/>
              </a:p>
            </p:txBody>
          </p:sp>
          <p:sp>
            <p:nvSpPr>
              <p:cNvPr id="6154" name="Rectangle 20"/>
              <p:cNvSpPr/>
              <p:nvPr/>
            </p:nvSpPr>
            <p:spPr>
              <a:xfrm>
                <a:off x="172" y="3129"/>
                <a:ext cx="16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有多个平衡点。</a:t>
                </a:r>
                <a:endParaRPr lang="zh-CN" altLang="en-US" sz="28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继电器特性的特点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继电器在控制系统中常常作为改善系统性能的切换元件</a:t>
            </a:r>
            <a:endParaRPr lang="en-US" altLang="zh-CN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可以含有死区特性、饱和特性、滞环特性</a:t>
            </a:r>
            <a:endParaRPr lang="zh-CN" altLang="en-US" b="1" dirty="0"/>
          </a:p>
          <a:p>
            <a:pPr eaLnBrk="1" hangingPunct="1"/>
            <a:endParaRPr lang="zh-CN" altLang="en-US" dirty="0"/>
          </a:p>
        </p:txBody>
      </p:sp>
      <p:sp>
        <p:nvSpPr>
          <p:cNvPr id="3379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443230" y="48895"/>
          <a:ext cx="8395335" cy="677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526780" imgH="7094220" progId="Paint.Picture">
                  <p:embed/>
                </p:oleObj>
              </mc:Choice>
              <mc:Fallback>
                <p:oleObj name="" r:id="rId1" imgW="8526780" imgH="709422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230" y="48895"/>
                        <a:ext cx="8395335" cy="677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变增益特性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变增益特性可以使系统在不同误差信号输入下做出不同反应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除上述典型非线性特性外，更复杂的非线性特性可以视为上述典型非线性特性的不同组合。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2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2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54278" name="Group 6"/>
          <p:cNvGrpSpPr/>
          <p:nvPr/>
        </p:nvGrpSpPr>
        <p:grpSpPr>
          <a:xfrm>
            <a:off x="609600" y="304800"/>
            <a:ext cx="8153400" cy="1387475"/>
            <a:chOff x="192" y="326"/>
            <a:chExt cx="5136" cy="874"/>
          </a:xfrm>
        </p:grpSpPr>
        <p:sp>
          <p:nvSpPr>
            <p:cNvPr id="36883" name="Text Box 4"/>
            <p:cNvSpPr txBox="1"/>
            <p:nvPr/>
          </p:nvSpPr>
          <p:spPr>
            <a:xfrm>
              <a:off x="192" y="326"/>
              <a:ext cx="5136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4000" b="1" dirty="0"/>
                <a:t>2.3   </a:t>
              </a:r>
              <a:r>
                <a:rPr lang="zh-CN" altLang="en-US" sz="4000" b="1" dirty="0"/>
                <a:t>相平面法的基本概念</a:t>
              </a:r>
              <a:endParaRPr lang="zh-CN" altLang="en-US" sz="4000" b="1" dirty="0"/>
            </a:p>
          </p:txBody>
        </p:sp>
        <p:sp>
          <p:nvSpPr>
            <p:cNvPr id="36884" name="Text Box 5"/>
            <p:cNvSpPr txBox="1"/>
            <p:nvPr/>
          </p:nvSpPr>
          <p:spPr>
            <a:xfrm>
              <a:off x="912" y="758"/>
              <a:ext cx="331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4000" b="1" dirty="0"/>
                <a:t>及相轨迹的绘制</a:t>
              </a:r>
              <a:endParaRPr lang="zh-CN" altLang="en-US" sz="4000" b="1" dirty="0"/>
            </a:p>
          </p:txBody>
        </p:sp>
      </p:grpSp>
      <p:sp>
        <p:nvSpPr>
          <p:cNvPr id="54279" name="Rectangle 7"/>
          <p:cNvSpPr/>
          <p:nvPr/>
        </p:nvSpPr>
        <p:spPr>
          <a:xfrm>
            <a:off x="990600" y="1773238"/>
            <a:ext cx="5956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庞卡莱于</a:t>
            </a:r>
            <a:r>
              <a:rPr lang="en-US" altLang="zh-CN" sz="2800" dirty="0"/>
              <a:t>1885</a:t>
            </a:r>
            <a:r>
              <a:rPr lang="zh-CN" altLang="en-US" sz="2800" dirty="0"/>
              <a:t>年提出相平面分析法。</a:t>
            </a:r>
            <a:endParaRPr lang="zh-CN" altLang="en-US" sz="2800" dirty="0"/>
          </a:p>
        </p:txBody>
      </p:sp>
      <p:grpSp>
        <p:nvGrpSpPr>
          <p:cNvPr id="54282" name="Group 10"/>
          <p:cNvGrpSpPr/>
          <p:nvPr/>
        </p:nvGrpSpPr>
        <p:grpSpPr>
          <a:xfrm>
            <a:off x="266700" y="1752600"/>
            <a:ext cx="8756650" cy="1143000"/>
            <a:chOff x="168" y="1344"/>
            <a:chExt cx="5516" cy="720"/>
          </a:xfrm>
        </p:grpSpPr>
        <p:sp>
          <p:nvSpPr>
            <p:cNvPr id="36881" name="Rectangle 8"/>
            <p:cNvSpPr/>
            <p:nvPr/>
          </p:nvSpPr>
          <p:spPr>
            <a:xfrm>
              <a:off x="4224" y="1344"/>
              <a:ext cx="14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主要用于研究</a:t>
              </a:r>
              <a:endParaRPr lang="zh-CN" altLang="en-US" sz="2800" dirty="0"/>
            </a:p>
          </p:txBody>
        </p:sp>
        <p:sp>
          <p:nvSpPr>
            <p:cNvPr id="36882" name="Rectangle 9"/>
            <p:cNvSpPr/>
            <p:nvPr/>
          </p:nvSpPr>
          <p:spPr>
            <a:xfrm>
              <a:off x="168" y="1737"/>
              <a:ext cx="23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二阶系统的运动特性。</a:t>
              </a:r>
              <a:endParaRPr lang="zh-CN" altLang="en-US" sz="2800" dirty="0"/>
            </a:p>
          </p:txBody>
        </p:sp>
      </p:grpSp>
      <p:sp>
        <p:nvSpPr>
          <p:cNvPr id="54283" name="Rectangle 11"/>
          <p:cNvSpPr/>
          <p:nvPr/>
        </p:nvSpPr>
        <p:spPr>
          <a:xfrm>
            <a:off x="996950" y="2895600"/>
            <a:ext cx="3749675" cy="528638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相平面分析法的优点：</a:t>
            </a:r>
            <a:endParaRPr lang="zh-CN" altLang="en-US" sz="2800" dirty="0"/>
          </a:p>
        </p:txBody>
      </p:sp>
      <p:sp>
        <p:nvSpPr>
          <p:cNvPr id="54284" name="Oval 12"/>
          <p:cNvSpPr/>
          <p:nvPr/>
        </p:nvSpPr>
        <p:spPr>
          <a:xfrm>
            <a:off x="457200" y="3516313"/>
            <a:ext cx="381000" cy="381000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/>
          </a:p>
        </p:txBody>
      </p:sp>
      <p:sp>
        <p:nvSpPr>
          <p:cNvPr id="54285" name="Rectangle 13"/>
          <p:cNvSpPr/>
          <p:nvPr/>
        </p:nvSpPr>
        <p:spPr>
          <a:xfrm>
            <a:off x="996950" y="3429000"/>
            <a:ext cx="800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不但适用于平滑非线性，而且适用于本质非线性；</a:t>
            </a:r>
            <a:endParaRPr lang="zh-CN" altLang="en-US" sz="2800" dirty="0"/>
          </a:p>
        </p:txBody>
      </p:sp>
      <p:sp>
        <p:nvSpPr>
          <p:cNvPr id="54286" name="Oval 14"/>
          <p:cNvSpPr/>
          <p:nvPr/>
        </p:nvSpPr>
        <p:spPr>
          <a:xfrm>
            <a:off x="457200" y="4202113"/>
            <a:ext cx="381000" cy="381000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/>
          </a:p>
        </p:txBody>
      </p:sp>
      <p:grpSp>
        <p:nvGrpSpPr>
          <p:cNvPr id="54290" name="Group 18"/>
          <p:cNvGrpSpPr/>
          <p:nvPr/>
        </p:nvGrpSpPr>
        <p:grpSpPr>
          <a:xfrm>
            <a:off x="990600" y="4127500"/>
            <a:ext cx="7651750" cy="1190625"/>
            <a:chOff x="624" y="2881"/>
            <a:chExt cx="4820" cy="750"/>
          </a:xfrm>
        </p:grpSpPr>
        <p:sp>
          <p:nvSpPr>
            <p:cNvPr id="36879" name="Rectangle 15"/>
            <p:cNvSpPr/>
            <p:nvPr/>
          </p:nvSpPr>
          <p:spPr>
            <a:xfrm>
              <a:off x="624" y="2881"/>
              <a:ext cx="48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可以直观准确地反映非线性系统的稳定性、平衡</a:t>
              </a:r>
              <a:endParaRPr lang="zh-CN" altLang="en-US" sz="2800" dirty="0"/>
            </a:p>
          </p:txBody>
        </p:sp>
        <p:sp>
          <p:nvSpPr>
            <p:cNvPr id="36880" name="Rectangle 17"/>
            <p:cNvSpPr/>
            <p:nvPr/>
          </p:nvSpPr>
          <p:spPr>
            <a:xfrm>
              <a:off x="624" y="3304"/>
              <a:ext cx="19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状态和稳态精度；</a:t>
              </a:r>
              <a:endParaRPr lang="zh-CN" altLang="en-US" sz="2800" dirty="0"/>
            </a:p>
          </p:txBody>
        </p:sp>
      </p:grpSp>
      <p:sp>
        <p:nvSpPr>
          <p:cNvPr id="54291" name="Oval 19"/>
          <p:cNvSpPr/>
          <p:nvPr/>
        </p:nvSpPr>
        <p:spPr>
          <a:xfrm>
            <a:off x="457200" y="5421313"/>
            <a:ext cx="381000" cy="381000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/>
          </a:p>
        </p:txBody>
      </p:sp>
      <p:sp>
        <p:nvSpPr>
          <p:cNvPr id="54292" name="Rectangle 20"/>
          <p:cNvSpPr/>
          <p:nvPr/>
        </p:nvSpPr>
        <p:spPr>
          <a:xfrm>
            <a:off x="990600" y="5357813"/>
            <a:ext cx="6940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可以反映初始条件对系统运动轨迹的影响；</a:t>
            </a:r>
            <a:endParaRPr lang="zh-CN" altLang="en-US" sz="2800" dirty="0"/>
          </a:p>
        </p:txBody>
      </p:sp>
      <p:sp>
        <p:nvSpPr>
          <p:cNvPr id="54293" name="Oval 21"/>
          <p:cNvSpPr/>
          <p:nvPr/>
        </p:nvSpPr>
        <p:spPr>
          <a:xfrm>
            <a:off x="444500" y="6096000"/>
            <a:ext cx="381000" cy="381000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/>
          </a:p>
        </p:txBody>
      </p:sp>
      <p:sp>
        <p:nvSpPr>
          <p:cNvPr id="54294" name="Rectangle 22"/>
          <p:cNvSpPr/>
          <p:nvPr/>
        </p:nvSpPr>
        <p:spPr>
          <a:xfrm>
            <a:off x="990600" y="6019800"/>
            <a:ext cx="7651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无需求解非线性微分方程，用图解法即可分析。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3" grpId="0" animBg="1"/>
      <p:bldP spid="54285" grpId="0"/>
      <p:bldP spid="54292" grpId="0"/>
      <p:bldP spid="542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85800" y="4267200"/>
            <a:ext cx="7407275" cy="1438275"/>
            <a:chOff x="685800" y="4267200"/>
            <a:chExt cx="7407078" cy="1437620"/>
          </a:xfrm>
        </p:grpSpPr>
        <p:sp>
          <p:nvSpPr>
            <p:cNvPr id="37893" name="Rectangle 4"/>
            <p:cNvSpPr/>
            <p:nvPr/>
          </p:nvSpPr>
          <p:spPr>
            <a:xfrm>
              <a:off x="685800" y="4267200"/>
              <a:ext cx="3791423" cy="523220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相平面分析法的缺点：</a:t>
              </a:r>
              <a:endParaRPr lang="zh-CN" altLang="en-US" sz="2800" b="1" dirty="0"/>
            </a:p>
          </p:txBody>
        </p:sp>
        <p:sp>
          <p:nvSpPr>
            <p:cNvPr id="37894" name="Rectangle 5"/>
            <p:cNvSpPr/>
            <p:nvPr/>
          </p:nvSpPr>
          <p:spPr>
            <a:xfrm>
              <a:off x="1416050" y="5181600"/>
              <a:ext cx="667682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相平面分析法不适用于三阶以上的系统。</a:t>
              </a:r>
              <a:endParaRPr lang="zh-CN" altLang="en-US" sz="2800" b="1" dirty="0"/>
            </a:p>
          </p:txBody>
        </p:sp>
      </p:grpSp>
      <p:sp>
        <p:nvSpPr>
          <p:cNvPr id="6" name="Rectangle 4"/>
          <p:cNvSpPr/>
          <p:nvPr/>
        </p:nvSpPr>
        <p:spPr>
          <a:xfrm>
            <a:off x="698500" y="2133600"/>
            <a:ext cx="77470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/>
              <a:t>       相平面分析法是线性系统中</a:t>
            </a:r>
            <a:r>
              <a:rPr lang="zh-CN" altLang="en-US" sz="2800" b="1" dirty="0">
                <a:solidFill>
                  <a:srgbClr val="C00000"/>
                </a:solidFill>
              </a:rPr>
              <a:t>时域分析法</a:t>
            </a:r>
            <a:r>
              <a:rPr lang="zh-CN" altLang="en-US" sz="2800" b="1" dirty="0"/>
              <a:t>在非线性系统分析中的应用，输入为阶跃、斜坡等非周期信号。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43200"/>
            <a:ext cx="9144000" cy="3548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6324" name="Rectangle 4"/>
          <p:cNvSpPr/>
          <p:nvPr/>
        </p:nvSpPr>
        <p:spPr>
          <a:xfrm>
            <a:off x="685800" y="349250"/>
            <a:ext cx="7543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/>
              <a:t>2.3.1   </a:t>
            </a:r>
            <a:r>
              <a:rPr lang="zh-CN" altLang="en-US" sz="3600" b="1" dirty="0"/>
              <a:t>相平面方法的基本概念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5953125" cy="117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52400" y="76200"/>
          <a:ext cx="8884285" cy="222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877300" imgH="2225040" progId="Paint.Picture">
                  <p:embed/>
                </p:oleObj>
              </mc:Choice>
              <mc:Fallback>
                <p:oleObj name="" r:id="rId1" imgW="8877300" imgH="222504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76200"/>
                        <a:ext cx="8884285" cy="2226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7277100" cy="486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92350"/>
            <a:ext cx="2794000" cy="1350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34290" y="492760"/>
          <a:ext cx="9074785" cy="58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067800" imgH="5867400" progId="Paint.Picture">
                  <p:embed/>
                </p:oleObj>
              </mc:Choice>
              <mc:Fallback>
                <p:oleObj name="" r:id="rId1" imgW="9067800" imgH="58674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492760"/>
                        <a:ext cx="9074785" cy="58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198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58750"/>
            <a:ext cx="8791575" cy="586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3011" name="Rectangle 4"/>
          <p:cNvSpPr/>
          <p:nvPr/>
        </p:nvSpPr>
        <p:spPr>
          <a:xfrm>
            <a:off x="685800" y="349250"/>
            <a:ext cx="7543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/>
              <a:t>2.3.2   </a:t>
            </a:r>
            <a:r>
              <a:rPr lang="zh-CN" altLang="en-US" sz="3600" b="1" dirty="0"/>
              <a:t>相轨迹的性质</a:t>
            </a:r>
            <a:endParaRPr lang="zh-CN" altLang="en-US" sz="3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609600" y="1250950"/>
            <a:ext cx="3457575" cy="838200"/>
            <a:chOff x="609600" y="1250950"/>
            <a:chExt cx="3457575" cy="838200"/>
          </a:xfrm>
        </p:grpSpPr>
        <p:grpSp>
          <p:nvGrpSpPr>
            <p:cNvPr id="43015" name="Group 10"/>
            <p:cNvGrpSpPr/>
            <p:nvPr/>
          </p:nvGrpSpPr>
          <p:grpSpPr>
            <a:xfrm>
              <a:off x="609600" y="1250950"/>
              <a:ext cx="838200" cy="838200"/>
              <a:chOff x="384" y="912"/>
              <a:chExt cx="528" cy="528"/>
            </a:xfrm>
          </p:grpSpPr>
          <p:sp>
            <p:nvSpPr>
              <p:cNvPr id="43017" name="AutoShape 6"/>
              <p:cNvSpPr/>
              <p:nvPr/>
            </p:nvSpPr>
            <p:spPr>
              <a:xfrm>
                <a:off x="384" y="912"/>
                <a:ext cx="528" cy="528"/>
              </a:xfrm>
              <a:prstGeom prst="bevel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3018" name="Rectangle 9"/>
              <p:cNvSpPr/>
              <p:nvPr/>
            </p:nvSpPr>
            <p:spPr>
              <a:xfrm>
                <a:off x="528" y="1008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 dirty="0"/>
                  <a:t>1</a:t>
                </a:r>
                <a:endParaRPr lang="en-US" altLang="zh-CN" sz="2800" b="1" dirty="0"/>
              </a:p>
            </p:txBody>
          </p:sp>
        </p:grpSp>
        <p:sp>
          <p:nvSpPr>
            <p:cNvPr id="43016" name="Rectangle 11"/>
            <p:cNvSpPr/>
            <p:nvPr/>
          </p:nvSpPr>
          <p:spPr>
            <a:xfrm>
              <a:off x="1739900" y="1416050"/>
              <a:ext cx="2327275" cy="528638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相轨迹的斜率</a:t>
              </a:r>
              <a:endParaRPr lang="zh-CN" altLang="en-US" sz="28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2347913"/>
            <a:ext cx="6743700" cy="1552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3" y="3900488"/>
            <a:ext cx="6477000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29719" name="Group 23"/>
          <p:cNvGrpSpPr/>
          <p:nvPr/>
        </p:nvGrpSpPr>
        <p:grpSpPr>
          <a:xfrm>
            <a:off x="863600" y="2043113"/>
            <a:ext cx="6750050" cy="4678362"/>
            <a:chOff x="528" y="1296"/>
            <a:chExt cx="4252" cy="2947"/>
          </a:xfrm>
        </p:grpSpPr>
        <p:sp>
          <p:nvSpPr>
            <p:cNvPr id="7179" name="Line 10"/>
            <p:cNvSpPr/>
            <p:nvPr/>
          </p:nvSpPr>
          <p:spPr>
            <a:xfrm>
              <a:off x="1029" y="2880"/>
              <a:ext cx="37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0" name="Line 11"/>
            <p:cNvSpPr/>
            <p:nvPr/>
          </p:nvSpPr>
          <p:spPr>
            <a:xfrm flipV="1">
              <a:off x="1056" y="1296"/>
              <a:ext cx="0" cy="294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181" name="Group 16"/>
            <p:cNvGrpSpPr/>
            <p:nvPr/>
          </p:nvGrpSpPr>
          <p:grpSpPr>
            <a:xfrm>
              <a:off x="1056" y="1728"/>
              <a:ext cx="3328" cy="1116"/>
              <a:chOff x="1056" y="1872"/>
              <a:chExt cx="3328" cy="1116"/>
            </a:xfrm>
          </p:grpSpPr>
          <p:sp>
            <p:nvSpPr>
              <p:cNvPr id="7188" name="Freeform 12"/>
              <p:cNvSpPr/>
              <p:nvPr/>
            </p:nvSpPr>
            <p:spPr>
              <a:xfrm>
                <a:off x="1056" y="2256"/>
                <a:ext cx="3328" cy="7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7" y="184"/>
                  </a:cxn>
                  <a:cxn ang="0">
                    <a:pos x="428" y="380"/>
                  </a:cxn>
                  <a:cxn ang="0">
                    <a:pos x="787" y="529"/>
                  </a:cxn>
                  <a:cxn ang="0">
                    <a:pos x="1241" y="617"/>
                  </a:cxn>
                  <a:cxn ang="0">
                    <a:pos x="1912" y="678"/>
                  </a:cxn>
                  <a:cxn ang="0">
                    <a:pos x="2793" y="719"/>
                  </a:cxn>
                  <a:cxn ang="0">
                    <a:pos x="3328" y="732"/>
                  </a:cxn>
                </a:cxnLst>
                <a:pathLst>
                  <a:path w="3328" h="732">
                    <a:moveTo>
                      <a:pt x="0" y="0"/>
                    </a:moveTo>
                    <a:cubicBezTo>
                      <a:pt x="43" y="60"/>
                      <a:pt x="86" y="121"/>
                      <a:pt x="157" y="184"/>
                    </a:cubicBezTo>
                    <a:cubicBezTo>
                      <a:pt x="228" y="247"/>
                      <a:pt x="323" y="322"/>
                      <a:pt x="428" y="380"/>
                    </a:cubicBezTo>
                    <a:cubicBezTo>
                      <a:pt x="533" y="438"/>
                      <a:pt x="652" y="490"/>
                      <a:pt x="787" y="529"/>
                    </a:cubicBezTo>
                    <a:cubicBezTo>
                      <a:pt x="922" y="568"/>
                      <a:pt x="1054" y="592"/>
                      <a:pt x="1241" y="617"/>
                    </a:cubicBezTo>
                    <a:cubicBezTo>
                      <a:pt x="1428" y="642"/>
                      <a:pt x="1653" y="661"/>
                      <a:pt x="1912" y="678"/>
                    </a:cubicBezTo>
                    <a:cubicBezTo>
                      <a:pt x="2171" y="695"/>
                      <a:pt x="2557" y="710"/>
                      <a:pt x="2793" y="719"/>
                    </a:cubicBezTo>
                    <a:cubicBezTo>
                      <a:pt x="3029" y="728"/>
                      <a:pt x="3178" y="730"/>
                      <a:pt x="3328" y="732"/>
                    </a:cubicBezTo>
                  </a:path>
                </a:pathLst>
              </a:custGeom>
              <a:noFill/>
              <a:ln w="76200" cap="flat" cmpd="sng">
                <a:solidFill>
                  <a:srgbClr val="0066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189" name="Freeform 13"/>
              <p:cNvSpPr/>
              <p:nvPr/>
            </p:nvSpPr>
            <p:spPr>
              <a:xfrm>
                <a:off x="1056" y="1872"/>
                <a:ext cx="3322" cy="10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24"/>
                  </a:cxn>
                  <a:cxn ang="0">
                    <a:pos x="597" y="547"/>
                  </a:cxn>
                  <a:cxn ang="0">
                    <a:pos x="963" y="730"/>
                  </a:cxn>
                  <a:cxn ang="0">
                    <a:pos x="1736" y="900"/>
                  </a:cxn>
                  <a:cxn ang="0">
                    <a:pos x="2447" y="981"/>
                  </a:cxn>
                  <a:cxn ang="0">
                    <a:pos x="3322" y="1028"/>
                  </a:cxn>
                </a:cxnLst>
                <a:pathLst>
                  <a:path w="3322" h="1028">
                    <a:moveTo>
                      <a:pt x="0" y="0"/>
                    </a:moveTo>
                    <a:cubicBezTo>
                      <a:pt x="100" y="116"/>
                      <a:pt x="200" y="233"/>
                      <a:pt x="299" y="324"/>
                    </a:cubicBezTo>
                    <a:cubicBezTo>
                      <a:pt x="398" y="415"/>
                      <a:pt x="486" y="479"/>
                      <a:pt x="597" y="547"/>
                    </a:cubicBezTo>
                    <a:cubicBezTo>
                      <a:pt x="708" y="615"/>
                      <a:pt x="773" y="671"/>
                      <a:pt x="963" y="730"/>
                    </a:cubicBezTo>
                    <a:cubicBezTo>
                      <a:pt x="1153" y="789"/>
                      <a:pt x="1489" y="858"/>
                      <a:pt x="1736" y="900"/>
                    </a:cubicBezTo>
                    <a:cubicBezTo>
                      <a:pt x="1983" y="942"/>
                      <a:pt x="2183" y="960"/>
                      <a:pt x="2447" y="981"/>
                    </a:cubicBezTo>
                    <a:cubicBezTo>
                      <a:pt x="2711" y="1002"/>
                      <a:pt x="3016" y="1015"/>
                      <a:pt x="3322" y="1028"/>
                    </a:cubicBezTo>
                  </a:path>
                </a:pathLst>
              </a:custGeom>
              <a:noFill/>
              <a:ln w="762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7182" name="Group 17"/>
            <p:cNvGrpSpPr/>
            <p:nvPr/>
          </p:nvGrpSpPr>
          <p:grpSpPr>
            <a:xfrm flipV="1">
              <a:off x="1056" y="2914"/>
              <a:ext cx="3328" cy="1116"/>
              <a:chOff x="1056" y="1872"/>
              <a:chExt cx="3328" cy="1116"/>
            </a:xfrm>
          </p:grpSpPr>
          <p:sp>
            <p:nvSpPr>
              <p:cNvPr id="7186" name="Freeform 18"/>
              <p:cNvSpPr/>
              <p:nvPr/>
            </p:nvSpPr>
            <p:spPr>
              <a:xfrm>
                <a:off x="1056" y="2256"/>
                <a:ext cx="3328" cy="7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7" y="184"/>
                  </a:cxn>
                  <a:cxn ang="0">
                    <a:pos x="428" y="380"/>
                  </a:cxn>
                  <a:cxn ang="0">
                    <a:pos x="787" y="529"/>
                  </a:cxn>
                  <a:cxn ang="0">
                    <a:pos x="1241" y="617"/>
                  </a:cxn>
                  <a:cxn ang="0">
                    <a:pos x="1912" y="678"/>
                  </a:cxn>
                  <a:cxn ang="0">
                    <a:pos x="2793" y="719"/>
                  </a:cxn>
                  <a:cxn ang="0">
                    <a:pos x="3328" y="732"/>
                  </a:cxn>
                </a:cxnLst>
                <a:pathLst>
                  <a:path w="3328" h="732">
                    <a:moveTo>
                      <a:pt x="0" y="0"/>
                    </a:moveTo>
                    <a:cubicBezTo>
                      <a:pt x="43" y="60"/>
                      <a:pt x="86" y="121"/>
                      <a:pt x="157" y="184"/>
                    </a:cubicBezTo>
                    <a:cubicBezTo>
                      <a:pt x="228" y="247"/>
                      <a:pt x="323" y="322"/>
                      <a:pt x="428" y="380"/>
                    </a:cubicBezTo>
                    <a:cubicBezTo>
                      <a:pt x="533" y="438"/>
                      <a:pt x="652" y="490"/>
                      <a:pt x="787" y="529"/>
                    </a:cubicBezTo>
                    <a:cubicBezTo>
                      <a:pt x="922" y="568"/>
                      <a:pt x="1054" y="592"/>
                      <a:pt x="1241" y="617"/>
                    </a:cubicBezTo>
                    <a:cubicBezTo>
                      <a:pt x="1428" y="642"/>
                      <a:pt x="1653" y="661"/>
                      <a:pt x="1912" y="678"/>
                    </a:cubicBezTo>
                    <a:cubicBezTo>
                      <a:pt x="2171" y="695"/>
                      <a:pt x="2557" y="710"/>
                      <a:pt x="2793" y="719"/>
                    </a:cubicBezTo>
                    <a:cubicBezTo>
                      <a:pt x="3029" y="728"/>
                      <a:pt x="3178" y="730"/>
                      <a:pt x="3328" y="732"/>
                    </a:cubicBezTo>
                  </a:path>
                </a:pathLst>
              </a:custGeom>
              <a:noFill/>
              <a:ln w="76200" cap="flat" cmpd="sng">
                <a:solidFill>
                  <a:srgbClr val="0066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187" name="Freeform 19"/>
              <p:cNvSpPr/>
              <p:nvPr/>
            </p:nvSpPr>
            <p:spPr>
              <a:xfrm>
                <a:off x="1056" y="1872"/>
                <a:ext cx="3322" cy="10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24"/>
                  </a:cxn>
                  <a:cxn ang="0">
                    <a:pos x="597" y="547"/>
                  </a:cxn>
                  <a:cxn ang="0">
                    <a:pos x="963" y="730"/>
                  </a:cxn>
                  <a:cxn ang="0">
                    <a:pos x="1736" y="900"/>
                  </a:cxn>
                  <a:cxn ang="0">
                    <a:pos x="2447" y="981"/>
                  </a:cxn>
                  <a:cxn ang="0">
                    <a:pos x="3322" y="1028"/>
                  </a:cxn>
                </a:cxnLst>
                <a:pathLst>
                  <a:path w="3322" h="1028">
                    <a:moveTo>
                      <a:pt x="0" y="0"/>
                    </a:moveTo>
                    <a:cubicBezTo>
                      <a:pt x="100" y="116"/>
                      <a:pt x="200" y="233"/>
                      <a:pt x="299" y="324"/>
                    </a:cubicBezTo>
                    <a:cubicBezTo>
                      <a:pt x="398" y="415"/>
                      <a:pt x="486" y="479"/>
                      <a:pt x="597" y="547"/>
                    </a:cubicBezTo>
                    <a:cubicBezTo>
                      <a:pt x="708" y="615"/>
                      <a:pt x="773" y="671"/>
                      <a:pt x="963" y="730"/>
                    </a:cubicBezTo>
                    <a:cubicBezTo>
                      <a:pt x="1153" y="789"/>
                      <a:pt x="1489" y="858"/>
                      <a:pt x="1736" y="900"/>
                    </a:cubicBezTo>
                    <a:cubicBezTo>
                      <a:pt x="1983" y="942"/>
                      <a:pt x="2183" y="960"/>
                      <a:pt x="2447" y="981"/>
                    </a:cubicBezTo>
                    <a:cubicBezTo>
                      <a:pt x="2711" y="1002"/>
                      <a:pt x="3016" y="1015"/>
                      <a:pt x="3322" y="1028"/>
                    </a:cubicBezTo>
                  </a:path>
                </a:pathLst>
              </a:custGeom>
              <a:noFill/>
              <a:ln w="762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7183" name="Object 20"/>
            <p:cNvGraphicFramePr>
              <a:graphicFrameLocks noChangeAspect="1"/>
            </p:cNvGraphicFramePr>
            <p:nvPr/>
          </p:nvGraphicFramePr>
          <p:xfrm>
            <a:off x="4608" y="2928"/>
            <a:ext cx="1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88900" imgH="152400" progId="Equation.DSMT4">
                    <p:embed/>
                  </p:oleObj>
                </mc:Choice>
                <mc:Fallback>
                  <p:oleObj name="" r:id="rId1" imgW="88900" imgH="1524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08" y="2928"/>
                          <a:ext cx="172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21"/>
            <p:cNvGraphicFramePr>
              <a:graphicFrameLocks noChangeAspect="1"/>
            </p:cNvGraphicFramePr>
            <p:nvPr/>
          </p:nvGraphicFramePr>
          <p:xfrm>
            <a:off x="528" y="1296"/>
            <a:ext cx="4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279400" imgH="203200" progId="Equation.DSMT4">
                    <p:embed/>
                  </p:oleObj>
                </mc:Choice>
                <mc:Fallback>
                  <p:oleObj name="" r:id="rId3" imgW="279400" imgH="2032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" y="1296"/>
                          <a:ext cx="472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22"/>
            <p:cNvGraphicFramePr>
              <a:graphicFrameLocks noChangeAspect="1"/>
            </p:cNvGraphicFramePr>
            <p:nvPr/>
          </p:nvGraphicFramePr>
          <p:xfrm>
            <a:off x="780" y="2712"/>
            <a:ext cx="24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127000" imgH="177165" progId="Equation.DSMT4">
                    <p:embed/>
                  </p:oleObj>
                </mc:Choice>
                <mc:Fallback>
                  <p:oleObj name="" r:id="rId5" imgW="127000" imgH="177165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0" y="2712"/>
                          <a:ext cx="245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2" name="组合 7"/>
          <p:cNvGrpSpPr/>
          <p:nvPr/>
        </p:nvGrpSpPr>
        <p:grpSpPr>
          <a:xfrm>
            <a:off x="457200" y="304800"/>
            <a:ext cx="5832475" cy="1814513"/>
            <a:chOff x="457200" y="304800"/>
            <a:chExt cx="5832718" cy="1814513"/>
          </a:xfrm>
        </p:grpSpPr>
        <p:sp>
          <p:nvSpPr>
            <p:cNvPr id="7174" name="Rectangle 4"/>
            <p:cNvSpPr/>
            <p:nvPr/>
          </p:nvSpPr>
          <p:spPr>
            <a:xfrm>
              <a:off x="533400" y="322263"/>
              <a:ext cx="1289739" cy="521970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dirty="0"/>
                <a:t>[</a:t>
              </a:r>
              <a:r>
                <a:rPr lang="zh-CN" altLang="en-US" sz="2800" b="1" dirty="0"/>
                <a:t>例</a:t>
              </a:r>
              <a:r>
                <a:rPr lang="en-US" altLang="zh-CN" sz="2800" b="1" dirty="0"/>
                <a:t>2</a:t>
              </a:r>
              <a:r>
                <a:rPr lang="en-US" altLang="zh-CN" sz="2800" b="1" dirty="0"/>
                <a:t>-1]</a:t>
              </a:r>
              <a:endParaRPr lang="en-US" altLang="zh-CN" sz="2800" b="1" dirty="0"/>
            </a:p>
          </p:txBody>
        </p:sp>
        <p:sp>
          <p:nvSpPr>
            <p:cNvPr id="7175" name="Rectangle 5"/>
            <p:cNvSpPr/>
            <p:nvPr/>
          </p:nvSpPr>
          <p:spPr>
            <a:xfrm>
              <a:off x="1949450" y="304800"/>
              <a:ext cx="33845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研究一阶非线性系统</a:t>
              </a:r>
              <a:endParaRPr lang="zh-CN" altLang="en-US" sz="2800" dirty="0"/>
            </a:p>
          </p:txBody>
        </p:sp>
        <p:sp>
          <p:nvSpPr>
            <p:cNvPr id="7176" name="Rectangle 7"/>
            <p:cNvSpPr/>
            <p:nvPr/>
          </p:nvSpPr>
          <p:spPr>
            <a:xfrm>
              <a:off x="457200" y="1473200"/>
              <a:ext cx="23177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其初始条件为</a:t>
              </a:r>
              <a:endParaRPr lang="zh-CN" altLang="en-US" sz="2800" dirty="0"/>
            </a:p>
          </p:txBody>
        </p:sp>
        <p:pic>
          <p:nvPicPr>
            <p:cNvPr id="7177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1518" y="879612"/>
              <a:ext cx="2438400" cy="571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8" name="图片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9875" y="1509713"/>
              <a:ext cx="1762125" cy="60960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8613" y="2174875"/>
            <a:ext cx="4829175" cy="171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3" y="1476375"/>
            <a:ext cx="9058275" cy="492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62000" y="533400"/>
            <a:ext cx="4524375" cy="838200"/>
            <a:chOff x="762000" y="533400"/>
            <a:chExt cx="4524375" cy="838200"/>
          </a:xfrm>
        </p:grpSpPr>
        <p:grpSp>
          <p:nvGrpSpPr>
            <p:cNvPr id="45069" name="Group 4"/>
            <p:cNvGrpSpPr/>
            <p:nvPr/>
          </p:nvGrpSpPr>
          <p:grpSpPr>
            <a:xfrm>
              <a:off x="762000" y="533400"/>
              <a:ext cx="838200" cy="838200"/>
              <a:chOff x="384" y="912"/>
              <a:chExt cx="528" cy="528"/>
            </a:xfrm>
          </p:grpSpPr>
          <p:sp>
            <p:nvSpPr>
              <p:cNvPr id="45071" name="AutoShape 5"/>
              <p:cNvSpPr/>
              <p:nvPr/>
            </p:nvSpPr>
            <p:spPr>
              <a:xfrm>
                <a:off x="384" y="912"/>
                <a:ext cx="528" cy="528"/>
              </a:xfrm>
              <a:prstGeom prst="bevel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5072" name="Rectangle 6"/>
              <p:cNvSpPr/>
              <p:nvPr/>
            </p:nvSpPr>
            <p:spPr>
              <a:xfrm>
                <a:off x="528" y="1008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 dirty="0"/>
                  <a:t>2</a:t>
                </a:r>
                <a:endParaRPr lang="en-US" altLang="zh-CN" sz="2800" b="1" dirty="0"/>
              </a:p>
            </p:txBody>
          </p:sp>
        </p:grpSp>
        <p:sp>
          <p:nvSpPr>
            <p:cNvPr id="45070" name="Rectangle 7"/>
            <p:cNvSpPr/>
            <p:nvPr/>
          </p:nvSpPr>
          <p:spPr>
            <a:xfrm>
              <a:off x="1892300" y="654050"/>
              <a:ext cx="3394075" cy="528638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相轨迹的对称性条件</a:t>
              </a:r>
              <a:endParaRPr lang="zh-CN" altLang="en-US" sz="28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3400" y="1787525"/>
            <a:ext cx="8489950" cy="1184275"/>
            <a:chOff x="533400" y="1787525"/>
            <a:chExt cx="8489950" cy="1184275"/>
          </a:xfrm>
        </p:grpSpPr>
        <p:sp>
          <p:nvSpPr>
            <p:cNvPr id="45065" name="Oval 8"/>
            <p:cNvSpPr/>
            <p:nvPr/>
          </p:nvSpPr>
          <p:spPr>
            <a:xfrm>
              <a:off x="533400" y="1863725"/>
              <a:ext cx="381000" cy="381000"/>
            </a:xfrm>
            <a:prstGeom prst="ellipse">
              <a:avLst/>
            </a:prstGeom>
            <a:solidFill>
              <a:srgbClr val="33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grpSp>
          <p:nvGrpSpPr>
            <p:cNvPr id="45066" name="Group 11"/>
            <p:cNvGrpSpPr/>
            <p:nvPr/>
          </p:nvGrpSpPr>
          <p:grpSpPr>
            <a:xfrm>
              <a:off x="990600" y="1787525"/>
              <a:ext cx="8032750" cy="1184275"/>
              <a:chOff x="624" y="1056"/>
              <a:chExt cx="5060" cy="746"/>
            </a:xfrm>
          </p:grpSpPr>
          <p:sp>
            <p:nvSpPr>
              <p:cNvPr id="45067" name="Rectangle 9"/>
              <p:cNvSpPr/>
              <p:nvPr/>
            </p:nvSpPr>
            <p:spPr>
              <a:xfrm>
                <a:off x="640" y="1056"/>
                <a:ext cx="50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关于横轴或纵轴对称的曲线，其对称点的斜率互为</a:t>
                </a:r>
                <a:endParaRPr lang="zh-CN" altLang="en-US" sz="2800" dirty="0"/>
              </a:p>
            </p:txBody>
          </p:sp>
          <p:sp>
            <p:nvSpPr>
              <p:cNvPr id="45068" name="Rectangle 10"/>
              <p:cNvSpPr/>
              <p:nvPr/>
            </p:nvSpPr>
            <p:spPr>
              <a:xfrm>
                <a:off x="624" y="1475"/>
                <a:ext cx="101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相反数；</a:t>
                </a:r>
                <a:endParaRPr lang="zh-CN" altLang="en-US" sz="2800" dirty="0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33400" y="3367088"/>
            <a:ext cx="7778750" cy="519112"/>
            <a:chOff x="533400" y="3367088"/>
            <a:chExt cx="7778750" cy="519112"/>
          </a:xfrm>
        </p:grpSpPr>
        <p:sp>
          <p:nvSpPr>
            <p:cNvPr id="45063" name="Oval 12"/>
            <p:cNvSpPr/>
            <p:nvPr/>
          </p:nvSpPr>
          <p:spPr>
            <a:xfrm>
              <a:off x="533400" y="3471863"/>
              <a:ext cx="381000" cy="381000"/>
            </a:xfrm>
            <a:prstGeom prst="ellipse">
              <a:avLst/>
            </a:prstGeom>
            <a:solidFill>
              <a:srgbClr val="33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5064" name="Rectangle 14"/>
            <p:cNvSpPr/>
            <p:nvPr/>
          </p:nvSpPr>
          <p:spPr>
            <a:xfrm>
              <a:off x="1016000" y="3367088"/>
              <a:ext cx="72961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关于原点对称的曲线，其对称点的斜率相等。</a:t>
              </a:r>
              <a:endParaRPr lang="zh-CN" altLang="en-US" sz="2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89413"/>
            <a:ext cx="9144000" cy="1755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41725"/>
            <a:ext cx="9144000" cy="1912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025"/>
            <a:ext cx="9144000" cy="191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914400" y="685800"/>
            <a:ext cx="3457575" cy="838200"/>
            <a:chOff x="914400" y="685800"/>
            <a:chExt cx="3457575" cy="838200"/>
          </a:xfrm>
        </p:grpSpPr>
        <p:grpSp>
          <p:nvGrpSpPr>
            <p:cNvPr id="47110" name="Group 4"/>
            <p:cNvGrpSpPr/>
            <p:nvPr/>
          </p:nvGrpSpPr>
          <p:grpSpPr>
            <a:xfrm>
              <a:off x="914400" y="685800"/>
              <a:ext cx="838200" cy="838200"/>
              <a:chOff x="384" y="912"/>
              <a:chExt cx="528" cy="528"/>
            </a:xfrm>
          </p:grpSpPr>
          <p:sp>
            <p:nvSpPr>
              <p:cNvPr id="47112" name="AutoShape 5"/>
              <p:cNvSpPr/>
              <p:nvPr/>
            </p:nvSpPr>
            <p:spPr>
              <a:xfrm>
                <a:off x="384" y="912"/>
                <a:ext cx="528" cy="528"/>
              </a:xfrm>
              <a:prstGeom prst="bevel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7113" name="Rectangle 6"/>
              <p:cNvSpPr/>
              <p:nvPr/>
            </p:nvSpPr>
            <p:spPr>
              <a:xfrm>
                <a:off x="528" y="1008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 dirty="0"/>
                  <a:t>3</a:t>
                </a:r>
                <a:endParaRPr lang="en-US" altLang="zh-CN" sz="2800" b="1" dirty="0"/>
              </a:p>
            </p:txBody>
          </p:sp>
        </p:grpSp>
        <p:sp>
          <p:nvSpPr>
            <p:cNvPr id="47111" name="Rectangle 7"/>
            <p:cNvSpPr/>
            <p:nvPr/>
          </p:nvSpPr>
          <p:spPr>
            <a:xfrm>
              <a:off x="2044700" y="806450"/>
              <a:ext cx="2327275" cy="528638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相轨迹的奇点</a:t>
              </a:r>
              <a:endParaRPr lang="zh-CN" altLang="en-US" sz="28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600200"/>
            <a:ext cx="7096125" cy="255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9413"/>
            <a:ext cx="9144000" cy="2135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813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"/>
            <a:ext cx="9144000" cy="325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62325"/>
            <a:ext cx="7400925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5205413"/>
            <a:ext cx="7058025" cy="1171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417763"/>
            <a:ext cx="7372350" cy="2819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/>
          <p:cNvGraphicFramePr/>
          <p:nvPr/>
        </p:nvGraphicFramePr>
        <p:xfrm>
          <a:off x="122555" y="304800"/>
          <a:ext cx="8899525" cy="187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8892540" imgH="1874520" progId="Paint.Picture">
                  <p:embed/>
                </p:oleObj>
              </mc:Choice>
              <mc:Fallback>
                <p:oleObj name="" r:id="rId3" imgW="8892540" imgH="187452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55" y="304800"/>
                        <a:ext cx="8899525" cy="187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0179" name="图片 4"/>
          <p:cNvPicPr>
            <a:picLocks noChangeAspect="1"/>
          </p:cNvPicPr>
          <p:nvPr/>
        </p:nvPicPr>
        <p:blipFill>
          <a:blip r:embed="rId1"/>
          <a:srcRect r="61667" b="21481"/>
          <a:stretch>
            <a:fillRect/>
          </a:stretch>
        </p:blipFill>
        <p:spPr>
          <a:xfrm>
            <a:off x="990600" y="223838"/>
            <a:ext cx="5624513" cy="6481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文本框 5"/>
          <p:cNvSpPr txBox="1"/>
          <p:nvPr/>
        </p:nvSpPr>
        <p:spPr>
          <a:xfrm>
            <a:off x="6858000" y="2362200"/>
            <a:ext cx="1981200" cy="279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/>
              <a:t>两个奇点附近，相轨迹的运动模式具有不同的特性。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825" y="2819400"/>
            <a:ext cx="5743575" cy="3800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51204" name="组合 4"/>
          <p:cNvGrpSpPr/>
          <p:nvPr/>
        </p:nvGrpSpPr>
        <p:grpSpPr>
          <a:xfrm>
            <a:off x="609600" y="533400"/>
            <a:ext cx="8210550" cy="2359025"/>
            <a:chOff x="609600" y="815975"/>
            <a:chExt cx="8210550" cy="2359025"/>
          </a:xfrm>
        </p:grpSpPr>
        <p:grpSp>
          <p:nvGrpSpPr>
            <p:cNvPr id="51206" name="Group 4"/>
            <p:cNvGrpSpPr/>
            <p:nvPr/>
          </p:nvGrpSpPr>
          <p:grpSpPr>
            <a:xfrm>
              <a:off x="609600" y="815975"/>
              <a:ext cx="838200" cy="838200"/>
              <a:chOff x="384" y="912"/>
              <a:chExt cx="528" cy="528"/>
            </a:xfrm>
          </p:grpSpPr>
          <p:sp>
            <p:nvSpPr>
              <p:cNvPr id="51218" name="AutoShape 5"/>
              <p:cNvSpPr/>
              <p:nvPr/>
            </p:nvSpPr>
            <p:spPr>
              <a:xfrm>
                <a:off x="384" y="912"/>
                <a:ext cx="528" cy="528"/>
              </a:xfrm>
              <a:prstGeom prst="bevel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19" name="Rectangle 6"/>
              <p:cNvSpPr/>
              <p:nvPr/>
            </p:nvSpPr>
            <p:spPr>
              <a:xfrm>
                <a:off x="528" y="1008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 dirty="0"/>
                  <a:t>4</a:t>
                </a:r>
                <a:endParaRPr lang="en-US" altLang="zh-CN" sz="2800" b="1" dirty="0"/>
              </a:p>
            </p:txBody>
          </p:sp>
        </p:grpSp>
        <p:grpSp>
          <p:nvGrpSpPr>
            <p:cNvPr id="51207" name="Group 9"/>
            <p:cNvGrpSpPr/>
            <p:nvPr/>
          </p:nvGrpSpPr>
          <p:grpSpPr>
            <a:xfrm>
              <a:off x="1676400" y="979488"/>
              <a:ext cx="4241800" cy="528637"/>
              <a:chOff x="1056" y="617"/>
              <a:chExt cx="2672" cy="333"/>
            </a:xfrm>
          </p:grpSpPr>
          <p:sp>
            <p:nvSpPr>
              <p:cNvPr id="51216" name="Rectangle 7"/>
              <p:cNvSpPr/>
              <p:nvPr/>
            </p:nvSpPr>
            <p:spPr>
              <a:xfrm>
                <a:off x="1056" y="617"/>
                <a:ext cx="2672" cy="333"/>
              </a:xfrm>
              <a:prstGeom prst="rect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相轨迹通过     轴处的斜率</a:t>
                </a:r>
                <a:endParaRPr lang="zh-CN" altLang="en-US" sz="2800" dirty="0"/>
              </a:p>
            </p:txBody>
          </p:sp>
          <p:graphicFrame>
            <p:nvGraphicFramePr>
              <p:cNvPr id="51217" name="Object 8"/>
              <p:cNvGraphicFramePr>
                <a:graphicFrameLocks noChangeAspect="1"/>
              </p:cNvGraphicFramePr>
              <p:nvPr/>
            </p:nvGraphicFramePr>
            <p:xfrm>
              <a:off x="2283" y="672"/>
              <a:ext cx="223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2" imgW="127000" imgH="139700" progId="Equation.DSMT4">
                      <p:embed/>
                    </p:oleObj>
                  </mc:Choice>
                  <mc:Fallback>
                    <p:oleObj name="" r:id="rId2" imgW="127000" imgH="139700" progId="Equation.DSMT4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283" y="672"/>
                            <a:ext cx="223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08" name="Group 14"/>
            <p:cNvGrpSpPr/>
            <p:nvPr/>
          </p:nvGrpSpPr>
          <p:grpSpPr>
            <a:xfrm>
              <a:off x="1295400" y="1981200"/>
              <a:ext cx="5632450" cy="519113"/>
              <a:chOff x="816" y="1344"/>
              <a:chExt cx="3548" cy="327"/>
            </a:xfrm>
          </p:grpSpPr>
          <p:sp>
            <p:nvSpPr>
              <p:cNvPr id="51213" name="Rectangle 11"/>
              <p:cNvSpPr/>
              <p:nvPr/>
            </p:nvSpPr>
            <p:spPr>
              <a:xfrm>
                <a:off x="816" y="1344"/>
                <a:ext cx="354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相轨迹通过     轴处的斜率为       ，</a:t>
                </a:r>
                <a:endParaRPr lang="zh-CN" altLang="en-US" sz="2800" dirty="0"/>
              </a:p>
            </p:txBody>
          </p:sp>
          <p:graphicFrame>
            <p:nvGraphicFramePr>
              <p:cNvPr id="51214" name="Object 12"/>
              <p:cNvGraphicFramePr>
                <a:graphicFrameLocks noChangeAspect="1"/>
              </p:cNvGraphicFramePr>
              <p:nvPr/>
            </p:nvGraphicFramePr>
            <p:xfrm>
              <a:off x="2043" y="1399"/>
              <a:ext cx="223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4" imgW="127000" imgH="139700" progId="Equation.DSMT4">
                      <p:embed/>
                    </p:oleObj>
                  </mc:Choice>
                  <mc:Fallback>
                    <p:oleObj name="" r:id="rId4" imgW="127000" imgH="139700" progId="Equation.DSMT4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043" y="1399"/>
                            <a:ext cx="223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15" name="Object 13"/>
              <p:cNvGraphicFramePr>
                <a:graphicFrameLocks noChangeAspect="1"/>
              </p:cNvGraphicFramePr>
              <p:nvPr/>
            </p:nvGraphicFramePr>
            <p:xfrm>
              <a:off x="3661" y="1385"/>
              <a:ext cx="424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5" imgW="241300" imgH="139700" progId="Equation.DSMT4">
                      <p:embed/>
                    </p:oleObj>
                  </mc:Choice>
                  <mc:Fallback>
                    <p:oleObj name="" r:id="rId5" imgW="241300" imgH="139700" progId="Equation.DSMT4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661" y="1385"/>
                            <a:ext cx="424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09" name="Group 20"/>
            <p:cNvGrpSpPr/>
            <p:nvPr/>
          </p:nvGrpSpPr>
          <p:grpSpPr>
            <a:xfrm>
              <a:off x="642938" y="1981200"/>
              <a:ext cx="8177212" cy="1193800"/>
              <a:chOff x="405" y="1248"/>
              <a:chExt cx="5151" cy="752"/>
            </a:xfrm>
          </p:grpSpPr>
          <p:sp>
            <p:nvSpPr>
              <p:cNvPr id="51210" name="Rectangle 16"/>
              <p:cNvSpPr/>
              <p:nvPr/>
            </p:nvSpPr>
            <p:spPr>
              <a:xfrm>
                <a:off x="4320" y="1248"/>
                <a:ext cx="12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即相轨迹与</a:t>
                </a:r>
                <a:endParaRPr lang="zh-CN" altLang="en-US" sz="2800" dirty="0"/>
              </a:p>
            </p:txBody>
          </p:sp>
          <p:sp>
            <p:nvSpPr>
              <p:cNvPr id="51211" name="Rectangle 18"/>
              <p:cNvSpPr/>
              <p:nvPr/>
            </p:nvSpPr>
            <p:spPr>
              <a:xfrm>
                <a:off x="597" y="1673"/>
                <a:ext cx="146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轴垂直相交。</a:t>
                </a:r>
                <a:endParaRPr lang="zh-CN" altLang="en-US" sz="2800" dirty="0"/>
              </a:p>
            </p:txBody>
          </p:sp>
          <p:graphicFrame>
            <p:nvGraphicFramePr>
              <p:cNvPr id="51212" name="Object 19"/>
              <p:cNvGraphicFramePr>
                <a:graphicFrameLocks noChangeAspect="1"/>
              </p:cNvGraphicFramePr>
              <p:nvPr/>
            </p:nvGraphicFramePr>
            <p:xfrm>
              <a:off x="405" y="1728"/>
              <a:ext cx="223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7" imgW="127000" imgH="139700" progId="Equation.DSMT4">
                      <p:embed/>
                    </p:oleObj>
                  </mc:Choice>
                  <mc:Fallback>
                    <p:oleObj name="" r:id="rId7" imgW="127000" imgH="139700" progId="Equation.DSMT4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5" y="1728"/>
                            <a:ext cx="223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425" y="2971800"/>
            <a:ext cx="2981325" cy="3314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52227" name="组合 1"/>
          <p:cNvGrpSpPr/>
          <p:nvPr/>
        </p:nvGrpSpPr>
        <p:grpSpPr>
          <a:xfrm>
            <a:off x="609600" y="815975"/>
            <a:ext cx="4105275" cy="838200"/>
            <a:chOff x="609600" y="815975"/>
            <a:chExt cx="4105275" cy="838200"/>
          </a:xfrm>
        </p:grpSpPr>
        <p:grpSp>
          <p:nvGrpSpPr>
            <p:cNvPr id="52229" name="Group 4"/>
            <p:cNvGrpSpPr/>
            <p:nvPr/>
          </p:nvGrpSpPr>
          <p:grpSpPr>
            <a:xfrm>
              <a:off x="609600" y="815975"/>
              <a:ext cx="838200" cy="838200"/>
              <a:chOff x="384" y="912"/>
              <a:chExt cx="528" cy="528"/>
            </a:xfrm>
          </p:grpSpPr>
          <p:sp>
            <p:nvSpPr>
              <p:cNvPr id="52231" name="AutoShape 5"/>
              <p:cNvSpPr/>
              <p:nvPr/>
            </p:nvSpPr>
            <p:spPr>
              <a:xfrm>
                <a:off x="384" y="912"/>
                <a:ext cx="528" cy="528"/>
              </a:xfrm>
              <a:prstGeom prst="bevel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2232" name="Rectangle 6"/>
              <p:cNvSpPr/>
              <p:nvPr/>
            </p:nvSpPr>
            <p:spPr>
              <a:xfrm>
                <a:off x="528" y="1008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 dirty="0"/>
                  <a:t>5</a:t>
                </a:r>
                <a:endParaRPr lang="en-US" altLang="zh-CN" sz="2800" b="1" dirty="0"/>
              </a:p>
            </p:txBody>
          </p:sp>
        </p:grpSp>
        <p:sp>
          <p:nvSpPr>
            <p:cNvPr id="52230" name="Rectangle 7"/>
            <p:cNvSpPr/>
            <p:nvPr/>
          </p:nvSpPr>
          <p:spPr>
            <a:xfrm>
              <a:off x="1676400" y="941388"/>
              <a:ext cx="3038475" cy="528637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相轨迹的运动方向</a:t>
              </a:r>
              <a:endParaRPr lang="zh-CN" altLang="en-US" sz="28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2133600"/>
            <a:ext cx="9144000" cy="3233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52400" y="152400"/>
          <a:ext cx="8968105" cy="405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961120" imgH="4053840" progId="Paint.Picture">
                  <p:embed/>
                </p:oleObj>
              </mc:Choice>
              <mc:Fallback>
                <p:oleObj name="" r:id="rId1" imgW="8961120" imgH="40538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52400"/>
                        <a:ext cx="8968105" cy="405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148138"/>
            <a:ext cx="8258175" cy="2276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543675" y="6248400"/>
            <a:ext cx="2133600" cy="457200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30742" name="Group 22"/>
          <p:cNvGrpSpPr/>
          <p:nvPr/>
        </p:nvGrpSpPr>
        <p:grpSpPr>
          <a:xfrm>
            <a:off x="1066800" y="596900"/>
            <a:ext cx="6750050" cy="5770563"/>
            <a:chOff x="672" y="376"/>
            <a:chExt cx="4252" cy="3635"/>
          </a:xfrm>
        </p:grpSpPr>
        <p:sp>
          <p:nvSpPr>
            <p:cNvPr id="8199" name="Line 5"/>
            <p:cNvSpPr/>
            <p:nvPr/>
          </p:nvSpPr>
          <p:spPr>
            <a:xfrm>
              <a:off x="1173" y="2352"/>
              <a:ext cx="37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0" name="Line 6"/>
            <p:cNvSpPr/>
            <p:nvPr/>
          </p:nvSpPr>
          <p:spPr>
            <a:xfrm flipV="1">
              <a:off x="1200" y="384"/>
              <a:ext cx="0" cy="36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1" name="Freeform 8"/>
            <p:cNvSpPr/>
            <p:nvPr/>
          </p:nvSpPr>
          <p:spPr>
            <a:xfrm>
              <a:off x="1200" y="1584"/>
              <a:ext cx="3328" cy="7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7" y="184"/>
                </a:cxn>
                <a:cxn ang="0">
                  <a:pos x="428" y="380"/>
                </a:cxn>
                <a:cxn ang="0">
                  <a:pos x="787" y="529"/>
                </a:cxn>
                <a:cxn ang="0">
                  <a:pos x="1241" y="617"/>
                </a:cxn>
                <a:cxn ang="0">
                  <a:pos x="1912" y="678"/>
                </a:cxn>
                <a:cxn ang="0">
                  <a:pos x="2793" y="719"/>
                </a:cxn>
                <a:cxn ang="0">
                  <a:pos x="3328" y="732"/>
                </a:cxn>
              </a:cxnLst>
              <a:pathLst>
                <a:path w="3328" h="732">
                  <a:moveTo>
                    <a:pt x="0" y="0"/>
                  </a:moveTo>
                  <a:cubicBezTo>
                    <a:pt x="43" y="60"/>
                    <a:pt x="86" y="121"/>
                    <a:pt x="157" y="184"/>
                  </a:cubicBezTo>
                  <a:cubicBezTo>
                    <a:pt x="228" y="247"/>
                    <a:pt x="323" y="322"/>
                    <a:pt x="428" y="380"/>
                  </a:cubicBezTo>
                  <a:cubicBezTo>
                    <a:pt x="533" y="438"/>
                    <a:pt x="652" y="490"/>
                    <a:pt x="787" y="529"/>
                  </a:cubicBezTo>
                  <a:cubicBezTo>
                    <a:pt x="922" y="568"/>
                    <a:pt x="1054" y="592"/>
                    <a:pt x="1241" y="617"/>
                  </a:cubicBezTo>
                  <a:cubicBezTo>
                    <a:pt x="1428" y="642"/>
                    <a:pt x="1653" y="661"/>
                    <a:pt x="1912" y="678"/>
                  </a:cubicBezTo>
                  <a:cubicBezTo>
                    <a:pt x="2171" y="695"/>
                    <a:pt x="2557" y="710"/>
                    <a:pt x="2793" y="719"/>
                  </a:cubicBezTo>
                  <a:cubicBezTo>
                    <a:pt x="3029" y="728"/>
                    <a:pt x="3178" y="730"/>
                    <a:pt x="3328" y="732"/>
                  </a:cubicBezTo>
                </a:path>
              </a:pathLst>
            </a:custGeom>
            <a:noFill/>
            <a:ln w="76200" cap="flat" cmpd="sng">
              <a:solidFill>
                <a:srgbClr val="0066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202" name="Group 10"/>
            <p:cNvGrpSpPr/>
            <p:nvPr/>
          </p:nvGrpSpPr>
          <p:grpSpPr>
            <a:xfrm flipV="1">
              <a:off x="1200" y="2386"/>
              <a:ext cx="3328" cy="1116"/>
              <a:chOff x="1056" y="1872"/>
              <a:chExt cx="3328" cy="1116"/>
            </a:xfrm>
          </p:grpSpPr>
          <p:sp>
            <p:nvSpPr>
              <p:cNvPr id="8210" name="Freeform 11"/>
              <p:cNvSpPr/>
              <p:nvPr/>
            </p:nvSpPr>
            <p:spPr>
              <a:xfrm>
                <a:off x="1056" y="2256"/>
                <a:ext cx="3328" cy="7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7" y="184"/>
                  </a:cxn>
                  <a:cxn ang="0">
                    <a:pos x="428" y="380"/>
                  </a:cxn>
                  <a:cxn ang="0">
                    <a:pos x="787" y="529"/>
                  </a:cxn>
                  <a:cxn ang="0">
                    <a:pos x="1241" y="617"/>
                  </a:cxn>
                  <a:cxn ang="0">
                    <a:pos x="1912" y="678"/>
                  </a:cxn>
                  <a:cxn ang="0">
                    <a:pos x="2793" y="719"/>
                  </a:cxn>
                  <a:cxn ang="0">
                    <a:pos x="3328" y="732"/>
                  </a:cxn>
                </a:cxnLst>
                <a:pathLst>
                  <a:path w="3328" h="732">
                    <a:moveTo>
                      <a:pt x="0" y="0"/>
                    </a:moveTo>
                    <a:cubicBezTo>
                      <a:pt x="43" y="60"/>
                      <a:pt x="86" y="121"/>
                      <a:pt x="157" y="184"/>
                    </a:cubicBezTo>
                    <a:cubicBezTo>
                      <a:pt x="228" y="247"/>
                      <a:pt x="323" y="322"/>
                      <a:pt x="428" y="380"/>
                    </a:cubicBezTo>
                    <a:cubicBezTo>
                      <a:pt x="533" y="438"/>
                      <a:pt x="652" y="490"/>
                      <a:pt x="787" y="529"/>
                    </a:cubicBezTo>
                    <a:cubicBezTo>
                      <a:pt x="922" y="568"/>
                      <a:pt x="1054" y="592"/>
                      <a:pt x="1241" y="617"/>
                    </a:cubicBezTo>
                    <a:cubicBezTo>
                      <a:pt x="1428" y="642"/>
                      <a:pt x="1653" y="661"/>
                      <a:pt x="1912" y="678"/>
                    </a:cubicBezTo>
                    <a:cubicBezTo>
                      <a:pt x="2171" y="695"/>
                      <a:pt x="2557" y="710"/>
                      <a:pt x="2793" y="719"/>
                    </a:cubicBezTo>
                    <a:cubicBezTo>
                      <a:pt x="3029" y="728"/>
                      <a:pt x="3178" y="730"/>
                      <a:pt x="3328" y="732"/>
                    </a:cubicBezTo>
                  </a:path>
                </a:pathLst>
              </a:custGeom>
              <a:noFill/>
              <a:ln w="76200" cap="flat" cmpd="sng">
                <a:solidFill>
                  <a:srgbClr val="0066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11" name="Freeform 12"/>
              <p:cNvSpPr/>
              <p:nvPr/>
            </p:nvSpPr>
            <p:spPr>
              <a:xfrm>
                <a:off x="1056" y="1872"/>
                <a:ext cx="3322" cy="10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24"/>
                  </a:cxn>
                  <a:cxn ang="0">
                    <a:pos x="597" y="547"/>
                  </a:cxn>
                  <a:cxn ang="0">
                    <a:pos x="963" y="730"/>
                  </a:cxn>
                  <a:cxn ang="0">
                    <a:pos x="1736" y="900"/>
                  </a:cxn>
                  <a:cxn ang="0">
                    <a:pos x="2447" y="981"/>
                  </a:cxn>
                  <a:cxn ang="0">
                    <a:pos x="3322" y="1028"/>
                  </a:cxn>
                </a:cxnLst>
                <a:pathLst>
                  <a:path w="3322" h="1028">
                    <a:moveTo>
                      <a:pt x="0" y="0"/>
                    </a:moveTo>
                    <a:cubicBezTo>
                      <a:pt x="100" y="116"/>
                      <a:pt x="200" y="233"/>
                      <a:pt x="299" y="324"/>
                    </a:cubicBezTo>
                    <a:cubicBezTo>
                      <a:pt x="398" y="415"/>
                      <a:pt x="486" y="479"/>
                      <a:pt x="597" y="547"/>
                    </a:cubicBezTo>
                    <a:cubicBezTo>
                      <a:pt x="708" y="615"/>
                      <a:pt x="773" y="671"/>
                      <a:pt x="963" y="730"/>
                    </a:cubicBezTo>
                    <a:cubicBezTo>
                      <a:pt x="1153" y="789"/>
                      <a:pt x="1489" y="858"/>
                      <a:pt x="1736" y="900"/>
                    </a:cubicBezTo>
                    <a:cubicBezTo>
                      <a:pt x="1983" y="942"/>
                      <a:pt x="2183" y="960"/>
                      <a:pt x="2447" y="981"/>
                    </a:cubicBezTo>
                    <a:cubicBezTo>
                      <a:pt x="2711" y="1002"/>
                      <a:pt x="3016" y="1015"/>
                      <a:pt x="3322" y="1028"/>
                    </a:cubicBezTo>
                  </a:path>
                </a:pathLst>
              </a:custGeom>
              <a:noFill/>
              <a:ln w="762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8203" name="Object 13"/>
            <p:cNvGraphicFramePr>
              <a:graphicFrameLocks noChangeAspect="1"/>
            </p:cNvGraphicFramePr>
            <p:nvPr/>
          </p:nvGraphicFramePr>
          <p:xfrm>
            <a:off x="4752" y="2400"/>
            <a:ext cx="1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88900" imgH="152400" progId="Equation.DSMT4">
                    <p:embed/>
                  </p:oleObj>
                </mc:Choice>
                <mc:Fallback>
                  <p:oleObj name="" r:id="rId1" imgW="88900" imgH="1524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52" y="2400"/>
                          <a:ext cx="172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4"/>
            <p:cNvGraphicFramePr>
              <a:graphicFrameLocks noChangeAspect="1"/>
            </p:cNvGraphicFramePr>
            <p:nvPr/>
          </p:nvGraphicFramePr>
          <p:xfrm>
            <a:off x="672" y="376"/>
            <a:ext cx="4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279400" imgH="203200" progId="Equation.DSMT4">
                    <p:embed/>
                  </p:oleObj>
                </mc:Choice>
                <mc:Fallback>
                  <p:oleObj name="" r:id="rId3" imgW="279400" imgH="2032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2" y="376"/>
                          <a:ext cx="472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5"/>
            <p:cNvGraphicFramePr>
              <a:graphicFrameLocks noChangeAspect="1"/>
            </p:cNvGraphicFramePr>
            <p:nvPr/>
          </p:nvGraphicFramePr>
          <p:xfrm>
            <a:off x="924" y="2184"/>
            <a:ext cx="24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5" imgW="127000" imgH="177165" progId="Equation.DSMT4">
                    <p:embed/>
                  </p:oleObj>
                </mc:Choice>
                <mc:Fallback>
                  <p:oleObj name="" r:id="rId5" imgW="127000" imgH="177165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4" y="2184"/>
                          <a:ext cx="245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Freeform 16"/>
            <p:cNvSpPr/>
            <p:nvPr/>
          </p:nvSpPr>
          <p:spPr>
            <a:xfrm>
              <a:off x="1200" y="1179"/>
              <a:ext cx="3306" cy="1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27"/>
                </a:cxn>
                <a:cxn ang="0">
                  <a:pos x="325" y="88"/>
                </a:cxn>
                <a:cxn ang="0">
                  <a:pos x="501" y="230"/>
                </a:cxn>
                <a:cxn ang="0">
                  <a:pos x="643" y="487"/>
                </a:cxn>
                <a:cxn ang="0">
                  <a:pos x="846" y="677"/>
                </a:cxn>
                <a:cxn ang="0">
                  <a:pos x="1226" y="846"/>
                </a:cxn>
                <a:cxn ang="0">
                  <a:pos x="1944" y="982"/>
                </a:cxn>
                <a:cxn ang="0">
                  <a:pos x="3306" y="1063"/>
                </a:cxn>
              </a:cxnLst>
              <a:pathLst>
                <a:path w="3306" h="1063">
                  <a:moveTo>
                    <a:pt x="0" y="0"/>
                  </a:moveTo>
                  <a:cubicBezTo>
                    <a:pt x="54" y="6"/>
                    <a:pt x="108" y="12"/>
                    <a:pt x="162" y="27"/>
                  </a:cubicBezTo>
                  <a:cubicBezTo>
                    <a:pt x="216" y="42"/>
                    <a:pt x="269" y="54"/>
                    <a:pt x="325" y="88"/>
                  </a:cubicBezTo>
                  <a:cubicBezTo>
                    <a:pt x="381" y="122"/>
                    <a:pt x="448" y="164"/>
                    <a:pt x="501" y="230"/>
                  </a:cubicBezTo>
                  <a:cubicBezTo>
                    <a:pt x="554" y="296"/>
                    <a:pt x="586" y="413"/>
                    <a:pt x="643" y="487"/>
                  </a:cubicBezTo>
                  <a:cubicBezTo>
                    <a:pt x="700" y="561"/>
                    <a:pt x="749" y="617"/>
                    <a:pt x="846" y="677"/>
                  </a:cubicBezTo>
                  <a:cubicBezTo>
                    <a:pt x="943" y="737"/>
                    <a:pt x="1043" y="795"/>
                    <a:pt x="1226" y="846"/>
                  </a:cubicBezTo>
                  <a:cubicBezTo>
                    <a:pt x="1409" y="897"/>
                    <a:pt x="1597" y="946"/>
                    <a:pt x="1944" y="982"/>
                  </a:cubicBezTo>
                  <a:cubicBezTo>
                    <a:pt x="2291" y="1018"/>
                    <a:pt x="2798" y="1040"/>
                    <a:pt x="3306" y="1063"/>
                  </a:cubicBezTo>
                </a:path>
              </a:pathLst>
            </a:custGeom>
            <a:noFill/>
            <a:ln w="762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7" name="Line 17"/>
            <p:cNvSpPr/>
            <p:nvPr/>
          </p:nvSpPr>
          <p:spPr>
            <a:xfrm>
              <a:off x="1200" y="1056"/>
              <a:ext cx="3312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8" name="Freeform 19"/>
            <p:cNvSpPr/>
            <p:nvPr/>
          </p:nvSpPr>
          <p:spPr>
            <a:xfrm>
              <a:off x="1200" y="447"/>
              <a:ext cx="2236" cy="513"/>
            </a:xfrm>
            <a:custGeom>
              <a:avLst/>
              <a:gdLst/>
              <a:ahLst/>
              <a:cxnLst>
                <a:cxn ang="0">
                  <a:pos x="0" y="513"/>
                </a:cxn>
                <a:cxn ang="0">
                  <a:pos x="264" y="495"/>
                </a:cxn>
                <a:cxn ang="0">
                  <a:pos x="853" y="441"/>
                </a:cxn>
                <a:cxn ang="0">
                  <a:pos x="1633" y="305"/>
                </a:cxn>
                <a:cxn ang="0">
                  <a:pos x="2100" y="88"/>
                </a:cxn>
                <a:cxn ang="0">
                  <a:pos x="2236" y="0"/>
                </a:cxn>
              </a:cxnLst>
              <a:pathLst>
                <a:path w="2236" h="513">
                  <a:moveTo>
                    <a:pt x="0" y="513"/>
                  </a:moveTo>
                  <a:cubicBezTo>
                    <a:pt x="61" y="510"/>
                    <a:pt x="122" y="507"/>
                    <a:pt x="264" y="495"/>
                  </a:cubicBezTo>
                  <a:cubicBezTo>
                    <a:pt x="406" y="483"/>
                    <a:pt x="625" y="473"/>
                    <a:pt x="853" y="441"/>
                  </a:cubicBezTo>
                  <a:cubicBezTo>
                    <a:pt x="1081" y="409"/>
                    <a:pt x="1425" y="364"/>
                    <a:pt x="1633" y="305"/>
                  </a:cubicBezTo>
                  <a:cubicBezTo>
                    <a:pt x="1841" y="246"/>
                    <a:pt x="2000" y="139"/>
                    <a:pt x="2100" y="88"/>
                  </a:cubicBezTo>
                  <a:cubicBezTo>
                    <a:pt x="2200" y="37"/>
                    <a:pt x="2218" y="18"/>
                    <a:pt x="2236" y="0"/>
                  </a:cubicBezTo>
                </a:path>
              </a:pathLst>
            </a:custGeom>
            <a:noFill/>
            <a:ln w="762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9" name="Rectangle 21"/>
            <p:cNvSpPr/>
            <p:nvPr/>
          </p:nvSpPr>
          <p:spPr>
            <a:xfrm>
              <a:off x="913" y="890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1</a:t>
              </a:r>
              <a:endParaRPr lang="en-US" altLang="zh-CN" sz="28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19600" y="4814888"/>
            <a:ext cx="37338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有两个平衡点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系统的运动特性取决于初始条件。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197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913" y="833438"/>
            <a:ext cx="24384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1914525"/>
            <a:ext cx="3781425" cy="1457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52738"/>
            <a:ext cx="7943850" cy="39147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76200" y="152400"/>
          <a:ext cx="9029065" cy="243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9022080" imgH="2430780" progId="Paint.Picture">
                  <p:embed/>
                </p:oleObj>
              </mc:Choice>
              <mc:Fallback>
                <p:oleObj name="" r:id="rId2" imgW="9022080" imgH="243078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" y="152400"/>
                        <a:ext cx="9029065" cy="243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52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225"/>
            <a:ext cx="9144000" cy="2954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14650"/>
            <a:ext cx="7324725" cy="393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1447800"/>
            <a:ext cx="4800600" cy="487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38275"/>
            <a:ext cx="4552950" cy="5038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57347" name="组合 1"/>
          <p:cNvGrpSpPr/>
          <p:nvPr/>
        </p:nvGrpSpPr>
        <p:grpSpPr>
          <a:xfrm>
            <a:off x="247650" y="762000"/>
            <a:ext cx="8728075" cy="3113088"/>
            <a:chOff x="247650" y="762000"/>
            <a:chExt cx="8728075" cy="3113088"/>
          </a:xfrm>
        </p:grpSpPr>
        <p:grpSp>
          <p:nvGrpSpPr>
            <p:cNvPr id="57348" name="Group 4"/>
            <p:cNvGrpSpPr/>
            <p:nvPr/>
          </p:nvGrpSpPr>
          <p:grpSpPr>
            <a:xfrm>
              <a:off x="762000" y="762000"/>
              <a:ext cx="838200" cy="838200"/>
              <a:chOff x="384" y="912"/>
              <a:chExt cx="528" cy="528"/>
            </a:xfrm>
          </p:grpSpPr>
          <p:sp>
            <p:nvSpPr>
              <p:cNvPr id="57358" name="AutoShape 5"/>
              <p:cNvSpPr/>
              <p:nvPr/>
            </p:nvSpPr>
            <p:spPr>
              <a:xfrm>
                <a:off x="384" y="912"/>
                <a:ext cx="528" cy="528"/>
              </a:xfrm>
              <a:prstGeom prst="bevel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7359" name="Rectangle 6"/>
              <p:cNvSpPr/>
              <p:nvPr/>
            </p:nvSpPr>
            <p:spPr>
              <a:xfrm>
                <a:off x="528" y="1008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 dirty="0"/>
                  <a:t>2</a:t>
                </a:r>
                <a:endParaRPr lang="en-US" altLang="zh-CN" sz="2800" b="1" dirty="0"/>
              </a:p>
            </p:txBody>
          </p:sp>
        </p:grpSp>
        <p:sp>
          <p:nvSpPr>
            <p:cNvPr id="57349" name="Rectangle 7"/>
            <p:cNvSpPr/>
            <p:nvPr/>
          </p:nvSpPr>
          <p:spPr>
            <a:xfrm>
              <a:off x="1828800" y="898525"/>
              <a:ext cx="1616075" cy="528638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等倾线法</a:t>
              </a:r>
              <a:endParaRPr lang="zh-CN" altLang="en-US" sz="2800" dirty="0"/>
            </a:p>
          </p:txBody>
        </p:sp>
        <p:sp>
          <p:nvSpPr>
            <p:cNvPr id="57350" name="Rectangle 8"/>
            <p:cNvSpPr/>
            <p:nvPr/>
          </p:nvSpPr>
          <p:spPr>
            <a:xfrm>
              <a:off x="990600" y="1981200"/>
              <a:ext cx="62293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等倾线法的优点是不必求解微分方程，</a:t>
              </a:r>
              <a:endParaRPr lang="zh-CN" altLang="en-US" sz="2800" dirty="0"/>
            </a:p>
          </p:txBody>
        </p:sp>
        <p:grpSp>
          <p:nvGrpSpPr>
            <p:cNvPr id="57351" name="Group 13"/>
            <p:cNvGrpSpPr/>
            <p:nvPr/>
          </p:nvGrpSpPr>
          <p:grpSpPr>
            <a:xfrm>
              <a:off x="247650" y="1981200"/>
              <a:ext cx="8724900" cy="1204913"/>
              <a:chOff x="156" y="1248"/>
              <a:chExt cx="5496" cy="759"/>
            </a:xfrm>
          </p:grpSpPr>
          <p:sp>
            <p:nvSpPr>
              <p:cNvPr id="57356" name="Rectangle 10"/>
              <p:cNvSpPr/>
              <p:nvPr/>
            </p:nvSpPr>
            <p:spPr>
              <a:xfrm>
                <a:off x="4416" y="1248"/>
                <a:ext cx="12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而通过作图</a:t>
                </a:r>
                <a:endParaRPr lang="zh-CN" altLang="en-US" sz="2800" dirty="0"/>
              </a:p>
            </p:txBody>
          </p:sp>
          <p:sp>
            <p:nvSpPr>
              <p:cNvPr id="57357" name="Rectangle 12"/>
              <p:cNvSpPr/>
              <p:nvPr/>
            </p:nvSpPr>
            <p:spPr>
              <a:xfrm>
                <a:off x="156" y="1680"/>
                <a:ext cx="325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即可近似地画出系统的相轨迹。</a:t>
                </a:r>
                <a:endParaRPr lang="zh-CN" altLang="en-US" sz="2800" dirty="0"/>
              </a:p>
            </p:txBody>
          </p:sp>
        </p:grpSp>
        <p:grpSp>
          <p:nvGrpSpPr>
            <p:cNvPr id="57352" name="Group 17"/>
            <p:cNvGrpSpPr/>
            <p:nvPr/>
          </p:nvGrpSpPr>
          <p:grpSpPr>
            <a:xfrm>
              <a:off x="249238" y="2667000"/>
              <a:ext cx="8726487" cy="1204913"/>
              <a:chOff x="157" y="1680"/>
              <a:chExt cx="5497" cy="759"/>
            </a:xfrm>
          </p:grpSpPr>
          <p:sp>
            <p:nvSpPr>
              <p:cNvPr id="57354" name="Rectangle 15"/>
              <p:cNvSpPr/>
              <p:nvPr/>
            </p:nvSpPr>
            <p:spPr>
              <a:xfrm>
                <a:off x="3298" y="1680"/>
                <a:ext cx="235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它适合于分析能用数学</a:t>
                </a:r>
                <a:endParaRPr lang="zh-CN" altLang="en-US" sz="2800" dirty="0"/>
              </a:p>
            </p:txBody>
          </p:sp>
          <p:sp>
            <p:nvSpPr>
              <p:cNvPr id="57355" name="Rectangle 16"/>
              <p:cNvSpPr/>
              <p:nvPr/>
            </p:nvSpPr>
            <p:spPr>
              <a:xfrm>
                <a:off x="157" y="2112"/>
                <a:ext cx="258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解析表达的非线性系统，</a:t>
                </a:r>
                <a:endParaRPr lang="zh-CN" altLang="en-US" sz="2800" dirty="0"/>
              </a:p>
            </p:txBody>
          </p:sp>
        </p:grpSp>
        <p:sp>
          <p:nvSpPr>
            <p:cNvPr id="57353" name="Rectangle 18"/>
            <p:cNvSpPr/>
            <p:nvPr/>
          </p:nvSpPr>
          <p:spPr>
            <a:xfrm>
              <a:off x="4200525" y="3355975"/>
              <a:ext cx="40957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也适合于分析线性系统。</a:t>
              </a:r>
              <a:endParaRPr lang="zh-CN" altLang="en-US" sz="2800"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83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8600"/>
            <a:ext cx="9144000" cy="6072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73812" name="Group 84"/>
          <p:cNvGrpSpPr/>
          <p:nvPr/>
        </p:nvGrpSpPr>
        <p:grpSpPr>
          <a:xfrm>
            <a:off x="533400" y="381000"/>
            <a:ext cx="7364413" cy="5791200"/>
            <a:chOff x="336" y="240"/>
            <a:chExt cx="4639" cy="3648"/>
          </a:xfrm>
        </p:grpSpPr>
        <p:sp>
          <p:nvSpPr>
            <p:cNvPr id="59496" name="Line 4"/>
            <p:cNvSpPr/>
            <p:nvPr/>
          </p:nvSpPr>
          <p:spPr>
            <a:xfrm>
              <a:off x="336" y="2256"/>
              <a:ext cx="46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97" name="Line 5"/>
            <p:cNvSpPr/>
            <p:nvPr/>
          </p:nvSpPr>
          <p:spPr>
            <a:xfrm flipV="1">
              <a:off x="2400" y="240"/>
              <a:ext cx="0" cy="36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9498" name="Object 6"/>
            <p:cNvGraphicFramePr>
              <a:graphicFrameLocks noChangeAspect="1"/>
            </p:cNvGraphicFramePr>
            <p:nvPr/>
          </p:nvGraphicFramePr>
          <p:xfrm>
            <a:off x="4752" y="2352"/>
            <a:ext cx="22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" imgW="127000" imgH="139700" progId="Equation.DSMT4">
                    <p:embed/>
                  </p:oleObj>
                </mc:Choice>
                <mc:Fallback>
                  <p:oleObj name="" r:id="rId1" imgW="127000" imgH="1397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52" y="2352"/>
                          <a:ext cx="22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99" name="Rectangle 19"/>
            <p:cNvSpPr/>
            <p:nvPr/>
          </p:nvSpPr>
          <p:spPr>
            <a:xfrm>
              <a:off x="2118" y="2291"/>
              <a:ext cx="24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0</a:t>
              </a:r>
              <a:endParaRPr lang="en-US" altLang="zh-CN" sz="2800" dirty="0"/>
            </a:p>
          </p:txBody>
        </p:sp>
      </p:grpSp>
      <p:grpSp>
        <p:nvGrpSpPr>
          <p:cNvPr id="73813" name="Group 85"/>
          <p:cNvGrpSpPr/>
          <p:nvPr/>
        </p:nvGrpSpPr>
        <p:grpSpPr>
          <a:xfrm>
            <a:off x="533400" y="533400"/>
            <a:ext cx="6400800" cy="5562600"/>
            <a:chOff x="336" y="336"/>
            <a:chExt cx="4032" cy="3504"/>
          </a:xfrm>
        </p:grpSpPr>
        <p:sp>
          <p:nvSpPr>
            <p:cNvPr id="59486" name="Line 10"/>
            <p:cNvSpPr/>
            <p:nvPr/>
          </p:nvSpPr>
          <p:spPr>
            <a:xfrm flipV="1">
              <a:off x="2400" y="1385"/>
              <a:ext cx="1968" cy="864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87" name="Line 11"/>
            <p:cNvSpPr/>
            <p:nvPr/>
          </p:nvSpPr>
          <p:spPr>
            <a:xfrm flipV="1">
              <a:off x="2394" y="624"/>
              <a:ext cx="1686" cy="1632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88" name="Line 12"/>
            <p:cNvSpPr/>
            <p:nvPr/>
          </p:nvSpPr>
          <p:spPr>
            <a:xfrm flipV="1">
              <a:off x="2400" y="336"/>
              <a:ext cx="768" cy="1914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89" name="Line 13"/>
            <p:cNvSpPr/>
            <p:nvPr/>
          </p:nvSpPr>
          <p:spPr>
            <a:xfrm flipH="1" flipV="1">
              <a:off x="1680" y="528"/>
              <a:ext cx="713" cy="1721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0" name="Line 14"/>
            <p:cNvSpPr/>
            <p:nvPr/>
          </p:nvSpPr>
          <p:spPr>
            <a:xfrm flipH="1" flipV="1">
              <a:off x="624" y="1344"/>
              <a:ext cx="1769" cy="912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1" name="Line 15"/>
            <p:cNvSpPr/>
            <p:nvPr/>
          </p:nvSpPr>
          <p:spPr>
            <a:xfrm>
              <a:off x="2393" y="2256"/>
              <a:ext cx="1927" cy="816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2" name="Line 16"/>
            <p:cNvSpPr/>
            <p:nvPr/>
          </p:nvSpPr>
          <p:spPr>
            <a:xfrm>
              <a:off x="2393" y="2256"/>
              <a:ext cx="1159" cy="1440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3" name="Line 17"/>
            <p:cNvSpPr/>
            <p:nvPr/>
          </p:nvSpPr>
          <p:spPr>
            <a:xfrm flipH="1">
              <a:off x="1440" y="2249"/>
              <a:ext cx="960" cy="1591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4" name="Line 18"/>
            <p:cNvSpPr/>
            <p:nvPr/>
          </p:nvSpPr>
          <p:spPr>
            <a:xfrm flipH="1">
              <a:off x="720" y="2256"/>
              <a:ext cx="1673" cy="960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5" name="Line 20"/>
            <p:cNvSpPr/>
            <p:nvPr/>
          </p:nvSpPr>
          <p:spPr>
            <a:xfrm flipH="1" flipV="1">
              <a:off x="336" y="2256"/>
              <a:ext cx="2055" cy="0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18" name="Group 90"/>
          <p:cNvGrpSpPr/>
          <p:nvPr/>
        </p:nvGrpSpPr>
        <p:grpSpPr>
          <a:xfrm>
            <a:off x="4518025" y="2209800"/>
            <a:ext cx="2035175" cy="1230313"/>
            <a:chOff x="2846" y="1392"/>
            <a:chExt cx="1282" cy="775"/>
          </a:xfrm>
        </p:grpSpPr>
        <p:sp>
          <p:nvSpPr>
            <p:cNvPr id="59479" name="Line 21"/>
            <p:cNvSpPr/>
            <p:nvPr/>
          </p:nvSpPr>
          <p:spPr>
            <a:xfrm>
              <a:off x="4032" y="1392"/>
              <a:ext cx="96" cy="24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80" name="Line 22"/>
            <p:cNvSpPr/>
            <p:nvPr/>
          </p:nvSpPr>
          <p:spPr>
            <a:xfrm>
              <a:off x="3840" y="1481"/>
              <a:ext cx="96" cy="24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81" name="Line 23"/>
            <p:cNvSpPr/>
            <p:nvPr/>
          </p:nvSpPr>
          <p:spPr>
            <a:xfrm>
              <a:off x="3648" y="1570"/>
              <a:ext cx="96" cy="24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82" name="Line 24"/>
            <p:cNvSpPr/>
            <p:nvPr/>
          </p:nvSpPr>
          <p:spPr>
            <a:xfrm>
              <a:off x="3449" y="1659"/>
              <a:ext cx="96" cy="24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83" name="Line 25"/>
            <p:cNvSpPr/>
            <p:nvPr/>
          </p:nvSpPr>
          <p:spPr>
            <a:xfrm>
              <a:off x="3244" y="1749"/>
              <a:ext cx="96" cy="24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84" name="Line 26"/>
            <p:cNvSpPr/>
            <p:nvPr/>
          </p:nvSpPr>
          <p:spPr>
            <a:xfrm>
              <a:off x="3044" y="1837"/>
              <a:ext cx="96" cy="24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85" name="Line 27"/>
            <p:cNvSpPr/>
            <p:nvPr/>
          </p:nvSpPr>
          <p:spPr>
            <a:xfrm>
              <a:off x="2846" y="1927"/>
              <a:ext cx="96" cy="24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19" name="Group 91"/>
          <p:cNvGrpSpPr/>
          <p:nvPr/>
        </p:nvGrpSpPr>
        <p:grpSpPr>
          <a:xfrm>
            <a:off x="4398963" y="1285875"/>
            <a:ext cx="1773237" cy="1728788"/>
            <a:chOff x="2771" y="810"/>
            <a:chExt cx="1117" cy="1089"/>
          </a:xfrm>
        </p:grpSpPr>
        <p:sp>
          <p:nvSpPr>
            <p:cNvPr id="59473" name="Line 28"/>
            <p:cNvSpPr/>
            <p:nvPr/>
          </p:nvSpPr>
          <p:spPr>
            <a:xfrm>
              <a:off x="3696" y="810"/>
              <a:ext cx="192" cy="19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74" name="Line 29"/>
            <p:cNvSpPr/>
            <p:nvPr/>
          </p:nvSpPr>
          <p:spPr>
            <a:xfrm>
              <a:off x="3490" y="1008"/>
              <a:ext cx="192" cy="19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75" name="Line 30"/>
            <p:cNvSpPr/>
            <p:nvPr/>
          </p:nvSpPr>
          <p:spPr>
            <a:xfrm>
              <a:off x="3312" y="1179"/>
              <a:ext cx="192" cy="19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76" name="Line 31"/>
            <p:cNvSpPr/>
            <p:nvPr/>
          </p:nvSpPr>
          <p:spPr>
            <a:xfrm>
              <a:off x="3120" y="1358"/>
              <a:ext cx="192" cy="19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77" name="Line 32"/>
            <p:cNvSpPr/>
            <p:nvPr/>
          </p:nvSpPr>
          <p:spPr>
            <a:xfrm>
              <a:off x="2942" y="1536"/>
              <a:ext cx="192" cy="19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78" name="Line 33"/>
            <p:cNvSpPr/>
            <p:nvPr/>
          </p:nvSpPr>
          <p:spPr>
            <a:xfrm>
              <a:off x="2771" y="1707"/>
              <a:ext cx="192" cy="19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20" name="Group 92"/>
          <p:cNvGrpSpPr/>
          <p:nvPr/>
        </p:nvGrpSpPr>
        <p:grpSpPr>
          <a:xfrm>
            <a:off x="3886200" y="685800"/>
            <a:ext cx="1306513" cy="2057400"/>
            <a:chOff x="2448" y="432"/>
            <a:chExt cx="823" cy="1296"/>
          </a:xfrm>
        </p:grpSpPr>
        <p:sp>
          <p:nvSpPr>
            <p:cNvPr id="59466" name="Line 34"/>
            <p:cNvSpPr/>
            <p:nvPr/>
          </p:nvSpPr>
          <p:spPr>
            <a:xfrm>
              <a:off x="2935" y="432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7" name="Line 35"/>
            <p:cNvSpPr/>
            <p:nvPr/>
          </p:nvSpPr>
          <p:spPr>
            <a:xfrm>
              <a:off x="2866" y="624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8" name="Line 36"/>
            <p:cNvSpPr/>
            <p:nvPr/>
          </p:nvSpPr>
          <p:spPr>
            <a:xfrm>
              <a:off x="2777" y="816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9" name="Line 37"/>
            <p:cNvSpPr/>
            <p:nvPr/>
          </p:nvSpPr>
          <p:spPr>
            <a:xfrm>
              <a:off x="2688" y="1008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70" name="Line 38"/>
            <p:cNvSpPr/>
            <p:nvPr/>
          </p:nvSpPr>
          <p:spPr>
            <a:xfrm>
              <a:off x="2612" y="1200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71" name="Line 39"/>
            <p:cNvSpPr/>
            <p:nvPr/>
          </p:nvSpPr>
          <p:spPr>
            <a:xfrm>
              <a:off x="2516" y="1405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72" name="Line 40"/>
            <p:cNvSpPr/>
            <p:nvPr/>
          </p:nvSpPr>
          <p:spPr>
            <a:xfrm>
              <a:off x="2448" y="1584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21" name="Group 93"/>
          <p:cNvGrpSpPr/>
          <p:nvPr/>
        </p:nvGrpSpPr>
        <p:grpSpPr>
          <a:xfrm>
            <a:off x="2438400" y="914400"/>
            <a:ext cx="1360488" cy="2133600"/>
            <a:chOff x="1536" y="576"/>
            <a:chExt cx="857" cy="1344"/>
          </a:xfrm>
        </p:grpSpPr>
        <p:sp>
          <p:nvSpPr>
            <p:cNvPr id="59459" name="Line 41"/>
            <p:cNvSpPr/>
            <p:nvPr/>
          </p:nvSpPr>
          <p:spPr>
            <a:xfrm flipV="1">
              <a:off x="1536" y="576"/>
              <a:ext cx="384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0" name="Line 42"/>
            <p:cNvSpPr/>
            <p:nvPr/>
          </p:nvSpPr>
          <p:spPr>
            <a:xfrm flipV="1">
              <a:off x="1611" y="768"/>
              <a:ext cx="384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1" name="Line 43"/>
            <p:cNvSpPr/>
            <p:nvPr/>
          </p:nvSpPr>
          <p:spPr>
            <a:xfrm flipV="1">
              <a:off x="1680" y="960"/>
              <a:ext cx="384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2" name="Line 44"/>
            <p:cNvSpPr/>
            <p:nvPr/>
          </p:nvSpPr>
          <p:spPr>
            <a:xfrm flipV="1">
              <a:off x="1769" y="1152"/>
              <a:ext cx="384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3" name="Line 45"/>
            <p:cNvSpPr/>
            <p:nvPr/>
          </p:nvSpPr>
          <p:spPr>
            <a:xfrm flipV="1">
              <a:off x="1858" y="1351"/>
              <a:ext cx="384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4" name="Line 46"/>
            <p:cNvSpPr/>
            <p:nvPr/>
          </p:nvSpPr>
          <p:spPr>
            <a:xfrm flipV="1">
              <a:off x="1940" y="1563"/>
              <a:ext cx="384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5" name="Line 47"/>
            <p:cNvSpPr/>
            <p:nvPr/>
          </p:nvSpPr>
          <p:spPr>
            <a:xfrm flipV="1">
              <a:off x="2009" y="1776"/>
              <a:ext cx="384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22" name="Group 94"/>
          <p:cNvGrpSpPr/>
          <p:nvPr/>
        </p:nvGrpSpPr>
        <p:grpSpPr>
          <a:xfrm>
            <a:off x="1143000" y="2057400"/>
            <a:ext cx="1795463" cy="1273175"/>
            <a:chOff x="720" y="1296"/>
            <a:chExt cx="1131" cy="802"/>
          </a:xfrm>
        </p:grpSpPr>
        <p:sp>
          <p:nvSpPr>
            <p:cNvPr id="59453" name="Line 48"/>
            <p:cNvSpPr/>
            <p:nvPr/>
          </p:nvSpPr>
          <p:spPr>
            <a:xfrm flipV="1">
              <a:off x="720" y="1296"/>
              <a:ext cx="171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4" name="Line 49"/>
            <p:cNvSpPr/>
            <p:nvPr/>
          </p:nvSpPr>
          <p:spPr>
            <a:xfrm flipV="1">
              <a:off x="933" y="1420"/>
              <a:ext cx="171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5" name="Line 50"/>
            <p:cNvSpPr/>
            <p:nvPr/>
          </p:nvSpPr>
          <p:spPr>
            <a:xfrm flipV="1">
              <a:off x="1125" y="1529"/>
              <a:ext cx="171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6" name="Line 51"/>
            <p:cNvSpPr/>
            <p:nvPr/>
          </p:nvSpPr>
          <p:spPr>
            <a:xfrm flipV="1">
              <a:off x="1317" y="1639"/>
              <a:ext cx="171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7" name="Line 52"/>
            <p:cNvSpPr/>
            <p:nvPr/>
          </p:nvSpPr>
          <p:spPr>
            <a:xfrm flipV="1">
              <a:off x="1509" y="1728"/>
              <a:ext cx="171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8" name="Line 53"/>
            <p:cNvSpPr/>
            <p:nvPr/>
          </p:nvSpPr>
          <p:spPr>
            <a:xfrm flipV="1">
              <a:off x="1680" y="1824"/>
              <a:ext cx="171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23" name="Group 95"/>
          <p:cNvGrpSpPr/>
          <p:nvPr/>
        </p:nvGrpSpPr>
        <p:grpSpPr>
          <a:xfrm>
            <a:off x="838200" y="3352800"/>
            <a:ext cx="1981200" cy="457200"/>
            <a:chOff x="528" y="2112"/>
            <a:chExt cx="1248" cy="288"/>
          </a:xfrm>
        </p:grpSpPr>
        <p:sp>
          <p:nvSpPr>
            <p:cNvPr id="59446" name="Line 55"/>
            <p:cNvSpPr/>
            <p:nvPr/>
          </p:nvSpPr>
          <p:spPr>
            <a:xfrm flipV="1">
              <a:off x="528" y="2112"/>
              <a:ext cx="0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47" name="Line 56"/>
            <p:cNvSpPr/>
            <p:nvPr/>
          </p:nvSpPr>
          <p:spPr>
            <a:xfrm flipV="1">
              <a:off x="741" y="2118"/>
              <a:ext cx="0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48" name="Line 57"/>
            <p:cNvSpPr/>
            <p:nvPr/>
          </p:nvSpPr>
          <p:spPr>
            <a:xfrm flipV="1">
              <a:off x="940" y="2126"/>
              <a:ext cx="0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49" name="Line 58"/>
            <p:cNvSpPr/>
            <p:nvPr/>
          </p:nvSpPr>
          <p:spPr>
            <a:xfrm flipV="1">
              <a:off x="1152" y="2126"/>
              <a:ext cx="0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0" name="Line 59"/>
            <p:cNvSpPr/>
            <p:nvPr/>
          </p:nvSpPr>
          <p:spPr>
            <a:xfrm flipV="1">
              <a:off x="1366" y="2126"/>
              <a:ext cx="0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1" name="Line 60"/>
            <p:cNvSpPr/>
            <p:nvPr/>
          </p:nvSpPr>
          <p:spPr>
            <a:xfrm flipV="1">
              <a:off x="1584" y="2126"/>
              <a:ext cx="0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2" name="Line 61"/>
            <p:cNvSpPr/>
            <p:nvPr/>
          </p:nvSpPr>
          <p:spPr>
            <a:xfrm flipV="1">
              <a:off x="1776" y="2119"/>
              <a:ext cx="0" cy="27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24" name="Group 96"/>
          <p:cNvGrpSpPr/>
          <p:nvPr/>
        </p:nvGrpSpPr>
        <p:grpSpPr>
          <a:xfrm>
            <a:off x="1295400" y="3776663"/>
            <a:ext cx="1882775" cy="1362075"/>
            <a:chOff x="816" y="2379"/>
            <a:chExt cx="1186" cy="858"/>
          </a:xfrm>
        </p:grpSpPr>
        <p:sp>
          <p:nvSpPr>
            <p:cNvPr id="59440" name="Line 62"/>
            <p:cNvSpPr/>
            <p:nvPr/>
          </p:nvSpPr>
          <p:spPr>
            <a:xfrm flipH="1" flipV="1">
              <a:off x="816" y="2949"/>
              <a:ext cx="192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41" name="Line 63"/>
            <p:cNvSpPr/>
            <p:nvPr/>
          </p:nvSpPr>
          <p:spPr>
            <a:xfrm flipH="1" flipV="1">
              <a:off x="1029" y="2832"/>
              <a:ext cx="192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42" name="Line 64"/>
            <p:cNvSpPr/>
            <p:nvPr/>
          </p:nvSpPr>
          <p:spPr>
            <a:xfrm flipH="1" flipV="1">
              <a:off x="1248" y="2715"/>
              <a:ext cx="192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43" name="Line 65"/>
            <p:cNvSpPr/>
            <p:nvPr/>
          </p:nvSpPr>
          <p:spPr>
            <a:xfrm flipH="1" flipV="1">
              <a:off x="1460" y="2605"/>
              <a:ext cx="192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44" name="Line 66"/>
            <p:cNvSpPr/>
            <p:nvPr/>
          </p:nvSpPr>
          <p:spPr>
            <a:xfrm flipH="1" flipV="1">
              <a:off x="1666" y="2490"/>
              <a:ext cx="192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45" name="Line 67"/>
            <p:cNvSpPr/>
            <p:nvPr/>
          </p:nvSpPr>
          <p:spPr>
            <a:xfrm flipH="1" flipV="1">
              <a:off x="1810" y="2379"/>
              <a:ext cx="192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25" name="Group 97"/>
          <p:cNvGrpSpPr/>
          <p:nvPr/>
        </p:nvGrpSpPr>
        <p:grpSpPr>
          <a:xfrm>
            <a:off x="2286000" y="4343400"/>
            <a:ext cx="1296988" cy="1447800"/>
            <a:chOff x="1440" y="2736"/>
            <a:chExt cx="817" cy="912"/>
          </a:xfrm>
        </p:grpSpPr>
        <p:sp>
          <p:nvSpPr>
            <p:cNvPr id="59435" name="Line 68"/>
            <p:cNvSpPr/>
            <p:nvPr/>
          </p:nvSpPr>
          <p:spPr>
            <a:xfrm flipH="1" flipV="1">
              <a:off x="1440" y="3504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69"/>
            <p:cNvSpPr/>
            <p:nvPr/>
          </p:nvSpPr>
          <p:spPr>
            <a:xfrm flipH="1" flipV="1">
              <a:off x="1536" y="3312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70"/>
            <p:cNvSpPr/>
            <p:nvPr/>
          </p:nvSpPr>
          <p:spPr>
            <a:xfrm flipH="1" flipV="1">
              <a:off x="1680" y="3120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71"/>
            <p:cNvSpPr/>
            <p:nvPr/>
          </p:nvSpPr>
          <p:spPr>
            <a:xfrm flipH="1" flipV="1">
              <a:off x="1797" y="2928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72"/>
            <p:cNvSpPr/>
            <p:nvPr/>
          </p:nvSpPr>
          <p:spPr>
            <a:xfrm flipH="1" flipV="1">
              <a:off x="1921" y="2736"/>
              <a:ext cx="336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26" name="Group 98"/>
          <p:cNvGrpSpPr/>
          <p:nvPr/>
        </p:nvGrpSpPr>
        <p:grpSpPr>
          <a:xfrm>
            <a:off x="4213225" y="4278313"/>
            <a:ext cx="1425575" cy="1436687"/>
            <a:chOff x="2654" y="2695"/>
            <a:chExt cx="898" cy="905"/>
          </a:xfrm>
        </p:grpSpPr>
        <p:sp>
          <p:nvSpPr>
            <p:cNvPr id="59430" name="Line 73"/>
            <p:cNvSpPr/>
            <p:nvPr/>
          </p:nvSpPr>
          <p:spPr>
            <a:xfrm flipH="1">
              <a:off x="3264" y="3456"/>
              <a:ext cx="288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1" name="Line 74"/>
            <p:cNvSpPr/>
            <p:nvPr/>
          </p:nvSpPr>
          <p:spPr>
            <a:xfrm flipH="1">
              <a:off x="3120" y="3264"/>
              <a:ext cx="288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2" name="Line 75"/>
            <p:cNvSpPr/>
            <p:nvPr/>
          </p:nvSpPr>
          <p:spPr>
            <a:xfrm flipH="1">
              <a:off x="2962" y="3072"/>
              <a:ext cx="288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76"/>
            <p:cNvSpPr/>
            <p:nvPr/>
          </p:nvSpPr>
          <p:spPr>
            <a:xfrm flipH="1">
              <a:off x="2805" y="2880"/>
              <a:ext cx="288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77"/>
            <p:cNvSpPr/>
            <p:nvPr/>
          </p:nvSpPr>
          <p:spPr>
            <a:xfrm flipH="1">
              <a:off x="2654" y="2695"/>
              <a:ext cx="288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27" name="Group 99"/>
          <p:cNvGrpSpPr/>
          <p:nvPr/>
        </p:nvGrpSpPr>
        <p:grpSpPr>
          <a:xfrm>
            <a:off x="4605338" y="3733800"/>
            <a:ext cx="1773237" cy="1174750"/>
            <a:chOff x="2901" y="2352"/>
            <a:chExt cx="1117" cy="740"/>
          </a:xfrm>
        </p:grpSpPr>
        <p:sp>
          <p:nvSpPr>
            <p:cNvPr id="59424" name="Line 78"/>
            <p:cNvSpPr/>
            <p:nvPr/>
          </p:nvSpPr>
          <p:spPr>
            <a:xfrm flipH="1">
              <a:off x="2901" y="2352"/>
              <a:ext cx="123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79"/>
            <p:cNvSpPr/>
            <p:nvPr/>
          </p:nvSpPr>
          <p:spPr>
            <a:xfrm flipH="1">
              <a:off x="3093" y="2441"/>
              <a:ext cx="123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80"/>
            <p:cNvSpPr/>
            <p:nvPr/>
          </p:nvSpPr>
          <p:spPr>
            <a:xfrm flipH="1">
              <a:off x="3285" y="2537"/>
              <a:ext cx="123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81"/>
            <p:cNvSpPr/>
            <p:nvPr/>
          </p:nvSpPr>
          <p:spPr>
            <a:xfrm flipH="1">
              <a:off x="3477" y="2619"/>
              <a:ext cx="123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82"/>
            <p:cNvSpPr/>
            <p:nvPr/>
          </p:nvSpPr>
          <p:spPr>
            <a:xfrm flipH="1">
              <a:off x="3683" y="2708"/>
              <a:ext cx="123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83"/>
            <p:cNvSpPr/>
            <p:nvPr/>
          </p:nvSpPr>
          <p:spPr>
            <a:xfrm flipH="1">
              <a:off x="3895" y="2804"/>
              <a:ext cx="123" cy="288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3817" name="Group 89"/>
          <p:cNvGrpSpPr/>
          <p:nvPr/>
        </p:nvGrpSpPr>
        <p:grpSpPr>
          <a:xfrm>
            <a:off x="6781800" y="4114800"/>
            <a:ext cx="1847850" cy="519113"/>
            <a:chOff x="4512" y="3004"/>
            <a:chExt cx="1164" cy="327"/>
          </a:xfrm>
        </p:grpSpPr>
        <p:sp>
          <p:nvSpPr>
            <p:cNvPr id="59422" name="Line 86"/>
            <p:cNvSpPr/>
            <p:nvPr/>
          </p:nvSpPr>
          <p:spPr>
            <a:xfrm>
              <a:off x="4512" y="3168"/>
              <a:ext cx="336" cy="0"/>
            </a:xfrm>
            <a:prstGeom prst="line">
              <a:avLst/>
            </a:prstGeom>
            <a:ln w="571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3" name="Rectangle 88"/>
            <p:cNvSpPr/>
            <p:nvPr/>
          </p:nvSpPr>
          <p:spPr>
            <a:xfrm>
              <a:off x="4885" y="3004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等倾线</a:t>
              </a:r>
              <a:endParaRPr lang="zh-CN" altLang="en-US" sz="2800" b="1" dirty="0"/>
            </a:p>
          </p:txBody>
        </p:sp>
      </p:grpSp>
      <p:grpSp>
        <p:nvGrpSpPr>
          <p:cNvPr id="73831" name="Group 103"/>
          <p:cNvGrpSpPr/>
          <p:nvPr/>
        </p:nvGrpSpPr>
        <p:grpSpPr>
          <a:xfrm>
            <a:off x="6781800" y="4800600"/>
            <a:ext cx="2205038" cy="946150"/>
            <a:chOff x="4272" y="3369"/>
            <a:chExt cx="1389" cy="596"/>
          </a:xfrm>
        </p:grpSpPr>
        <p:sp>
          <p:nvSpPr>
            <p:cNvPr id="59420" name="Line 101"/>
            <p:cNvSpPr/>
            <p:nvPr/>
          </p:nvSpPr>
          <p:spPr>
            <a:xfrm>
              <a:off x="4272" y="3533"/>
              <a:ext cx="336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1" name="Rectangle 102"/>
            <p:cNvSpPr/>
            <p:nvPr/>
          </p:nvSpPr>
          <p:spPr>
            <a:xfrm>
              <a:off x="4645" y="3369"/>
              <a:ext cx="101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切线方向</a:t>
              </a:r>
              <a:endParaRPr lang="zh-CN" altLang="en-US" sz="2800" b="1" dirty="0"/>
            </a:p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斜率固定</a:t>
              </a:r>
              <a:endParaRPr lang="zh-CN" altLang="en-US" sz="2800" b="1" dirty="0"/>
            </a:p>
          </p:txBody>
        </p:sp>
      </p:grpSp>
      <p:sp>
        <p:nvSpPr>
          <p:cNvPr id="73833" name="Oval 105"/>
          <p:cNvSpPr/>
          <p:nvPr/>
        </p:nvSpPr>
        <p:spPr>
          <a:xfrm>
            <a:off x="6118225" y="3635375"/>
            <a:ext cx="228600" cy="228600"/>
          </a:xfrm>
          <a:prstGeom prst="ellipse">
            <a:avLst/>
          </a:prstGeom>
          <a:solidFill>
            <a:schemeClr val="bg1"/>
          </a:solidFill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/>
          </a:p>
        </p:txBody>
      </p:sp>
      <p:grpSp>
        <p:nvGrpSpPr>
          <p:cNvPr id="73836" name="Group 108"/>
          <p:cNvGrpSpPr/>
          <p:nvPr/>
        </p:nvGrpSpPr>
        <p:grpSpPr>
          <a:xfrm>
            <a:off x="927100" y="849313"/>
            <a:ext cx="5419725" cy="5097462"/>
            <a:chOff x="584" y="535"/>
            <a:chExt cx="3414" cy="3211"/>
          </a:xfrm>
        </p:grpSpPr>
        <p:sp>
          <p:nvSpPr>
            <p:cNvPr id="59418" name="Freeform 104"/>
            <p:cNvSpPr/>
            <p:nvPr/>
          </p:nvSpPr>
          <p:spPr>
            <a:xfrm>
              <a:off x="584" y="535"/>
              <a:ext cx="3400" cy="3211"/>
            </a:xfrm>
            <a:custGeom>
              <a:avLst/>
              <a:gdLst/>
              <a:ahLst/>
              <a:cxnLst>
                <a:cxn ang="0">
                  <a:pos x="3400" y="1433"/>
                </a:cxn>
                <a:cxn ang="0">
                  <a:pos x="3359" y="1179"/>
                </a:cxn>
                <a:cxn ang="0">
                  <a:pos x="3249" y="891"/>
                </a:cxn>
                <a:cxn ang="0">
                  <a:pos x="3098" y="651"/>
                </a:cxn>
                <a:cxn ang="0">
                  <a:pos x="2858" y="432"/>
                </a:cxn>
                <a:cxn ang="0">
                  <a:pos x="2570" y="254"/>
                </a:cxn>
                <a:cxn ang="0">
                  <a:pos x="2035" y="41"/>
                </a:cxn>
                <a:cxn ang="0">
                  <a:pos x="1638" y="7"/>
                </a:cxn>
                <a:cxn ang="0">
                  <a:pos x="1336" y="55"/>
                </a:cxn>
                <a:cxn ang="0">
                  <a:pos x="945" y="206"/>
                </a:cxn>
                <a:cxn ang="0">
                  <a:pos x="568" y="466"/>
                </a:cxn>
                <a:cxn ang="0">
                  <a:pos x="390" y="692"/>
                </a:cxn>
                <a:cxn ang="0">
                  <a:pos x="122" y="1138"/>
                </a:cxn>
                <a:cxn ang="0">
                  <a:pos x="33" y="1536"/>
                </a:cxn>
                <a:cxn ang="0">
                  <a:pos x="33" y="2009"/>
                </a:cxn>
                <a:cxn ang="0">
                  <a:pos x="232" y="2530"/>
                </a:cxn>
                <a:cxn ang="0">
                  <a:pos x="458" y="2811"/>
                </a:cxn>
                <a:cxn ang="0">
                  <a:pos x="883" y="3086"/>
                </a:cxn>
                <a:cxn ang="0">
                  <a:pos x="1267" y="3188"/>
                </a:cxn>
                <a:cxn ang="0">
                  <a:pos x="1871" y="3188"/>
                </a:cxn>
                <a:cxn ang="0">
                  <a:pos x="2406" y="3051"/>
                </a:cxn>
                <a:cxn ang="0">
                  <a:pos x="2893" y="2804"/>
                </a:cxn>
                <a:cxn ang="0">
                  <a:pos x="3181" y="2414"/>
                </a:cxn>
                <a:cxn ang="0">
                  <a:pos x="3318" y="2002"/>
                </a:cxn>
                <a:cxn ang="0">
                  <a:pos x="3318" y="1879"/>
                </a:cxn>
              </a:cxnLst>
              <a:pathLst>
                <a:path w="3400" h="3211">
                  <a:moveTo>
                    <a:pt x="3400" y="1433"/>
                  </a:moveTo>
                  <a:cubicBezTo>
                    <a:pt x="3392" y="1351"/>
                    <a:pt x="3384" y="1269"/>
                    <a:pt x="3359" y="1179"/>
                  </a:cubicBezTo>
                  <a:cubicBezTo>
                    <a:pt x="3334" y="1089"/>
                    <a:pt x="3292" y="979"/>
                    <a:pt x="3249" y="891"/>
                  </a:cubicBezTo>
                  <a:cubicBezTo>
                    <a:pt x="3206" y="803"/>
                    <a:pt x="3163" y="727"/>
                    <a:pt x="3098" y="651"/>
                  </a:cubicBezTo>
                  <a:cubicBezTo>
                    <a:pt x="3033" y="575"/>
                    <a:pt x="2946" y="498"/>
                    <a:pt x="2858" y="432"/>
                  </a:cubicBezTo>
                  <a:cubicBezTo>
                    <a:pt x="2770" y="366"/>
                    <a:pt x="2707" y="319"/>
                    <a:pt x="2570" y="254"/>
                  </a:cubicBezTo>
                  <a:cubicBezTo>
                    <a:pt x="2433" y="189"/>
                    <a:pt x="2190" y="82"/>
                    <a:pt x="2035" y="41"/>
                  </a:cubicBezTo>
                  <a:cubicBezTo>
                    <a:pt x="1880" y="0"/>
                    <a:pt x="1754" y="5"/>
                    <a:pt x="1638" y="7"/>
                  </a:cubicBezTo>
                  <a:cubicBezTo>
                    <a:pt x="1522" y="9"/>
                    <a:pt x="1451" y="22"/>
                    <a:pt x="1336" y="55"/>
                  </a:cubicBezTo>
                  <a:cubicBezTo>
                    <a:pt x="1221" y="88"/>
                    <a:pt x="1073" y="137"/>
                    <a:pt x="945" y="206"/>
                  </a:cubicBezTo>
                  <a:cubicBezTo>
                    <a:pt x="817" y="275"/>
                    <a:pt x="661" y="385"/>
                    <a:pt x="568" y="466"/>
                  </a:cubicBezTo>
                  <a:cubicBezTo>
                    <a:pt x="475" y="547"/>
                    <a:pt x="464" y="580"/>
                    <a:pt x="390" y="692"/>
                  </a:cubicBezTo>
                  <a:cubicBezTo>
                    <a:pt x="316" y="804"/>
                    <a:pt x="181" y="997"/>
                    <a:pt x="122" y="1138"/>
                  </a:cubicBezTo>
                  <a:cubicBezTo>
                    <a:pt x="63" y="1279"/>
                    <a:pt x="48" y="1391"/>
                    <a:pt x="33" y="1536"/>
                  </a:cubicBezTo>
                  <a:cubicBezTo>
                    <a:pt x="18" y="1681"/>
                    <a:pt x="0" y="1843"/>
                    <a:pt x="33" y="2009"/>
                  </a:cubicBezTo>
                  <a:cubicBezTo>
                    <a:pt x="66" y="2175"/>
                    <a:pt x="161" y="2396"/>
                    <a:pt x="232" y="2530"/>
                  </a:cubicBezTo>
                  <a:cubicBezTo>
                    <a:pt x="303" y="2664"/>
                    <a:pt x="350" y="2718"/>
                    <a:pt x="458" y="2811"/>
                  </a:cubicBezTo>
                  <a:cubicBezTo>
                    <a:pt x="566" y="2904"/>
                    <a:pt x="748" y="3023"/>
                    <a:pt x="883" y="3086"/>
                  </a:cubicBezTo>
                  <a:cubicBezTo>
                    <a:pt x="1018" y="3149"/>
                    <a:pt x="1102" y="3171"/>
                    <a:pt x="1267" y="3188"/>
                  </a:cubicBezTo>
                  <a:cubicBezTo>
                    <a:pt x="1432" y="3205"/>
                    <a:pt x="1681" y="3211"/>
                    <a:pt x="1871" y="3188"/>
                  </a:cubicBezTo>
                  <a:cubicBezTo>
                    <a:pt x="2061" y="3165"/>
                    <a:pt x="2236" y="3115"/>
                    <a:pt x="2406" y="3051"/>
                  </a:cubicBezTo>
                  <a:cubicBezTo>
                    <a:pt x="2576" y="2987"/>
                    <a:pt x="2764" y="2910"/>
                    <a:pt x="2893" y="2804"/>
                  </a:cubicBezTo>
                  <a:cubicBezTo>
                    <a:pt x="3022" y="2698"/>
                    <a:pt x="3110" y="2548"/>
                    <a:pt x="3181" y="2414"/>
                  </a:cubicBezTo>
                  <a:cubicBezTo>
                    <a:pt x="3252" y="2280"/>
                    <a:pt x="3295" y="2091"/>
                    <a:pt x="3318" y="2002"/>
                  </a:cubicBezTo>
                  <a:cubicBezTo>
                    <a:pt x="3341" y="1913"/>
                    <a:pt x="3329" y="1896"/>
                    <a:pt x="3318" y="1879"/>
                  </a:cubicBezTo>
                </a:path>
              </a:pathLst>
            </a:custGeom>
            <a:noFill/>
            <a:ln w="762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419" name="Line 107"/>
            <p:cNvSpPr/>
            <p:nvPr/>
          </p:nvSpPr>
          <p:spPr>
            <a:xfrm>
              <a:off x="3964" y="1783"/>
              <a:ext cx="34" cy="233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3843" name="Group 115"/>
          <p:cNvGrpSpPr/>
          <p:nvPr/>
        </p:nvGrpSpPr>
        <p:grpSpPr>
          <a:xfrm>
            <a:off x="6745288" y="5791200"/>
            <a:ext cx="1941512" cy="519113"/>
            <a:chOff x="4224" y="3623"/>
            <a:chExt cx="1223" cy="327"/>
          </a:xfrm>
        </p:grpSpPr>
        <p:grpSp>
          <p:nvGrpSpPr>
            <p:cNvPr id="59413" name="Group 112"/>
            <p:cNvGrpSpPr/>
            <p:nvPr/>
          </p:nvGrpSpPr>
          <p:grpSpPr>
            <a:xfrm>
              <a:off x="4224" y="3737"/>
              <a:ext cx="426" cy="113"/>
              <a:chOff x="4224" y="3737"/>
              <a:chExt cx="426" cy="113"/>
            </a:xfrm>
          </p:grpSpPr>
          <p:sp>
            <p:nvSpPr>
              <p:cNvPr id="59415" name="Line 109"/>
              <p:cNvSpPr/>
              <p:nvPr/>
            </p:nvSpPr>
            <p:spPr>
              <a:xfrm>
                <a:off x="4286" y="3792"/>
                <a:ext cx="336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416" name="Oval 110"/>
              <p:cNvSpPr/>
              <p:nvPr/>
            </p:nvSpPr>
            <p:spPr>
              <a:xfrm>
                <a:off x="4224" y="3737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9417" name="Line 111"/>
              <p:cNvSpPr/>
              <p:nvPr/>
            </p:nvSpPr>
            <p:spPr>
              <a:xfrm>
                <a:off x="4458" y="3792"/>
                <a:ext cx="192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59414" name="Rectangle 114"/>
            <p:cNvSpPr/>
            <p:nvPr/>
          </p:nvSpPr>
          <p:spPr>
            <a:xfrm>
              <a:off x="4656" y="3623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相轨迹</a:t>
              </a:r>
              <a:endParaRPr lang="zh-CN" altLang="en-US" sz="2800" b="1" dirty="0"/>
            </a:p>
          </p:txBody>
        </p:sp>
      </p:grpSp>
      <p:pic>
        <p:nvPicPr>
          <p:cNvPr id="594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88" y="144463"/>
            <a:ext cx="561975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73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738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800" decel="100000"/>
                                        <p:tgtEl>
                                          <p:spTgt spid="73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800" decel="100000" fill="hold"/>
                                        <p:tgtEl>
                                          <p:spTgt spid="738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decel="100000" fill="hold"/>
                                        <p:tgtEl>
                                          <p:spTgt spid="7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7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533400" y="152400"/>
          <a:ext cx="8152130" cy="238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145780" imgH="2385060" progId="Paint.Picture">
                  <p:embed/>
                </p:oleObj>
              </mc:Choice>
              <mc:Fallback>
                <p:oleObj name="" r:id="rId1" imgW="8145780" imgH="238506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52400"/>
                        <a:ext cx="8152130" cy="238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19325"/>
            <a:ext cx="8105775" cy="471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19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133600" cy="457200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61443" name="Group 37"/>
          <p:cNvGrpSpPr/>
          <p:nvPr/>
        </p:nvGrpSpPr>
        <p:grpSpPr>
          <a:xfrm>
            <a:off x="990600" y="80963"/>
            <a:ext cx="7142163" cy="6624637"/>
            <a:chOff x="624" y="51"/>
            <a:chExt cx="4499" cy="4173"/>
          </a:xfrm>
        </p:grpSpPr>
        <p:grpSp>
          <p:nvGrpSpPr>
            <p:cNvPr id="61448" name="Group 26"/>
            <p:cNvGrpSpPr/>
            <p:nvPr/>
          </p:nvGrpSpPr>
          <p:grpSpPr>
            <a:xfrm>
              <a:off x="624" y="288"/>
              <a:ext cx="4416" cy="3936"/>
              <a:chOff x="624" y="144"/>
              <a:chExt cx="4416" cy="3936"/>
            </a:xfrm>
          </p:grpSpPr>
          <p:sp>
            <p:nvSpPr>
              <p:cNvPr id="61459" name="Line 4"/>
              <p:cNvSpPr/>
              <p:nvPr/>
            </p:nvSpPr>
            <p:spPr>
              <a:xfrm>
                <a:off x="624" y="2304"/>
                <a:ext cx="441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60" name="Line 5"/>
              <p:cNvSpPr/>
              <p:nvPr/>
            </p:nvSpPr>
            <p:spPr>
              <a:xfrm flipV="1">
                <a:off x="2640" y="144"/>
                <a:ext cx="0" cy="39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61461" name="Object 6"/>
              <p:cNvGraphicFramePr>
                <a:graphicFrameLocks noChangeAspect="1"/>
              </p:cNvGraphicFramePr>
              <p:nvPr/>
            </p:nvGraphicFramePr>
            <p:xfrm>
              <a:off x="4800" y="2352"/>
              <a:ext cx="223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1" imgW="127000" imgH="139700" progId="Equation.DSMT4">
                      <p:embed/>
                    </p:oleObj>
                  </mc:Choice>
                  <mc:Fallback>
                    <p:oleObj name="" r:id="rId1" imgW="127000" imgH="139700" progId="Equation.DSMT4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800" y="2352"/>
                            <a:ext cx="223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62" name="Rectangle 8"/>
              <p:cNvSpPr/>
              <p:nvPr/>
            </p:nvSpPr>
            <p:spPr>
              <a:xfrm>
                <a:off x="2379" y="2304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0</a:t>
                </a:r>
                <a:endParaRPr lang="en-US" altLang="zh-CN" sz="2800" dirty="0"/>
              </a:p>
            </p:txBody>
          </p:sp>
          <p:sp>
            <p:nvSpPr>
              <p:cNvPr id="61463" name="Line 9"/>
              <p:cNvSpPr/>
              <p:nvPr/>
            </p:nvSpPr>
            <p:spPr>
              <a:xfrm flipV="1">
                <a:off x="2640" y="336"/>
                <a:ext cx="432" cy="1968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4" name="Line 10"/>
              <p:cNvSpPr/>
              <p:nvPr/>
            </p:nvSpPr>
            <p:spPr>
              <a:xfrm flipV="1">
                <a:off x="2633" y="432"/>
                <a:ext cx="871" cy="1864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5" name="Line 11"/>
              <p:cNvSpPr/>
              <p:nvPr/>
            </p:nvSpPr>
            <p:spPr>
              <a:xfrm flipV="1">
                <a:off x="2633" y="720"/>
                <a:ext cx="1351" cy="1584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6" name="Line 12"/>
              <p:cNvSpPr/>
              <p:nvPr/>
            </p:nvSpPr>
            <p:spPr>
              <a:xfrm flipV="1">
                <a:off x="2633" y="1872"/>
                <a:ext cx="2119" cy="425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7" name="Line 13"/>
              <p:cNvSpPr/>
              <p:nvPr/>
            </p:nvSpPr>
            <p:spPr>
              <a:xfrm>
                <a:off x="2633" y="2304"/>
                <a:ext cx="2119" cy="336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8" name="Line 14"/>
              <p:cNvSpPr/>
              <p:nvPr/>
            </p:nvSpPr>
            <p:spPr>
              <a:xfrm>
                <a:off x="2633" y="2303"/>
                <a:ext cx="1975" cy="721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9" name="Line 15"/>
              <p:cNvSpPr/>
              <p:nvPr/>
            </p:nvSpPr>
            <p:spPr>
              <a:xfrm>
                <a:off x="2633" y="2304"/>
                <a:ext cx="1687" cy="1056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0" name="Line 16"/>
              <p:cNvSpPr/>
              <p:nvPr/>
            </p:nvSpPr>
            <p:spPr>
              <a:xfrm>
                <a:off x="2633" y="2297"/>
                <a:ext cx="1255" cy="1351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1" name="Line 17"/>
              <p:cNvSpPr/>
              <p:nvPr/>
            </p:nvSpPr>
            <p:spPr>
              <a:xfrm>
                <a:off x="2640" y="2297"/>
                <a:ext cx="0" cy="1543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2" name="Line 18"/>
              <p:cNvSpPr/>
              <p:nvPr/>
            </p:nvSpPr>
            <p:spPr>
              <a:xfrm>
                <a:off x="2633" y="2304"/>
                <a:ext cx="631" cy="1440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3" name="Line 19"/>
              <p:cNvSpPr/>
              <p:nvPr/>
            </p:nvSpPr>
            <p:spPr>
              <a:xfrm flipH="1">
                <a:off x="2016" y="2297"/>
                <a:ext cx="617" cy="1447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4" name="Line 20"/>
              <p:cNvSpPr/>
              <p:nvPr/>
            </p:nvSpPr>
            <p:spPr>
              <a:xfrm flipH="1">
                <a:off x="1296" y="2297"/>
                <a:ext cx="1337" cy="1207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5" name="Line 21"/>
              <p:cNvSpPr/>
              <p:nvPr/>
            </p:nvSpPr>
            <p:spPr>
              <a:xfrm flipH="1">
                <a:off x="912" y="2297"/>
                <a:ext cx="1721" cy="679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6" name="Line 22"/>
              <p:cNvSpPr/>
              <p:nvPr/>
            </p:nvSpPr>
            <p:spPr>
              <a:xfrm flipH="1" flipV="1">
                <a:off x="960" y="1776"/>
                <a:ext cx="1673" cy="521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7" name="Line 23"/>
              <p:cNvSpPr/>
              <p:nvPr/>
            </p:nvSpPr>
            <p:spPr>
              <a:xfrm flipH="1" flipV="1">
                <a:off x="1248" y="1152"/>
                <a:ext cx="1385" cy="1145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8" name="Line 24"/>
              <p:cNvSpPr/>
              <p:nvPr/>
            </p:nvSpPr>
            <p:spPr>
              <a:xfrm flipH="1" flipV="1">
                <a:off x="1776" y="432"/>
                <a:ext cx="864" cy="1865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79" name="Line 25"/>
              <p:cNvSpPr/>
              <p:nvPr/>
            </p:nvSpPr>
            <p:spPr>
              <a:xfrm flipV="1">
                <a:off x="2640" y="336"/>
                <a:ext cx="0" cy="1968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61449" name="Object 27"/>
            <p:cNvGraphicFramePr>
              <a:graphicFrameLocks noChangeAspect="1"/>
            </p:cNvGraphicFramePr>
            <p:nvPr/>
          </p:nvGraphicFramePr>
          <p:xfrm>
            <a:off x="2304" y="51"/>
            <a:ext cx="61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3" imgW="431165" imgH="177800" progId="Equation.DSMT4">
                    <p:embed/>
                  </p:oleObj>
                </mc:Choice>
                <mc:Fallback>
                  <p:oleObj name="" r:id="rId3" imgW="431165" imgH="1778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4" y="51"/>
                          <a:ext cx="615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0" name="Object 28"/>
            <p:cNvGraphicFramePr>
              <a:graphicFrameLocks noChangeAspect="1"/>
            </p:cNvGraphicFramePr>
            <p:nvPr/>
          </p:nvGraphicFramePr>
          <p:xfrm>
            <a:off x="2907" y="192"/>
            <a:ext cx="42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5" imgW="316865" imgH="177800" progId="Equation.DSMT4">
                    <p:embed/>
                  </p:oleObj>
                </mc:Choice>
                <mc:Fallback>
                  <p:oleObj name="" r:id="rId5" imgW="316865" imgH="1778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07" y="192"/>
                          <a:ext cx="425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Object 29"/>
            <p:cNvGraphicFramePr>
              <a:graphicFrameLocks noChangeAspect="1"/>
            </p:cNvGraphicFramePr>
            <p:nvPr/>
          </p:nvGraphicFramePr>
          <p:xfrm>
            <a:off x="3292" y="339"/>
            <a:ext cx="42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7" imgW="316865" imgH="177800" progId="Equation.DSMT4">
                    <p:embed/>
                  </p:oleObj>
                </mc:Choice>
                <mc:Fallback>
                  <p:oleObj name="" r:id="rId7" imgW="316865" imgH="1778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92" y="339"/>
                          <a:ext cx="425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2" name="Object 30"/>
            <p:cNvGraphicFramePr>
              <a:graphicFrameLocks noChangeAspect="1"/>
            </p:cNvGraphicFramePr>
            <p:nvPr/>
          </p:nvGraphicFramePr>
          <p:xfrm>
            <a:off x="3876" y="625"/>
            <a:ext cx="27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9" imgW="203200" imgH="165100" progId="Equation.DSMT4">
                    <p:embed/>
                  </p:oleObj>
                </mc:Choice>
                <mc:Fallback>
                  <p:oleObj name="" r:id="rId9" imgW="203200" imgH="165100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76" y="625"/>
                          <a:ext cx="272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3" name="Object 31"/>
            <p:cNvGraphicFramePr>
              <a:graphicFrameLocks noChangeAspect="1"/>
            </p:cNvGraphicFramePr>
            <p:nvPr/>
          </p:nvGraphicFramePr>
          <p:xfrm>
            <a:off x="4749" y="1826"/>
            <a:ext cx="37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1" imgW="279400" imgH="177800" progId="Equation.DSMT4">
                    <p:embed/>
                  </p:oleObj>
                </mc:Choice>
                <mc:Fallback>
                  <p:oleObj name="" r:id="rId11" imgW="279400" imgH="1778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49" y="1826"/>
                          <a:ext cx="374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32"/>
            <p:cNvGraphicFramePr>
              <a:graphicFrameLocks noChangeAspect="1"/>
            </p:cNvGraphicFramePr>
            <p:nvPr/>
          </p:nvGraphicFramePr>
          <p:xfrm>
            <a:off x="4796" y="2707"/>
            <a:ext cx="1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3" imgW="114300" imgH="177800" progId="Equation.DSMT4">
                    <p:embed/>
                  </p:oleObj>
                </mc:Choice>
                <mc:Fallback>
                  <p:oleObj name="" r:id="rId13" imgW="114300" imgH="1778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96" y="2707"/>
                          <a:ext cx="153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33"/>
            <p:cNvGraphicFramePr>
              <a:graphicFrameLocks noChangeAspect="1"/>
            </p:cNvGraphicFramePr>
            <p:nvPr/>
          </p:nvGraphicFramePr>
          <p:xfrm>
            <a:off x="4648" y="3082"/>
            <a:ext cx="17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5" imgW="127000" imgH="165100" progId="Equation.DSMT4">
                    <p:embed/>
                  </p:oleObj>
                </mc:Choice>
                <mc:Fallback>
                  <p:oleObj name="" r:id="rId15" imgW="127000" imgH="16510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48" y="3082"/>
                          <a:ext cx="170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34"/>
            <p:cNvGraphicFramePr>
              <a:graphicFrameLocks noChangeAspect="1"/>
            </p:cNvGraphicFramePr>
            <p:nvPr/>
          </p:nvGraphicFramePr>
          <p:xfrm>
            <a:off x="4360" y="3410"/>
            <a:ext cx="17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60" y="3410"/>
                          <a:ext cx="170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7" name="Object 35"/>
            <p:cNvGraphicFramePr>
              <a:graphicFrameLocks noChangeAspect="1"/>
            </p:cNvGraphicFramePr>
            <p:nvPr/>
          </p:nvGraphicFramePr>
          <p:xfrm>
            <a:off x="3800" y="3698"/>
            <a:ext cx="42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9" imgW="316865" imgH="177800" progId="Equation.DSMT4">
                    <p:embed/>
                  </p:oleObj>
                </mc:Choice>
                <mc:Fallback>
                  <p:oleObj name="" r:id="rId19" imgW="316865" imgH="1778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00" y="3698"/>
                          <a:ext cx="425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8" name="Object 36"/>
            <p:cNvGraphicFramePr>
              <a:graphicFrameLocks noChangeAspect="1"/>
            </p:cNvGraphicFramePr>
            <p:nvPr/>
          </p:nvGraphicFramePr>
          <p:xfrm>
            <a:off x="2637" y="3944"/>
            <a:ext cx="255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1" imgW="190500" imgH="165100" progId="Equation.DSMT4">
                    <p:embed/>
                  </p:oleObj>
                </mc:Choice>
                <mc:Fallback>
                  <p:oleObj name="" r:id="rId21" imgW="190500" imgH="1651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637" y="3944"/>
                          <a:ext cx="255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817" name="Group 41"/>
          <p:cNvGrpSpPr/>
          <p:nvPr/>
        </p:nvGrpSpPr>
        <p:grpSpPr>
          <a:xfrm>
            <a:off x="3884613" y="958850"/>
            <a:ext cx="1695450" cy="3584575"/>
            <a:chOff x="2447" y="604"/>
            <a:chExt cx="1068" cy="2258"/>
          </a:xfrm>
        </p:grpSpPr>
        <p:sp>
          <p:nvSpPr>
            <p:cNvPr id="61446" name="Freeform 39"/>
            <p:cNvSpPr/>
            <p:nvPr/>
          </p:nvSpPr>
          <p:spPr>
            <a:xfrm>
              <a:off x="2447" y="604"/>
              <a:ext cx="1068" cy="225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419" y="158"/>
                </a:cxn>
                <a:cxn ang="0">
                  <a:pos x="598" y="336"/>
                </a:cxn>
                <a:cxn ang="0">
                  <a:pos x="776" y="569"/>
                </a:cxn>
                <a:cxn ang="0">
                  <a:pos x="906" y="878"/>
                </a:cxn>
                <a:cxn ang="0">
                  <a:pos x="968" y="1083"/>
                </a:cxn>
                <a:cxn ang="0">
                  <a:pos x="1030" y="1426"/>
                </a:cxn>
                <a:cxn ang="0">
                  <a:pos x="1057" y="1701"/>
                </a:cxn>
                <a:cxn ang="0">
                  <a:pos x="1064" y="1893"/>
                </a:cxn>
                <a:cxn ang="0">
                  <a:pos x="1030" y="2057"/>
                </a:cxn>
                <a:cxn ang="0">
                  <a:pos x="920" y="2208"/>
                </a:cxn>
                <a:cxn ang="0">
                  <a:pos x="831" y="2235"/>
                </a:cxn>
                <a:cxn ang="0">
                  <a:pos x="694" y="2249"/>
                </a:cxn>
                <a:cxn ang="0">
                  <a:pos x="454" y="2242"/>
                </a:cxn>
                <a:cxn ang="0">
                  <a:pos x="214" y="2153"/>
                </a:cxn>
                <a:cxn ang="0">
                  <a:pos x="104" y="2043"/>
                </a:cxn>
                <a:cxn ang="0">
                  <a:pos x="15" y="1879"/>
                </a:cxn>
                <a:cxn ang="0">
                  <a:pos x="15" y="1749"/>
                </a:cxn>
                <a:cxn ang="0">
                  <a:pos x="63" y="1728"/>
                </a:cxn>
                <a:cxn ang="0">
                  <a:pos x="138" y="1714"/>
                </a:cxn>
                <a:cxn ang="0">
                  <a:pos x="186" y="1803"/>
                </a:cxn>
                <a:cxn ang="0">
                  <a:pos x="193" y="1865"/>
                </a:cxn>
              </a:cxnLst>
              <a:pathLst>
                <a:path w="1068" h="2258">
                  <a:moveTo>
                    <a:pt x="193" y="0"/>
                  </a:moveTo>
                  <a:cubicBezTo>
                    <a:pt x="272" y="51"/>
                    <a:pt x="351" y="102"/>
                    <a:pt x="419" y="158"/>
                  </a:cubicBezTo>
                  <a:cubicBezTo>
                    <a:pt x="487" y="214"/>
                    <a:pt x="539" y="268"/>
                    <a:pt x="598" y="336"/>
                  </a:cubicBezTo>
                  <a:cubicBezTo>
                    <a:pt x="657" y="404"/>
                    <a:pt x="725" y="479"/>
                    <a:pt x="776" y="569"/>
                  </a:cubicBezTo>
                  <a:cubicBezTo>
                    <a:pt x="827" y="659"/>
                    <a:pt x="874" y="792"/>
                    <a:pt x="906" y="878"/>
                  </a:cubicBezTo>
                  <a:cubicBezTo>
                    <a:pt x="938" y="964"/>
                    <a:pt x="947" y="992"/>
                    <a:pt x="968" y="1083"/>
                  </a:cubicBezTo>
                  <a:cubicBezTo>
                    <a:pt x="989" y="1174"/>
                    <a:pt x="1015" y="1323"/>
                    <a:pt x="1030" y="1426"/>
                  </a:cubicBezTo>
                  <a:cubicBezTo>
                    <a:pt x="1045" y="1529"/>
                    <a:pt x="1051" y="1623"/>
                    <a:pt x="1057" y="1701"/>
                  </a:cubicBezTo>
                  <a:cubicBezTo>
                    <a:pt x="1063" y="1779"/>
                    <a:pt x="1068" y="1834"/>
                    <a:pt x="1064" y="1893"/>
                  </a:cubicBezTo>
                  <a:cubicBezTo>
                    <a:pt x="1060" y="1952"/>
                    <a:pt x="1054" y="2004"/>
                    <a:pt x="1030" y="2057"/>
                  </a:cubicBezTo>
                  <a:cubicBezTo>
                    <a:pt x="1006" y="2110"/>
                    <a:pt x="953" y="2178"/>
                    <a:pt x="920" y="2208"/>
                  </a:cubicBezTo>
                  <a:cubicBezTo>
                    <a:pt x="887" y="2238"/>
                    <a:pt x="869" y="2228"/>
                    <a:pt x="831" y="2235"/>
                  </a:cubicBezTo>
                  <a:cubicBezTo>
                    <a:pt x="793" y="2242"/>
                    <a:pt x="757" y="2248"/>
                    <a:pt x="694" y="2249"/>
                  </a:cubicBezTo>
                  <a:cubicBezTo>
                    <a:pt x="631" y="2250"/>
                    <a:pt x="534" y="2258"/>
                    <a:pt x="454" y="2242"/>
                  </a:cubicBezTo>
                  <a:cubicBezTo>
                    <a:pt x="374" y="2226"/>
                    <a:pt x="272" y="2186"/>
                    <a:pt x="214" y="2153"/>
                  </a:cubicBezTo>
                  <a:cubicBezTo>
                    <a:pt x="156" y="2120"/>
                    <a:pt x="137" y="2089"/>
                    <a:pt x="104" y="2043"/>
                  </a:cubicBezTo>
                  <a:cubicBezTo>
                    <a:pt x="71" y="1997"/>
                    <a:pt x="30" y="1928"/>
                    <a:pt x="15" y="1879"/>
                  </a:cubicBezTo>
                  <a:cubicBezTo>
                    <a:pt x="0" y="1830"/>
                    <a:pt x="7" y="1774"/>
                    <a:pt x="15" y="1749"/>
                  </a:cubicBezTo>
                  <a:cubicBezTo>
                    <a:pt x="23" y="1724"/>
                    <a:pt x="43" y="1734"/>
                    <a:pt x="63" y="1728"/>
                  </a:cubicBezTo>
                  <a:cubicBezTo>
                    <a:pt x="83" y="1722"/>
                    <a:pt x="118" y="1702"/>
                    <a:pt x="138" y="1714"/>
                  </a:cubicBezTo>
                  <a:cubicBezTo>
                    <a:pt x="158" y="1726"/>
                    <a:pt x="177" y="1778"/>
                    <a:pt x="186" y="1803"/>
                  </a:cubicBezTo>
                  <a:cubicBezTo>
                    <a:pt x="195" y="1828"/>
                    <a:pt x="194" y="1846"/>
                    <a:pt x="193" y="1865"/>
                  </a:cubicBezTo>
                </a:path>
              </a:pathLst>
            </a:custGeom>
            <a:noFill/>
            <a:ln w="762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47" name="Line 40"/>
            <p:cNvSpPr/>
            <p:nvPr/>
          </p:nvSpPr>
          <p:spPr>
            <a:xfrm>
              <a:off x="3435" y="1776"/>
              <a:ext cx="48" cy="336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61445" name="图片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35375" y="458788"/>
            <a:ext cx="381000" cy="46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28600" y="533400"/>
            <a:ext cx="8763000" cy="2667000"/>
            <a:chOff x="228600" y="533400"/>
            <a:chExt cx="8763000" cy="2667000"/>
          </a:xfrm>
        </p:grpSpPr>
        <p:sp>
          <p:nvSpPr>
            <p:cNvPr id="62469" name="Rectangle 4"/>
            <p:cNvSpPr/>
            <p:nvPr/>
          </p:nvSpPr>
          <p:spPr>
            <a:xfrm>
              <a:off x="762000" y="533400"/>
              <a:ext cx="539750" cy="519113"/>
            </a:xfrm>
            <a:prstGeom prst="rect">
              <a:avLst/>
            </a:prstGeom>
            <a:solidFill>
              <a:srgbClr val="FFFF66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注</a:t>
              </a:r>
              <a:endParaRPr lang="zh-CN" altLang="en-US" sz="2800" dirty="0"/>
            </a:p>
          </p:txBody>
        </p:sp>
        <p:sp>
          <p:nvSpPr>
            <p:cNvPr id="62470" name="Rectangle 5"/>
            <p:cNvSpPr/>
            <p:nvPr/>
          </p:nvSpPr>
          <p:spPr>
            <a:xfrm>
              <a:off x="990600" y="1309688"/>
              <a:ext cx="33845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当等倾线为曲线时，</a:t>
              </a:r>
              <a:endParaRPr lang="zh-CN" altLang="en-US" sz="2800" dirty="0"/>
            </a:p>
          </p:txBody>
        </p:sp>
        <p:grpSp>
          <p:nvGrpSpPr>
            <p:cNvPr id="62471" name="Group 8"/>
            <p:cNvGrpSpPr/>
            <p:nvPr/>
          </p:nvGrpSpPr>
          <p:grpSpPr>
            <a:xfrm>
              <a:off x="228600" y="1317625"/>
              <a:ext cx="8763000" cy="1185863"/>
              <a:chOff x="144" y="830"/>
              <a:chExt cx="5520" cy="747"/>
            </a:xfrm>
          </p:grpSpPr>
          <p:sp>
            <p:nvSpPr>
              <p:cNvPr id="62475" name="Rectangle 6"/>
              <p:cNvSpPr/>
              <p:nvPr/>
            </p:nvSpPr>
            <p:spPr>
              <a:xfrm>
                <a:off x="2636" y="830"/>
                <a:ext cx="30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用等倾线法画相轨迹是很麻烦</a:t>
                </a:r>
                <a:endParaRPr lang="zh-CN" altLang="en-US" sz="2800" dirty="0"/>
              </a:p>
            </p:txBody>
          </p:sp>
          <p:sp>
            <p:nvSpPr>
              <p:cNvPr id="62476" name="Rectangle 7"/>
              <p:cNvSpPr/>
              <p:nvPr/>
            </p:nvSpPr>
            <p:spPr>
              <a:xfrm>
                <a:off x="144" y="1250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的。</a:t>
                </a:r>
                <a:endParaRPr lang="zh-CN" altLang="en-US" sz="2800" dirty="0"/>
              </a:p>
            </p:txBody>
          </p:sp>
        </p:grpSp>
        <p:grpSp>
          <p:nvGrpSpPr>
            <p:cNvPr id="62472" name="Group 11"/>
            <p:cNvGrpSpPr/>
            <p:nvPr/>
          </p:nvGrpSpPr>
          <p:grpSpPr>
            <a:xfrm>
              <a:off x="228600" y="1995488"/>
              <a:ext cx="8763000" cy="1204912"/>
              <a:chOff x="144" y="1257"/>
              <a:chExt cx="5520" cy="759"/>
            </a:xfrm>
          </p:grpSpPr>
          <p:sp>
            <p:nvSpPr>
              <p:cNvPr id="62473" name="Rectangle 9"/>
              <p:cNvSpPr/>
              <p:nvPr/>
            </p:nvSpPr>
            <p:spPr>
              <a:xfrm>
                <a:off x="620" y="1257"/>
                <a:ext cx="50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用等倾线法画相轨迹一般只适合于等倾线为直线的</a:t>
                </a:r>
                <a:endParaRPr lang="zh-CN" altLang="en-US" sz="2800" dirty="0"/>
              </a:p>
            </p:txBody>
          </p:sp>
          <p:sp>
            <p:nvSpPr>
              <p:cNvPr id="62474" name="Rectangle 10"/>
              <p:cNvSpPr/>
              <p:nvPr/>
            </p:nvSpPr>
            <p:spPr>
              <a:xfrm>
                <a:off x="144" y="1689"/>
                <a:ext cx="7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情形。</a:t>
                </a:r>
                <a:endParaRPr lang="zh-CN" altLang="en-US" sz="2800" dirty="0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3657600"/>
            <a:ext cx="8370888" cy="1719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7829" name="Rectangle 5"/>
          <p:cNvSpPr/>
          <p:nvPr/>
        </p:nvSpPr>
        <p:spPr>
          <a:xfrm>
            <a:off x="533400" y="898525"/>
            <a:ext cx="488569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b="1" dirty="0"/>
              <a:t>2.4   </a:t>
            </a:r>
            <a:r>
              <a:rPr lang="zh-CN" altLang="en-US" sz="4000" b="1" dirty="0"/>
              <a:t>相平面图的分析</a:t>
            </a:r>
            <a:endParaRPr lang="zh-CN" altLang="en-US" sz="40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323850" y="2071688"/>
            <a:ext cx="8750300" cy="1814512"/>
            <a:chOff x="323850" y="2071688"/>
            <a:chExt cx="8750300" cy="1814512"/>
          </a:xfrm>
        </p:grpSpPr>
        <p:sp>
          <p:nvSpPr>
            <p:cNvPr id="63493" name="Rectangle 6"/>
            <p:cNvSpPr/>
            <p:nvPr/>
          </p:nvSpPr>
          <p:spPr>
            <a:xfrm>
              <a:off x="1066800" y="2071688"/>
              <a:ext cx="80073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根据相平面图可以求出系统动态过程的时间函数，</a:t>
              </a:r>
              <a:endParaRPr lang="zh-CN" altLang="en-US" sz="2800" dirty="0"/>
            </a:p>
          </p:txBody>
        </p:sp>
        <p:sp>
          <p:nvSpPr>
            <p:cNvPr id="63494" name="Rectangle 7"/>
            <p:cNvSpPr/>
            <p:nvPr/>
          </p:nvSpPr>
          <p:spPr>
            <a:xfrm>
              <a:off x="323850" y="2743200"/>
              <a:ext cx="8362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也可以分析二阶线性系统和非线性系统的动态品质，</a:t>
              </a:r>
              <a:endParaRPr lang="zh-CN" altLang="en-US" sz="2800" dirty="0"/>
            </a:p>
          </p:txBody>
        </p:sp>
        <p:sp>
          <p:nvSpPr>
            <p:cNvPr id="63495" name="Rectangle 8"/>
            <p:cNvSpPr/>
            <p:nvPr/>
          </p:nvSpPr>
          <p:spPr>
            <a:xfrm>
              <a:off x="381000" y="3367088"/>
              <a:ext cx="40957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如超调量、振荡次数等。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9219" name="Rectangle 4"/>
          <p:cNvSpPr/>
          <p:nvPr/>
        </p:nvSpPr>
        <p:spPr>
          <a:xfrm>
            <a:off x="533400" y="603250"/>
            <a:ext cx="16764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/>
              <a:t>结论</a:t>
            </a:r>
            <a:endParaRPr lang="zh-CN" altLang="en-US" sz="2800" b="1" dirty="0"/>
          </a:p>
        </p:txBody>
      </p:sp>
      <p:grpSp>
        <p:nvGrpSpPr>
          <p:cNvPr id="9220" name="Group 9"/>
          <p:cNvGrpSpPr/>
          <p:nvPr/>
        </p:nvGrpSpPr>
        <p:grpSpPr>
          <a:xfrm>
            <a:off x="555625" y="1447800"/>
            <a:ext cx="8035925" cy="1204913"/>
            <a:chOff x="350" y="912"/>
            <a:chExt cx="5062" cy="759"/>
          </a:xfrm>
        </p:grpSpPr>
        <p:sp>
          <p:nvSpPr>
            <p:cNvPr id="9226" name="Rectangle 6"/>
            <p:cNvSpPr/>
            <p:nvPr/>
          </p:nvSpPr>
          <p:spPr>
            <a:xfrm>
              <a:off x="816" y="912"/>
              <a:ext cx="45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非线性系统的稳定性除了与其结构形式及参数</a:t>
              </a:r>
              <a:endParaRPr lang="zh-CN" altLang="en-US" sz="2800" dirty="0"/>
            </a:p>
          </p:txBody>
        </p:sp>
        <p:sp>
          <p:nvSpPr>
            <p:cNvPr id="9227" name="Rectangle 8"/>
            <p:cNvSpPr/>
            <p:nvPr/>
          </p:nvSpPr>
          <p:spPr>
            <a:xfrm>
              <a:off x="350" y="1344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有关以外，</a:t>
              </a:r>
              <a:endParaRPr lang="zh-CN" altLang="en-US" sz="2800" dirty="0"/>
            </a:p>
          </p:txBody>
        </p:sp>
      </p:grpSp>
      <p:sp>
        <p:nvSpPr>
          <p:cNvPr id="9221" name="Rectangle 11"/>
          <p:cNvSpPr/>
          <p:nvPr/>
        </p:nvSpPr>
        <p:spPr>
          <a:xfrm>
            <a:off x="2228850" y="21336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还与初始条件有关。</a:t>
            </a:r>
            <a:endParaRPr lang="zh-CN" altLang="en-US" sz="2800" dirty="0"/>
          </a:p>
        </p:txBody>
      </p:sp>
      <p:grpSp>
        <p:nvGrpSpPr>
          <p:cNvPr id="9222" name="Group 14"/>
          <p:cNvGrpSpPr/>
          <p:nvPr/>
        </p:nvGrpSpPr>
        <p:grpSpPr>
          <a:xfrm>
            <a:off x="555625" y="2125663"/>
            <a:ext cx="8207375" cy="1204912"/>
            <a:chOff x="350" y="1339"/>
            <a:chExt cx="5170" cy="759"/>
          </a:xfrm>
        </p:grpSpPr>
        <p:sp>
          <p:nvSpPr>
            <p:cNvPr id="9224" name="Rectangle 12"/>
            <p:cNvSpPr/>
            <p:nvPr/>
          </p:nvSpPr>
          <p:spPr>
            <a:xfrm>
              <a:off x="3388" y="1339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当系统存在外部输入</a:t>
              </a:r>
              <a:endParaRPr lang="zh-CN" altLang="en-US" sz="2800" dirty="0"/>
            </a:p>
          </p:txBody>
        </p:sp>
        <p:sp>
          <p:nvSpPr>
            <p:cNvPr id="9225" name="Rectangle 13"/>
            <p:cNvSpPr/>
            <p:nvPr/>
          </p:nvSpPr>
          <p:spPr>
            <a:xfrm>
              <a:off x="350" y="177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时，</a:t>
              </a:r>
              <a:endParaRPr lang="zh-CN" altLang="en-US" sz="2800" dirty="0"/>
            </a:p>
          </p:txBody>
        </p:sp>
      </p:grpSp>
      <p:sp>
        <p:nvSpPr>
          <p:cNvPr id="9223" name="Rectangle 15"/>
          <p:cNvSpPr/>
          <p:nvPr/>
        </p:nvSpPr>
        <p:spPr>
          <a:xfrm>
            <a:off x="1220788" y="2833688"/>
            <a:ext cx="4806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稳定性也可能与其输入有关。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78854" name="Group 6"/>
          <p:cNvGrpSpPr/>
          <p:nvPr/>
        </p:nvGrpSpPr>
        <p:grpSpPr>
          <a:xfrm>
            <a:off x="685800" y="349250"/>
            <a:ext cx="7543800" cy="1422400"/>
            <a:chOff x="432" y="220"/>
            <a:chExt cx="4752" cy="896"/>
          </a:xfrm>
        </p:grpSpPr>
        <p:sp>
          <p:nvSpPr>
            <p:cNvPr id="64536" name="Rectangle 4"/>
            <p:cNvSpPr/>
            <p:nvPr/>
          </p:nvSpPr>
          <p:spPr>
            <a:xfrm>
              <a:off x="432" y="220"/>
              <a:ext cx="4752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b="1" dirty="0"/>
                <a:t>2.4.1   </a:t>
              </a:r>
              <a:r>
                <a:rPr lang="zh-CN" altLang="en-US" sz="3600" b="1" dirty="0"/>
                <a:t>由相平面图求取系统运动</a:t>
              </a:r>
              <a:endParaRPr lang="zh-CN" altLang="en-US" sz="3600" b="1" dirty="0"/>
            </a:p>
          </p:txBody>
        </p:sp>
        <p:sp>
          <p:nvSpPr>
            <p:cNvPr id="64537" name="Rectangle 5"/>
            <p:cNvSpPr/>
            <p:nvPr/>
          </p:nvSpPr>
          <p:spPr>
            <a:xfrm>
              <a:off x="1329" y="631"/>
              <a:ext cx="2127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3600" b="1" dirty="0"/>
                <a:t>的时间解</a:t>
              </a:r>
              <a:r>
                <a:rPr lang="zh-CN" altLang="en-US" sz="4400" b="1" dirty="0">
                  <a:solidFill>
                    <a:srgbClr val="C00000"/>
                  </a:solidFill>
                </a:rPr>
                <a:t>（略）</a:t>
              </a:r>
              <a:endParaRPr lang="zh-CN" altLang="en-US" sz="3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8858" name="Group 10"/>
          <p:cNvGrpSpPr/>
          <p:nvPr/>
        </p:nvGrpSpPr>
        <p:grpSpPr>
          <a:xfrm>
            <a:off x="1085850" y="1981200"/>
            <a:ext cx="6069013" cy="519113"/>
            <a:chOff x="684" y="1405"/>
            <a:chExt cx="3823" cy="327"/>
          </a:xfrm>
        </p:grpSpPr>
        <p:sp>
          <p:nvSpPr>
            <p:cNvPr id="64533" name="Rectangle 7"/>
            <p:cNvSpPr/>
            <p:nvPr/>
          </p:nvSpPr>
          <p:spPr>
            <a:xfrm>
              <a:off x="684" y="1405"/>
              <a:ext cx="382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由相平面（    </a:t>
              </a:r>
              <a:r>
                <a:rPr lang="en-US" altLang="zh-CN" sz="2800" dirty="0"/>
                <a:t>-    </a:t>
              </a:r>
              <a:r>
                <a:rPr lang="zh-CN" altLang="en-US" sz="2800" dirty="0"/>
                <a:t>平面）上的相轨迹，</a:t>
              </a:r>
              <a:endParaRPr lang="zh-CN" altLang="en-US" sz="2800" dirty="0"/>
            </a:p>
          </p:txBody>
        </p:sp>
        <p:graphicFrame>
          <p:nvGraphicFramePr>
            <p:cNvPr id="64534" name="Object 8"/>
            <p:cNvGraphicFramePr>
              <a:graphicFrameLocks noChangeAspect="1"/>
            </p:cNvGraphicFramePr>
            <p:nvPr/>
          </p:nvGraphicFramePr>
          <p:xfrm>
            <a:off x="1864" y="1464"/>
            <a:ext cx="22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" imgW="127000" imgH="139700" progId="Equation.DSMT4">
                    <p:embed/>
                  </p:oleObj>
                </mc:Choice>
                <mc:Fallback>
                  <p:oleObj name="" r:id="rId1" imgW="127000" imgH="1397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64" y="1464"/>
                          <a:ext cx="22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5" name="Object 9"/>
            <p:cNvGraphicFramePr>
              <a:graphicFrameLocks noChangeAspect="1"/>
            </p:cNvGraphicFramePr>
            <p:nvPr/>
          </p:nvGraphicFramePr>
          <p:xfrm>
            <a:off x="2200" y="1407"/>
            <a:ext cx="22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3" imgW="127000" imgH="177165" progId="Equation.DSMT4">
                    <p:embed/>
                  </p:oleObj>
                </mc:Choice>
                <mc:Fallback>
                  <p:oleObj name="" r:id="rId3" imgW="127000" imgH="177165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00" y="1407"/>
                          <a:ext cx="223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66" name="Group 18"/>
          <p:cNvGrpSpPr/>
          <p:nvPr/>
        </p:nvGrpSpPr>
        <p:grpSpPr>
          <a:xfrm>
            <a:off x="508000" y="1976438"/>
            <a:ext cx="8401050" cy="1192212"/>
            <a:chOff x="320" y="1245"/>
            <a:chExt cx="5292" cy="751"/>
          </a:xfrm>
        </p:grpSpPr>
        <p:sp>
          <p:nvSpPr>
            <p:cNvPr id="64528" name="Rectangle 13"/>
            <p:cNvSpPr/>
            <p:nvPr/>
          </p:nvSpPr>
          <p:spPr>
            <a:xfrm>
              <a:off x="4352" y="1245"/>
              <a:ext cx="12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求取    关于</a:t>
              </a:r>
              <a:endParaRPr lang="zh-CN" altLang="en-US" sz="2800" dirty="0"/>
            </a:p>
          </p:txBody>
        </p:sp>
        <p:graphicFrame>
          <p:nvGraphicFramePr>
            <p:cNvPr id="64529" name="Object 14"/>
            <p:cNvGraphicFramePr>
              <a:graphicFrameLocks noChangeAspect="1"/>
            </p:cNvGraphicFramePr>
            <p:nvPr/>
          </p:nvGraphicFramePr>
          <p:xfrm>
            <a:off x="4856" y="1312"/>
            <a:ext cx="22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127000" imgH="139700" progId="Equation.DSMT4">
                    <p:embed/>
                  </p:oleObj>
                </mc:Choice>
                <mc:Fallback>
                  <p:oleObj name="" r:id="rId5" imgW="127000" imgH="1397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56" y="1312"/>
                          <a:ext cx="22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0" name="Object 15"/>
            <p:cNvGraphicFramePr>
              <a:graphicFrameLocks noChangeAspect="1"/>
            </p:cNvGraphicFramePr>
            <p:nvPr/>
          </p:nvGraphicFramePr>
          <p:xfrm>
            <a:off x="320" y="1680"/>
            <a:ext cx="15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7" imgW="88900" imgH="152400" progId="Equation.DSMT4">
                    <p:embed/>
                  </p:oleObj>
                </mc:Choice>
                <mc:Fallback>
                  <p:oleObj name="" r:id="rId7" imgW="88900" imgH="1524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0" y="1680"/>
                          <a:ext cx="157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1" name="Rectangle 16"/>
            <p:cNvSpPr/>
            <p:nvPr/>
          </p:nvSpPr>
          <p:spPr>
            <a:xfrm>
              <a:off x="432" y="1641"/>
              <a:ext cx="2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的函数关系式        。</a:t>
              </a:r>
              <a:endParaRPr lang="zh-CN" altLang="en-US" sz="2800" dirty="0"/>
            </a:p>
          </p:txBody>
        </p:sp>
        <p:graphicFrame>
          <p:nvGraphicFramePr>
            <p:cNvPr id="64532" name="Object 17"/>
            <p:cNvGraphicFramePr>
              <a:graphicFrameLocks noChangeAspect="1"/>
            </p:cNvGraphicFramePr>
            <p:nvPr/>
          </p:nvGraphicFramePr>
          <p:xfrm>
            <a:off x="1824" y="1640"/>
            <a:ext cx="49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9" imgW="279400" imgH="203200" progId="Equation.DSMT4">
                    <p:embed/>
                  </p:oleObj>
                </mc:Choice>
                <mc:Fallback>
                  <p:oleObj name="" r:id="rId9" imgW="279400" imgH="2032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24" y="1640"/>
                          <a:ext cx="493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7" name="Rectangle 19"/>
          <p:cNvSpPr/>
          <p:nvPr/>
        </p:nvSpPr>
        <p:spPr>
          <a:xfrm>
            <a:off x="4038600" y="2605088"/>
            <a:ext cx="374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本课程介绍两种方法：</a:t>
            </a:r>
            <a:endParaRPr lang="zh-CN" altLang="en-US" sz="2800" dirty="0"/>
          </a:p>
        </p:txBody>
      </p:sp>
      <p:sp>
        <p:nvSpPr>
          <p:cNvPr id="78868" name="Rectangle 20"/>
          <p:cNvSpPr/>
          <p:nvPr/>
        </p:nvSpPr>
        <p:spPr>
          <a:xfrm>
            <a:off x="450850" y="3740150"/>
            <a:ext cx="620713" cy="519113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/>
              <a:t>[1]</a:t>
            </a:r>
            <a:endParaRPr lang="en-US" altLang="zh-CN" sz="2800" b="1" dirty="0"/>
          </a:p>
        </p:txBody>
      </p:sp>
      <p:grpSp>
        <p:nvGrpSpPr>
          <p:cNvPr id="78871" name="Group 23"/>
          <p:cNvGrpSpPr/>
          <p:nvPr/>
        </p:nvGrpSpPr>
        <p:grpSpPr>
          <a:xfrm>
            <a:off x="1066800" y="3476625"/>
            <a:ext cx="3892550" cy="1095375"/>
            <a:chOff x="672" y="2190"/>
            <a:chExt cx="2452" cy="690"/>
          </a:xfrm>
        </p:grpSpPr>
        <p:sp>
          <p:nvSpPr>
            <p:cNvPr id="64526" name="Rectangle 21"/>
            <p:cNvSpPr/>
            <p:nvPr/>
          </p:nvSpPr>
          <p:spPr>
            <a:xfrm>
              <a:off x="672" y="2364"/>
              <a:ext cx="2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根据                求时间解</a:t>
              </a:r>
              <a:endParaRPr lang="zh-CN" altLang="en-US" sz="2800" dirty="0"/>
            </a:p>
          </p:txBody>
        </p:sp>
        <p:graphicFrame>
          <p:nvGraphicFramePr>
            <p:cNvPr id="64527" name="Object 22"/>
            <p:cNvGraphicFramePr>
              <a:graphicFrameLocks noChangeAspect="1"/>
            </p:cNvGraphicFramePr>
            <p:nvPr/>
          </p:nvGraphicFramePr>
          <p:xfrm>
            <a:off x="1216" y="2190"/>
            <a:ext cx="937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1" imgW="533400" imgH="393700" progId="Equation.DSMT4">
                    <p:embed/>
                  </p:oleObj>
                </mc:Choice>
                <mc:Fallback>
                  <p:oleObj name="" r:id="rId11" imgW="533400" imgH="3937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16" y="2190"/>
                          <a:ext cx="937" cy="6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72" name="Object 24"/>
          <p:cNvGraphicFramePr>
            <a:graphicFrameLocks noChangeAspect="1"/>
          </p:cNvGraphicFramePr>
          <p:nvPr/>
        </p:nvGraphicFramePr>
        <p:xfrm>
          <a:off x="1720850" y="4926013"/>
          <a:ext cx="12176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3" imgW="469900" imgH="393700" progId="Equation.DSMT4">
                  <p:embed/>
                </p:oleObj>
              </mc:Choice>
              <mc:Fallback>
                <p:oleObj name="" r:id="rId13" imgW="469900" imgH="393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20850" y="4926013"/>
                        <a:ext cx="1217613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3" name="AutoShape 25"/>
          <p:cNvSpPr/>
          <p:nvPr/>
        </p:nvSpPr>
        <p:spPr>
          <a:xfrm>
            <a:off x="3473450" y="5154613"/>
            <a:ext cx="914400" cy="609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/>
          </a:p>
        </p:txBody>
      </p:sp>
      <p:grpSp>
        <p:nvGrpSpPr>
          <p:cNvPr id="78877" name="Group 29"/>
          <p:cNvGrpSpPr/>
          <p:nvPr/>
        </p:nvGrpSpPr>
        <p:grpSpPr>
          <a:xfrm>
            <a:off x="4845050" y="4951413"/>
            <a:ext cx="3308350" cy="1068387"/>
            <a:chOff x="2880" y="3040"/>
            <a:chExt cx="2084" cy="673"/>
          </a:xfrm>
        </p:grpSpPr>
        <p:graphicFrame>
          <p:nvGraphicFramePr>
            <p:cNvPr id="64524" name="Object 26"/>
            <p:cNvGraphicFramePr>
              <a:graphicFrameLocks noChangeAspect="1"/>
            </p:cNvGraphicFramePr>
            <p:nvPr/>
          </p:nvGraphicFramePr>
          <p:xfrm>
            <a:off x="2880" y="3040"/>
            <a:ext cx="912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5" imgW="533400" imgH="393700" progId="Equation.DSMT4">
                    <p:embed/>
                  </p:oleObj>
                </mc:Choice>
                <mc:Fallback>
                  <p:oleObj name="" r:id="rId15" imgW="533400" imgH="3937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80" y="3040"/>
                          <a:ext cx="912" cy="6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5" name="Rectangle 28"/>
            <p:cNvSpPr/>
            <p:nvPr/>
          </p:nvSpPr>
          <p:spPr>
            <a:xfrm>
              <a:off x="3728" y="3208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（近似式）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7" grpId="0"/>
      <p:bldP spid="7886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79929" name="Group 57"/>
          <p:cNvGrpSpPr/>
          <p:nvPr/>
        </p:nvGrpSpPr>
        <p:grpSpPr>
          <a:xfrm>
            <a:off x="1387475" y="533400"/>
            <a:ext cx="6664325" cy="5375275"/>
            <a:chOff x="874" y="528"/>
            <a:chExt cx="4198" cy="3386"/>
          </a:xfrm>
        </p:grpSpPr>
        <p:grpSp>
          <p:nvGrpSpPr>
            <p:cNvPr id="65540" name="Group 55"/>
            <p:cNvGrpSpPr/>
            <p:nvPr/>
          </p:nvGrpSpPr>
          <p:grpSpPr>
            <a:xfrm>
              <a:off x="874" y="528"/>
              <a:ext cx="4198" cy="3386"/>
              <a:chOff x="874" y="528"/>
              <a:chExt cx="4198" cy="3386"/>
            </a:xfrm>
          </p:grpSpPr>
          <p:sp>
            <p:nvSpPr>
              <p:cNvPr id="65542" name="Line 5"/>
              <p:cNvSpPr/>
              <p:nvPr/>
            </p:nvSpPr>
            <p:spPr>
              <a:xfrm>
                <a:off x="1056" y="3560"/>
                <a:ext cx="4001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5543" name="Line 6"/>
              <p:cNvSpPr/>
              <p:nvPr/>
            </p:nvSpPr>
            <p:spPr>
              <a:xfrm flipV="1">
                <a:off x="1304" y="648"/>
                <a:ext cx="0" cy="317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65544" name="Object 7"/>
              <p:cNvGraphicFramePr>
                <a:graphicFrameLocks noChangeAspect="1"/>
              </p:cNvGraphicFramePr>
              <p:nvPr/>
            </p:nvGraphicFramePr>
            <p:xfrm>
              <a:off x="4800" y="3600"/>
              <a:ext cx="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1" imgW="127000" imgH="139700" progId="Equation.DSMT4">
                      <p:embed/>
                    </p:oleObj>
                  </mc:Choice>
                  <mc:Fallback>
                    <p:oleObj name="" r:id="rId1" imgW="127000" imgH="139700" progId="Equation.DSMT4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800" y="3600"/>
                            <a:ext cx="272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45" name="Object 8"/>
              <p:cNvGraphicFramePr>
                <a:graphicFrameLocks noChangeAspect="1"/>
              </p:cNvGraphicFramePr>
              <p:nvPr/>
            </p:nvGraphicFramePr>
            <p:xfrm>
              <a:off x="960" y="528"/>
              <a:ext cx="27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3" imgW="127000" imgH="177165" progId="Equation.DSMT4">
                      <p:embed/>
                    </p:oleObj>
                  </mc:Choice>
                  <mc:Fallback>
                    <p:oleObj name="" r:id="rId3" imgW="127000" imgH="177165" progId="Equation.DSMT4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60" y="528"/>
                            <a:ext cx="272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46" name="Rectangle 9"/>
              <p:cNvSpPr/>
              <p:nvPr/>
            </p:nvSpPr>
            <p:spPr>
              <a:xfrm>
                <a:off x="1056" y="3560"/>
                <a:ext cx="241" cy="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0</a:t>
                </a:r>
                <a:endParaRPr lang="en-US" altLang="zh-CN" sz="2800" dirty="0"/>
              </a:p>
            </p:txBody>
          </p:sp>
          <p:graphicFrame>
            <p:nvGraphicFramePr>
              <p:cNvPr id="65547" name="Object 25"/>
              <p:cNvGraphicFramePr>
                <a:graphicFrameLocks noChangeAspect="1"/>
              </p:cNvGraphicFramePr>
              <p:nvPr/>
            </p:nvGraphicFramePr>
            <p:xfrm>
              <a:off x="3862" y="3548"/>
              <a:ext cx="333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5" imgW="190500" imgH="228600" progId="Equation.DSMT4">
                      <p:embed/>
                    </p:oleObj>
                  </mc:Choice>
                  <mc:Fallback>
                    <p:oleObj name="" r:id="rId5" imgW="190500" imgH="228600" progId="Equation.DSMT4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62" y="3548"/>
                            <a:ext cx="333" cy="3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48" name="Freeform 26"/>
              <p:cNvSpPr/>
              <p:nvPr/>
            </p:nvSpPr>
            <p:spPr>
              <a:xfrm>
                <a:off x="1824" y="1056"/>
                <a:ext cx="2784" cy="16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54" y="6687"/>
                  </a:cxn>
                  <a:cxn ang="0">
                    <a:pos x="1968" y="15610"/>
                  </a:cxn>
                  <a:cxn ang="0">
                    <a:pos x="2626" y="26930"/>
                  </a:cxn>
                  <a:cxn ang="0">
                    <a:pos x="3167" y="43198"/>
                  </a:cxn>
                  <a:cxn ang="0">
                    <a:pos x="3733" y="73202"/>
                  </a:cxn>
                  <a:cxn ang="0">
                    <a:pos x="4043" y="103256"/>
                  </a:cxn>
                </a:cxnLst>
                <a:pathLst>
                  <a:path w="2657" h="1004">
                    <a:moveTo>
                      <a:pt x="0" y="0"/>
                    </a:moveTo>
                    <a:cubicBezTo>
                      <a:pt x="238" y="20"/>
                      <a:pt x="477" y="40"/>
                      <a:pt x="692" y="65"/>
                    </a:cubicBezTo>
                    <a:cubicBezTo>
                      <a:pt x="907" y="90"/>
                      <a:pt x="1120" y="119"/>
                      <a:pt x="1292" y="152"/>
                    </a:cubicBezTo>
                    <a:cubicBezTo>
                      <a:pt x="1464" y="185"/>
                      <a:pt x="1595" y="217"/>
                      <a:pt x="1726" y="262"/>
                    </a:cubicBezTo>
                    <a:cubicBezTo>
                      <a:pt x="1857" y="307"/>
                      <a:pt x="1960" y="345"/>
                      <a:pt x="2081" y="420"/>
                    </a:cubicBezTo>
                    <a:cubicBezTo>
                      <a:pt x="2202" y="495"/>
                      <a:pt x="2356" y="615"/>
                      <a:pt x="2452" y="712"/>
                    </a:cubicBezTo>
                    <a:cubicBezTo>
                      <a:pt x="2548" y="809"/>
                      <a:pt x="2602" y="906"/>
                      <a:pt x="2657" y="1004"/>
                    </a:cubicBezTo>
                  </a:path>
                </a:pathLst>
              </a:custGeom>
              <a:noFill/>
              <a:ln w="762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49" name="Line 27"/>
              <p:cNvSpPr/>
              <p:nvPr/>
            </p:nvSpPr>
            <p:spPr>
              <a:xfrm>
                <a:off x="2112" y="1080"/>
                <a:ext cx="0" cy="2448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50" name="Line 28"/>
              <p:cNvSpPr/>
              <p:nvPr/>
            </p:nvSpPr>
            <p:spPr>
              <a:xfrm>
                <a:off x="2736" y="1176"/>
                <a:ext cx="0" cy="2358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51" name="Line 29"/>
              <p:cNvSpPr/>
              <p:nvPr/>
            </p:nvSpPr>
            <p:spPr>
              <a:xfrm>
                <a:off x="3360" y="1357"/>
                <a:ext cx="0" cy="2176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52" name="Line 30"/>
              <p:cNvSpPr/>
              <p:nvPr/>
            </p:nvSpPr>
            <p:spPr>
              <a:xfrm>
                <a:off x="3984" y="1709"/>
                <a:ext cx="0" cy="1836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65553" name="Object 31"/>
              <p:cNvGraphicFramePr>
                <a:graphicFrameLocks noChangeAspect="1"/>
              </p:cNvGraphicFramePr>
              <p:nvPr/>
            </p:nvGraphicFramePr>
            <p:xfrm>
              <a:off x="3240" y="3536"/>
              <a:ext cx="331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7" imgW="177800" imgH="228600" progId="Equation.DSMT4">
                      <p:embed/>
                    </p:oleObj>
                  </mc:Choice>
                  <mc:Fallback>
                    <p:oleObj name="" r:id="rId7" imgW="177800" imgH="228600" progId="Equation.DSMT4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240" y="3536"/>
                            <a:ext cx="331" cy="3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54" name="Object 32"/>
              <p:cNvGraphicFramePr>
                <a:graphicFrameLocks noChangeAspect="1"/>
              </p:cNvGraphicFramePr>
              <p:nvPr/>
            </p:nvGraphicFramePr>
            <p:xfrm>
              <a:off x="2611" y="3536"/>
              <a:ext cx="334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" r:id="rId9" imgW="177800" imgH="228600" progId="Equation.DSMT4">
                      <p:embed/>
                    </p:oleObj>
                  </mc:Choice>
                  <mc:Fallback>
                    <p:oleObj name="" r:id="rId9" imgW="177800" imgH="228600" progId="Equation.DSMT4">
                      <p:embed/>
                      <p:pic>
                        <p:nvPicPr>
                          <p:cNvPr id="0" name="图片 313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11" y="3536"/>
                            <a:ext cx="334" cy="3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55" name="Object 33"/>
              <p:cNvGraphicFramePr>
                <a:graphicFrameLocks noChangeAspect="1"/>
              </p:cNvGraphicFramePr>
              <p:nvPr/>
            </p:nvGraphicFramePr>
            <p:xfrm>
              <a:off x="1980" y="3540"/>
              <a:ext cx="328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1" imgW="190500" imgH="228600" progId="Equation.DSMT4">
                      <p:embed/>
                    </p:oleObj>
                  </mc:Choice>
                  <mc:Fallback>
                    <p:oleObj name="" r:id="rId11" imgW="190500" imgH="228600" progId="Equation.DSMT4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80" y="3540"/>
                            <a:ext cx="328" cy="3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6" name="Rectangle 35"/>
              <p:cNvSpPr/>
              <p:nvPr/>
            </p:nvSpPr>
            <p:spPr>
              <a:xfrm>
                <a:off x="1984" y="776"/>
                <a:ext cx="2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A</a:t>
                </a:r>
                <a:endParaRPr lang="en-US" altLang="zh-CN" sz="2800" dirty="0"/>
              </a:p>
            </p:txBody>
          </p:sp>
          <p:sp>
            <p:nvSpPr>
              <p:cNvPr id="65557" name="Rectangle 36"/>
              <p:cNvSpPr/>
              <p:nvPr/>
            </p:nvSpPr>
            <p:spPr>
              <a:xfrm>
                <a:off x="2600" y="881"/>
                <a:ext cx="2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B</a:t>
                </a:r>
                <a:endParaRPr lang="en-US" altLang="zh-CN" sz="2800" dirty="0"/>
              </a:p>
            </p:txBody>
          </p:sp>
          <p:sp>
            <p:nvSpPr>
              <p:cNvPr id="65558" name="Rectangle 37"/>
              <p:cNvSpPr/>
              <p:nvPr/>
            </p:nvSpPr>
            <p:spPr>
              <a:xfrm>
                <a:off x="3231" y="1040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C</a:t>
                </a:r>
                <a:endParaRPr lang="en-US" altLang="zh-CN" sz="2800" dirty="0"/>
              </a:p>
            </p:txBody>
          </p:sp>
          <p:sp>
            <p:nvSpPr>
              <p:cNvPr id="65559" name="Rectangle 38"/>
              <p:cNvSpPr/>
              <p:nvPr/>
            </p:nvSpPr>
            <p:spPr>
              <a:xfrm>
                <a:off x="3863" y="1392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D</a:t>
                </a:r>
                <a:endParaRPr lang="en-US" altLang="zh-CN" sz="2800" dirty="0"/>
              </a:p>
            </p:txBody>
          </p:sp>
          <p:sp>
            <p:nvSpPr>
              <p:cNvPr id="65560" name="Line 39"/>
              <p:cNvSpPr/>
              <p:nvPr/>
            </p:nvSpPr>
            <p:spPr>
              <a:xfrm flipH="1">
                <a:off x="1296" y="1152"/>
                <a:ext cx="1104" cy="0"/>
              </a:xfrm>
              <a:prstGeom prst="line">
                <a:avLst/>
              </a:prstGeom>
              <a:ln w="38100" cap="flat" cmpd="sng">
                <a:solidFill>
                  <a:srgbClr val="CC66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61" name="Line 40"/>
              <p:cNvSpPr/>
              <p:nvPr/>
            </p:nvSpPr>
            <p:spPr>
              <a:xfrm flipH="1">
                <a:off x="1266" y="1296"/>
                <a:ext cx="1812" cy="0"/>
              </a:xfrm>
              <a:prstGeom prst="line">
                <a:avLst/>
              </a:prstGeom>
              <a:ln w="38100" cap="flat" cmpd="sng">
                <a:solidFill>
                  <a:srgbClr val="CC66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62" name="Line 41"/>
              <p:cNvSpPr/>
              <p:nvPr/>
            </p:nvSpPr>
            <p:spPr>
              <a:xfrm flipH="1" flipV="1">
                <a:off x="1302" y="1572"/>
                <a:ext cx="2442" cy="0"/>
              </a:xfrm>
              <a:prstGeom prst="line">
                <a:avLst/>
              </a:prstGeom>
              <a:ln w="38100" cap="flat" cmpd="sng">
                <a:solidFill>
                  <a:srgbClr val="CC66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63" name="Oval 42"/>
              <p:cNvSpPr/>
              <p:nvPr/>
            </p:nvSpPr>
            <p:spPr>
              <a:xfrm>
                <a:off x="2386" y="1110"/>
                <a:ext cx="62" cy="62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5564" name="Oval 43"/>
              <p:cNvSpPr/>
              <p:nvPr/>
            </p:nvSpPr>
            <p:spPr>
              <a:xfrm>
                <a:off x="3058" y="1258"/>
                <a:ext cx="62" cy="62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5565" name="Oval 44"/>
              <p:cNvSpPr/>
              <p:nvPr/>
            </p:nvSpPr>
            <p:spPr>
              <a:xfrm>
                <a:off x="3730" y="1536"/>
                <a:ext cx="62" cy="62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graphicFrame>
            <p:nvGraphicFramePr>
              <p:cNvPr id="65566" name="Object 45"/>
              <p:cNvGraphicFramePr>
                <a:graphicFrameLocks noChangeAspect="1"/>
              </p:cNvGraphicFramePr>
              <p:nvPr/>
            </p:nvGraphicFramePr>
            <p:xfrm>
              <a:off x="875" y="903"/>
              <a:ext cx="407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13" imgW="241300" imgH="228600" progId="Equation.DSMT4">
                      <p:embed/>
                    </p:oleObj>
                  </mc:Choice>
                  <mc:Fallback>
                    <p:oleObj name="" r:id="rId13" imgW="241300" imgH="228600" progId="Equation.DSMT4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75" y="903"/>
                            <a:ext cx="407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67" name="Object 46"/>
              <p:cNvGraphicFramePr>
                <a:graphicFrameLocks noChangeAspect="1"/>
              </p:cNvGraphicFramePr>
              <p:nvPr/>
            </p:nvGraphicFramePr>
            <p:xfrm>
              <a:off x="874" y="1152"/>
              <a:ext cx="398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15" imgW="241300" imgH="228600" progId="Equation.DSMT4">
                      <p:embed/>
                    </p:oleObj>
                  </mc:Choice>
                  <mc:Fallback>
                    <p:oleObj name="" r:id="rId15" imgW="241300" imgH="228600" progId="Equation.DSMT4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874" y="1152"/>
                            <a:ext cx="398" cy="3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68" name="Object 47"/>
              <p:cNvGraphicFramePr>
                <a:graphicFrameLocks noChangeAspect="1"/>
              </p:cNvGraphicFramePr>
              <p:nvPr/>
            </p:nvGraphicFramePr>
            <p:xfrm>
              <a:off x="879" y="1402"/>
              <a:ext cx="372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17" imgW="241300" imgH="228600" progId="Equation.DSMT4">
                      <p:embed/>
                    </p:oleObj>
                  </mc:Choice>
                  <mc:Fallback>
                    <p:oleObj name="" r:id="rId17" imgW="241300" imgH="228600" progId="Equation.DSMT4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879" y="1402"/>
                            <a:ext cx="372" cy="3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69" name="Line 48"/>
              <p:cNvSpPr/>
              <p:nvPr/>
            </p:nvSpPr>
            <p:spPr>
              <a:xfrm>
                <a:off x="2112" y="351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70" name="Line 49"/>
              <p:cNvSpPr/>
              <p:nvPr/>
            </p:nvSpPr>
            <p:spPr>
              <a:xfrm>
                <a:off x="2736" y="351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71" name="Line 50"/>
              <p:cNvSpPr/>
              <p:nvPr/>
            </p:nvSpPr>
            <p:spPr>
              <a:xfrm>
                <a:off x="3360" y="351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72" name="Line 51"/>
              <p:cNvSpPr/>
              <p:nvPr/>
            </p:nvSpPr>
            <p:spPr>
              <a:xfrm>
                <a:off x="3984" y="351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73" name="Line 52"/>
              <p:cNvSpPr/>
              <p:nvPr/>
            </p:nvSpPr>
            <p:spPr>
              <a:xfrm rot="5400000">
                <a:off x="1302" y="111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74" name="Line 53"/>
              <p:cNvSpPr/>
              <p:nvPr/>
            </p:nvSpPr>
            <p:spPr>
              <a:xfrm rot="5400000">
                <a:off x="1302" y="1242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75" name="Line 54"/>
              <p:cNvSpPr/>
              <p:nvPr/>
            </p:nvSpPr>
            <p:spPr>
              <a:xfrm rot="5400000">
                <a:off x="1302" y="1524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5541" name="Line 56"/>
            <p:cNvSpPr/>
            <p:nvPr/>
          </p:nvSpPr>
          <p:spPr>
            <a:xfrm>
              <a:off x="4224" y="2009"/>
              <a:ext cx="144" cy="19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80956" name="Group 60"/>
          <p:cNvGrpSpPr/>
          <p:nvPr/>
        </p:nvGrpSpPr>
        <p:grpSpPr>
          <a:xfrm>
            <a:off x="819150" y="685800"/>
            <a:ext cx="7243763" cy="5454650"/>
            <a:chOff x="516" y="603"/>
            <a:chExt cx="4563" cy="3436"/>
          </a:xfrm>
        </p:grpSpPr>
        <p:sp>
          <p:nvSpPr>
            <p:cNvPr id="66564" name="Line 6"/>
            <p:cNvSpPr/>
            <p:nvPr/>
          </p:nvSpPr>
          <p:spPr>
            <a:xfrm>
              <a:off x="1056" y="3560"/>
              <a:ext cx="400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65" name="Line 7"/>
            <p:cNvSpPr/>
            <p:nvPr/>
          </p:nvSpPr>
          <p:spPr>
            <a:xfrm flipV="1">
              <a:off x="1304" y="648"/>
              <a:ext cx="0" cy="317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6566" name="Object 8"/>
            <p:cNvGraphicFramePr>
              <a:graphicFrameLocks noChangeAspect="1"/>
            </p:cNvGraphicFramePr>
            <p:nvPr/>
          </p:nvGraphicFramePr>
          <p:xfrm>
            <a:off x="1003" y="603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" imgW="127000" imgH="139700" progId="Equation.DSMT4">
                    <p:embed/>
                  </p:oleObj>
                </mc:Choice>
                <mc:Fallback>
                  <p:oleObj name="" r:id="rId1" imgW="127000" imgH="1397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03" y="603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7" name="Object 9"/>
            <p:cNvGraphicFramePr>
              <a:graphicFrameLocks noChangeAspect="1"/>
            </p:cNvGraphicFramePr>
            <p:nvPr/>
          </p:nvGraphicFramePr>
          <p:xfrm>
            <a:off x="4889" y="3600"/>
            <a:ext cx="19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3" imgW="88900" imgH="152400" progId="Equation.DSMT4">
                    <p:embed/>
                  </p:oleObj>
                </mc:Choice>
                <mc:Fallback>
                  <p:oleObj name="" r:id="rId3" imgW="88900" imgH="1524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89" y="3600"/>
                          <a:ext cx="19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8" name="Rectangle 10"/>
            <p:cNvSpPr/>
            <p:nvPr/>
          </p:nvSpPr>
          <p:spPr>
            <a:xfrm>
              <a:off x="1056" y="3560"/>
              <a:ext cx="241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0</a:t>
              </a:r>
              <a:endParaRPr lang="en-US" altLang="zh-CN" sz="2800" dirty="0"/>
            </a:p>
          </p:txBody>
        </p:sp>
        <p:sp>
          <p:nvSpPr>
            <p:cNvPr id="66569" name="Line 13"/>
            <p:cNvSpPr/>
            <p:nvPr/>
          </p:nvSpPr>
          <p:spPr>
            <a:xfrm>
              <a:off x="2105" y="1848"/>
              <a:ext cx="0" cy="1694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6570" name="Line 14"/>
            <p:cNvSpPr/>
            <p:nvPr/>
          </p:nvSpPr>
          <p:spPr>
            <a:xfrm>
              <a:off x="2736" y="1450"/>
              <a:ext cx="0" cy="2084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6571" name="Line 15"/>
            <p:cNvSpPr/>
            <p:nvPr/>
          </p:nvSpPr>
          <p:spPr>
            <a:xfrm>
              <a:off x="3360" y="1268"/>
              <a:ext cx="0" cy="2267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6572" name="Line 16"/>
            <p:cNvSpPr/>
            <p:nvPr/>
          </p:nvSpPr>
          <p:spPr>
            <a:xfrm flipH="1">
              <a:off x="3984" y="1216"/>
              <a:ext cx="0" cy="2312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66573" name="Object 17"/>
            <p:cNvGraphicFramePr>
              <a:graphicFrameLocks noChangeAspect="1"/>
            </p:cNvGraphicFramePr>
            <p:nvPr/>
          </p:nvGraphicFramePr>
          <p:xfrm>
            <a:off x="3417" y="3664"/>
            <a:ext cx="56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5" imgW="304800" imgH="228600" progId="Equation.DSMT4">
                    <p:embed/>
                  </p:oleObj>
                </mc:Choice>
                <mc:Fallback>
                  <p:oleObj name="" r:id="rId5" imgW="304800" imgH="228600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3664"/>
                          <a:ext cx="568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4" name="Object 18"/>
            <p:cNvGraphicFramePr>
              <a:graphicFrameLocks noChangeAspect="1"/>
            </p:cNvGraphicFramePr>
            <p:nvPr/>
          </p:nvGraphicFramePr>
          <p:xfrm>
            <a:off x="2808" y="3654"/>
            <a:ext cx="57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7" imgW="304800" imgH="228600" progId="Equation.DSMT4">
                    <p:embed/>
                  </p:oleObj>
                </mc:Choice>
                <mc:Fallback>
                  <p:oleObj name="" r:id="rId7" imgW="304800" imgH="2286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08" y="3654"/>
                          <a:ext cx="573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Object 19"/>
            <p:cNvGraphicFramePr>
              <a:graphicFrameLocks noChangeAspect="1"/>
            </p:cNvGraphicFramePr>
            <p:nvPr/>
          </p:nvGraphicFramePr>
          <p:xfrm>
            <a:off x="2232" y="3663"/>
            <a:ext cx="525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9" imgW="304800" imgH="228600" progId="Equation.DSMT4">
                    <p:embed/>
                  </p:oleObj>
                </mc:Choice>
                <mc:Fallback>
                  <p:oleObj name="" r:id="rId9" imgW="304800" imgH="2286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32" y="3663"/>
                          <a:ext cx="525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6" name="Rectangle 20"/>
            <p:cNvSpPr/>
            <p:nvPr/>
          </p:nvSpPr>
          <p:spPr>
            <a:xfrm>
              <a:off x="2114" y="1785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A</a:t>
              </a:r>
              <a:endParaRPr lang="en-US" altLang="zh-CN" sz="2800" dirty="0"/>
            </a:p>
          </p:txBody>
        </p:sp>
        <p:sp>
          <p:nvSpPr>
            <p:cNvPr id="66577" name="Rectangle 21"/>
            <p:cNvSpPr/>
            <p:nvPr/>
          </p:nvSpPr>
          <p:spPr>
            <a:xfrm>
              <a:off x="2745" y="1415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B</a:t>
              </a:r>
              <a:endParaRPr lang="en-US" altLang="zh-CN" sz="2800" dirty="0"/>
            </a:p>
          </p:txBody>
        </p:sp>
        <p:sp>
          <p:nvSpPr>
            <p:cNvPr id="66578" name="Rectangle 22"/>
            <p:cNvSpPr/>
            <p:nvPr/>
          </p:nvSpPr>
          <p:spPr>
            <a:xfrm>
              <a:off x="3363" y="1277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C</a:t>
              </a:r>
              <a:endParaRPr lang="en-US" altLang="zh-CN" sz="2800" dirty="0"/>
            </a:p>
          </p:txBody>
        </p:sp>
        <p:sp>
          <p:nvSpPr>
            <p:cNvPr id="66579" name="Rectangle 23"/>
            <p:cNvSpPr/>
            <p:nvPr/>
          </p:nvSpPr>
          <p:spPr>
            <a:xfrm>
              <a:off x="4000" y="1209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D</a:t>
              </a:r>
              <a:endParaRPr lang="en-US" altLang="zh-CN" sz="2800" dirty="0"/>
            </a:p>
          </p:txBody>
        </p:sp>
        <p:sp>
          <p:nvSpPr>
            <p:cNvPr id="66580" name="Line 24"/>
            <p:cNvSpPr/>
            <p:nvPr/>
          </p:nvSpPr>
          <p:spPr>
            <a:xfrm flipH="1">
              <a:off x="1296" y="1892"/>
              <a:ext cx="741" cy="0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6581" name="Line 25"/>
            <p:cNvSpPr/>
            <p:nvPr/>
          </p:nvSpPr>
          <p:spPr>
            <a:xfrm flipH="1">
              <a:off x="1273" y="1296"/>
              <a:ext cx="2093" cy="0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6582" name="Line 26"/>
            <p:cNvSpPr/>
            <p:nvPr/>
          </p:nvSpPr>
          <p:spPr>
            <a:xfrm flipH="1" flipV="1">
              <a:off x="1302" y="1214"/>
              <a:ext cx="2661" cy="5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6583" name="Line 33"/>
            <p:cNvSpPr/>
            <p:nvPr/>
          </p:nvSpPr>
          <p:spPr>
            <a:xfrm>
              <a:off x="2112" y="3510"/>
              <a:ext cx="0" cy="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84" name="Line 34"/>
            <p:cNvSpPr/>
            <p:nvPr/>
          </p:nvSpPr>
          <p:spPr>
            <a:xfrm>
              <a:off x="2736" y="3510"/>
              <a:ext cx="0" cy="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85" name="Line 35"/>
            <p:cNvSpPr/>
            <p:nvPr/>
          </p:nvSpPr>
          <p:spPr>
            <a:xfrm>
              <a:off x="3360" y="3510"/>
              <a:ext cx="0" cy="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86" name="Line 36"/>
            <p:cNvSpPr/>
            <p:nvPr/>
          </p:nvSpPr>
          <p:spPr>
            <a:xfrm>
              <a:off x="3984" y="3510"/>
              <a:ext cx="0" cy="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87" name="Line 37"/>
            <p:cNvSpPr/>
            <p:nvPr/>
          </p:nvSpPr>
          <p:spPr>
            <a:xfrm rot="5400000">
              <a:off x="1239" y="1103"/>
              <a:ext cx="0" cy="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88" name="Line 38"/>
            <p:cNvSpPr/>
            <p:nvPr/>
          </p:nvSpPr>
          <p:spPr>
            <a:xfrm rot="5400000">
              <a:off x="1239" y="1186"/>
              <a:ext cx="0" cy="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89" name="Line 39"/>
            <p:cNvSpPr/>
            <p:nvPr/>
          </p:nvSpPr>
          <p:spPr>
            <a:xfrm rot="5400000">
              <a:off x="1239" y="1782"/>
              <a:ext cx="0" cy="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0" name="Freeform 42"/>
            <p:cNvSpPr/>
            <p:nvPr/>
          </p:nvSpPr>
          <p:spPr>
            <a:xfrm>
              <a:off x="1632" y="1200"/>
              <a:ext cx="2976" cy="1296"/>
            </a:xfrm>
            <a:custGeom>
              <a:avLst/>
              <a:gdLst/>
              <a:ahLst/>
              <a:cxnLst>
                <a:cxn ang="0">
                  <a:pos x="0" y="5214"/>
                </a:cxn>
                <a:cxn ang="0">
                  <a:pos x="266" y="4130"/>
                </a:cxn>
                <a:cxn ang="0">
                  <a:pos x="695" y="2688"/>
                </a:cxn>
                <a:cxn ang="0">
                  <a:pos x="1126" y="1735"/>
                </a:cxn>
                <a:cxn ang="0">
                  <a:pos x="1680" y="947"/>
                </a:cxn>
                <a:cxn ang="0">
                  <a:pos x="2284" y="520"/>
                </a:cxn>
                <a:cxn ang="0">
                  <a:pos x="2931" y="225"/>
                </a:cxn>
                <a:cxn ang="0">
                  <a:pos x="3863" y="29"/>
                </a:cxn>
                <a:cxn ang="0">
                  <a:pos x="4255" y="60"/>
                </a:cxn>
              </a:cxnLst>
              <a:pathLst>
                <a:path w="2846" h="1089">
                  <a:moveTo>
                    <a:pt x="0" y="1089"/>
                  </a:moveTo>
                  <a:cubicBezTo>
                    <a:pt x="50" y="1020"/>
                    <a:pt x="100" y="951"/>
                    <a:pt x="178" y="863"/>
                  </a:cubicBezTo>
                  <a:cubicBezTo>
                    <a:pt x="256" y="775"/>
                    <a:pt x="370" y="645"/>
                    <a:pt x="466" y="561"/>
                  </a:cubicBezTo>
                  <a:cubicBezTo>
                    <a:pt x="562" y="477"/>
                    <a:pt x="644" y="423"/>
                    <a:pt x="754" y="362"/>
                  </a:cubicBezTo>
                  <a:cubicBezTo>
                    <a:pt x="864" y="301"/>
                    <a:pt x="996" y="240"/>
                    <a:pt x="1125" y="198"/>
                  </a:cubicBezTo>
                  <a:cubicBezTo>
                    <a:pt x="1254" y="156"/>
                    <a:pt x="1390" y="133"/>
                    <a:pt x="1529" y="108"/>
                  </a:cubicBezTo>
                  <a:cubicBezTo>
                    <a:pt x="1668" y="83"/>
                    <a:pt x="1785" y="64"/>
                    <a:pt x="1961" y="47"/>
                  </a:cubicBezTo>
                  <a:cubicBezTo>
                    <a:pt x="2137" y="30"/>
                    <a:pt x="2438" y="12"/>
                    <a:pt x="2585" y="6"/>
                  </a:cubicBezTo>
                  <a:cubicBezTo>
                    <a:pt x="2732" y="0"/>
                    <a:pt x="2789" y="6"/>
                    <a:pt x="2846" y="12"/>
                  </a:cubicBezTo>
                </a:path>
              </a:pathLst>
            </a:custGeom>
            <a:noFill/>
            <a:ln w="7620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91" name="Oval 43"/>
            <p:cNvSpPr/>
            <p:nvPr/>
          </p:nvSpPr>
          <p:spPr>
            <a:xfrm>
              <a:off x="3947" y="1200"/>
              <a:ext cx="62" cy="6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6592" name="Oval 44"/>
            <p:cNvSpPr/>
            <p:nvPr/>
          </p:nvSpPr>
          <p:spPr>
            <a:xfrm>
              <a:off x="3326" y="1275"/>
              <a:ext cx="62" cy="6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6593" name="Oval 45"/>
            <p:cNvSpPr/>
            <p:nvPr/>
          </p:nvSpPr>
          <p:spPr>
            <a:xfrm>
              <a:off x="2702" y="1432"/>
              <a:ext cx="62" cy="6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6594" name="Oval 46"/>
            <p:cNvSpPr/>
            <p:nvPr/>
          </p:nvSpPr>
          <p:spPr>
            <a:xfrm>
              <a:off x="2064" y="1859"/>
              <a:ext cx="62" cy="6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6595" name="Line 47"/>
            <p:cNvSpPr/>
            <p:nvPr/>
          </p:nvSpPr>
          <p:spPr>
            <a:xfrm flipH="1">
              <a:off x="1303" y="1467"/>
              <a:ext cx="1360" cy="0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6596" name="Line 48"/>
            <p:cNvSpPr/>
            <p:nvPr/>
          </p:nvSpPr>
          <p:spPr>
            <a:xfrm rot="5400000">
              <a:off x="1240" y="1356"/>
              <a:ext cx="0" cy="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7" name="Line 49"/>
            <p:cNvSpPr/>
            <p:nvPr/>
          </p:nvSpPr>
          <p:spPr>
            <a:xfrm>
              <a:off x="1818" y="3648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98" name="Line 50"/>
            <p:cNvSpPr/>
            <p:nvPr/>
          </p:nvSpPr>
          <p:spPr>
            <a:xfrm>
              <a:off x="2988" y="3648"/>
              <a:ext cx="36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99" name="Line 51"/>
            <p:cNvSpPr/>
            <p:nvPr/>
          </p:nvSpPr>
          <p:spPr>
            <a:xfrm flipH="1">
              <a:off x="2729" y="3648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600" name="Line 52"/>
            <p:cNvSpPr/>
            <p:nvPr/>
          </p:nvSpPr>
          <p:spPr>
            <a:xfrm flipH="1">
              <a:off x="3984" y="3648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601" name="Line 53"/>
            <p:cNvSpPr/>
            <p:nvPr/>
          </p:nvSpPr>
          <p:spPr>
            <a:xfrm rot="5400000">
              <a:off x="1063" y="1069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602" name="Line 54"/>
            <p:cNvSpPr/>
            <p:nvPr/>
          </p:nvSpPr>
          <p:spPr>
            <a:xfrm rot="-5400000" flipV="1">
              <a:off x="1056" y="2037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603" name="Line 55"/>
            <p:cNvSpPr/>
            <p:nvPr/>
          </p:nvSpPr>
          <p:spPr>
            <a:xfrm rot="5400000">
              <a:off x="1139" y="1399"/>
              <a:ext cx="1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604" name="Line 56"/>
            <p:cNvSpPr/>
            <p:nvPr/>
          </p:nvSpPr>
          <p:spPr>
            <a:xfrm rot="-5400000" flipV="1">
              <a:off x="1139" y="1364"/>
              <a:ext cx="1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6605" name="Object 57"/>
            <p:cNvGraphicFramePr>
              <a:graphicFrameLocks noChangeAspect="1"/>
            </p:cNvGraphicFramePr>
            <p:nvPr/>
          </p:nvGraphicFramePr>
          <p:xfrm>
            <a:off x="530" y="925"/>
            <a:ext cx="61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1" imgW="330200" imgH="228600" progId="Equation.DSMT4">
                    <p:embed/>
                  </p:oleObj>
                </mc:Choice>
                <mc:Fallback>
                  <p:oleObj name="" r:id="rId11" imgW="330200" imgH="2286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0" y="925"/>
                          <a:ext cx="615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6" name="Object 58"/>
            <p:cNvGraphicFramePr>
              <a:graphicFrameLocks noChangeAspect="1"/>
            </p:cNvGraphicFramePr>
            <p:nvPr/>
          </p:nvGraphicFramePr>
          <p:xfrm>
            <a:off x="524" y="1165"/>
            <a:ext cx="61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3" imgW="330200" imgH="228600" progId="Equation.DSMT4">
                    <p:embed/>
                  </p:oleObj>
                </mc:Choice>
                <mc:Fallback>
                  <p:oleObj name="" r:id="rId13" imgW="330200" imgH="2286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4" y="1165"/>
                          <a:ext cx="615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7" name="Object 59"/>
            <p:cNvGraphicFramePr>
              <a:graphicFrameLocks noChangeAspect="1"/>
            </p:cNvGraphicFramePr>
            <p:nvPr/>
          </p:nvGraphicFramePr>
          <p:xfrm>
            <a:off x="516" y="1459"/>
            <a:ext cx="61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5" imgW="330200" imgH="228600" progId="Equation.DSMT4">
                    <p:embed/>
                  </p:oleObj>
                </mc:Choice>
                <mc:Fallback>
                  <p:oleObj name="" r:id="rId15" imgW="330200" imgH="2286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16" y="1459"/>
                          <a:ext cx="615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09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09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1924" name="Rectangle 4"/>
          <p:cNvSpPr/>
          <p:nvPr/>
        </p:nvSpPr>
        <p:spPr>
          <a:xfrm>
            <a:off x="450850" y="796925"/>
            <a:ext cx="620713" cy="519113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/>
              <a:t>[2]</a:t>
            </a:r>
            <a:endParaRPr lang="en-US" altLang="zh-CN" sz="2800" b="1" dirty="0"/>
          </a:p>
        </p:txBody>
      </p:sp>
      <p:grpSp>
        <p:nvGrpSpPr>
          <p:cNvPr id="81928" name="Group 8"/>
          <p:cNvGrpSpPr/>
          <p:nvPr/>
        </p:nvGrpSpPr>
        <p:grpSpPr>
          <a:xfrm>
            <a:off x="1066800" y="492125"/>
            <a:ext cx="4483100" cy="1200150"/>
            <a:chOff x="672" y="310"/>
            <a:chExt cx="2824" cy="756"/>
          </a:xfrm>
        </p:grpSpPr>
        <p:sp>
          <p:nvSpPr>
            <p:cNvPr id="67595" name="Rectangle 6"/>
            <p:cNvSpPr/>
            <p:nvPr/>
          </p:nvSpPr>
          <p:spPr>
            <a:xfrm>
              <a:off x="672" y="510"/>
              <a:ext cx="28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根据                      求时间解</a:t>
              </a:r>
              <a:endParaRPr lang="zh-CN" altLang="en-US" sz="2800" dirty="0"/>
            </a:p>
          </p:txBody>
        </p:sp>
        <p:graphicFrame>
          <p:nvGraphicFramePr>
            <p:cNvPr id="67596" name="Object 7"/>
            <p:cNvGraphicFramePr>
              <a:graphicFrameLocks noChangeAspect="1"/>
            </p:cNvGraphicFramePr>
            <p:nvPr/>
          </p:nvGraphicFramePr>
          <p:xfrm>
            <a:off x="1223" y="310"/>
            <a:ext cx="1272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" imgW="723900" imgH="431800" progId="Equation.DSMT4">
                    <p:embed/>
                  </p:oleObj>
                </mc:Choice>
                <mc:Fallback>
                  <p:oleObj name="" r:id="rId1" imgW="723900" imgH="4318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23" y="310"/>
                          <a:ext cx="1272" cy="7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1555750" y="1752600"/>
          <a:ext cx="1152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444500" imgH="393700" progId="Equation.DSMT4">
                  <p:embed/>
                </p:oleObj>
              </mc:Choice>
              <mc:Fallback>
                <p:oleObj name="" r:id="rId3" imgW="444500" imgH="3937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5750" y="1752600"/>
                        <a:ext cx="1152525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AutoShape 10"/>
          <p:cNvSpPr/>
          <p:nvPr/>
        </p:nvSpPr>
        <p:spPr>
          <a:xfrm>
            <a:off x="3048000" y="1981200"/>
            <a:ext cx="914400" cy="609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4451350" y="1752600"/>
          <a:ext cx="15478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596900" imgH="393700" progId="Equation.DSMT4">
                  <p:embed/>
                </p:oleObj>
              </mc:Choice>
              <mc:Fallback>
                <p:oleObj name="" r:id="rId5" imgW="596900" imgH="3937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1350" y="1752600"/>
                        <a:ext cx="1547813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2" name="Rectangle 12"/>
          <p:cNvSpPr/>
          <p:nvPr/>
        </p:nvSpPr>
        <p:spPr>
          <a:xfrm>
            <a:off x="838200" y="306228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两边积分得：</a:t>
            </a:r>
            <a:endParaRPr lang="zh-CN" altLang="en-US" sz="2800" dirty="0"/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2971800" y="3581400"/>
          <a:ext cx="289877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951865" imgH="393700" progId="Equation.DSMT4">
                  <p:embed/>
                </p:oleObj>
              </mc:Choice>
              <mc:Fallback>
                <p:oleObj name="" r:id="rId7" imgW="951865" imgH="3937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3581400"/>
                        <a:ext cx="2898775" cy="119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2971800" y="4953000"/>
          <a:ext cx="297497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977265" imgH="393700" progId="Equation.DSMT4">
                  <p:embed/>
                </p:oleObj>
              </mc:Choice>
              <mc:Fallback>
                <p:oleObj name="" r:id="rId9" imgW="977265" imgH="3937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1800" y="4953000"/>
                        <a:ext cx="2974975" cy="119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3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83014" name="Group 70"/>
          <p:cNvGrpSpPr/>
          <p:nvPr/>
        </p:nvGrpSpPr>
        <p:grpSpPr>
          <a:xfrm>
            <a:off x="2362200" y="22225"/>
            <a:ext cx="4114800" cy="3240088"/>
            <a:chOff x="1488" y="14"/>
            <a:chExt cx="2592" cy="2041"/>
          </a:xfrm>
        </p:grpSpPr>
        <p:grpSp>
          <p:nvGrpSpPr>
            <p:cNvPr id="68647" name="Group 45"/>
            <p:cNvGrpSpPr/>
            <p:nvPr/>
          </p:nvGrpSpPr>
          <p:grpSpPr>
            <a:xfrm>
              <a:off x="1488" y="14"/>
              <a:ext cx="2592" cy="2029"/>
              <a:chOff x="1488" y="14"/>
              <a:chExt cx="2592" cy="2029"/>
            </a:xfrm>
          </p:grpSpPr>
          <p:sp>
            <p:nvSpPr>
              <p:cNvPr id="68656" name="Line 4"/>
              <p:cNvSpPr/>
              <p:nvPr/>
            </p:nvSpPr>
            <p:spPr>
              <a:xfrm>
                <a:off x="1488" y="1083"/>
                <a:ext cx="25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8657" name="Line 5"/>
              <p:cNvSpPr/>
              <p:nvPr/>
            </p:nvSpPr>
            <p:spPr>
              <a:xfrm flipV="1">
                <a:off x="2592" y="48"/>
                <a:ext cx="0" cy="19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68658" name="Object 6"/>
              <p:cNvGraphicFramePr>
                <a:graphicFrameLocks noChangeAspect="1"/>
              </p:cNvGraphicFramePr>
              <p:nvPr/>
            </p:nvGraphicFramePr>
            <p:xfrm>
              <a:off x="3840" y="1131"/>
              <a:ext cx="208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1" imgW="127000" imgH="139700" progId="Equation.DSMT4">
                      <p:embed/>
                    </p:oleObj>
                  </mc:Choice>
                  <mc:Fallback>
                    <p:oleObj name="" r:id="rId1" imgW="127000" imgH="139700" progId="Equation.DSMT4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840" y="1131"/>
                            <a:ext cx="208" cy="2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59" name="Object 7"/>
              <p:cNvGraphicFramePr>
                <a:graphicFrameLocks noChangeAspect="1"/>
              </p:cNvGraphicFramePr>
              <p:nvPr/>
            </p:nvGraphicFramePr>
            <p:xfrm>
              <a:off x="2339" y="14"/>
              <a:ext cx="208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3" imgW="127000" imgH="177165" progId="Equation.DSMT4">
                      <p:embed/>
                    </p:oleObj>
                  </mc:Choice>
                  <mc:Fallback>
                    <p:oleObj name="" r:id="rId3" imgW="127000" imgH="177165" progId="Equation.DSMT4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39" y="14"/>
                            <a:ext cx="208" cy="2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60" name="Rectangle 9"/>
              <p:cNvSpPr/>
              <p:nvPr/>
            </p:nvSpPr>
            <p:spPr>
              <a:xfrm>
                <a:off x="2359" y="1056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0</a:t>
                </a:r>
                <a:endParaRPr lang="en-US" altLang="zh-CN" sz="2800" dirty="0"/>
              </a:p>
            </p:txBody>
          </p:sp>
          <p:sp>
            <p:nvSpPr>
              <p:cNvPr id="68661" name="Line 25"/>
              <p:cNvSpPr/>
              <p:nvPr/>
            </p:nvSpPr>
            <p:spPr>
              <a:xfrm>
                <a:off x="3168" y="1014"/>
                <a:ext cx="0" cy="14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62" name="Line 26"/>
              <p:cNvSpPr/>
              <p:nvPr/>
            </p:nvSpPr>
            <p:spPr>
              <a:xfrm>
                <a:off x="2017" y="1008"/>
                <a:ext cx="0" cy="14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63" name="Rectangle 30"/>
              <p:cNvSpPr/>
              <p:nvPr/>
            </p:nvSpPr>
            <p:spPr>
              <a:xfrm>
                <a:off x="3045" y="1113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1</a:t>
                </a:r>
                <a:endParaRPr lang="en-US" altLang="zh-CN" sz="2800" dirty="0"/>
              </a:p>
            </p:txBody>
          </p:sp>
          <p:sp>
            <p:nvSpPr>
              <p:cNvPr id="68664" name="Rectangle 31"/>
              <p:cNvSpPr/>
              <p:nvPr/>
            </p:nvSpPr>
            <p:spPr>
              <a:xfrm>
                <a:off x="1871" y="1117"/>
                <a:ext cx="3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-1</a:t>
                </a:r>
                <a:endParaRPr lang="en-US" altLang="zh-CN" sz="2800" dirty="0"/>
              </a:p>
            </p:txBody>
          </p:sp>
          <p:sp>
            <p:nvSpPr>
              <p:cNvPr id="68665" name="Rectangle 32"/>
              <p:cNvSpPr/>
              <p:nvPr/>
            </p:nvSpPr>
            <p:spPr>
              <a:xfrm>
                <a:off x="2640" y="336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/>
                  <a:t>1</a:t>
                </a:r>
                <a:endParaRPr lang="en-US" altLang="zh-CN" sz="2800" dirty="0"/>
              </a:p>
            </p:txBody>
          </p:sp>
          <p:sp>
            <p:nvSpPr>
              <p:cNvPr id="68666" name="Freeform 41"/>
              <p:cNvSpPr/>
              <p:nvPr/>
            </p:nvSpPr>
            <p:spPr>
              <a:xfrm>
                <a:off x="2109" y="465"/>
                <a:ext cx="1319" cy="1433"/>
              </a:xfrm>
              <a:custGeom>
                <a:avLst/>
                <a:gdLst/>
                <a:ahLst/>
                <a:cxnLst>
                  <a:cxn ang="0">
                    <a:pos x="1319" y="437"/>
                  </a:cxn>
                  <a:cxn ang="0">
                    <a:pos x="1223" y="684"/>
                  </a:cxn>
                  <a:cxn ang="0">
                    <a:pos x="976" y="882"/>
                  </a:cxn>
                  <a:cxn ang="0">
                    <a:pos x="647" y="988"/>
                  </a:cxn>
                  <a:cxn ang="0">
                    <a:pos x="407" y="1008"/>
                  </a:cxn>
                  <a:cxn ang="0">
                    <a:pos x="188" y="914"/>
                  </a:cxn>
                  <a:cxn ang="0">
                    <a:pos x="64" y="732"/>
                  </a:cxn>
                  <a:cxn ang="0">
                    <a:pos x="9" y="544"/>
                  </a:cxn>
                  <a:cxn ang="0">
                    <a:pos x="9" y="409"/>
                  </a:cxn>
                  <a:cxn ang="0">
                    <a:pos x="50" y="250"/>
                  </a:cxn>
                  <a:cxn ang="0">
                    <a:pos x="126" y="114"/>
                  </a:cxn>
                  <a:cxn ang="0">
                    <a:pos x="249" y="27"/>
                  </a:cxn>
                  <a:cxn ang="0">
                    <a:pos x="414" y="12"/>
                  </a:cxn>
                  <a:cxn ang="0">
                    <a:pos x="565" y="91"/>
                  </a:cxn>
                  <a:cxn ang="0">
                    <a:pos x="668" y="232"/>
                  </a:cxn>
                  <a:cxn ang="0">
                    <a:pos x="702" y="400"/>
                  </a:cxn>
                  <a:cxn ang="0">
                    <a:pos x="702" y="453"/>
                  </a:cxn>
                </a:cxnLst>
                <a:pathLst>
                  <a:path w="1319" h="1495">
                    <a:moveTo>
                      <a:pt x="1319" y="640"/>
                    </a:moveTo>
                    <a:cubicBezTo>
                      <a:pt x="1299" y="767"/>
                      <a:pt x="1280" y="895"/>
                      <a:pt x="1223" y="1003"/>
                    </a:cubicBezTo>
                    <a:cubicBezTo>
                      <a:pt x="1166" y="1111"/>
                      <a:pt x="1072" y="1217"/>
                      <a:pt x="976" y="1291"/>
                    </a:cubicBezTo>
                    <a:cubicBezTo>
                      <a:pt x="880" y="1365"/>
                      <a:pt x="742" y="1418"/>
                      <a:pt x="647" y="1449"/>
                    </a:cubicBezTo>
                    <a:cubicBezTo>
                      <a:pt x="552" y="1480"/>
                      <a:pt x="483" y="1495"/>
                      <a:pt x="407" y="1477"/>
                    </a:cubicBezTo>
                    <a:cubicBezTo>
                      <a:pt x="331" y="1459"/>
                      <a:pt x="245" y="1406"/>
                      <a:pt x="188" y="1339"/>
                    </a:cubicBezTo>
                    <a:cubicBezTo>
                      <a:pt x="131" y="1272"/>
                      <a:pt x="94" y="1162"/>
                      <a:pt x="64" y="1072"/>
                    </a:cubicBezTo>
                    <a:cubicBezTo>
                      <a:pt x="34" y="982"/>
                      <a:pt x="18" y="877"/>
                      <a:pt x="9" y="798"/>
                    </a:cubicBezTo>
                    <a:cubicBezTo>
                      <a:pt x="0" y="719"/>
                      <a:pt x="2" y="671"/>
                      <a:pt x="9" y="599"/>
                    </a:cubicBezTo>
                    <a:cubicBezTo>
                      <a:pt x="16" y="527"/>
                      <a:pt x="31" y="438"/>
                      <a:pt x="50" y="366"/>
                    </a:cubicBezTo>
                    <a:cubicBezTo>
                      <a:pt x="69" y="294"/>
                      <a:pt x="93" y="222"/>
                      <a:pt x="126" y="167"/>
                    </a:cubicBezTo>
                    <a:cubicBezTo>
                      <a:pt x="159" y="112"/>
                      <a:pt x="201" y="62"/>
                      <a:pt x="249" y="37"/>
                    </a:cubicBezTo>
                    <a:cubicBezTo>
                      <a:pt x="297" y="12"/>
                      <a:pt x="361" y="0"/>
                      <a:pt x="414" y="16"/>
                    </a:cubicBezTo>
                    <a:cubicBezTo>
                      <a:pt x="467" y="32"/>
                      <a:pt x="523" y="79"/>
                      <a:pt x="565" y="133"/>
                    </a:cubicBezTo>
                    <a:cubicBezTo>
                      <a:pt x="607" y="187"/>
                      <a:pt x="645" y="263"/>
                      <a:pt x="668" y="338"/>
                    </a:cubicBezTo>
                    <a:cubicBezTo>
                      <a:pt x="691" y="413"/>
                      <a:pt x="696" y="531"/>
                      <a:pt x="702" y="585"/>
                    </a:cubicBezTo>
                    <a:cubicBezTo>
                      <a:pt x="708" y="639"/>
                      <a:pt x="705" y="650"/>
                      <a:pt x="702" y="661"/>
                    </a:cubicBezTo>
                  </a:path>
                </a:pathLst>
              </a:custGeom>
              <a:noFill/>
              <a:ln w="762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7" name="Line 42"/>
              <p:cNvSpPr/>
              <p:nvPr/>
            </p:nvSpPr>
            <p:spPr>
              <a:xfrm flipH="1">
                <a:off x="3312" y="1344"/>
                <a:ext cx="48" cy="144"/>
              </a:xfrm>
              <a:prstGeom prst="line">
                <a:avLst/>
              </a:prstGeom>
              <a:ln w="7620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8668" name="Line 43"/>
              <p:cNvSpPr/>
              <p:nvPr/>
            </p:nvSpPr>
            <p:spPr>
              <a:xfrm flipV="1">
                <a:off x="2187" y="528"/>
                <a:ext cx="96" cy="192"/>
              </a:xfrm>
              <a:prstGeom prst="line">
                <a:avLst/>
              </a:prstGeom>
              <a:ln w="7620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8669" name="Line 44"/>
              <p:cNvSpPr/>
              <p:nvPr/>
            </p:nvSpPr>
            <p:spPr>
              <a:xfrm rot="5400000">
                <a:off x="2589" y="434"/>
                <a:ext cx="0" cy="14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8648" name="Line 46"/>
            <p:cNvSpPr/>
            <p:nvPr/>
          </p:nvSpPr>
          <p:spPr>
            <a:xfrm>
              <a:off x="2983" y="1090"/>
              <a:ext cx="0" cy="672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8649" name="Line 47"/>
            <p:cNvSpPr/>
            <p:nvPr/>
          </p:nvSpPr>
          <p:spPr>
            <a:xfrm>
              <a:off x="2249" y="1070"/>
              <a:ext cx="0" cy="672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8650" name="Rectangle 49"/>
            <p:cNvSpPr/>
            <p:nvPr/>
          </p:nvSpPr>
          <p:spPr>
            <a:xfrm>
              <a:off x="2951" y="1728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A</a:t>
              </a:r>
              <a:endParaRPr lang="en-US" altLang="zh-CN" sz="2800" dirty="0"/>
            </a:p>
          </p:txBody>
        </p:sp>
        <p:sp>
          <p:nvSpPr>
            <p:cNvPr id="68651" name="Rectangle 50"/>
            <p:cNvSpPr/>
            <p:nvPr/>
          </p:nvSpPr>
          <p:spPr>
            <a:xfrm>
              <a:off x="2028" y="1638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B</a:t>
              </a:r>
              <a:endParaRPr lang="en-US" altLang="zh-CN" sz="2800" dirty="0"/>
            </a:p>
          </p:txBody>
        </p:sp>
        <p:sp>
          <p:nvSpPr>
            <p:cNvPr id="68652" name="Oval 51"/>
            <p:cNvSpPr/>
            <p:nvPr/>
          </p:nvSpPr>
          <p:spPr>
            <a:xfrm>
              <a:off x="2195" y="1611"/>
              <a:ext cx="96" cy="96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68653" name="Object 53"/>
            <p:cNvGraphicFramePr>
              <a:graphicFrameLocks noChangeAspect="1"/>
            </p:cNvGraphicFramePr>
            <p:nvPr/>
          </p:nvGraphicFramePr>
          <p:xfrm>
            <a:off x="2846" y="734"/>
            <a:ext cx="323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5" imgW="190500" imgH="228600" progId="Equation.DSMT4">
                    <p:embed/>
                  </p:oleObj>
                </mc:Choice>
                <mc:Fallback>
                  <p:oleObj name="" r:id="rId5" imgW="190500" imgH="2286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46" y="734"/>
                          <a:ext cx="323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4" name="Object 54"/>
            <p:cNvGraphicFramePr>
              <a:graphicFrameLocks noChangeAspect="1"/>
            </p:cNvGraphicFramePr>
            <p:nvPr/>
          </p:nvGraphicFramePr>
          <p:xfrm>
            <a:off x="2149" y="733"/>
            <a:ext cx="30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7" imgW="177800" imgH="228600" progId="Equation.DSMT4">
                    <p:embed/>
                  </p:oleObj>
                </mc:Choice>
                <mc:Fallback>
                  <p:oleObj name="" r:id="rId7" imgW="177800" imgH="2286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49" y="733"/>
                          <a:ext cx="302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5" name="Oval 67"/>
            <p:cNvSpPr/>
            <p:nvPr/>
          </p:nvSpPr>
          <p:spPr>
            <a:xfrm>
              <a:off x="2935" y="1707"/>
              <a:ext cx="96" cy="96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</p:grpSp>
      <p:grpSp>
        <p:nvGrpSpPr>
          <p:cNvPr id="83037" name="Group 93"/>
          <p:cNvGrpSpPr/>
          <p:nvPr/>
        </p:nvGrpSpPr>
        <p:grpSpPr>
          <a:xfrm>
            <a:off x="2362200" y="2971800"/>
            <a:ext cx="4114800" cy="3792538"/>
            <a:chOff x="1488" y="1872"/>
            <a:chExt cx="2592" cy="2389"/>
          </a:xfrm>
        </p:grpSpPr>
        <p:graphicFrame>
          <p:nvGraphicFramePr>
            <p:cNvPr id="68613" name="Object 22"/>
            <p:cNvGraphicFramePr>
              <a:graphicFrameLocks noChangeAspect="1"/>
            </p:cNvGraphicFramePr>
            <p:nvPr/>
          </p:nvGraphicFramePr>
          <p:xfrm>
            <a:off x="3840" y="3210"/>
            <a:ext cx="20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9" imgW="127000" imgH="139700" progId="Equation.DSMT4">
                    <p:embed/>
                  </p:oleObj>
                </mc:Choice>
                <mc:Fallback>
                  <p:oleObj name="" r:id="rId9" imgW="127000" imgH="1397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3210"/>
                          <a:ext cx="20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4" name="Object 23"/>
            <p:cNvGraphicFramePr>
              <a:graphicFrameLocks noChangeAspect="1"/>
            </p:cNvGraphicFramePr>
            <p:nvPr/>
          </p:nvGraphicFramePr>
          <p:xfrm>
            <a:off x="2322" y="1872"/>
            <a:ext cx="222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0" imgW="152400" imgH="393700" progId="Equation.DSMT4">
                    <p:embed/>
                  </p:oleObj>
                </mc:Choice>
                <mc:Fallback>
                  <p:oleObj name="" r:id="rId10" imgW="152400" imgH="3937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22" y="1872"/>
                          <a:ext cx="222" cy="5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5" name="Line 33"/>
            <p:cNvSpPr/>
            <p:nvPr/>
          </p:nvSpPr>
          <p:spPr>
            <a:xfrm>
              <a:off x="3169" y="3087"/>
              <a:ext cx="0" cy="14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6" name="Line 34"/>
            <p:cNvSpPr/>
            <p:nvPr/>
          </p:nvSpPr>
          <p:spPr>
            <a:xfrm>
              <a:off x="2018" y="3081"/>
              <a:ext cx="0" cy="14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7" name="Rectangle 35"/>
            <p:cNvSpPr/>
            <p:nvPr/>
          </p:nvSpPr>
          <p:spPr>
            <a:xfrm>
              <a:off x="3046" y="3214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1</a:t>
              </a:r>
              <a:endParaRPr lang="en-US" altLang="zh-CN" sz="2800" dirty="0"/>
            </a:p>
          </p:txBody>
        </p:sp>
        <p:sp>
          <p:nvSpPr>
            <p:cNvPr id="68618" name="Rectangle 36"/>
            <p:cNvSpPr/>
            <p:nvPr/>
          </p:nvSpPr>
          <p:spPr>
            <a:xfrm>
              <a:off x="1872" y="3218"/>
              <a:ext cx="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-1</a:t>
              </a:r>
              <a:endParaRPr lang="en-US" altLang="zh-CN" sz="2800" dirty="0"/>
            </a:p>
          </p:txBody>
        </p:sp>
        <p:sp>
          <p:nvSpPr>
            <p:cNvPr id="68619" name="Line 37"/>
            <p:cNvSpPr/>
            <p:nvPr/>
          </p:nvSpPr>
          <p:spPr>
            <a:xfrm rot="5400000">
              <a:off x="2589" y="2527"/>
              <a:ext cx="0" cy="14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0" name="Line 57"/>
            <p:cNvSpPr/>
            <p:nvPr/>
          </p:nvSpPr>
          <p:spPr>
            <a:xfrm flipH="1">
              <a:off x="2140" y="2105"/>
              <a:ext cx="0" cy="2064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8621" name="Line 58"/>
            <p:cNvSpPr/>
            <p:nvPr/>
          </p:nvSpPr>
          <p:spPr>
            <a:xfrm>
              <a:off x="3360" y="3168"/>
              <a:ext cx="0" cy="1008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2" name="Line 59"/>
            <p:cNvSpPr/>
            <p:nvPr/>
          </p:nvSpPr>
          <p:spPr>
            <a:xfrm>
              <a:off x="2757" y="2084"/>
              <a:ext cx="0" cy="1088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68623" name="Object 60"/>
            <p:cNvGraphicFramePr>
              <a:graphicFrameLocks noChangeAspect="1"/>
            </p:cNvGraphicFramePr>
            <p:nvPr/>
          </p:nvGraphicFramePr>
          <p:xfrm>
            <a:off x="2850" y="2802"/>
            <a:ext cx="323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2" imgW="190500" imgH="228600" progId="Equation.DSMT4">
                    <p:embed/>
                  </p:oleObj>
                </mc:Choice>
                <mc:Fallback>
                  <p:oleObj name="" r:id="rId12" imgW="190500" imgH="2286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850" y="2802"/>
                          <a:ext cx="323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4" name="Object 61"/>
            <p:cNvGraphicFramePr>
              <a:graphicFrameLocks noChangeAspect="1"/>
            </p:cNvGraphicFramePr>
            <p:nvPr/>
          </p:nvGraphicFramePr>
          <p:xfrm>
            <a:off x="2153" y="2801"/>
            <a:ext cx="30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4" imgW="177800" imgH="228600" progId="Equation.DSMT4">
                    <p:embed/>
                  </p:oleObj>
                </mc:Choice>
                <mc:Fallback>
                  <p:oleObj name="" r:id="rId14" imgW="177800" imgH="2286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53" y="2801"/>
                          <a:ext cx="302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5" name="Freeform 63"/>
            <p:cNvSpPr/>
            <p:nvPr/>
          </p:nvSpPr>
          <p:spPr>
            <a:xfrm>
              <a:off x="2187" y="2071"/>
              <a:ext cx="517" cy="544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8" y="288"/>
                </a:cxn>
                <a:cxn ang="0">
                  <a:pos x="97" y="514"/>
                </a:cxn>
                <a:cxn ang="0">
                  <a:pos x="176" y="466"/>
                </a:cxn>
                <a:cxn ang="0">
                  <a:pos x="228" y="329"/>
                </a:cxn>
                <a:cxn ang="0">
                  <a:pos x="273" y="62"/>
                </a:cxn>
                <a:cxn ang="0">
                  <a:pos x="276" y="0"/>
                </a:cxn>
              </a:cxnLst>
              <a:pathLst>
                <a:path w="558" h="544">
                  <a:moveTo>
                    <a:pt x="0" y="41"/>
                  </a:moveTo>
                  <a:cubicBezTo>
                    <a:pt x="11" y="125"/>
                    <a:pt x="23" y="209"/>
                    <a:pt x="55" y="288"/>
                  </a:cubicBezTo>
                  <a:cubicBezTo>
                    <a:pt x="87" y="367"/>
                    <a:pt x="143" y="484"/>
                    <a:pt x="192" y="514"/>
                  </a:cubicBezTo>
                  <a:cubicBezTo>
                    <a:pt x="241" y="544"/>
                    <a:pt x="307" y="497"/>
                    <a:pt x="350" y="466"/>
                  </a:cubicBezTo>
                  <a:cubicBezTo>
                    <a:pt x="393" y="435"/>
                    <a:pt x="421" y="396"/>
                    <a:pt x="453" y="329"/>
                  </a:cubicBezTo>
                  <a:cubicBezTo>
                    <a:pt x="485" y="262"/>
                    <a:pt x="526" y="117"/>
                    <a:pt x="542" y="62"/>
                  </a:cubicBezTo>
                  <a:cubicBezTo>
                    <a:pt x="558" y="7"/>
                    <a:pt x="553" y="3"/>
                    <a:pt x="549" y="0"/>
                  </a:cubicBezTo>
                </a:path>
              </a:pathLst>
            </a:custGeom>
            <a:noFill/>
            <a:ln w="7620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6" name="Rectangle 65"/>
            <p:cNvSpPr/>
            <p:nvPr/>
          </p:nvSpPr>
          <p:spPr>
            <a:xfrm>
              <a:off x="2873" y="3463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A</a:t>
              </a:r>
              <a:endParaRPr lang="en-US" altLang="zh-CN" sz="2800" dirty="0"/>
            </a:p>
          </p:txBody>
        </p:sp>
        <p:sp>
          <p:nvSpPr>
            <p:cNvPr id="68627" name="Rectangle 66"/>
            <p:cNvSpPr/>
            <p:nvPr/>
          </p:nvSpPr>
          <p:spPr>
            <a:xfrm>
              <a:off x="2208" y="3740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B</a:t>
              </a:r>
              <a:endParaRPr lang="en-US" altLang="zh-CN" sz="2800" dirty="0"/>
            </a:p>
          </p:txBody>
        </p:sp>
        <p:sp>
          <p:nvSpPr>
            <p:cNvPr id="68628" name="Line 72"/>
            <p:cNvSpPr/>
            <p:nvPr/>
          </p:nvSpPr>
          <p:spPr>
            <a:xfrm flipV="1">
              <a:off x="2256" y="3161"/>
              <a:ext cx="96" cy="96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9" name="Line 73"/>
            <p:cNvSpPr/>
            <p:nvPr/>
          </p:nvSpPr>
          <p:spPr>
            <a:xfrm flipV="1">
              <a:off x="2256" y="3168"/>
              <a:ext cx="171" cy="164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0" name="Line 74"/>
            <p:cNvSpPr/>
            <p:nvPr/>
          </p:nvSpPr>
          <p:spPr>
            <a:xfrm flipV="1">
              <a:off x="2243" y="3154"/>
              <a:ext cx="272" cy="272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1" name="Line 75"/>
            <p:cNvSpPr/>
            <p:nvPr/>
          </p:nvSpPr>
          <p:spPr>
            <a:xfrm flipV="1">
              <a:off x="2249" y="3149"/>
              <a:ext cx="356" cy="356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2" name="Line 76"/>
            <p:cNvSpPr/>
            <p:nvPr/>
          </p:nvSpPr>
          <p:spPr>
            <a:xfrm flipV="1">
              <a:off x="2249" y="3176"/>
              <a:ext cx="397" cy="411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3" name="Line 77"/>
            <p:cNvSpPr/>
            <p:nvPr/>
          </p:nvSpPr>
          <p:spPr>
            <a:xfrm flipV="1">
              <a:off x="2510" y="3154"/>
              <a:ext cx="219" cy="233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4" name="Line 78"/>
            <p:cNvSpPr/>
            <p:nvPr/>
          </p:nvSpPr>
          <p:spPr>
            <a:xfrm flipV="1">
              <a:off x="2606" y="3154"/>
              <a:ext cx="185" cy="213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5" name="Line 79"/>
            <p:cNvSpPr/>
            <p:nvPr/>
          </p:nvSpPr>
          <p:spPr>
            <a:xfrm flipV="1">
              <a:off x="2681" y="3161"/>
              <a:ext cx="178" cy="206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6" name="Line 80"/>
            <p:cNvSpPr/>
            <p:nvPr/>
          </p:nvSpPr>
          <p:spPr>
            <a:xfrm flipV="1">
              <a:off x="2757" y="3168"/>
              <a:ext cx="171" cy="192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7" name="Line 81"/>
            <p:cNvSpPr/>
            <p:nvPr/>
          </p:nvSpPr>
          <p:spPr>
            <a:xfrm flipV="1">
              <a:off x="2832" y="3195"/>
              <a:ext cx="130" cy="165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8" name="Line 82"/>
            <p:cNvSpPr/>
            <p:nvPr/>
          </p:nvSpPr>
          <p:spPr>
            <a:xfrm flipV="1">
              <a:off x="2887" y="3259"/>
              <a:ext cx="95" cy="113"/>
            </a:xfrm>
            <a:prstGeom prst="line">
              <a:avLst/>
            </a:prstGeom>
            <a:ln w="3810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9" name="Line 83"/>
            <p:cNvSpPr/>
            <p:nvPr/>
          </p:nvSpPr>
          <p:spPr>
            <a:xfrm>
              <a:off x="1488" y="3162"/>
              <a:ext cx="25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0" name="Freeform 84"/>
            <p:cNvSpPr/>
            <p:nvPr/>
          </p:nvSpPr>
          <p:spPr>
            <a:xfrm>
              <a:off x="2167" y="3374"/>
              <a:ext cx="1145" cy="809"/>
            </a:xfrm>
            <a:custGeom>
              <a:avLst/>
              <a:gdLst/>
              <a:ahLst/>
              <a:cxnLst>
                <a:cxn ang="0">
                  <a:pos x="0" y="809"/>
                </a:cxn>
                <a:cxn ang="0">
                  <a:pos x="55" y="507"/>
                </a:cxn>
                <a:cxn ang="0">
                  <a:pos x="137" y="247"/>
                </a:cxn>
                <a:cxn ang="0">
                  <a:pos x="309" y="55"/>
                </a:cxn>
                <a:cxn ang="0">
                  <a:pos x="535" y="7"/>
                </a:cxn>
                <a:cxn ang="0">
                  <a:pos x="727" y="14"/>
                </a:cxn>
                <a:cxn ang="0">
                  <a:pos x="843" y="75"/>
                </a:cxn>
                <a:cxn ang="0">
                  <a:pos x="981" y="192"/>
                </a:cxn>
                <a:cxn ang="0">
                  <a:pos x="1090" y="370"/>
                </a:cxn>
                <a:cxn ang="0">
                  <a:pos x="1131" y="562"/>
                </a:cxn>
                <a:cxn ang="0">
                  <a:pos x="1145" y="740"/>
                </a:cxn>
              </a:cxnLst>
              <a:pathLst>
                <a:path w="1145" h="809">
                  <a:moveTo>
                    <a:pt x="0" y="809"/>
                  </a:moveTo>
                  <a:cubicBezTo>
                    <a:pt x="16" y="705"/>
                    <a:pt x="32" y="601"/>
                    <a:pt x="55" y="507"/>
                  </a:cubicBezTo>
                  <a:cubicBezTo>
                    <a:pt x="78" y="413"/>
                    <a:pt x="95" y="322"/>
                    <a:pt x="137" y="247"/>
                  </a:cubicBezTo>
                  <a:cubicBezTo>
                    <a:pt x="179" y="172"/>
                    <a:pt x="243" y="95"/>
                    <a:pt x="309" y="55"/>
                  </a:cubicBezTo>
                  <a:cubicBezTo>
                    <a:pt x="375" y="15"/>
                    <a:pt x="465" y="14"/>
                    <a:pt x="535" y="7"/>
                  </a:cubicBezTo>
                  <a:cubicBezTo>
                    <a:pt x="605" y="0"/>
                    <a:pt x="676" y="3"/>
                    <a:pt x="727" y="14"/>
                  </a:cubicBezTo>
                  <a:cubicBezTo>
                    <a:pt x="778" y="25"/>
                    <a:pt x="801" y="45"/>
                    <a:pt x="843" y="75"/>
                  </a:cubicBezTo>
                  <a:cubicBezTo>
                    <a:pt x="885" y="105"/>
                    <a:pt x="940" y="143"/>
                    <a:pt x="981" y="192"/>
                  </a:cubicBezTo>
                  <a:cubicBezTo>
                    <a:pt x="1022" y="241"/>
                    <a:pt x="1065" y="308"/>
                    <a:pt x="1090" y="370"/>
                  </a:cubicBezTo>
                  <a:cubicBezTo>
                    <a:pt x="1115" y="432"/>
                    <a:pt x="1122" y="500"/>
                    <a:pt x="1131" y="562"/>
                  </a:cubicBezTo>
                  <a:cubicBezTo>
                    <a:pt x="1140" y="624"/>
                    <a:pt x="1142" y="682"/>
                    <a:pt x="1145" y="740"/>
                  </a:cubicBezTo>
                </a:path>
              </a:pathLst>
            </a:custGeom>
            <a:noFill/>
            <a:ln w="7620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1" name="Line 87"/>
            <p:cNvSpPr/>
            <p:nvPr/>
          </p:nvSpPr>
          <p:spPr>
            <a:xfrm flipV="1">
              <a:off x="2592" y="2085"/>
              <a:ext cx="0" cy="2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2" name="Rectangle 88"/>
            <p:cNvSpPr/>
            <p:nvPr/>
          </p:nvSpPr>
          <p:spPr>
            <a:xfrm>
              <a:off x="2352" y="3120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/>
                <a:t>0</a:t>
              </a:r>
              <a:endParaRPr lang="en-US" altLang="zh-CN" sz="2800" dirty="0"/>
            </a:p>
          </p:txBody>
        </p:sp>
        <p:sp>
          <p:nvSpPr>
            <p:cNvPr id="68643" name="Line 89"/>
            <p:cNvSpPr/>
            <p:nvPr/>
          </p:nvSpPr>
          <p:spPr>
            <a:xfrm>
              <a:off x="2983" y="3175"/>
              <a:ext cx="0" cy="34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4" name="Oval 90"/>
            <p:cNvSpPr/>
            <p:nvPr/>
          </p:nvSpPr>
          <p:spPr>
            <a:xfrm>
              <a:off x="2935" y="3388"/>
              <a:ext cx="96" cy="96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45" name="Line 91"/>
            <p:cNvSpPr/>
            <p:nvPr/>
          </p:nvSpPr>
          <p:spPr>
            <a:xfrm>
              <a:off x="2249" y="3155"/>
              <a:ext cx="0" cy="672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6" name="Oval 92"/>
            <p:cNvSpPr/>
            <p:nvPr/>
          </p:nvSpPr>
          <p:spPr>
            <a:xfrm>
              <a:off x="2215" y="3696"/>
              <a:ext cx="96" cy="96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83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3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0243" name="Rectangle 4"/>
          <p:cNvSpPr/>
          <p:nvPr/>
        </p:nvSpPr>
        <p:spPr>
          <a:xfrm>
            <a:off x="533400" y="688975"/>
            <a:ext cx="1289685" cy="52197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/>
              <a:t>[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r>
              <a:rPr lang="en-US" altLang="zh-CN" sz="2800" b="1" dirty="0"/>
              <a:t>-2]</a:t>
            </a:r>
            <a:endParaRPr lang="en-US" altLang="zh-CN" sz="2800" b="1" dirty="0"/>
          </a:p>
        </p:txBody>
      </p:sp>
      <p:sp>
        <p:nvSpPr>
          <p:cNvPr id="10244" name="Rectangle 5"/>
          <p:cNvSpPr/>
          <p:nvPr/>
        </p:nvSpPr>
        <p:spPr>
          <a:xfrm>
            <a:off x="1949450" y="67151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研究非线性系统</a:t>
            </a:r>
            <a:endParaRPr lang="zh-CN" altLang="en-US" sz="2800" dirty="0"/>
          </a:p>
        </p:txBody>
      </p:sp>
      <p:pic>
        <p:nvPicPr>
          <p:cNvPr id="1024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0" y="1446213"/>
            <a:ext cx="1762125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324100"/>
            <a:ext cx="8277225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435475"/>
            <a:ext cx="8820150" cy="195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11267" name="组合 1"/>
          <p:cNvGrpSpPr/>
          <p:nvPr/>
        </p:nvGrpSpPr>
        <p:grpSpPr>
          <a:xfrm>
            <a:off x="457200" y="630238"/>
            <a:ext cx="5638800" cy="576262"/>
            <a:chOff x="457200" y="630238"/>
            <a:chExt cx="5638800" cy="576262"/>
          </a:xfrm>
        </p:grpSpPr>
        <p:sp>
          <p:nvSpPr>
            <p:cNvPr id="11281" name="Rectangle 4"/>
            <p:cNvSpPr/>
            <p:nvPr/>
          </p:nvSpPr>
          <p:spPr>
            <a:xfrm>
              <a:off x="457200" y="631825"/>
              <a:ext cx="382588" cy="519113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/>
                <a:t>2</a:t>
              </a:r>
              <a:endParaRPr lang="en-US" altLang="zh-CN" sz="2800" b="1" dirty="0"/>
            </a:p>
          </p:txBody>
        </p:sp>
        <p:sp>
          <p:nvSpPr>
            <p:cNvPr id="11282" name="Rectangle 5"/>
            <p:cNvSpPr/>
            <p:nvPr/>
          </p:nvSpPr>
          <p:spPr>
            <a:xfrm>
              <a:off x="990600" y="630238"/>
              <a:ext cx="5105400" cy="576262"/>
            </a:xfrm>
            <a:prstGeom prst="rect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 dirty="0"/>
                <a:t>极限环（</a:t>
              </a:r>
              <a:r>
                <a:rPr lang="en-US" altLang="zh-CN" sz="2800" b="1" dirty="0"/>
                <a:t>limit cycles</a:t>
              </a:r>
              <a:r>
                <a:rPr lang="zh-CN" altLang="en-US" sz="2800" b="1" dirty="0"/>
                <a:t>）</a:t>
              </a:r>
              <a:endParaRPr lang="zh-CN" altLang="en-US" sz="28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4800" y="1462088"/>
            <a:ext cx="8585200" cy="1890712"/>
            <a:chOff x="304800" y="1462088"/>
            <a:chExt cx="8585200" cy="1890712"/>
          </a:xfrm>
        </p:grpSpPr>
        <p:sp>
          <p:nvSpPr>
            <p:cNvPr id="11272" name="Rectangle 6"/>
            <p:cNvSpPr/>
            <p:nvPr/>
          </p:nvSpPr>
          <p:spPr>
            <a:xfrm>
              <a:off x="1066800" y="1462088"/>
              <a:ext cx="30289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在非线性系统中，</a:t>
              </a:r>
              <a:endParaRPr lang="zh-CN" altLang="en-US" sz="2800" dirty="0"/>
            </a:p>
          </p:txBody>
        </p:sp>
        <p:sp>
          <p:nvSpPr>
            <p:cNvPr id="11273" name="Rectangle 7"/>
            <p:cNvSpPr/>
            <p:nvPr/>
          </p:nvSpPr>
          <p:spPr>
            <a:xfrm>
              <a:off x="3825875" y="1462088"/>
              <a:ext cx="33845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往往有这样的现象：</a:t>
              </a:r>
              <a:endParaRPr lang="zh-CN" altLang="en-US" sz="2800" dirty="0"/>
            </a:p>
          </p:txBody>
        </p:sp>
        <p:grpSp>
          <p:nvGrpSpPr>
            <p:cNvPr id="11274" name="Group 10"/>
            <p:cNvGrpSpPr/>
            <p:nvPr/>
          </p:nvGrpSpPr>
          <p:grpSpPr>
            <a:xfrm>
              <a:off x="352425" y="1462088"/>
              <a:ext cx="8537575" cy="1204912"/>
              <a:chOff x="222" y="921"/>
              <a:chExt cx="5378" cy="759"/>
            </a:xfrm>
          </p:grpSpPr>
          <p:sp>
            <p:nvSpPr>
              <p:cNvPr id="11279" name="Rectangle 8"/>
              <p:cNvSpPr/>
              <p:nvPr/>
            </p:nvSpPr>
            <p:spPr>
              <a:xfrm>
                <a:off x="4364" y="921"/>
                <a:ext cx="12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即使无外部</a:t>
                </a:r>
                <a:endParaRPr lang="zh-CN" altLang="en-US" sz="2800" dirty="0"/>
              </a:p>
            </p:txBody>
          </p:sp>
          <p:sp>
            <p:nvSpPr>
              <p:cNvPr id="11280" name="Rectangle 9"/>
              <p:cNvSpPr/>
              <p:nvPr/>
            </p:nvSpPr>
            <p:spPr>
              <a:xfrm>
                <a:off x="222" y="1353"/>
                <a:ext cx="7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激励，</a:t>
                </a:r>
                <a:endParaRPr lang="zh-CN" altLang="en-US" sz="2800" dirty="0"/>
              </a:p>
            </p:txBody>
          </p:sp>
        </p:grpSp>
        <p:grpSp>
          <p:nvGrpSpPr>
            <p:cNvPr id="11275" name="Group 13"/>
            <p:cNvGrpSpPr/>
            <p:nvPr/>
          </p:nvGrpSpPr>
          <p:grpSpPr>
            <a:xfrm>
              <a:off x="304800" y="2147888"/>
              <a:ext cx="8362950" cy="1204912"/>
              <a:chOff x="192" y="1353"/>
              <a:chExt cx="5268" cy="759"/>
            </a:xfrm>
          </p:grpSpPr>
          <p:sp>
            <p:nvSpPr>
              <p:cNvPr id="11277" name="Rectangle 11"/>
              <p:cNvSpPr/>
              <p:nvPr/>
            </p:nvSpPr>
            <p:spPr>
              <a:xfrm>
                <a:off x="864" y="1353"/>
                <a:ext cx="45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系统也可能产生具有一定振幅和频率的稳定的</a:t>
                </a:r>
                <a:endParaRPr lang="zh-CN" altLang="en-US" sz="2800" dirty="0"/>
              </a:p>
            </p:txBody>
          </p:sp>
          <p:sp>
            <p:nvSpPr>
              <p:cNvPr id="11278" name="Rectangle 12"/>
              <p:cNvSpPr/>
              <p:nvPr/>
            </p:nvSpPr>
            <p:spPr>
              <a:xfrm>
                <a:off x="192" y="1785"/>
                <a:ext cx="12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/>
                  <a:t>等幅振荡，</a:t>
                </a:r>
                <a:endParaRPr lang="zh-CN" altLang="en-US" sz="2800" dirty="0"/>
              </a:p>
            </p:txBody>
          </p:sp>
        </p:grpSp>
        <p:sp>
          <p:nvSpPr>
            <p:cNvPr id="11276" name="Rectangle 14"/>
            <p:cNvSpPr/>
            <p:nvPr/>
          </p:nvSpPr>
          <p:spPr>
            <a:xfrm>
              <a:off x="2057400" y="2833688"/>
              <a:ext cx="464820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叫做</a:t>
              </a:r>
              <a:r>
                <a:rPr lang="zh-CN" altLang="en-US" sz="2800" b="1" dirty="0">
                  <a:solidFill>
                    <a:srgbClr val="CC0000"/>
                  </a:solidFill>
                </a:rPr>
                <a:t>极限环</a:t>
              </a:r>
              <a:r>
                <a:rPr lang="zh-CN" altLang="en-US" sz="2800" dirty="0"/>
                <a:t>或</a:t>
              </a:r>
              <a:r>
                <a:rPr lang="zh-CN" altLang="en-US" sz="2800" b="1" dirty="0">
                  <a:solidFill>
                    <a:srgbClr val="CC0000"/>
                  </a:solidFill>
                </a:rPr>
                <a:t>自激振荡</a:t>
              </a:r>
              <a:r>
                <a:rPr lang="zh-CN" altLang="en-US" sz="2800" dirty="0"/>
                <a:t>。</a:t>
              </a:r>
              <a:endParaRPr lang="zh-CN" altLang="en-US" sz="28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1938" y="3657600"/>
            <a:ext cx="7691437" cy="1204913"/>
            <a:chOff x="261938" y="3657600"/>
            <a:chExt cx="7691437" cy="1204913"/>
          </a:xfrm>
        </p:grpSpPr>
        <p:sp>
          <p:nvSpPr>
            <p:cNvPr id="11270" name="Rectangle 16"/>
            <p:cNvSpPr/>
            <p:nvPr/>
          </p:nvSpPr>
          <p:spPr>
            <a:xfrm>
              <a:off x="1012825" y="3657600"/>
              <a:ext cx="69405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极限环是非线性系统特有的一种重要现象，</a:t>
              </a:r>
              <a:endParaRPr lang="zh-CN" altLang="en-US" sz="2800" dirty="0"/>
            </a:p>
          </p:txBody>
        </p:sp>
        <p:sp>
          <p:nvSpPr>
            <p:cNvPr id="11271" name="Rectangle 18"/>
            <p:cNvSpPr/>
            <p:nvPr/>
          </p:nvSpPr>
          <p:spPr>
            <a:xfrm>
              <a:off x="261938" y="4343400"/>
              <a:ext cx="44513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/>
                <a:t>在工程实践中经常会遇到。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000" dirty="0">
                <a:solidFill>
                  <a:srgbClr val="FF0000"/>
                </a:solidFill>
              </a:rPr>
            </a:fld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4038600"/>
            <a:ext cx="8077200" cy="298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eaLnBrk="1" hangingPunct="1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400" b="1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&gt;1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，阻尼系数</a:t>
            </a:r>
            <a:r>
              <a:rPr kumimoji="0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，阻尼器从系统中吸收能量，系统运动趋向收敛； </a:t>
            </a:r>
            <a:endParaRPr kumimoji="0" lang="en-US" altLang="zh-CN" sz="2400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defTabSz="914400" eaLnBrk="1" hangingPunct="1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400" b="1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，阻尼系数</a:t>
            </a:r>
            <a:r>
              <a:rPr kumimoji="0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，阻尼器给系统反馈能量，系统运动可能趋向发散；</a:t>
            </a:r>
            <a:endParaRPr kumimoji="0" lang="en-US" altLang="zh-CN" sz="2400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defTabSz="914400" eaLnBrk="1" hangingPunct="1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由于非线性阻尼随</a:t>
            </a:r>
            <a:r>
              <a:rPr kumimoji="0" lang="en-US" altLang="zh-CN" sz="2400" b="1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(t)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变化，系统运动即不可能趋于无穷，也不会衰减到零，而是保持一种持续振荡，其与初始条件无关，称为极限环。 </a:t>
            </a:r>
            <a:endParaRPr kumimoji="0" lang="zh-CN" altLang="en-US" sz="2400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zh-CN" alt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29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" y="75883"/>
            <a:ext cx="9001125" cy="409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4"/>
          <p:cNvSpPr/>
          <p:nvPr/>
        </p:nvSpPr>
        <p:spPr>
          <a:xfrm>
            <a:off x="152400" y="228600"/>
            <a:ext cx="1399540" cy="52197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/>
              <a:t>[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r>
              <a:rPr lang="en-US" altLang="zh-CN" sz="2800" b="1" dirty="0"/>
              <a:t>-3]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charRg st="7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charRg st="7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731,&quot;width&quot;:14520}"/>
</p:tagLst>
</file>

<file path=ppt/tags/tag2.xml><?xml version="1.0" encoding="utf-8"?>
<p:tagLst xmlns:p="http://schemas.openxmlformats.org/presentationml/2006/main">
  <p:tag name="KSO_WM_UNIT_PLACING_PICTURE_USER_VIEWPORT" val="{&quot;height&quot;:2640,&quot;width&quot;:12510}"/>
</p:tagLst>
</file>

<file path=ppt/tags/tag3.xml><?xml version="1.0" encoding="utf-8"?>
<p:tagLst xmlns:p="http://schemas.openxmlformats.org/presentationml/2006/main">
  <p:tag name="COMMONDATA" val="eyJoZGlkIjoiNTRmMGMwY2UzYzUxZjg5OWRmZTYxMjE1OGMyZDI2NDIifQ=="/>
</p:tagLst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2675</Words>
  <Application>WPS 演示</Application>
  <PresentationFormat>全屏显示(4:3)</PresentationFormat>
  <Paragraphs>611</Paragraphs>
  <Slides>64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106</vt:i4>
      </vt:variant>
      <vt:variant>
        <vt:lpstr>幻灯片标题</vt:lpstr>
      </vt:variant>
      <vt:variant>
        <vt:i4>64</vt:i4>
      </vt:variant>
    </vt:vector>
  </HeadingPairs>
  <TitlesOfParts>
    <vt:vector size="177" baseType="lpstr">
      <vt:lpstr>Arial</vt:lpstr>
      <vt:lpstr>宋体</vt:lpstr>
      <vt:lpstr>Wingdings</vt:lpstr>
      <vt:lpstr>Times New Roman</vt:lpstr>
      <vt:lpstr>微软雅黑</vt:lpstr>
      <vt:lpstr>Arial Unicode MS</vt:lpstr>
      <vt:lpstr>Watermark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Paint.Picture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Paint.Picture</vt:lpstr>
      <vt:lpstr>Paint.Picture</vt:lpstr>
      <vt:lpstr>Paint.Picture</vt:lpstr>
      <vt:lpstr>Equation.DSMT4</vt:lpstr>
      <vt:lpstr>Equation.DSMT4</vt:lpstr>
      <vt:lpstr>Equation.DSMT4</vt:lpstr>
      <vt:lpstr>Equation.DSMT4</vt:lpstr>
      <vt:lpstr>Equation.DSMT4</vt:lpstr>
      <vt:lpstr>Paint.Picture</vt:lpstr>
      <vt:lpstr>Paint.Picture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饱和特性的特点</vt:lpstr>
      <vt:lpstr>PowerPoint 演示文稿</vt:lpstr>
      <vt:lpstr>死区特性的特点</vt:lpstr>
      <vt:lpstr>PowerPoint 演示文稿</vt:lpstr>
      <vt:lpstr>间隙特性的特点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继电器特性的特点</vt:lpstr>
      <vt:lpstr>PowerPoint 演示文稿</vt:lpstr>
      <vt:lpstr>变增益特性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288</cp:revision>
  <dcterms:created xsi:type="dcterms:W3CDTF">2022-07-29T03:41:00Z</dcterms:created>
  <dcterms:modified xsi:type="dcterms:W3CDTF">2022-08-04T07:05:02Z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F5B9F233CEB6400095093C61B3DD7FEE</vt:lpwstr>
  </property>
  <property fmtid="{D5CDD505-2E9C-101B-9397-08002B2CF9AE}" pid="4" name="KSOProductBuildVer">
    <vt:lpwstr>2052-11.1.0.12300</vt:lpwstr>
  </property>
</Properties>
</file>