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17" r:id="rId13"/>
    <p:sldId id="318" r:id="rId14"/>
    <p:sldId id="319" r:id="rId15"/>
    <p:sldId id="351" r:id="rId16"/>
    <p:sldId id="313" r:id="rId17"/>
    <p:sldId id="30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16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264B-A717-430C-B722-4E2A93245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DD6D-6047-4FA1-847C-71851E21F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264B-A717-430C-B722-4E2A93245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DD6D-6047-4FA1-847C-71851E21F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264B-A717-430C-B722-4E2A93245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DD6D-6047-4FA1-847C-71851E21F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264B-A717-430C-B722-4E2A93245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DD6D-6047-4FA1-847C-71851E21F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264B-A717-430C-B722-4E2A93245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DD6D-6047-4FA1-847C-71851E21F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264B-A717-430C-B722-4E2A93245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DD6D-6047-4FA1-847C-71851E21F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264B-A717-430C-B722-4E2A93245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DD6D-6047-4FA1-847C-71851E21F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264B-A717-430C-B722-4E2A93245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DD6D-6047-4FA1-847C-71851E21F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264B-A717-430C-B722-4E2A93245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DD6D-6047-4FA1-847C-71851E21F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264B-A717-430C-B722-4E2A93245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DD6D-6047-4FA1-847C-71851E21F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264B-A717-430C-B722-4E2A93245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DD6D-6047-4FA1-847C-71851E21F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E264B-A717-430C-B722-4E2A93245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4DD6D-6047-4FA1-847C-71851E21FA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baike.baidu.com/item/%E6%95%B0%E8%AE%BA" TargetMode="Externa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1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3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27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Adobe Caslon Pro Bold" panose="0205070206050A020403" pitchFamily="18" charset="0"/>
              </a:rPr>
              <a:t>Laplace</a:t>
            </a:r>
            <a:r>
              <a:rPr lang="zh-CN" altLang="en-US" b="1" dirty="0">
                <a:solidFill>
                  <a:srgbClr val="FF0000"/>
                </a:solidFill>
                <a:latin typeface="Adobe Caslon Pro Bold" panose="0205070206050A020403" pitchFamily="18" charset="0"/>
              </a:rPr>
              <a:t>变换与</a:t>
            </a:r>
            <a:r>
              <a:rPr lang="en-US" altLang="zh-CN" b="1" dirty="0">
                <a:solidFill>
                  <a:srgbClr val="FF0000"/>
                </a:solidFill>
                <a:latin typeface="Adobe Caslon Pro Bold" panose="0205070206050A020403" pitchFamily="18" charset="0"/>
              </a:rPr>
              <a:t>Fourier</a:t>
            </a:r>
            <a:r>
              <a:rPr lang="zh-CN" altLang="en-US" b="1" dirty="0">
                <a:solidFill>
                  <a:srgbClr val="FF0000"/>
                </a:solidFill>
                <a:latin typeface="Adobe Caslon Pro Bold" panose="0205070206050A020403" pitchFamily="18" charset="0"/>
              </a:rPr>
              <a:t>变换</a:t>
            </a:r>
            <a:endParaRPr lang="zh-CN" altLang="en-US" b="1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5584" y="718923"/>
            <a:ext cx="105169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二、傅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立叶变换</a:t>
            </a:r>
            <a:endParaRPr lang="en-US" altLang="zh-CN" sz="24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2000" b="1" u="sng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表示能将满足一定条件的某个函数表示成三角函数（正弦和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或余弦函数）或者它们的积分的线性组合。</a:t>
            </a:r>
            <a:r>
              <a:rPr lang="zh-CN" altLang="en-US" sz="2000" b="1" i="0" dirty="0">
                <a:effectLst/>
                <a:latin typeface="Arial" panose="020B0604020202020204" pitchFamily="34" charset="0"/>
              </a:rPr>
              <a:t>在不同的研究领域，傅立叶变换具有多种不同的变体形式，如连续傅立叶变换和离散傅立叶变换。最初傅立叶分析是作为热过程的解析分析的工具被提出的。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925584" y="3305262"/>
            <a:ext cx="102010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傅里叶变换在物理学、电子类学科、</a:t>
            </a:r>
            <a:r>
              <a:rPr lang="zh-CN" altLang="en-US" sz="2000" b="1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1"/>
              </a:rPr>
              <a:t>数论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、组合数学、信号处理、概率论、统计学、密码学、声学、光学、海洋学、结构动力学等领域都有着广泛的应用（例如在信号处理中，傅里叶变换的典型用途是将信号分解成频率谱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——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显示与频率对应的幅值大小）。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019300" y="1144375"/>
            <a:ext cx="815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</a:rPr>
              <a:t>对于周期信号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，当满足狄里赫利</a:t>
            </a:r>
            <a:r>
              <a:rPr lang="en-US" altLang="zh-CN" sz="2000" b="1" dirty="0">
                <a:latin typeface="Times New Roman" panose="02020603050405020304" pitchFamily="18" charset="0"/>
              </a:rPr>
              <a:t>Dirichlet</a:t>
            </a:r>
            <a:r>
              <a:rPr lang="zh-CN" altLang="en-US" sz="2000" b="1" dirty="0">
                <a:latin typeface="Times New Roman" panose="02020603050405020304" pitchFamily="18" charset="0"/>
              </a:rPr>
              <a:t>条件时，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可以用一个</a:t>
            </a:r>
            <a:r>
              <a:rPr lang="en-US" altLang="zh-CN" sz="2000" b="1" dirty="0">
                <a:latin typeface="Times New Roman" panose="02020603050405020304" pitchFamily="18" charset="0"/>
              </a:rPr>
              <a:t>Fourier</a:t>
            </a:r>
            <a:r>
              <a:rPr lang="zh-CN" altLang="en-US" sz="2000" b="1" dirty="0">
                <a:latin typeface="Times New Roman" panose="02020603050405020304" pitchFamily="18" charset="0"/>
              </a:rPr>
              <a:t>级数来表示，其频谱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j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是离散的。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62200" y="2312566"/>
          <a:ext cx="71882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1" imgW="3416300" imgH="914400" progId="Equation.3">
                  <p:embed/>
                </p:oleObj>
              </mc:Choice>
              <mc:Fallback>
                <p:oleObj name="Equation" r:id="rId1" imgW="34163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12566"/>
                        <a:ext cx="718820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362200" y="4141365"/>
          <a:ext cx="7754938" cy="242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r:id="rId3" imgW="3671570" imgH="1188720" progId="Word.Document.8">
                  <p:embed/>
                </p:oleObj>
              </mc:Choice>
              <mc:Fallback>
                <p:oleObj name="Document" r:id="rId3" imgW="3671570" imgH="11887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41365"/>
                        <a:ext cx="7754938" cy="242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2286000" y="1676401"/>
          <a:ext cx="72390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1" imgW="3581400" imgH="1295400" progId="Equation.3">
                  <p:embed/>
                </p:oleObj>
              </mc:Choice>
              <mc:Fallback>
                <p:oleObj name="Equation" r:id="rId1" imgW="3581400" imgH="1295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1"/>
                        <a:ext cx="7239000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2209800" y="228601"/>
            <a:ext cx="8305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对于非周期信号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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</a:rPr>
              <a:t>其频谱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j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（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-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+ 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）上都是</a:t>
            </a:r>
            <a:r>
              <a:rPr lang="zh-CN" altLang="en-US" b="1" dirty="0">
                <a:latin typeface="Times New Roman" panose="02020603050405020304" pitchFamily="18" charset="0"/>
              </a:rPr>
              <a:t>连续的，不存在</a:t>
            </a:r>
            <a:r>
              <a:rPr lang="en-US" altLang="zh-CN" b="1" dirty="0">
                <a:latin typeface="Times New Roman" panose="02020603050405020304" pitchFamily="18" charset="0"/>
              </a:rPr>
              <a:t>Fourier</a:t>
            </a:r>
            <a:r>
              <a:rPr lang="zh-CN" altLang="en-US" b="1" dirty="0">
                <a:latin typeface="Times New Roman" panose="02020603050405020304" pitchFamily="18" charset="0"/>
              </a:rPr>
              <a:t>级数，只能利用</a:t>
            </a:r>
            <a:r>
              <a:rPr lang="en-US" altLang="zh-CN" b="1" dirty="0">
                <a:latin typeface="Times New Roman" panose="02020603050405020304" pitchFamily="18" charset="0"/>
              </a:rPr>
              <a:t>Fourier</a:t>
            </a:r>
            <a:r>
              <a:rPr lang="zh-CN" altLang="en-US" b="1" dirty="0">
                <a:latin typeface="Times New Roman" panose="02020603050405020304" pitchFamily="18" charset="0"/>
              </a:rPr>
              <a:t>变换求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j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84996" name="Group 4"/>
          <p:cNvGrpSpPr/>
          <p:nvPr/>
        </p:nvGrpSpPr>
        <p:grpSpPr bwMode="auto">
          <a:xfrm>
            <a:off x="2438401" y="3200401"/>
            <a:ext cx="7543800" cy="3641725"/>
            <a:chOff x="576" y="2016"/>
            <a:chExt cx="4752" cy="2294"/>
          </a:xfrm>
        </p:grpSpPr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576" y="2655"/>
              <a:ext cx="5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folHlink"/>
                  </a:solidFill>
                </a:rPr>
                <a:t>例如：</a:t>
              </a:r>
              <a:endParaRPr lang="zh-CN" altLang="en-US" b="1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84998" name="Object 6"/>
            <p:cNvGraphicFramePr>
              <a:graphicFrameLocks noChangeAspect="1"/>
            </p:cNvGraphicFramePr>
            <p:nvPr/>
          </p:nvGraphicFramePr>
          <p:xfrm>
            <a:off x="602" y="3144"/>
            <a:ext cx="2155" cy="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" name="Equation" r:id="rId3" imgW="2056765" imgH="901065" progId="Equation.3">
                    <p:embed/>
                  </p:oleObj>
                </mc:Choice>
                <mc:Fallback>
                  <p:oleObj name="Equation" r:id="rId3" imgW="2056765" imgH="90106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" y="3144"/>
                          <a:ext cx="2155" cy="9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4999" name="Group 7"/>
            <p:cNvGrpSpPr/>
            <p:nvPr/>
          </p:nvGrpSpPr>
          <p:grpSpPr bwMode="auto">
            <a:xfrm>
              <a:off x="2832" y="3158"/>
              <a:ext cx="2496" cy="1152"/>
              <a:chOff x="2880" y="2544"/>
              <a:chExt cx="2496" cy="1152"/>
            </a:xfrm>
          </p:grpSpPr>
          <p:sp>
            <p:nvSpPr>
              <p:cNvPr id="85000" name="Freeform 8"/>
              <p:cNvSpPr/>
              <p:nvPr/>
            </p:nvSpPr>
            <p:spPr bwMode="auto">
              <a:xfrm>
                <a:off x="3072" y="2736"/>
                <a:ext cx="1103" cy="707"/>
              </a:xfrm>
              <a:custGeom>
                <a:avLst/>
                <a:gdLst>
                  <a:gd name="T0" fmla="*/ 9 w 1103"/>
                  <a:gd name="T1" fmla="*/ 701 h 707"/>
                  <a:gd name="T2" fmla="*/ 24 w 1103"/>
                  <a:gd name="T3" fmla="*/ 701 h 707"/>
                  <a:gd name="T4" fmla="*/ 39 w 1103"/>
                  <a:gd name="T5" fmla="*/ 696 h 707"/>
                  <a:gd name="T6" fmla="*/ 53 w 1103"/>
                  <a:gd name="T7" fmla="*/ 696 h 707"/>
                  <a:gd name="T8" fmla="*/ 82 w 1103"/>
                  <a:gd name="T9" fmla="*/ 690 h 707"/>
                  <a:gd name="T10" fmla="*/ 107 w 1103"/>
                  <a:gd name="T11" fmla="*/ 684 h 707"/>
                  <a:gd name="T12" fmla="*/ 131 w 1103"/>
                  <a:gd name="T13" fmla="*/ 684 h 707"/>
                  <a:gd name="T14" fmla="*/ 155 w 1103"/>
                  <a:gd name="T15" fmla="*/ 678 h 707"/>
                  <a:gd name="T16" fmla="*/ 184 w 1103"/>
                  <a:gd name="T17" fmla="*/ 672 h 707"/>
                  <a:gd name="T18" fmla="*/ 209 w 1103"/>
                  <a:gd name="T19" fmla="*/ 667 h 707"/>
                  <a:gd name="T20" fmla="*/ 233 w 1103"/>
                  <a:gd name="T21" fmla="*/ 661 h 707"/>
                  <a:gd name="T22" fmla="*/ 257 w 1103"/>
                  <a:gd name="T23" fmla="*/ 649 h 707"/>
                  <a:gd name="T24" fmla="*/ 286 w 1103"/>
                  <a:gd name="T25" fmla="*/ 643 h 707"/>
                  <a:gd name="T26" fmla="*/ 311 w 1103"/>
                  <a:gd name="T27" fmla="*/ 638 h 707"/>
                  <a:gd name="T28" fmla="*/ 335 w 1103"/>
                  <a:gd name="T29" fmla="*/ 632 h 707"/>
                  <a:gd name="T30" fmla="*/ 359 w 1103"/>
                  <a:gd name="T31" fmla="*/ 620 h 707"/>
                  <a:gd name="T32" fmla="*/ 384 w 1103"/>
                  <a:gd name="T33" fmla="*/ 614 h 707"/>
                  <a:gd name="T34" fmla="*/ 413 w 1103"/>
                  <a:gd name="T35" fmla="*/ 603 h 707"/>
                  <a:gd name="T36" fmla="*/ 437 w 1103"/>
                  <a:gd name="T37" fmla="*/ 591 h 707"/>
                  <a:gd name="T38" fmla="*/ 461 w 1103"/>
                  <a:gd name="T39" fmla="*/ 580 h 707"/>
                  <a:gd name="T40" fmla="*/ 486 w 1103"/>
                  <a:gd name="T41" fmla="*/ 568 h 707"/>
                  <a:gd name="T42" fmla="*/ 510 w 1103"/>
                  <a:gd name="T43" fmla="*/ 557 h 707"/>
                  <a:gd name="T44" fmla="*/ 539 w 1103"/>
                  <a:gd name="T45" fmla="*/ 545 h 707"/>
                  <a:gd name="T46" fmla="*/ 563 w 1103"/>
                  <a:gd name="T47" fmla="*/ 528 h 707"/>
                  <a:gd name="T48" fmla="*/ 588 w 1103"/>
                  <a:gd name="T49" fmla="*/ 516 h 707"/>
                  <a:gd name="T50" fmla="*/ 612 w 1103"/>
                  <a:gd name="T51" fmla="*/ 499 h 707"/>
                  <a:gd name="T52" fmla="*/ 636 w 1103"/>
                  <a:gd name="T53" fmla="*/ 475 h 707"/>
                  <a:gd name="T54" fmla="*/ 665 w 1103"/>
                  <a:gd name="T55" fmla="*/ 458 h 707"/>
                  <a:gd name="T56" fmla="*/ 690 w 1103"/>
                  <a:gd name="T57" fmla="*/ 435 h 707"/>
                  <a:gd name="T58" fmla="*/ 714 w 1103"/>
                  <a:gd name="T59" fmla="*/ 412 h 707"/>
                  <a:gd name="T60" fmla="*/ 738 w 1103"/>
                  <a:gd name="T61" fmla="*/ 383 h 707"/>
                  <a:gd name="T62" fmla="*/ 763 w 1103"/>
                  <a:gd name="T63" fmla="*/ 354 h 707"/>
                  <a:gd name="T64" fmla="*/ 792 w 1103"/>
                  <a:gd name="T65" fmla="*/ 325 h 707"/>
                  <a:gd name="T66" fmla="*/ 816 w 1103"/>
                  <a:gd name="T67" fmla="*/ 290 h 707"/>
                  <a:gd name="T68" fmla="*/ 850 w 1103"/>
                  <a:gd name="T69" fmla="*/ 244 h 707"/>
                  <a:gd name="T70" fmla="*/ 918 w 1103"/>
                  <a:gd name="T71" fmla="*/ 133 h 707"/>
                  <a:gd name="T72" fmla="*/ 957 w 1103"/>
                  <a:gd name="T73" fmla="*/ 70 h 707"/>
                  <a:gd name="T74" fmla="*/ 986 w 1103"/>
                  <a:gd name="T75" fmla="*/ 41 h 707"/>
                  <a:gd name="T76" fmla="*/ 1010 w 1103"/>
                  <a:gd name="T77" fmla="*/ 12 h 707"/>
                  <a:gd name="T78" fmla="*/ 1035 w 1103"/>
                  <a:gd name="T79" fmla="*/ 0 h 707"/>
                  <a:gd name="T80" fmla="*/ 1059 w 1103"/>
                  <a:gd name="T81" fmla="*/ 0 h 707"/>
                  <a:gd name="T82" fmla="*/ 1083 w 1103"/>
                  <a:gd name="T83" fmla="*/ 6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3" h="707">
                    <a:moveTo>
                      <a:pt x="0" y="707"/>
                    </a:moveTo>
                    <a:lnTo>
                      <a:pt x="5" y="701"/>
                    </a:lnTo>
                    <a:lnTo>
                      <a:pt x="9" y="701"/>
                    </a:lnTo>
                    <a:lnTo>
                      <a:pt x="14" y="701"/>
                    </a:lnTo>
                    <a:lnTo>
                      <a:pt x="19" y="701"/>
                    </a:lnTo>
                    <a:lnTo>
                      <a:pt x="24" y="701"/>
                    </a:lnTo>
                    <a:lnTo>
                      <a:pt x="29" y="701"/>
                    </a:lnTo>
                    <a:lnTo>
                      <a:pt x="34" y="701"/>
                    </a:lnTo>
                    <a:lnTo>
                      <a:pt x="39" y="696"/>
                    </a:lnTo>
                    <a:lnTo>
                      <a:pt x="43" y="696"/>
                    </a:lnTo>
                    <a:lnTo>
                      <a:pt x="48" y="696"/>
                    </a:lnTo>
                    <a:lnTo>
                      <a:pt x="53" y="696"/>
                    </a:lnTo>
                    <a:lnTo>
                      <a:pt x="63" y="696"/>
                    </a:lnTo>
                    <a:lnTo>
                      <a:pt x="73" y="690"/>
                    </a:lnTo>
                    <a:lnTo>
                      <a:pt x="82" y="690"/>
                    </a:lnTo>
                    <a:lnTo>
                      <a:pt x="92" y="690"/>
                    </a:lnTo>
                    <a:lnTo>
                      <a:pt x="97" y="690"/>
                    </a:lnTo>
                    <a:lnTo>
                      <a:pt x="107" y="684"/>
                    </a:lnTo>
                    <a:lnTo>
                      <a:pt x="116" y="684"/>
                    </a:lnTo>
                    <a:lnTo>
                      <a:pt x="126" y="684"/>
                    </a:lnTo>
                    <a:lnTo>
                      <a:pt x="131" y="684"/>
                    </a:lnTo>
                    <a:lnTo>
                      <a:pt x="141" y="678"/>
                    </a:lnTo>
                    <a:lnTo>
                      <a:pt x="150" y="678"/>
                    </a:lnTo>
                    <a:lnTo>
                      <a:pt x="155" y="678"/>
                    </a:lnTo>
                    <a:lnTo>
                      <a:pt x="165" y="672"/>
                    </a:lnTo>
                    <a:lnTo>
                      <a:pt x="175" y="672"/>
                    </a:lnTo>
                    <a:lnTo>
                      <a:pt x="184" y="672"/>
                    </a:lnTo>
                    <a:lnTo>
                      <a:pt x="189" y="667"/>
                    </a:lnTo>
                    <a:lnTo>
                      <a:pt x="199" y="667"/>
                    </a:lnTo>
                    <a:lnTo>
                      <a:pt x="209" y="667"/>
                    </a:lnTo>
                    <a:lnTo>
                      <a:pt x="218" y="661"/>
                    </a:lnTo>
                    <a:lnTo>
                      <a:pt x="223" y="661"/>
                    </a:lnTo>
                    <a:lnTo>
                      <a:pt x="233" y="661"/>
                    </a:lnTo>
                    <a:lnTo>
                      <a:pt x="243" y="655"/>
                    </a:lnTo>
                    <a:lnTo>
                      <a:pt x="252" y="655"/>
                    </a:lnTo>
                    <a:lnTo>
                      <a:pt x="257" y="649"/>
                    </a:lnTo>
                    <a:lnTo>
                      <a:pt x="267" y="649"/>
                    </a:lnTo>
                    <a:lnTo>
                      <a:pt x="277" y="649"/>
                    </a:lnTo>
                    <a:lnTo>
                      <a:pt x="286" y="643"/>
                    </a:lnTo>
                    <a:lnTo>
                      <a:pt x="291" y="643"/>
                    </a:lnTo>
                    <a:lnTo>
                      <a:pt x="301" y="638"/>
                    </a:lnTo>
                    <a:lnTo>
                      <a:pt x="311" y="638"/>
                    </a:lnTo>
                    <a:lnTo>
                      <a:pt x="316" y="638"/>
                    </a:lnTo>
                    <a:lnTo>
                      <a:pt x="325" y="632"/>
                    </a:lnTo>
                    <a:lnTo>
                      <a:pt x="335" y="632"/>
                    </a:lnTo>
                    <a:lnTo>
                      <a:pt x="345" y="626"/>
                    </a:lnTo>
                    <a:lnTo>
                      <a:pt x="350" y="626"/>
                    </a:lnTo>
                    <a:lnTo>
                      <a:pt x="359" y="620"/>
                    </a:lnTo>
                    <a:lnTo>
                      <a:pt x="369" y="620"/>
                    </a:lnTo>
                    <a:lnTo>
                      <a:pt x="379" y="614"/>
                    </a:lnTo>
                    <a:lnTo>
                      <a:pt x="384" y="614"/>
                    </a:lnTo>
                    <a:lnTo>
                      <a:pt x="393" y="609"/>
                    </a:lnTo>
                    <a:lnTo>
                      <a:pt x="403" y="609"/>
                    </a:lnTo>
                    <a:lnTo>
                      <a:pt x="413" y="603"/>
                    </a:lnTo>
                    <a:lnTo>
                      <a:pt x="418" y="597"/>
                    </a:lnTo>
                    <a:lnTo>
                      <a:pt x="427" y="597"/>
                    </a:lnTo>
                    <a:lnTo>
                      <a:pt x="437" y="591"/>
                    </a:lnTo>
                    <a:lnTo>
                      <a:pt x="447" y="591"/>
                    </a:lnTo>
                    <a:lnTo>
                      <a:pt x="452" y="586"/>
                    </a:lnTo>
                    <a:lnTo>
                      <a:pt x="461" y="580"/>
                    </a:lnTo>
                    <a:lnTo>
                      <a:pt x="471" y="580"/>
                    </a:lnTo>
                    <a:lnTo>
                      <a:pt x="476" y="574"/>
                    </a:lnTo>
                    <a:lnTo>
                      <a:pt x="486" y="568"/>
                    </a:lnTo>
                    <a:lnTo>
                      <a:pt x="495" y="568"/>
                    </a:lnTo>
                    <a:lnTo>
                      <a:pt x="505" y="562"/>
                    </a:lnTo>
                    <a:lnTo>
                      <a:pt x="510" y="557"/>
                    </a:lnTo>
                    <a:lnTo>
                      <a:pt x="520" y="551"/>
                    </a:lnTo>
                    <a:lnTo>
                      <a:pt x="529" y="551"/>
                    </a:lnTo>
                    <a:lnTo>
                      <a:pt x="539" y="545"/>
                    </a:lnTo>
                    <a:lnTo>
                      <a:pt x="544" y="539"/>
                    </a:lnTo>
                    <a:lnTo>
                      <a:pt x="554" y="533"/>
                    </a:lnTo>
                    <a:lnTo>
                      <a:pt x="563" y="528"/>
                    </a:lnTo>
                    <a:lnTo>
                      <a:pt x="573" y="522"/>
                    </a:lnTo>
                    <a:lnTo>
                      <a:pt x="578" y="522"/>
                    </a:lnTo>
                    <a:lnTo>
                      <a:pt x="588" y="516"/>
                    </a:lnTo>
                    <a:lnTo>
                      <a:pt x="597" y="510"/>
                    </a:lnTo>
                    <a:lnTo>
                      <a:pt x="602" y="504"/>
                    </a:lnTo>
                    <a:lnTo>
                      <a:pt x="612" y="499"/>
                    </a:lnTo>
                    <a:lnTo>
                      <a:pt x="622" y="493"/>
                    </a:lnTo>
                    <a:lnTo>
                      <a:pt x="631" y="487"/>
                    </a:lnTo>
                    <a:lnTo>
                      <a:pt x="636" y="475"/>
                    </a:lnTo>
                    <a:lnTo>
                      <a:pt x="646" y="470"/>
                    </a:lnTo>
                    <a:lnTo>
                      <a:pt x="656" y="464"/>
                    </a:lnTo>
                    <a:lnTo>
                      <a:pt x="665" y="458"/>
                    </a:lnTo>
                    <a:lnTo>
                      <a:pt x="670" y="452"/>
                    </a:lnTo>
                    <a:lnTo>
                      <a:pt x="680" y="441"/>
                    </a:lnTo>
                    <a:lnTo>
                      <a:pt x="690" y="435"/>
                    </a:lnTo>
                    <a:lnTo>
                      <a:pt x="699" y="429"/>
                    </a:lnTo>
                    <a:lnTo>
                      <a:pt x="704" y="417"/>
                    </a:lnTo>
                    <a:lnTo>
                      <a:pt x="714" y="412"/>
                    </a:lnTo>
                    <a:lnTo>
                      <a:pt x="724" y="400"/>
                    </a:lnTo>
                    <a:lnTo>
                      <a:pt x="733" y="394"/>
                    </a:lnTo>
                    <a:lnTo>
                      <a:pt x="738" y="383"/>
                    </a:lnTo>
                    <a:lnTo>
                      <a:pt x="748" y="377"/>
                    </a:lnTo>
                    <a:lnTo>
                      <a:pt x="758" y="365"/>
                    </a:lnTo>
                    <a:lnTo>
                      <a:pt x="763" y="354"/>
                    </a:lnTo>
                    <a:lnTo>
                      <a:pt x="772" y="348"/>
                    </a:lnTo>
                    <a:lnTo>
                      <a:pt x="782" y="336"/>
                    </a:lnTo>
                    <a:lnTo>
                      <a:pt x="792" y="325"/>
                    </a:lnTo>
                    <a:lnTo>
                      <a:pt x="797" y="313"/>
                    </a:lnTo>
                    <a:lnTo>
                      <a:pt x="806" y="302"/>
                    </a:lnTo>
                    <a:lnTo>
                      <a:pt x="816" y="290"/>
                    </a:lnTo>
                    <a:lnTo>
                      <a:pt x="826" y="278"/>
                    </a:lnTo>
                    <a:lnTo>
                      <a:pt x="840" y="255"/>
                    </a:lnTo>
                    <a:lnTo>
                      <a:pt x="850" y="244"/>
                    </a:lnTo>
                    <a:lnTo>
                      <a:pt x="865" y="215"/>
                    </a:lnTo>
                    <a:lnTo>
                      <a:pt x="884" y="191"/>
                    </a:lnTo>
                    <a:lnTo>
                      <a:pt x="918" y="133"/>
                    </a:lnTo>
                    <a:lnTo>
                      <a:pt x="933" y="110"/>
                    </a:lnTo>
                    <a:lnTo>
                      <a:pt x="952" y="81"/>
                    </a:lnTo>
                    <a:lnTo>
                      <a:pt x="957" y="70"/>
                    </a:lnTo>
                    <a:lnTo>
                      <a:pt x="967" y="58"/>
                    </a:lnTo>
                    <a:lnTo>
                      <a:pt x="976" y="47"/>
                    </a:lnTo>
                    <a:lnTo>
                      <a:pt x="986" y="41"/>
                    </a:lnTo>
                    <a:lnTo>
                      <a:pt x="991" y="29"/>
                    </a:lnTo>
                    <a:lnTo>
                      <a:pt x="1001" y="23"/>
                    </a:lnTo>
                    <a:lnTo>
                      <a:pt x="1010" y="12"/>
                    </a:lnTo>
                    <a:lnTo>
                      <a:pt x="1020" y="6"/>
                    </a:lnTo>
                    <a:lnTo>
                      <a:pt x="1025" y="6"/>
                    </a:lnTo>
                    <a:lnTo>
                      <a:pt x="1035" y="0"/>
                    </a:lnTo>
                    <a:lnTo>
                      <a:pt x="1044" y="0"/>
                    </a:lnTo>
                    <a:lnTo>
                      <a:pt x="1049" y="0"/>
                    </a:lnTo>
                    <a:lnTo>
                      <a:pt x="1059" y="0"/>
                    </a:lnTo>
                    <a:lnTo>
                      <a:pt x="1069" y="0"/>
                    </a:lnTo>
                    <a:lnTo>
                      <a:pt x="1078" y="6"/>
                    </a:lnTo>
                    <a:lnTo>
                      <a:pt x="1083" y="6"/>
                    </a:lnTo>
                    <a:lnTo>
                      <a:pt x="1093" y="12"/>
                    </a:lnTo>
                    <a:lnTo>
                      <a:pt x="1103" y="23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1" name="Freeform 9"/>
              <p:cNvSpPr/>
              <p:nvPr/>
            </p:nvSpPr>
            <p:spPr bwMode="auto">
              <a:xfrm>
                <a:off x="4175" y="2759"/>
                <a:ext cx="1005" cy="684"/>
              </a:xfrm>
              <a:custGeom>
                <a:avLst/>
                <a:gdLst>
                  <a:gd name="T0" fmla="*/ 0 w 1005"/>
                  <a:gd name="T1" fmla="*/ 0 h 684"/>
                  <a:gd name="T2" fmla="*/ 9 w 1005"/>
                  <a:gd name="T3" fmla="*/ 6 h 684"/>
                  <a:gd name="T4" fmla="*/ 14 w 1005"/>
                  <a:gd name="T5" fmla="*/ 18 h 684"/>
                  <a:gd name="T6" fmla="*/ 24 w 1005"/>
                  <a:gd name="T7" fmla="*/ 24 h 684"/>
                  <a:gd name="T8" fmla="*/ 34 w 1005"/>
                  <a:gd name="T9" fmla="*/ 35 h 684"/>
                  <a:gd name="T10" fmla="*/ 43 w 1005"/>
                  <a:gd name="T11" fmla="*/ 47 h 684"/>
                  <a:gd name="T12" fmla="*/ 48 w 1005"/>
                  <a:gd name="T13" fmla="*/ 58 h 684"/>
                  <a:gd name="T14" fmla="*/ 68 w 1005"/>
                  <a:gd name="T15" fmla="*/ 87 h 684"/>
                  <a:gd name="T16" fmla="*/ 82 w 1005"/>
                  <a:gd name="T17" fmla="*/ 110 h 684"/>
                  <a:gd name="T18" fmla="*/ 116 w 1005"/>
                  <a:gd name="T19" fmla="*/ 168 h 684"/>
                  <a:gd name="T20" fmla="*/ 136 w 1005"/>
                  <a:gd name="T21" fmla="*/ 192 h 684"/>
                  <a:gd name="T22" fmla="*/ 150 w 1005"/>
                  <a:gd name="T23" fmla="*/ 221 h 684"/>
                  <a:gd name="T24" fmla="*/ 170 w 1005"/>
                  <a:gd name="T25" fmla="*/ 244 h 684"/>
                  <a:gd name="T26" fmla="*/ 184 w 1005"/>
                  <a:gd name="T27" fmla="*/ 267 h 684"/>
                  <a:gd name="T28" fmla="*/ 204 w 1005"/>
                  <a:gd name="T29" fmla="*/ 290 h 684"/>
                  <a:gd name="T30" fmla="*/ 218 w 1005"/>
                  <a:gd name="T31" fmla="*/ 313 h 684"/>
                  <a:gd name="T32" fmla="*/ 238 w 1005"/>
                  <a:gd name="T33" fmla="*/ 331 h 684"/>
                  <a:gd name="T34" fmla="*/ 252 w 1005"/>
                  <a:gd name="T35" fmla="*/ 354 h 684"/>
                  <a:gd name="T36" fmla="*/ 267 w 1005"/>
                  <a:gd name="T37" fmla="*/ 371 h 684"/>
                  <a:gd name="T38" fmla="*/ 286 w 1005"/>
                  <a:gd name="T39" fmla="*/ 389 h 684"/>
                  <a:gd name="T40" fmla="*/ 301 w 1005"/>
                  <a:gd name="T41" fmla="*/ 406 h 684"/>
                  <a:gd name="T42" fmla="*/ 320 w 1005"/>
                  <a:gd name="T43" fmla="*/ 418 h 684"/>
                  <a:gd name="T44" fmla="*/ 335 w 1005"/>
                  <a:gd name="T45" fmla="*/ 435 h 684"/>
                  <a:gd name="T46" fmla="*/ 354 w 1005"/>
                  <a:gd name="T47" fmla="*/ 447 h 684"/>
                  <a:gd name="T48" fmla="*/ 369 w 1005"/>
                  <a:gd name="T49" fmla="*/ 464 h 684"/>
                  <a:gd name="T50" fmla="*/ 388 w 1005"/>
                  <a:gd name="T51" fmla="*/ 476 h 684"/>
                  <a:gd name="T52" fmla="*/ 403 w 1005"/>
                  <a:gd name="T53" fmla="*/ 487 h 684"/>
                  <a:gd name="T54" fmla="*/ 422 w 1005"/>
                  <a:gd name="T55" fmla="*/ 499 h 684"/>
                  <a:gd name="T56" fmla="*/ 437 w 1005"/>
                  <a:gd name="T57" fmla="*/ 505 h 684"/>
                  <a:gd name="T58" fmla="*/ 456 w 1005"/>
                  <a:gd name="T59" fmla="*/ 516 h 684"/>
                  <a:gd name="T60" fmla="*/ 471 w 1005"/>
                  <a:gd name="T61" fmla="*/ 528 h 684"/>
                  <a:gd name="T62" fmla="*/ 505 w 1005"/>
                  <a:gd name="T63" fmla="*/ 545 h 684"/>
                  <a:gd name="T64" fmla="*/ 524 w 1005"/>
                  <a:gd name="T65" fmla="*/ 551 h 684"/>
                  <a:gd name="T66" fmla="*/ 554 w 1005"/>
                  <a:gd name="T67" fmla="*/ 568 h 684"/>
                  <a:gd name="T68" fmla="*/ 588 w 1005"/>
                  <a:gd name="T69" fmla="*/ 580 h 684"/>
                  <a:gd name="T70" fmla="*/ 622 w 1005"/>
                  <a:gd name="T71" fmla="*/ 591 h 684"/>
                  <a:gd name="T72" fmla="*/ 656 w 1005"/>
                  <a:gd name="T73" fmla="*/ 603 h 684"/>
                  <a:gd name="T74" fmla="*/ 690 w 1005"/>
                  <a:gd name="T75" fmla="*/ 615 h 684"/>
                  <a:gd name="T76" fmla="*/ 724 w 1005"/>
                  <a:gd name="T77" fmla="*/ 626 h 684"/>
                  <a:gd name="T78" fmla="*/ 758 w 1005"/>
                  <a:gd name="T79" fmla="*/ 632 h 684"/>
                  <a:gd name="T80" fmla="*/ 792 w 1005"/>
                  <a:gd name="T81" fmla="*/ 644 h 684"/>
                  <a:gd name="T82" fmla="*/ 826 w 1005"/>
                  <a:gd name="T83" fmla="*/ 649 h 684"/>
                  <a:gd name="T84" fmla="*/ 860 w 1005"/>
                  <a:gd name="T85" fmla="*/ 655 h 684"/>
                  <a:gd name="T86" fmla="*/ 928 w 1005"/>
                  <a:gd name="T87" fmla="*/ 667 h 684"/>
                  <a:gd name="T88" fmla="*/ 967 w 1005"/>
                  <a:gd name="T89" fmla="*/ 678 h 684"/>
                  <a:gd name="T90" fmla="*/ 1005 w 1005"/>
                  <a:gd name="T91" fmla="*/ 684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05" h="684">
                    <a:moveTo>
                      <a:pt x="0" y="0"/>
                    </a:moveTo>
                    <a:lnTo>
                      <a:pt x="9" y="6"/>
                    </a:lnTo>
                    <a:lnTo>
                      <a:pt x="14" y="18"/>
                    </a:lnTo>
                    <a:lnTo>
                      <a:pt x="24" y="24"/>
                    </a:lnTo>
                    <a:lnTo>
                      <a:pt x="34" y="35"/>
                    </a:lnTo>
                    <a:lnTo>
                      <a:pt x="43" y="47"/>
                    </a:lnTo>
                    <a:lnTo>
                      <a:pt x="48" y="58"/>
                    </a:lnTo>
                    <a:lnTo>
                      <a:pt x="68" y="87"/>
                    </a:lnTo>
                    <a:lnTo>
                      <a:pt x="82" y="110"/>
                    </a:lnTo>
                    <a:lnTo>
                      <a:pt x="116" y="168"/>
                    </a:lnTo>
                    <a:lnTo>
                      <a:pt x="136" y="192"/>
                    </a:lnTo>
                    <a:lnTo>
                      <a:pt x="150" y="221"/>
                    </a:lnTo>
                    <a:lnTo>
                      <a:pt x="170" y="244"/>
                    </a:lnTo>
                    <a:lnTo>
                      <a:pt x="184" y="267"/>
                    </a:lnTo>
                    <a:lnTo>
                      <a:pt x="204" y="290"/>
                    </a:lnTo>
                    <a:lnTo>
                      <a:pt x="218" y="313"/>
                    </a:lnTo>
                    <a:lnTo>
                      <a:pt x="238" y="331"/>
                    </a:lnTo>
                    <a:lnTo>
                      <a:pt x="252" y="354"/>
                    </a:lnTo>
                    <a:lnTo>
                      <a:pt x="267" y="371"/>
                    </a:lnTo>
                    <a:lnTo>
                      <a:pt x="286" y="389"/>
                    </a:lnTo>
                    <a:lnTo>
                      <a:pt x="301" y="406"/>
                    </a:lnTo>
                    <a:lnTo>
                      <a:pt x="320" y="418"/>
                    </a:lnTo>
                    <a:lnTo>
                      <a:pt x="335" y="435"/>
                    </a:lnTo>
                    <a:lnTo>
                      <a:pt x="354" y="447"/>
                    </a:lnTo>
                    <a:lnTo>
                      <a:pt x="369" y="464"/>
                    </a:lnTo>
                    <a:lnTo>
                      <a:pt x="388" y="476"/>
                    </a:lnTo>
                    <a:lnTo>
                      <a:pt x="403" y="487"/>
                    </a:lnTo>
                    <a:lnTo>
                      <a:pt x="422" y="499"/>
                    </a:lnTo>
                    <a:lnTo>
                      <a:pt x="437" y="505"/>
                    </a:lnTo>
                    <a:lnTo>
                      <a:pt x="456" y="516"/>
                    </a:lnTo>
                    <a:lnTo>
                      <a:pt x="471" y="528"/>
                    </a:lnTo>
                    <a:lnTo>
                      <a:pt x="505" y="545"/>
                    </a:lnTo>
                    <a:lnTo>
                      <a:pt x="524" y="551"/>
                    </a:lnTo>
                    <a:lnTo>
                      <a:pt x="554" y="568"/>
                    </a:lnTo>
                    <a:lnTo>
                      <a:pt x="588" y="580"/>
                    </a:lnTo>
                    <a:lnTo>
                      <a:pt x="622" y="591"/>
                    </a:lnTo>
                    <a:lnTo>
                      <a:pt x="656" y="603"/>
                    </a:lnTo>
                    <a:lnTo>
                      <a:pt x="690" y="615"/>
                    </a:lnTo>
                    <a:lnTo>
                      <a:pt x="724" y="626"/>
                    </a:lnTo>
                    <a:lnTo>
                      <a:pt x="758" y="632"/>
                    </a:lnTo>
                    <a:lnTo>
                      <a:pt x="792" y="644"/>
                    </a:lnTo>
                    <a:lnTo>
                      <a:pt x="826" y="649"/>
                    </a:lnTo>
                    <a:lnTo>
                      <a:pt x="860" y="655"/>
                    </a:lnTo>
                    <a:lnTo>
                      <a:pt x="928" y="667"/>
                    </a:lnTo>
                    <a:lnTo>
                      <a:pt x="967" y="678"/>
                    </a:lnTo>
                    <a:lnTo>
                      <a:pt x="1005" y="684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2" name="Line 10"/>
              <p:cNvSpPr>
                <a:spLocks noChangeShapeType="1"/>
              </p:cNvSpPr>
              <p:nvPr/>
            </p:nvSpPr>
            <p:spPr bwMode="auto">
              <a:xfrm>
                <a:off x="2880" y="3456"/>
                <a:ext cx="2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03" name="Line 11"/>
              <p:cNvSpPr>
                <a:spLocks noChangeShapeType="1"/>
              </p:cNvSpPr>
              <p:nvPr/>
            </p:nvSpPr>
            <p:spPr bwMode="auto">
              <a:xfrm flipV="1">
                <a:off x="4128" y="2592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04" name="Text Box 12"/>
              <p:cNvSpPr txBox="1">
                <a:spLocks noChangeArrowheads="1"/>
              </p:cNvSpPr>
              <p:nvPr/>
            </p:nvSpPr>
            <p:spPr bwMode="auto">
              <a:xfrm>
                <a:off x="3943" y="3456"/>
                <a:ext cx="19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graphicFrame>
            <p:nvGraphicFramePr>
              <p:cNvPr id="85005" name="Object 13"/>
              <p:cNvGraphicFramePr>
                <a:graphicFrameLocks noChangeAspect="1"/>
              </p:cNvGraphicFramePr>
              <p:nvPr/>
            </p:nvGraphicFramePr>
            <p:xfrm>
              <a:off x="5232" y="3504"/>
              <a:ext cx="144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8" name="Equation" r:id="rId5" imgW="152400" imgH="139700" progId="Equation.3">
                      <p:embed/>
                    </p:oleObj>
                  </mc:Choice>
                  <mc:Fallback>
                    <p:oleObj name="Equation" r:id="rId5" imgW="152400" imgH="1397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504"/>
                            <a:ext cx="144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6" name="Object 14"/>
              <p:cNvGraphicFramePr>
                <a:graphicFrameLocks noChangeAspect="1"/>
              </p:cNvGraphicFramePr>
              <p:nvPr/>
            </p:nvGraphicFramePr>
            <p:xfrm>
              <a:off x="3648" y="2544"/>
              <a:ext cx="400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9" name="Equation" r:id="rId7" imgW="508000" imgH="228600" progId="Equation.3">
                      <p:embed/>
                    </p:oleObj>
                  </mc:Choice>
                  <mc:Fallback>
                    <p:oleObj name="Equation" r:id="rId7" imgW="508000" imgH="2286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544"/>
                            <a:ext cx="400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5007" name="Line 15"/>
            <p:cNvSpPr>
              <a:spLocks noChangeShapeType="1"/>
            </p:cNvSpPr>
            <p:nvPr/>
          </p:nvSpPr>
          <p:spPr bwMode="auto">
            <a:xfrm>
              <a:off x="2832" y="2918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 flipV="1">
              <a:off x="4080" y="205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3895" y="2918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graphicFrame>
          <p:nvGraphicFramePr>
            <p:cNvPr id="85010" name="Object 18"/>
            <p:cNvGraphicFramePr>
              <a:graphicFrameLocks noChangeAspect="1"/>
            </p:cNvGraphicFramePr>
            <p:nvPr/>
          </p:nvGraphicFramePr>
          <p:xfrm>
            <a:off x="5208" y="2954"/>
            <a:ext cx="9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" name="Equation" r:id="rId9" imgW="101600" imgH="165100" progId="Equation.3">
                    <p:embed/>
                  </p:oleObj>
                </mc:Choice>
                <mc:Fallback>
                  <p:oleObj name="Equation" r:id="rId9" imgW="101600" imgH="165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8" y="2954"/>
                          <a:ext cx="9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1" name="Object 19"/>
            <p:cNvGraphicFramePr>
              <a:graphicFrameLocks noChangeAspect="1"/>
            </p:cNvGraphicFramePr>
            <p:nvPr/>
          </p:nvGraphicFramePr>
          <p:xfrm>
            <a:off x="3670" y="2016"/>
            <a:ext cx="2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" name="Equation" r:id="rId11" imgW="330200" imgH="203200" progId="Equation.3">
                    <p:embed/>
                  </p:oleObj>
                </mc:Choice>
                <mc:Fallback>
                  <p:oleObj name="Equation" r:id="rId11" imgW="330200" imgH="203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2016"/>
                          <a:ext cx="26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12" name="Arc 20"/>
            <p:cNvSpPr/>
            <p:nvPr/>
          </p:nvSpPr>
          <p:spPr bwMode="auto">
            <a:xfrm flipH="1" flipV="1">
              <a:off x="4080" y="2246"/>
              <a:ext cx="666" cy="6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742"/>
                <a:gd name="T2" fmla="*/ 21570 w 21600"/>
                <a:gd name="T3" fmla="*/ 22742 h 22742"/>
                <a:gd name="T4" fmla="*/ 0 w 21600"/>
                <a:gd name="T5" fmla="*/ 21600 h 2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74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80"/>
                    <a:pt x="21589" y="22361"/>
                    <a:pt x="21569" y="22741"/>
                  </a:cubicBezTo>
                </a:path>
                <a:path w="21600" h="2274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80"/>
                    <a:pt x="21589" y="22361"/>
                    <a:pt x="21569" y="2274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3" name="Line 21"/>
            <p:cNvSpPr>
              <a:spLocks noChangeShapeType="1"/>
            </p:cNvSpPr>
            <p:nvPr/>
          </p:nvSpPr>
          <p:spPr bwMode="auto">
            <a:xfrm>
              <a:off x="4752" y="2870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/>
          <p:cNvGraphicFramePr/>
          <p:nvPr/>
        </p:nvGraphicFramePr>
        <p:xfrm>
          <a:off x="2218888" y="1181405"/>
          <a:ext cx="61722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1" imgW="3224530" imgH="330200" progId="Equation.3">
                  <p:embed/>
                </p:oleObj>
              </mc:Choice>
              <mc:Fallback>
                <p:oleObj name="Equation" r:id="rId1" imgW="3224530" imgH="3302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888" y="1181405"/>
                        <a:ext cx="61722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2109831" y="3827477"/>
          <a:ext cx="73929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3" imgW="3693795" imgH="393700" progId="Equation.3">
                  <p:embed/>
                </p:oleObj>
              </mc:Choice>
              <mc:Fallback>
                <p:oleObj name="Equation" r:id="rId3" imgW="3693795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831" y="3827477"/>
                        <a:ext cx="73929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2218888" y="2128824"/>
          <a:ext cx="28209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5" imgW="1408430" imgH="254000" progId="Equation.3">
                  <p:embed/>
                </p:oleObj>
              </mc:Choice>
              <mc:Fallback>
                <p:oleObj name="Equation" r:id="rId5" imgW="140843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888" y="2128824"/>
                        <a:ext cx="28209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2218888" y="5003800"/>
          <a:ext cx="5334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7" imgW="2667000" imgH="558800" progId="Equation.3">
                  <p:embed/>
                </p:oleObj>
              </mc:Choice>
              <mc:Fallback>
                <p:oleObj name="Equation" r:id="rId7" imgW="26670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888" y="5003800"/>
                        <a:ext cx="5334000" cy="1117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610686" y="629288"/>
            <a:ext cx="457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一、单位脉冲函数</a:t>
            </a:r>
            <a:r>
              <a:rPr lang="zh-CN" altLang="en-US" sz="2400" dirty="0">
                <a:solidFill>
                  <a:srgbClr val="C00000"/>
                </a:solidFill>
              </a:rPr>
              <a:t>的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Fourier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变换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0686" y="3006825"/>
            <a:ext cx="519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二、常值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（不是</a:t>
            </a:r>
            <a:r>
              <a:rPr lang="en-US" altLang="zh-CN" sz="2400" b="1" dirty="0">
                <a:latin typeface="Times New Roman" panose="02020603050405020304" pitchFamily="18" charset="0"/>
              </a:rPr>
              <a:t>1(t)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</a:rPr>
              <a:t>的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Fourier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变换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93054" y="1952953"/>
          <a:ext cx="70834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1" imgW="3719195" imgH="584200" progId="Equation.3">
                  <p:embed/>
                </p:oleObj>
              </mc:Choice>
              <mc:Fallback>
                <p:oleObj name="Equation" r:id="rId1" imgW="3719195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054" y="1952953"/>
                        <a:ext cx="7083425" cy="1162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093054" y="3742998"/>
          <a:ext cx="75628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3594100" imgH="889000" progId="Equation.3">
                  <p:embed/>
                </p:oleObj>
              </mc:Choice>
              <mc:Fallback>
                <p:oleObj name="Equation" r:id="rId3" imgW="35941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054" y="3742998"/>
                        <a:ext cx="756285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93054" y="1115736"/>
            <a:ext cx="5751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三、周期信号的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Fourier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级数到变换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5538" y="838200"/>
            <a:ext cx="4995862" cy="45720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例：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3651250" y="1122361"/>
          <a:ext cx="44958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1" imgW="2247900" imgH="1079500" progId="Equation.3">
                  <p:embed/>
                </p:oleObj>
              </mc:Choice>
              <mc:Fallback>
                <p:oleObj name="Equation" r:id="rId1" imgW="2247900" imgH="1079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122361"/>
                        <a:ext cx="449580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00" name="Group 28"/>
          <p:cNvGrpSpPr/>
          <p:nvPr/>
        </p:nvGrpSpPr>
        <p:grpSpPr bwMode="auto">
          <a:xfrm>
            <a:off x="2819400" y="3916363"/>
            <a:ext cx="5955484" cy="2155825"/>
            <a:chOff x="816" y="2577"/>
            <a:chExt cx="2976" cy="1248"/>
          </a:xfrm>
        </p:grpSpPr>
        <p:sp>
          <p:nvSpPr>
            <p:cNvPr id="79878" name="Line 6"/>
            <p:cNvSpPr>
              <a:spLocks noChangeShapeType="1"/>
            </p:cNvSpPr>
            <p:nvPr/>
          </p:nvSpPr>
          <p:spPr bwMode="auto">
            <a:xfrm flipV="1">
              <a:off x="1417" y="2696"/>
              <a:ext cx="0" cy="93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79" name="Text Box 7"/>
            <p:cNvSpPr txBox="1">
              <a:spLocks noChangeArrowheads="1"/>
            </p:cNvSpPr>
            <p:nvPr/>
          </p:nvSpPr>
          <p:spPr bwMode="auto">
            <a:xfrm>
              <a:off x="1897" y="3336"/>
              <a:ext cx="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pSp>
          <p:nvGrpSpPr>
            <p:cNvPr id="79880" name="Group 8"/>
            <p:cNvGrpSpPr/>
            <p:nvPr/>
          </p:nvGrpSpPr>
          <p:grpSpPr bwMode="auto">
            <a:xfrm>
              <a:off x="1056" y="3014"/>
              <a:ext cx="721" cy="763"/>
              <a:chOff x="432" y="2208"/>
              <a:chExt cx="576" cy="576"/>
            </a:xfrm>
          </p:grpSpPr>
          <p:sp>
            <p:nvSpPr>
              <p:cNvPr id="79881" name="Arc 9"/>
              <p:cNvSpPr/>
              <p:nvPr/>
            </p:nvSpPr>
            <p:spPr bwMode="auto">
              <a:xfrm flipH="1">
                <a:off x="625" y="2208"/>
                <a:ext cx="191" cy="288"/>
              </a:xfrm>
              <a:custGeom>
                <a:avLst/>
                <a:gdLst>
                  <a:gd name="G0" fmla="+- 21577 0 0"/>
                  <a:gd name="G1" fmla="+- 21600 0 0"/>
                  <a:gd name="G2" fmla="+- 21600 0 0"/>
                  <a:gd name="T0" fmla="*/ 0 w 43177"/>
                  <a:gd name="T1" fmla="*/ 20603 h 21600"/>
                  <a:gd name="T2" fmla="*/ 43177 w 43177"/>
                  <a:gd name="T3" fmla="*/ 21600 h 21600"/>
                  <a:gd name="T4" fmla="*/ 21577 w 4317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7" h="21600" fill="none" extrusionOk="0">
                    <a:moveTo>
                      <a:pt x="0" y="20603"/>
                    </a:moveTo>
                    <a:cubicBezTo>
                      <a:pt x="532" y="9073"/>
                      <a:pt x="10035" y="0"/>
                      <a:pt x="21577" y="0"/>
                    </a:cubicBezTo>
                    <a:cubicBezTo>
                      <a:pt x="33506" y="0"/>
                      <a:pt x="43177" y="9670"/>
                      <a:pt x="43177" y="21600"/>
                    </a:cubicBezTo>
                  </a:path>
                  <a:path w="43177" h="21600" stroke="0" extrusionOk="0">
                    <a:moveTo>
                      <a:pt x="0" y="20603"/>
                    </a:moveTo>
                    <a:cubicBezTo>
                      <a:pt x="532" y="9073"/>
                      <a:pt x="10035" y="0"/>
                      <a:pt x="21577" y="0"/>
                    </a:cubicBezTo>
                    <a:cubicBezTo>
                      <a:pt x="33506" y="0"/>
                      <a:pt x="43177" y="9670"/>
                      <a:pt x="43177" y="21600"/>
                    </a:cubicBezTo>
                    <a:lnTo>
                      <a:pt x="21577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2" name="Arc 10"/>
              <p:cNvSpPr/>
              <p:nvPr/>
            </p:nvSpPr>
            <p:spPr bwMode="auto">
              <a:xfrm flipH="1" flipV="1">
                <a:off x="817" y="2496"/>
                <a:ext cx="191" cy="288"/>
              </a:xfrm>
              <a:custGeom>
                <a:avLst/>
                <a:gdLst>
                  <a:gd name="G0" fmla="+- 21577 0 0"/>
                  <a:gd name="G1" fmla="+- 21600 0 0"/>
                  <a:gd name="G2" fmla="+- 21600 0 0"/>
                  <a:gd name="T0" fmla="*/ 0 w 43177"/>
                  <a:gd name="T1" fmla="*/ 20603 h 21600"/>
                  <a:gd name="T2" fmla="*/ 43177 w 43177"/>
                  <a:gd name="T3" fmla="*/ 21600 h 21600"/>
                  <a:gd name="T4" fmla="*/ 21577 w 4317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7" h="21600" fill="none" extrusionOk="0">
                    <a:moveTo>
                      <a:pt x="0" y="20603"/>
                    </a:moveTo>
                    <a:cubicBezTo>
                      <a:pt x="532" y="9073"/>
                      <a:pt x="10035" y="0"/>
                      <a:pt x="21577" y="0"/>
                    </a:cubicBezTo>
                    <a:cubicBezTo>
                      <a:pt x="33506" y="0"/>
                      <a:pt x="43177" y="9670"/>
                      <a:pt x="43177" y="21600"/>
                    </a:cubicBezTo>
                  </a:path>
                  <a:path w="43177" h="21600" stroke="0" extrusionOk="0">
                    <a:moveTo>
                      <a:pt x="0" y="20603"/>
                    </a:moveTo>
                    <a:cubicBezTo>
                      <a:pt x="532" y="9073"/>
                      <a:pt x="10035" y="0"/>
                      <a:pt x="21577" y="0"/>
                    </a:cubicBezTo>
                    <a:cubicBezTo>
                      <a:pt x="33506" y="0"/>
                      <a:pt x="43177" y="9670"/>
                      <a:pt x="43177" y="21600"/>
                    </a:cubicBezTo>
                    <a:lnTo>
                      <a:pt x="21577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3" name="Arc 11"/>
              <p:cNvSpPr/>
              <p:nvPr/>
            </p:nvSpPr>
            <p:spPr bwMode="auto">
              <a:xfrm flipH="1" flipV="1">
                <a:off x="432" y="2496"/>
                <a:ext cx="191" cy="288"/>
              </a:xfrm>
              <a:custGeom>
                <a:avLst/>
                <a:gdLst>
                  <a:gd name="G0" fmla="+- 21577 0 0"/>
                  <a:gd name="G1" fmla="+- 21600 0 0"/>
                  <a:gd name="G2" fmla="+- 21600 0 0"/>
                  <a:gd name="T0" fmla="*/ 0 w 43177"/>
                  <a:gd name="T1" fmla="*/ 20603 h 21600"/>
                  <a:gd name="T2" fmla="*/ 43177 w 43177"/>
                  <a:gd name="T3" fmla="*/ 21600 h 21600"/>
                  <a:gd name="T4" fmla="*/ 21577 w 4317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7" h="21600" fill="none" extrusionOk="0">
                    <a:moveTo>
                      <a:pt x="0" y="20603"/>
                    </a:moveTo>
                    <a:cubicBezTo>
                      <a:pt x="532" y="9073"/>
                      <a:pt x="10035" y="0"/>
                      <a:pt x="21577" y="0"/>
                    </a:cubicBezTo>
                    <a:cubicBezTo>
                      <a:pt x="33506" y="0"/>
                      <a:pt x="43177" y="9670"/>
                      <a:pt x="43177" y="21600"/>
                    </a:cubicBezTo>
                  </a:path>
                  <a:path w="43177" h="21600" stroke="0" extrusionOk="0">
                    <a:moveTo>
                      <a:pt x="0" y="20603"/>
                    </a:moveTo>
                    <a:cubicBezTo>
                      <a:pt x="532" y="9073"/>
                      <a:pt x="10035" y="0"/>
                      <a:pt x="21577" y="0"/>
                    </a:cubicBezTo>
                    <a:cubicBezTo>
                      <a:pt x="33506" y="0"/>
                      <a:pt x="43177" y="9670"/>
                      <a:pt x="43177" y="21600"/>
                    </a:cubicBezTo>
                    <a:lnTo>
                      <a:pt x="21577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816" y="3395"/>
              <a:ext cx="114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9885" name="Object 13"/>
            <p:cNvGraphicFramePr>
              <a:graphicFrameLocks noChangeAspect="1"/>
            </p:cNvGraphicFramePr>
            <p:nvPr/>
          </p:nvGraphicFramePr>
          <p:xfrm>
            <a:off x="1056" y="2593"/>
            <a:ext cx="32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" name="Equation" r:id="rId3" imgW="330200" imgH="203200" progId="Equation.3">
                    <p:embed/>
                  </p:oleObj>
                </mc:Choice>
                <mc:Fallback>
                  <p:oleObj name="Equation" r:id="rId3" imgW="330200" imgH="203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93"/>
                          <a:ext cx="32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3432" y="3494"/>
              <a:ext cx="3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ω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9888" name="Object 16"/>
            <p:cNvGraphicFramePr>
              <a:graphicFrameLocks noChangeAspect="1"/>
            </p:cNvGraphicFramePr>
            <p:nvPr/>
          </p:nvGraphicFramePr>
          <p:xfrm>
            <a:off x="2651" y="3634"/>
            <a:ext cx="64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" name="Equation" r:id="rId5" imgW="812165" imgH="228600" progId="Equation.3">
                    <p:embed/>
                  </p:oleObj>
                </mc:Choice>
                <mc:Fallback>
                  <p:oleObj name="Equation" r:id="rId5" imgW="812165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1" y="3634"/>
                          <a:ext cx="64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0" name="Line 18"/>
            <p:cNvSpPr>
              <a:spLocks noChangeShapeType="1"/>
            </p:cNvSpPr>
            <p:nvPr/>
          </p:nvSpPr>
          <p:spPr bwMode="auto">
            <a:xfrm>
              <a:off x="2508" y="3634"/>
              <a:ext cx="9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1" name="Line 19"/>
            <p:cNvSpPr>
              <a:spLocks noChangeShapeType="1"/>
            </p:cNvSpPr>
            <p:nvPr/>
          </p:nvSpPr>
          <p:spPr bwMode="auto">
            <a:xfrm flipV="1">
              <a:off x="2955" y="2704"/>
              <a:ext cx="0" cy="93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2" name="Line 20"/>
            <p:cNvSpPr>
              <a:spLocks noChangeShapeType="1"/>
            </p:cNvSpPr>
            <p:nvPr/>
          </p:nvSpPr>
          <p:spPr bwMode="auto">
            <a:xfrm flipV="1">
              <a:off x="3177" y="3050"/>
              <a:ext cx="0" cy="58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 flipV="1">
              <a:off x="2756" y="3050"/>
              <a:ext cx="0" cy="58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2508" y="3064"/>
              <a:ext cx="901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9895" name="Object 23"/>
            <p:cNvGraphicFramePr>
              <a:graphicFrameLocks noChangeAspect="1"/>
            </p:cNvGraphicFramePr>
            <p:nvPr/>
          </p:nvGraphicFramePr>
          <p:xfrm>
            <a:off x="2808" y="2958"/>
            <a:ext cx="121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" name="Equation" r:id="rId7" imgW="152400" imgH="139700" progId="Equation.3">
                    <p:embed/>
                  </p:oleObj>
                </mc:Choice>
                <mc:Fallback>
                  <p:oleObj name="Equation" r:id="rId7" imgW="152400" imgH="1397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2958"/>
                          <a:ext cx="121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6" name="Object 24"/>
            <p:cNvGraphicFramePr>
              <a:graphicFrameLocks noChangeAspect="1"/>
            </p:cNvGraphicFramePr>
            <p:nvPr/>
          </p:nvGraphicFramePr>
          <p:xfrm>
            <a:off x="2498" y="2577"/>
            <a:ext cx="43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" name="Equation" r:id="rId9" imgW="469265" imgH="203200" progId="Equation.3">
                    <p:embed/>
                  </p:oleObj>
                </mc:Choice>
                <mc:Fallback>
                  <p:oleObj name="Equation" r:id="rId9" imgW="469265" imgH="203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8" y="2577"/>
                          <a:ext cx="43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1" name="Object 31"/>
          <p:cNvGraphicFramePr>
            <a:graphicFrameLocks noChangeAspect="1"/>
          </p:cNvGraphicFramePr>
          <p:nvPr/>
        </p:nvGraphicFramePr>
        <p:xfrm>
          <a:off x="2387600" y="4114801"/>
          <a:ext cx="78486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1" imgW="3922395" imgH="431800" progId="Equation.3">
                  <p:embed/>
                </p:oleObj>
              </mc:Choice>
              <mc:Fallback>
                <p:oleObj name="Equation" r:id="rId1" imgW="3922395" imgH="431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114801"/>
                        <a:ext cx="78486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828925" y="295276"/>
          <a:ext cx="628173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" name="Equation" r:id="rId3" imgW="3059430" imgH="431800" progId="Equation.3">
                  <p:embed/>
                </p:oleObj>
              </mc:Choice>
              <mc:Fallback>
                <p:oleObj name="Equation" r:id="rId3" imgW="305943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95276"/>
                        <a:ext cx="628173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2400986" y="42545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solidFill>
                  <a:schemeClr val="folHlink"/>
                </a:solidFill>
              </a:rPr>
              <a:t>例：</a:t>
            </a:r>
            <a:endParaRPr lang="zh-CN" altLang="en-US" b="1">
              <a:solidFill>
                <a:schemeClr val="folHlink"/>
              </a:solidFill>
            </a:endParaRPr>
          </a:p>
        </p:txBody>
      </p:sp>
      <p:graphicFrame>
        <p:nvGraphicFramePr>
          <p:cNvPr id="61473" name="Object 33"/>
          <p:cNvGraphicFramePr>
            <a:graphicFrameLocks noChangeAspect="1"/>
          </p:cNvGraphicFramePr>
          <p:nvPr/>
        </p:nvGraphicFramePr>
        <p:xfrm>
          <a:off x="1981200" y="1066800"/>
          <a:ext cx="82296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Equation" r:id="rId5" imgW="4114800" imgH="1600200" progId="Equation.3">
                  <p:embed/>
                </p:oleObj>
              </mc:Choice>
              <mc:Fallback>
                <p:oleObj name="Equation" r:id="rId5" imgW="4114800" imgH="1600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822960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3" name="Group 43"/>
          <p:cNvGrpSpPr/>
          <p:nvPr/>
        </p:nvGrpSpPr>
        <p:grpSpPr bwMode="auto">
          <a:xfrm>
            <a:off x="3581400" y="4945064"/>
            <a:ext cx="5257800" cy="1912937"/>
            <a:chOff x="1296" y="3115"/>
            <a:chExt cx="3312" cy="1205"/>
          </a:xfrm>
        </p:grpSpPr>
        <p:sp>
          <p:nvSpPr>
            <p:cNvPr id="61444" name="Line 4"/>
            <p:cNvSpPr>
              <a:spLocks noChangeShapeType="1"/>
            </p:cNvSpPr>
            <p:nvPr/>
          </p:nvSpPr>
          <p:spPr bwMode="auto">
            <a:xfrm>
              <a:off x="1348" y="4118"/>
              <a:ext cx="104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 flipV="1">
              <a:off x="1824" y="3115"/>
              <a:ext cx="4" cy="101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>
              <a:off x="3360" y="4128"/>
              <a:ext cx="10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8" name="Line 8"/>
            <p:cNvSpPr>
              <a:spLocks noChangeShapeType="1"/>
            </p:cNvSpPr>
            <p:nvPr/>
          </p:nvSpPr>
          <p:spPr bwMode="auto">
            <a:xfrm flipV="1">
              <a:off x="3840" y="3115"/>
              <a:ext cx="4" cy="101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>
              <a:off x="2401" y="3963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 flipV="1">
              <a:off x="1824" y="3600"/>
              <a:ext cx="0" cy="5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 flipV="1">
              <a:off x="1634" y="3600"/>
              <a:ext cx="0" cy="5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4" name="Line 14"/>
            <p:cNvSpPr>
              <a:spLocks noChangeShapeType="1"/>
            </p:cNvSpPr>
            <p:nvPr/>
          </p:nvSpPr>
          <p:spPr bwMode="auto">
            <a:xfrm flipV="1">
              <a:off x="1443" y="3600"/>
              <a:ext cx="0" cy="5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 flipV="1">
              <a:off x="2015" y="3600"/>
              <a:ext cx="0" cy="5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 flipV="1">
              <a:off x="2205" y="3600"/>
              <a:ext cx="0" cy="5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7" name="Line 17"/>
            <p:cNvSpPr>
              <a:spLocks noChangeShapeType="1"/>
            </p:cNvSpPr>
            <p:nvPr/>
          </p:nvSpPr>
          <p:spPr bwMode="auto">
            <a:xfrm flipV="1">
              <a:off x="3840" y="3600"/>
              <a:ext cx="0" cy="5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 flipV="1">
              <a:off x="3648" y="3600"/>
              <a:ext cx="2" cy="52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 flipV="1">
              <a:off x="3456" y="3600"/>
              <a:ext cx="0" cy="52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 flipH="1" flipV="1">
              <a:off x="4031" y="3600"/>
              <a:ext cx="1" cy="52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1" name="Line 21"/>
            <p:cNvSpPr>
              <a:spLocks noChangeShapeType="1"/>
            </p:cNvSpPr>
            <p:nvPr/>
          </p:nvSpPr>
          <p:spPr bwMode="auto">
            <a:xfrm flipH="1" flipV="1">
              <a:off x="4224" y="3600"/>
              <a:ext cx="0" cy="52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2" name="Text Box 22"/>
            <p:cNvSpPr txBox="1">
              <a:spLocks noChangeArrowheads="1"/>
            </p:cNvSpPr>
            <p:nvPr/>
          </p:nvSpPr>
          <p:spPr bwMode="auto">
            <a:xfrm>
              <a:off x="1584" y="3408"/>
              <a:ext cx="1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</a:t>
              </a:r>
              <a:endParaRPr lang="en-US" altLang="zh-CN" sz="1600" b="1"/>
            </a:p>
          </p:txBody>
        </p:sp>
        <p:graphicFrame>
          <p:nvGraphicFramePr>
            <p:cNvPr id="61464" name="Object 24"/>
            <p:cNvGraphicFramePr>
              <a:graphicFrameLocks noChangeAspect="1"/>
            </p:cNvGraphicFramePr>
            <p:nvPr/>
          </p:nvGraphicFramePr>
          <p:xfrm>
            <a:off x="1414" y="3162"/>
            <a:ext cx="39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4" name="Equation" r:id="rId7" imgW="380365" imgH="215900" progId="Equation.3">
                    <p:embed/>
                  </p:oleObj>
                </mc:Choice>
                <mc:Fallback>
                  <p:oleObj name="Equation" r:id="rId7" imgW="380365" imgH="2159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4" y="3162"/>
                          <a:ext cx="39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5" name="Object 25"/>
            <p:cNvGraphicFramePr>
              <a:graphicFrameLocks noChangeAspect="1"/>
            </p:cNvGraphicFramePr>
            <p:nvPr/>
          </p:nvGraphicFramePr>
          <p:xfrm>
            <a:off x="3264" y="3168"/>
            <a:ext cx="48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5" name="Equation" r:id="rId9" imgW="520065" imgH="215900" progId="Equation.3">
                    <p:embed/>
                  </p:oleObj>
                </mc:Choice>
                <mc:Fallback>
                  <p:oleObj name="Equation" r:id="rId9" imgW="520065" imgH="2159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168"/>
                          <a:ext cx="48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6" name="Object 26"/>
            <p:cNvGraphicFramePr>
              <a:graphicFrameLocks noChangeAspect="1"/>
            </p:cNvGraphicFramePr>
            <p:nvPr/>
          </p:nvGraphicFramePr>
          <p:xfrm>
            <a:off x="3627" y="3360"/>
            <a:ext cx="21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6" name="Equation" r:id="rId11" imgW="203200" imgH="228600" progId="Equation.3">
                    <p:embed/>
                  </p:oleObj>
                </mc:Choice>
                <mc:Fallback>
                  <p:oleObj name="Equation" r:id="rId11" imgW="203200" imgH="228600" progId="Equation.3">
                    <p:embed/>
                    <p:pic>
                      <p:nvPicPr>
                        <p:cNvPr id="0" name="Object 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" y="3360"/>
                          <a:ext cx="21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7" name="Line 27"/>
            <p:cNvSpPr>
              <a:spLocks noChangeShapeType="1"/>
            </p:cNvSpPr>
            <p:nvPr/>
          </p:nvSpPr>
          <p:spPr bwMode="auto">
            <a:xfrm>
              <a:off x="3264" y="360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>
              <a:off x="1296" y="360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1469" name="Object 29"/>
            <p:cNvGraphicFramePr>
              <a:graphicFrameLocks noChangeAspect="1"/>
            </p:cNvGraphicFramePr>
            <p:nvPr/>
          </p:nvGraphicFramePr>
          <p:xfrm>
            <a:off x="4464" y="4080"/>
            <a:ext cx="14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7" name="Equation" r:id="rId13" imgW="152400" imgH="139700" progId="Equation.3">
                    <p:embed/>
                  </p:oleObj>
                </mc:Choice>
                <mc:Fallback>
                  <p:oleObj name="Equation" r:id="rId13" imgW="152400" imgH="139700" progId="Equation.3">
                    <p:embed/>
                    <p:pic>
                      <p:nvPicPr>
                        <p:cNvPr id="0" name="Object 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4080"/>
                          <a:ext cx="144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5" name="Object 35"/>
            <p:cNvGraphicFramePr>
              <a:graphicFrameLocks noChangeAspect="1"/>
            </p:cNvGraphicFramePr>
            <p:nvPr/>
          </p:nvGraphicFramePr>
          <p:xfrm>
            <a:off x="1820" y="4128"/>
            <a:ext cx="4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8" name="Equation" r:id="rId15" imgW="621665" imgH="215900" progId="Equation.3">
                    <p:embed/>
                  </p:oleObj>
                </mc:Choice>
                <mc:Fallback>
                  <p:oleObj name="Equation" r:id="rId15" imgW="621665" imgH="215900" progId="Equation.3">
                    <p:embed/>
                    <p:pic>
                      <p:nvPicPr>
                        <p:cNvPr id="0" name="Object 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" y="4128"/>
                          <a:ext cx="4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6" name="Object 36"/>
            <p:cNvGraphicFramePr>
              <a:graphicFrameLocks noChangeAspect="1"/>
            </p:cNvGraphicFramePr>
            <p:nvPr/>
          </p:nvGraphicFramePr>
          <p:xfrm>
            <a:off x="3840" y="4156"/>
            <a:ext cx="52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9" name="Equation" r:id="rId17" imgW="736600" imgH="228600" progId="Equation.3">
                    <p:embed/>
                  </p:oleObj>
                </mc:Choice>
                <mc:Fallback>
                  <p:oleObj name="Equation" r:id="rId17" imgW="736600" imgH="228600" progId="Equation.3">
                    <p:embed/>
                    <p:pic>
                      <p:nvPicPr>
                        <p:cNvPr id="0" name="Object 3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4156"/>
                          <a:ext cx="528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540A98-6C71-4A8E-A87F-E772E8CF5D13}" type="slidenum">
              <a:rPr lang="en-US" altLang="zh-CN" sz="1400"/>
            </a:fld>
            <a:endParaRPr lang="en-US" altLang="zh-CN" sz="1400"/>
          </a:p>
        </p:txBody>
      </p:sp>
      <p:pic>
        <p:nvPicPr>
          <p:cNvPr id="5123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738188"/>
            <a:ext cx="8353425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 flipH="1">
            <a:off x="1236957" y="738188"/>
            <a:ext cx="50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一、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3087B8-4A9E-40B1-B7C6-CF768D2088FF}" type="slidenum">
              <a:rPr lang="en-US" altLang="zh-CN" sz="1400"/>
            </a:fld>
            <a:endParaRPr lang="en-US" altLang="zh-CN" sz="1400"/>
          </a:p>
        </p:txBody>
      </p:sp>
      <p:pic>
        <p:nvPicPr>
          <p:cNvPr id="6147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9" y="1114425"/>
            <a:ext cx="80105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401685" y="3099435"/>
            <a:ext cx="2425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狄里赫利</a:t>
            </a:r>
            <a:r>
              <a:rPr lang="en-US" altLang="zh-CN" b="1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Dirichlet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条件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3FEFED-FDE8-4E47-A20E-2DF8C03CF039}" type="slidenum">
              <a:rPr lang="en-US" altLang="zh-CN" sz="1400"/>
            </a:fld>
            <a:endParaRPr lang="en-US" altLang="zh-CN" sz="1400"/>
          </a:p>
        </p:txBody>
      </p:sp>
      <p:pic>
        <p:nvPicPr>
          <p:cNvPr id="7171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00125"/>
            <a:ext cx="70104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E420EE-9CFA-42AE-AAF9-4F7CE79BC325}" type="slidenum">
              <a:rPr lang="en-US" altLang="zh-CN" sz="1400"/>
            </a:fld>
            <a:endParaRPr lang="en-US" altLang="zh-CN" sz="1400"/>
          </a:p>
        </p:txBody>
      </p:sp>
      <p:pic>
        <p:nvPicPr>
          <p:cNvPr id="8195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4" y="900114"/>
            <a:ext cx="65436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AF16B5-0198-4094-AC92-B7CCFFD5DE40}" type="slidenum">
              <a:rPr lang="en-US" altLang="zh-CN" sz="1400"/>
            </a:fld>
            <a:endParaRPr lang="en-US" altLang="zh-CN" sz="1400"/>
          </a:p>
        </p:txBody>
      </p:sp>
      <p:pic>
        <p:nvPicPr>
          <p:cNvPr id="9219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4" y="1042989"/>
            <a:ext cx="74961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B6BD2E-9E9E-4285-9233-54DF0C7BCFF0}" type="slidenum">
              <a:rPr lang="en-US" altLang="zh-CN" sz="1400"/>
            </a:fld>
            <a:endParaRPr lang="en-US" altLang="zh-CN" sz="1400"/>
          </a:p>
        </p:txBody>
      </p:sp>
      <p:pic>
        <p:nvPicPr>
          <p:cNvPr id="10243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9" y="1366839"/>
            <a:ext cx="71723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ED127B-D024-4087-B215-CEBEE75EFF71}" type="slidenum">
              <a:rPr lang="en-US" altLang="zh-CN" sz="1400"/>
            </a:fld>
            <a:endParaRPr lang="en-US" altLang="zh-CN" sz="1400"/>
          </a:p>
        </p:txBody>
      </p:sp>
      <p:pic>
        <p:nvPicPr>
          <p:cNvPr id="11267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09625"/>
            <a:ext cx="85344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87AD5C-2979-490F-A3A1-56A94F864C9B}" type="slidenum">
              <a:rPr lang="en-US" altLang="zh-CN" sz="1400"/>
            </a:fld>
            <a:endParaRPr lang="en-US" altLang="zh-CN" sz="1400"/>
          </a:p>
        </p:txBody>
      </p:sp>
      <p:pic>
        <p:nvPicPr>
          <p:cNvPr id="12291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952500"/>
            <a:ext cx="83248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WPS 演示</Application>
  <PresentationFormat>宽屏</PresentationFormat>
  <Paragraphs>56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16</vt:i4>
      </vt:variant>
    </vt:vector>
  </HeadingPairs>
  <TitlesOfParts>
    <vt:vector size="56" baseType="lpstr">
      <vt:lpstr>Arial</vt:lpstr>
      <vt:lpstr>宋体</vt:lpstr>
      <vt:lpstr>Wingdings</vt:lpstr>
      <vt:lpstr>Adobe Caslon Pro Bold</vt:lpstr>
      <vt:lpstr>Times New Roman</vt:lpstr>
      <vt:lpstr>Symbol</vt:lpstr>
      <vt:lpstr>等线 Light</vt:lpstr>
      <vt:lpstr>等线</vt:lpstr>
      <vt:lpstr>微软雅黑</vt:lpstr>
      <vt:lpstr>Arial Unicode MS</vt:lpstr>
      <vt:lpstr>Calibri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Laplace变换与Fourier变换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Laplace变换与Fourier变换</dc:title>
  <dc:creator>DELL</dc:creator>
  <cp:lastModifiedBy>DELL</cp:lastModifiedBy>
  <cp:revision>20</cp:revision>
  <dcterms:created xsi:type="dcterms:W3CDTF">2018-11-13T08:46:00Z</dcterms:created>
  <dcterms:modified xsi:type="dcterms:W3CDTF">2020-09-07T21:27:35Z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