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200" d="100"/>
          <a:sy n="200" d="100"/>
        </p:scale>
        <p:origin x="-3906" y="-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7A8306-271F-412F-96EE-20E4F1A05460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C64382-AE61-4E72-BBFD-E4001C157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661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C64382-AE61-4E72-BBFD-E4001C15784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515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18453-team-work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490C6-3C90-D37E-7B9B-95F4893C79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66949"/>
            <a:ext cx="4792133" cy="844812"/>
          </a:xfrm>
        </p:spPr>
        <p:txBody>
          <a:bodyPr/>
          <a:lstStyle/>
          <a:p>
            <a:pPr algn="l"/>
            <a:r>
              <a:rPr lang="en-US" sz="54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Introduction 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95AC8A-1B58-B378-20C3-2D2AB7572F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pPr marL="0" marR="0" indent="0" algn="l" rtl="0">
              <a:lnSpc>
                <a:spcPct val="90000"/>
              </a:lnSpc>
            </a:pPr>
            <a:r>
              <a:rPr lang="en-US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Team Name :   Cyber Holder </a:t>
            </a:r>
            <a:endParaRPr lang="en-IN" sz="3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l" rtl="0">
              <a:lnSpc>
                <a:spcPct val="90000"/>
              </a:lnSpc>
              <a:spcBef>
                <a:spcPts val="600"/>
              </a:spcBef>
            </a:pPr>
            <a:r>
              <a:rPr lang="en-US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Theme :    Artificial Intelligence and FinTech</a:t>
            </a:r>
            <a:endParaRPr lang="en-IN" sz="3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01651D-FF54-3BAF-5403-9DF883007E53}"/>
              </a:ext>
            </a:extLst>
          </p:cNvPr>
          <p:cNvSpPr txBox="1"/>
          <p:nvPr/>
        </p:nvSpPr>
        <p:spPr>
          <a:xfrm>
            <a:off x="5648325" y="2976562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2E69F1-F34E-2A45-700D-13E436B07A65}"/>
              </a:ext>
            </a:extLst>
          </p:cNvPr>
          <p:cNvSpPr txBox="1"/>
          <p:nvPr/>
        </p:nvSpPr>
        <p:spPr>
          <a:xfrm>
            <a:off x="3126659" y="467942"/>
            <a:ext cx="64449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CodeWizards2025</a:t>
            </a:r>
            <a:endParaRPr lang="en-IN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76FE39-E306-B11A-8C6C-E32F72AF16D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9995"/>
          <a:stretch/>
        </p:blipFill>
        <p:spPr>
          <a:xfrm>
            <a:off x="901693" y="36007"/>
            <a:ext cx="1929997" cy="206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606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5E5CA-4223-7BD8-D25C-E9AD83E95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57249"/>
            <a:ext cx="6903042" cy="127846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Team Detail:-</a:t>
            </a:r>
            <a:endParaRPr lang="en-IN" sz="4400" b="1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5B60A3F-B329-2F28-EEBA-2CEBE47C92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7334" y="2551176"/>
            <a:ext cx="3368537" cy="316382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463904-80EA-C688-2C92-90E7FC40F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65676" y="2308927"/>
            <a:ext cx="6323076" cy="3163823"/>
          </a:xfrm>
        </p:spPr>
        <p:txBody>
          <a:bodyPr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400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•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of Team leader – Neerav Roy 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•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of Team Members – 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62A4F0-870C-CACF-95BF-763F5725F99F}"/>
              </a:ext>
            </a:extLst>
          </p:cNvPr>
          <p:cNvSpPr txBox="1"/>
          <p:nvPr/>
        </p:nvSpPr>
        <p:spPr>
          <a:xfrm>
            <a:off x="6889109" y="3890126"/>
            <a:ext cx="3429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>
              <a:buSzPts val="1100"/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Ayush Kumar (Co-leader)</a:t>
            </a:r>
          </a:p>
          <a:p>
            <a:pPr indent="-457200">
              <a:buSzPts val="1100"/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Hritik Kumar</a:t>
            </a:r>
          </a:p>
          <a:p>
            <a:pPr indent="-457200">
              <a:buSzPts val="1100"/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Aryandev </a:t>
            </a:r>
          </a:p>
          <a:p>
            <a:pPr indent="-457200">
              <a:buSzPts val="1100"/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Vishnu Kumar</a:t>
            </a:r>
          </a:p>
        </p:txBody>
      </p:sp>
      <p:sp>
        <p:nvSpPr>
          <p:cNvPr id="16" name="Google Shape;95;p2">
            <a:extLst>
              <a:ext uri="{FF2B5EF4-FFF2-40B4-BE49-F238E27FC236}">
                <a16:creationId xmlns:a16="http://schemas.microsoft.com/office/drawing/2014/main" id="{F60822E7-D33A-2476-10D2-4AA89D779D45}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96;p2">
            <a:extLst>
              <a:ext uri="{FF2B5EF4-FFF2-40B4-BE49-F238E27FC236}">
                <a16:creationId xmlns:a16="http://schemas.microsoft.com/office/drawing/2014/main" id="{D933A97C-8A28-A1CA-9DC4-5B4A55256A0B}"/>
              </a:ext>
            </a:extLst>
          </p:cNvPr>
          <p:cNvSpPr/>
          <p:nvPr/>
        </p:nvSpPr>
        <p:spPr>
          <a:xfrm>
            <a:off x="1" y="0"/>
            <a:ext cx="4167271" cy="6858000"/>
          </a:xfrm>
          <a:custGeom>
            <a:avLst/>
            <a:gdLst/>
            <a:ahLst/>
            <a:cxnLst/>
            <a:rect l="l" t="t" r="r" b="b"/>
            <a:pathLst>
              <a:path w="4167271" h="6858000" extrusionOk="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97;p2">
            <a:extLst>
              <a:ext uri="{FF2B5EF4-FFF2-40B4-BE49-F238E27FC236}">
                <a16:creationId xmlns:a16="http://schemas.microsoft.com/office/drawing/2014/main" id="{02612021-9C9B-46D4-C567-30EB525A906A}"/>
              </a:ext>
            </a:extLst>
          </p:cNvPr>
          <p:cNvSpPr txBox="1">
            <a:spLocks/>
          </p:cNvSpPr>
          <p:nvPr/>
        </p:nvSpPr>
        <p:spPr>
          <a:xfrm>
            <a:off x="686834" y="1153572"/>
            <a:ext cx="3200400" cy="44611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4400"/>
              <a:buFont typeface="Times New Roman"/>
              <a:buNone/>
            </a:pPr>
            <a:r>
              <a:rPr lang="en-US" sz="3600" b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Detail  </a:t>
            </a:r>
            <a:endParaRPr lang="en-US" sz="3600" dirty="0"/>
          </a:p>
        </p:txBody>
      </p:sp>
      <p:sp>
        <p:nvSpPr>
          <p:cNvPr id="19" name="Google Shape;98;p2">
            <a:extLst>
              <a:ext uri="{FF2B5EF4-FFF2-40B4-BE49-F238E27FC236}">
                <a16:creationId xmlns:a16="http://schemas.microsoft.com/office/drawing/2014/main" id="{D1AA1CD7-71A5-CB53-6321-D08C8D24D942}"/>
              </a:ext>
            </a:extLst>
          </p:cNvPr>
          <p:cNvSpPr/>
          <p:nvPr/>
        </p:nvSpPr>
        <p:spPr>
          <a:xfrm rot="10800000" flipH="1">
            <a:off x="7515986" y="3339314"/>
            <a:ext cx="4083433" cy="2685614"/>
          </a:xfrm>
          <a:prstGeom prst="arc">
            <a:avLst>
              <a:gd name="adj1" fmla="val 16200000"/>
              <a:gd name="adj2" fmla="val 0"/>
            </a:avLst>
          </a:prstGeom>
          <a:noFill/>
          <a:ln w="127000" cap="rnd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99;p2">
            <a:extLst>
              <a:ext uri="{FF2B5EF4-FFF2-40B4-BE49-F238E27FC236}">
                <a16:creationId xmlns:a16="http://schemas.microsoft.com/office/drawing/2014/main" id="{3AF4029F-306C-4EDC-98E3-763B237620BA}"/>
              </a:ext>
            </a:extLst>
          </p:cNvPr>
          <p:cNvSpPr txBox="1">
            <a:spLocks/>
          </p:cNvSpPr>
          <p:nvPr/>
        </p:nvSpPr>
        <p:spPr>
          <a:xfrm>
            <a:off x="4396906" y="591344"/>
            <a:ext cx="6956893" cy="558561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 eaLnBrk="1" latinLnBrk="0" hangingPunct="1">
              <a:spcBef>
                <a:spcPts val="1000"/>
              </a:spcBef>
            </a:pPr>
            <a:endParaRPr lang="en-IN" dirty="0">
              <a:effectLst/>
            </a:endParaRPr>
          </a:p>
          <a:p>
            <a:pPr marL="0" indent="0" algn="l" rtl="0" eaLnBrk="1" latinLnBrk="0" hangingPunct="1">
              <a:spcBef>
                <a:spcPts val="1000"/>
              </a:spcBef>
            </a:pPr>
            <a:r>
              <a:rPr lang="en-US" sz="2400" kern="12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Name of Team leader – Neerav Roy</a:t>
            </a:r>
          </a:p>
          <a:p>
            <a:pPr marL="0" indent="0" algn="l" rtl="0" eaLnBrk="1" latinLnBrk="0" hangingPunct="1">
              <a:spcBef>
                <a:spcPts val="1000"/>
              </a:spcBef>
              <a:buNone/>
            </a:pPr>
            <a:r>
              <a:rPr lang="en-US" sz="2400" kern="12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lang="en-IN" sz="2400" dirty="0">
              <a:effectLst/>
            </a:endParaRPr>
          </a:p>
          <a:p>
            <a:pPr marL="0" indent="0" algn="l" rtl="0" eaLnBrk="1" latinLnBrk="0" hangingPunct="1">
              <a:spcBef>
                <a:spcPts val="1000"/>
              </a:spcBef>
            </a:pPr>
            <a:r>
              <a:rPr lang="en-US" sz="2400" kern="12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• </a:t>
            </a:r>
            <a:r>
              <a:rPr lang="en-US" sz="2400" kern="12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Name of Team Members – </a:t>
            </a:r>
          </a:p>
          <a:p>
            <a:pPr marL="0" indent="0" algn="l" rtl="0" eaLnBrk="1" latinLnBrk="0" hangingPunct="1">
              <a:spcBef>
                <a:spcPts val="1000"/>
              </a:spcBef>
              <a:buNone/>
            </a:pPr>
            <a:endParaRPr lang="en-US" sz="240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rtl="0" eaLnBrk="1" latinLnBrk="0" hangingPunct="1">
              <a:spcBef>
                <a:spcPts val="1000"/>
              </a:spcBef>
              <a:buNone/>
            </a:pPr>
            <a:endParaRPr lang="en-IN" sz="2400" dirty="0">
              <a:effectLst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7F0977-7AA9-FDCF-2309-30606278BD1A}"/>
              </a:ext>
            </a:extLst>
          </p:cNvPr>
          <p:cNvSpPr txBox="1"/>
          <p:nvPr/>
        </p:nvSpPr>
        <p:spPr>
          <a:xfrm>
            <a:off x="6544420" y="4025947"/>
            <a:ext cx="44268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Ayush Kumar (Co-leader)</a:t>
            </a:r>
          </a:p>
          <a:p>
            <a:pPr marL="0" indent="-457200" algn="l" rtl="0" eaLnBrk="1" latinLnBrk="0" hangingPunct="1"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Hritik Kumar</a:t>
            </a:r>
            <a:endParaRPr lang="en-IN" sz="2800" dirty="0">
              <a:effectLst/>
            </a:endParaRPr>
          </a:p>
          <a:p>
            <a:pPr marL="0" indent="-457200" algn="l" rtl="0" eaLnBrk="1" latinLnBrk="0" hangingPunct="1"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Aryandev </a:t>
            </a:r>
            <a:endParaRPr lang="en-IN" sz="2800" dirty="0">
              <a:effectLst/>
            </a:endParaRPr>
          </a:p>
          <a:p>
            <a:pPr marL="0" indent="-457200" algn="l" rtl="0" eaLnBrk="1" latinLnBrk="0" hangingPunct="1"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Vishnu Kumar</a:t>
            </a:r>
          </a:p>
          <a:p>
            <a:pPr marL="0" indent="-457200" algn="l" rtl="0" eaLnBrk="1" latinLnBrk="0" hangingPunct="1">
              <a:buFont typeface="Arial" panose="020B0604020202020204" pitchFamily="34" charset="0"/>
              <a:buChar char="•"/>
            </a:pPr>
            <a:endParaRPr lang="en-US" sz="1800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-457200" algn="l" rtl="0" eaLnBrk="1" latinLnBrk="0" hangingPunct="1">
              <a:buFont typeface="Arial" panose="020B0604020202020204" pitchFamily="34" charset="0"/>
              <a:buChar char="•"/>
            </a:pPr>
            <a:endParaRPr lang="en-IN" sz="2800" dirty="0">
              <a:effectLst/>
            </a:endParaRPr>
          </a:p>
          <a:p>
            <a:pPr indent="-457200">
              <a:buSzPts val="1100"/>
              <a:buFont typeface="Wingdings" panose="05000000000000000000" pitchFamily="2" charset="2"/>
              <a:buChar char="q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Google Shape;117;p4">
            <a:extLst>
              <a:ext uri="{FF2B5EF4-FFF2-40B4-BE49-F238E27FC236}">
                <a16:creationId xmlns:a16="http://schemas.microsoft.com/office/drawing/2014/main" id="{F000531B-3B46-65DF-4202-C6446553638A}"/>
              </a:ext>
            </a:extLst>
          </p:cNvPr>
          <p:cNvSpPr/>
          <p:nvPr/>
        </p:nvSpPr>
        <p:spPr>
          <a:xfrm>
            <a:off x="457200" y="447472"/>
            <a:ext cx="11284085" cy="5783685"/>
          </a:xfrm>
          <a:prstGeom prst="rect">
            <a:avLst/>
          </a:prstGeom>
          <a:noFill/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777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3D2FE-E028-6DF6-5D9E-C86193ACF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84504"/>
            <a:ext cx="4461594" cy="133807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Problem Statement :- 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E5D32-3BE0-C0DB-E524-48A9485BC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12264"/>
            <a:ext cx="4333578" cy="2895826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Google Shape;105;p3">
            <a:extLst>
              <a:ext uri="{FF2B5EF4-FFF2-40B4-BE49-F238E27FC236}">
                <a16:creationId xmlns:a16="http://schemas.microsoft.com/office/drawing/2014/main" id="{E963F21A-AB16-DBF0-FBA3-5385F58F7741}"/>
              </a:ext>
            </a:extLst>
          </p:cNvPr>
          <p:cNvSpPr/>
          <p:nvPr/>
        </p:nvSpPr>
        <p:spPr>
          <a:xfrm>
            <a:off x="3327273" y="1"/>
            <a:ext cx="886472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06;p3">
            <a:extLst>
              <a:ext uri="{FF2B5EF4-FFF2-40B4-BE49-F238E27FC236}">
                <a16:creationId xmlns:a16="http://schemas.microsoft.com/office/drawing/2014/main" id="{44FBEC4E-559E-7ACE-919F-61726FF83469}"/>
              </a:ext>
            </a:extLst>
          </p:cNvPr>
          <p:cNvSpPr/>
          <p:nvPr/>
        </p:nvSpPr>
        <p:spPr>
          <a:xfrm>
            <a:off x="1" y="0"/>
            <a:ext cx="4167271" cy="6858000"/>
          </a:xfrm>
          <a:custGeom>
            <a:avLst/>
            <a:gdLst/>
            <a:ahLst/>
            <a:cxnLst/>
            <a:rect l="l" t="t" r="r" b="b"/>
            <a:pathLst>
              <a:path w="4167271" h="6858000" extrusionOk="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07;p3">
            <a:extLst>
              <a:ext uri="{FF2B5EF4-FFF2-40B4-BE49-F238E27FC236}">
                <a16:creationId xmlns:a16="http://schemas.microsoft.com/office/drawing/2014/main" id="{8A36BF2A-02F8-C034-DC9B-DD876FD667CA}"/>
              </a:ext>
            </a:extLst>
          </p:cNvPr>
          <p:cNvSpPr txBox="1">
            <a:spLocks/>
          </p:cNvSpPr>
          <p:nvPr/>
        </p:nvSpPr>
        <p:spPr>
          <a:xfrm>
            <a:off x="686834" y="1153572"/>
            <a:ext cx="3200400" cy="44611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4400"/>
              <a:buFont typeface="Times New Roman"/>
              <a:buNone/>
            </a:pPr>
            <a:r>
              <a:rPr lang="en-US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 </a:t>
            </a:r>
            <a:endParaRPr lang="en-US" dirty="0"/>
          </a:p>
        </p:txBody>
      </p:sp>
      <p:sp>
        <p:nvSpPr>
          <p:cNvPr id="7" name="Google Shape;108;p3">
            <a:extLst>
              <a:ext uri="{FF2B5EF4-FFF2-40B4-BE49-F238E27FC236}">
                <a16:creationId xmlns:a16="http://schemas.microsoft.com/office/drawing/2014/main" id="{254E704D-8133-C37F-4D14-2258FAD74CE7}"/>
              </a:ext>
            </a:extLst>
          </p:cNvPr>
          <p:cNvSpPr/>
          <p:nvPr/>
        </p:nvSpPr>
        <p:spPr>
          <a:xfrm rot="10800000" flipH="1">
            <a:off x="7550402" y="2455479"/>
            <a:ext cx="4083433" cy="4083433"/>
          </a:xfrm>
          <a:prstGeom prst="arc">
            <a:avLst>
              <a:gd name="adj1" fmla="val 16200000"/>
              <a:gd name="adj2" fmla="val 0"/>
            </a:avLst>
          </a:prstGeom>
          <a:noFill/>
          <a:ln w="127000" cap="rnd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09;p3">
            <a:extLst>
              <a:ext uri="{FF2B5EF4-FFF2-40B4-BE49-F238E27FC236}">
                <a16:creationId xmlns:a16="http://schemas.microsoft.com/office/drawing/2014/main" id="{373C7509-F5A2-40AB-A12E-88405BDA9448}"/>
              </a:ext>
            </a:extLst>
          </p:cNvPr>
          <p:cNvSpPr txBox="1">
            <a:spLocks/>
          </p:cNvSpPr>
          <p:nvPr/>
        </p:nvSpPr>
        <p:spPr>
          <a:xfrm>
            <a:off x="4474207" y="533990"/>
            <a:ext cx="6906491" cy="617809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0">
              <a:lnSpc>
                <a:spcPct val="90000"/>
              </a:lnSpc>
              <a:buNone/>
            </a:pPr>
            <a:r>
              <a:rPr lang="en-US" sz="3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AI-Based Fraud Detection in Online Transactions :-</a:t>
            </a:r>
            <a:endParaRPr 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 an AI-powered fraud detection system to secure online transactions. By </a:t>
            </a:r>
            <a:r>
              <a:rPr lang="en-IN" sz="1600" b="0" i="0" dirty="0" err="1">
                <a:solidFill>
                  <a:schemeClr val="tx1"/>
                </a:solidFill>
                <a:effectLst/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lang="en-IN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0" i="0" dirty="0">
                <a:solidFill>
                  <a:schemeClr val="tx1"/>
                </a:solidFill>
                <a:effectLst/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IN" sz="1600" b="0" i="0" dirty="0" err="1">
                <a:solidFill>
                  <a:schemeClr val="tx1"/>
                </a:solidFill>
                <a:effectLst/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IN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600" b="0" i="0" dirty="0">
                <a:solidFill>
                  <a:schemeClr val="tx1"/>
                </a:solidFill>
                <a:effectLst/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transaction patterns</a:t>
            </a:r>
            <a:r>
              <a:rPr lang="en-IN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device data, the tool detects anomalies in </a:t>
            </a:r>
            <a:r>
              <a:rPr lang="en-IN" sz="1600" b="0" i="0" dirty="0">
                <a:solidFill>
                  <a:schemeClr val="tx1"/>
                </a:solidFill>
                <a:effectLst/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real-time, flagging suspicious activities</a:t>
            </a:r>
            <a:r>
              <a:rPr lang="en-IN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Advanced algorithms enable proactive measures against fraud attempts, ensuring customer trust.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Challenges in AI-Based Fraud Detection: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Issues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Performance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&amp; Privacy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</a:p>
        </p:txBody>
      </p:sp>
    </p:spTree>
    <p:extLst>
      <p:ext uri="{BB962C8B-B14F-4D97-AF65-F5344CB8AC3E}">
        <p14:creationId xmlns:p14="http://schemas.microsoft.com/office/powerpoint/2010/main" val="409270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3DC73-E9D1-69F8-2856-7F51ABB09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153" y="561974"/>
            <a:ext cx="3854528" cy="1278466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Technical Description :- </a:t>
            </a:r>
            <a:br>
              <a:rPr lang="en-US" sz="24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313CEA-1EB4-B14A-27F4-AFA7AC1D4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68651" y="1201207"/>
            <a:ext cx="3854528" cy="2584449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A357A2-9A0E-3D0D-3F7C-4F3EC2C24D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0194" t="18180" r="21377"/>
          <a:stretch/>
        </p:blipFill>
        <p:spPr>
          <a:xfrm>
            <a:off x="561975" y="1840440"/>
            <a:ext cx="2590800" cy="2814127"/>
          </a:xfrm>
          <a:prstGeom prst="rect">
            <a:avLst/>
          </a:prstGeom>
        </p:spPr>
      </p:pic>
      <p:sp>
        <p:nvSpPr>
          <p:cNvPr id="6" name="Google Shape;115;p4">
            <a:extLst>
              <a:ext uri="{FF2B5EF4-FFF2-40B4-BE49-F238E27FC236}">
                <a16:creationId xmlns:a16="http://schemas.microsoft.com/office/drawing/2014/main" id="{9E006308-A72D-958E-8885-3ABF87C8217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16;p4">
            <a:extLst>
              <a:ext uri="{FF2B5EF4-FFF2-40B4-BE49-F238E27FC236}">
                <a16:creationId xmlns:a16="http://schemas.microsoft.com/office/drawing/2014/main" id="{E4EB0767-60E7-083E-6E52-620836734AB7}"/>
              </a:ext>
            </a:extLst>
          </p:cNvPr>
          <p:cNvSpPr/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17;p4">
            <a:extLst>
              <a:ext uri="{FF2B5EF4-FFF2-40B4-BE49-F238E27FC236}">
                <a16:creationId xmlns:a16="http://schemas.microsoft.com/office/drawing/2014/main" id="{5CF7F925-90AD-1F4B-B4F3-65023D37AB79}"/>
              </a:ext>
            </a:extLst>
          </p:cNvPr>
          <p:cNvSpPr/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18;p4">
            <a:extLst>
              <a:ext uri="{FF2B5EF4-FFF2-40B4-BE49-F238E27FC236}">
                <a16:creationId xmlns:a16="http://schemas.microsoft.com/office/drawing/2014/main" id="{A21C11DC-8023-CA08-4BD1-8C4D7CD68520}"/>
              </a:ext>
            </a:extLst>
          </p:cNvPr>
          <p:cNvSpPr txBox="1">
            <a:spLocks/>
          </p:cNvSpPr>
          <p:nvPr/>
        </p:nvSpPr>
        <p:spPr>
          <a:xfrm>
            <a:off x="839885" y="403603"/>
            <a:ext cx="2320575" cy="323649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100"/>
              <a:buFont typeface="Times New Roman"/>
              <a:buNone/>
            </a:pPr>
            <a:r>
              <a:rPr lang="en-US" sz="3100" b="1" dirty="0">
                <a:latin typeface="Times New Roman"/>
                <a:ea typeface="Times New Roman"/>
                <a:cs typeface="Times New Roman"/>
                <a:sym typeface="Times New Roman"/>
              </a:rPr>
              <a:t>Technical Description</a:t>
            </a:r>
          </a:p>
        </p:txBody>
      </p:sp>
      <p:cxnSp>
        <p:nvCxnSpPr>
          <p:cNvPr id="10" name="Google Shape;119;p4">
            <a:extLst>
              <a:ext uri="{FF2B5EF4-FFF2-40B4-BE49-F238E27FC236}">
                <a16:creationId xmlns:a16="http://schemas.microsoft.com/office/drawing/2014/main" id="{691985B1-64E8-8A88-5219-C9CB336BB7BB}"/>
              </a:ext>
            </a:extLst>
          </p:cNvPr>
          <p:cNvCxnSpPr>
            <a:cxnSpLocks/>
          </p:cNvCxnSpPr>
          <p:nvPr/>
        </p:nvCxnSpPr>
        <p:spPr>
          <a:xfrm>
            <a:off x="3435095" y="819150"/>
            <a:ext cx="0" cy="5105400"/>
          </a:xfrm>
          <a:prstGeom prst="straightConnector1">
            <a:avLst/>
          </a:prstGeom>
          <a:noFill/>
          <a:ln w="19050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2B061D6C-85BD-1A33-DB05-1E79ABE78C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194" t="18180" r="21377"/>
          <a:stretch/>
        </p:blipFill>
        <p:spPr>
          <a:xfrm>
            <a:off x="914401" y="2873829"/>
            <a:ext cx="2356412" cy="2912082"/>
          </a:xfrm>
          <a:prstGeom prst="rect">
            <a:avLst/>
          </a:prstGeom>
        </p:spPr>
      </p:pic>
      <p:sp>
        <p:nvSpPr>
          <p:cNvPr id="15" name="Rectangle 1">
            <a:extLst>
              <a:ext uri="{FF2B5EF4-FFF2-40B4-BE49-F238E27FC236}">
                <a16:creationId xmlns:a16="http://schemas.microsoft.com/office/drawing/2014/main" id="{F4123AC5-2DF7-399F-9138-6A846B8DD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Technical Difficulties in Fraud Detection Using AI: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problems include inadequate quality, imbalanced datasets, and changing fraud trends.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Performance: Risks of overfitting and false positives or negatives.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Scalability: The ability to recognize and handle high-dimensional data in real time.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Adversarial attacks and protecting data are two aspects of security and privacy.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Interpretability: The inability of intricate AI models to be transparent.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Respecting the law and moral principles is known as regulatory compliance.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FC299C-6AE8-B523-CFAA-673EA7BFE235}"/>
              </a:ext>
            </a:extLst>
          </p:cNvPr>
          <p:cNvSpPr txBox="1"/>
          <p:nvPr/>
        </p:nvSpPr>
        <p:spPr>
          <a:xfrm>
            <a:off x="3733128" y="3247503"/>
            <a:ext cx="7618987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en-US" dirty="0">
              <a:latin typeface="Arial" panose="020B0604020202020204" pitchFamily="34" charset="0"/>
            </a:endParaRPr>
          </a:p>
          <a:p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Technical Difficulties in Fraud Detection Using AI:</a:t>
            </a:r>
          </a:p>
          <a:p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problems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include inadequate quality, imbalanced datasets, and changing fraud trends.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Performance: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Risks of overfitting and false positives or negatives.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Scalability: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ability to recognize and handle high-dimensional data in real time.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Interpretability: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inability of intricate AI models to be transparent.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2D0CC5C-178D-1D3B-C4A2-F7448516E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549" y="952606"/>
            <a:ext cx="7483050" cy="247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194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E2193-DA3E-4F75-D7B4-BE1CA96E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2DDD5297-7E72-E241-E972-8D8926DB8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0913" y="2541036"/>
            <a:ext cx="4513262" cy="147430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23AB5-CA46-54E3-9A33-88F94E5DD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Google Shape;126;p5">
            <a:extLst>
              <a:ext uri="{FF2B5EF4-FFF2-40B4-BE49-F238E27FC236}">
                <a16:creationId xmlns:a16="http://schemas.microsoft.com/office/drawing/2014/main" id="{3B185778-BB03-DB35-CEBC-26A542E2A2BF}"/>
              </a:ext>
            </a:extLst>
          </p:cNvPr>
          <p:cNvSpPr/>
          <p:nvPr/>
        </p:nvSpPr>
        <p:spPr>
          <a:xfrm>
            <a:off x="0" y="1"/>
            <a:ext cx="121917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28;p5">
            <a:extLst>
              <a:ext uri="{FF2B5EF4-FFF2-40B4-BE49-F238E27FC236}">
                <a16:creationId xmlns:a16="http://schemas.microsoft.com/office/drawing/2014/main" id="{A91FF285-2CD8-FE31-9471-220B8E8C93F7}"/>
              </a:ext>
            </a:extLst>
          </p:cNvPr>
          <p:cNvSpPr txBox="1">
            <a:spLocks/>
          </p:cNvSpPr>
          <p:nvPr/>
        </p:nvSpPr>
        <p:spPr>
          <a:xfrm>
            <a:off x="806100" y="90800"/>
            <a:ext cx="10579500" cy="1188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ts val="4000"/>
              <a:buFont typeface="Times New Roman"/>
              <a:buNone/>
            </a:pPr>
            <a:r>
              <a:rPr lang="en-US" sz="40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of the Problem</a:t>
            </a:r>
            <a:endParaRPr lang="en-US" sz="400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8" name="Google Shape;129;p5">
            <a:extLst>
              <a:ext uri="{FF2B5EF4-FFF2-40B4-BE49-F238E27FC236}">
                <a16:creationId xmlns:a16="http://schemas.microsoft.com/office/drawing/2014/main" id="{AD61CE2C-4C02-BE47-309D-D689060A8421}"/>
              </a:ext>
            </a:extLst>
          </p:cNvPr>
          <p:cNvGrpSpPr/>
          <p:nvPr/>
        </p:nvGrpSpPr>
        <p:grpSpPr>
          <a:xfrm rot="5400000">
            <a:off x="9262371" y="134262"/>
            <a:ext cx="3142428" cy="2716829"/>
            <a:chOff x="-305" y="-4155"/>
            <a:chExt cx="2514948" cy="2174333"/>
          </a:xfrm>
        </p:grpSpPr>
        <p:sp>
          <p:nvSpPr>
            <p:cNvPr id="9" name="Google Shape;130;p5">
              <a:extLst>
                <a:ext uri="{FF2B5EF4-FFF2-40B4-BE49-F238E27FC236}">
                  <a16:creationId xmlns:a16="http://schemas.microsoft.com/office/drawing/2014/main" id="{CDC28449-451E-FD72-AF19-7B1CE51D164D}"/>
                </a:ext>
              </a:extLst>
            </p:cNvPr>
            <p:cNvSpPr/>
            <p:nvPr/>
          </p:nvSpPr>
          <p:spPr>
            <a:xfrm>
              <a:off x="-305" y="0"/>
              <a:ext cx="2514948" cy="2170178"/>
            </a:xfrm>
            <a:custGeom>
              <a:avLst/>
              <a:gdLst/>
              <a:ahLst/>
              <a:cxnLst/>
              <a:rect l="l" t="t" r="r" b="b"/>
              <a:pathLst>
                <a:path w="2514948" h="2170178" extrusionOk="0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143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31;p5">
              <a:extLst>
                <a:ext uri="{FF2B5EF4-FFF2-40B4-BE49-F238E27FC236}">
                  <a16:creationId xmlns:a16="http://schemas.microsoft.com/office/drawing/2014/main" id="{F3619C82-56B8-C831-3A59-757AACC0E6FA}"/>
                </a:ext>
              </a:extLst>
            </p:cNvPr>
            <p:cNvSpPr/>
            <p:nvPr/>
          </p:nvSpPr>
          <p:spPr>
            <a:xfrm>
              <a:off x="-305" y="-4155"/>
              <a:ext cx="2493062" cy="1947896"/>
            </a:xfrm>
            <a:custGeom>
              <a:avLst/>
              <a:gdLst/>
              <a:ahLst/>
              <a:cxnLst/>
              <a:rect l="l" t="t" r="r" b="b"/>
              <a:pathLst>
                <a:path w="2493062" h="1947896" extrusionOk="0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143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32;p5">
              <a:extLst>
                <a:ext uri="{FF2B5EF4-FFF2-40B4-BE49-F238E27FC236}">
                  <a16:creationId xmlns:a16="http://schemas.microsoft.com/office/drawing/2014/main" id="{0CDCE6A4-535F-30B5-7943-67828D95B01D}"/>
                </a:ext>
              </a:extLst>
            </p:cNvPr>
            <p:cNvSpPr/>
            <p:nvPr/>
          </p:nvSpPr>
          <p:spPr>
            <a:xfrm>
              <a:off x="-305" y="0"/>
              <a:ext cx="2501089" cy="1972702"/>
            </a:xfrm>
            <a:custGeom>
              <a:avLst/>
              <a:gdLst/>
              <a:ahLst/>
              <a:cxnLst/>
              <a:rect l="l" t="t" r="r" b="b"/>
              <a:pathLst>
                <a:path w="2501089" h="1972702" extrusionOk="0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143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33;p5">
              <a:extLst>
                <a:ext uri="{FF2B5EF4-FFF2-40B4-BE49-F238E27FC236}">
                  <a16:creationId xmlns:a16="http://schemas.microsoft.com/office/drawing/2014/main" id="{957FDC49-168A-A667-1F91-E932BCBD0C70}"/>
                </a:ext>
              </a:extLst>
            </p:cNvPr>
            <p:cNvSpPr/>
            <p:nvPr/>
          </p:nvSpPr>
          <p:spPr>
            <a:xfrm>
              <a:off x="305" y="1"/>
              <a:ext cx="2491105" cy="1943661"/>
            </a:xfrm>
            <a:custGeom>
              <a:avLst/>
              <a:gdLst/>
              <a:ahLst/>
              <a:cxnLst/>
              <a:rect l="l" t="t" r="r" b="b"/>
              <a:pathLst>
                <a:path w="2491105" h="1943661" extrusionOk="0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143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" name="Google Shape;134;p5">
            <a:extLst>
              <a:ext uri="{FF2B5EF4-FFF2-40B4-BE49-F238E27FC236}">
                <a16:creationId xmlns:a16="http://schemas.microsoft.com/office/drawing/2014/main" id="{DBF7B7F3-217E-4592-2052-8332A696EB4B}"/>
              </a:ext>
            </a:extLst>
          </p:cNvPr>
          <p:cNvGrpSpPr/>
          <p:nvPr/>
        </p:nvGrpSpPr>
        <p:grpSpPr>
          <a:xfrm rot="10800000" flipH="1">
            <a:off x="0" y="5048048"/>
            <a:ext cx="2412031" cy="1809952"/>
            <a:chOff x="-305" y="-1"/>
            <a:chExt cx="3832880" cy="2876136"/>
          </a:xfrm>
        </p:grpSpPr>
        <p:sp>
          <p:nvSpPr>
            <p:cNvPr id="14" name="Google Shape;135;p5">
              <a:extLst>
                <a:ext uri="{FF2B5EF4-FFF2-40B4-BE49-F238E27FC236}">
                  <a16:creationId xmlns:a16="http://schemas.microsoft.com/office/drawing/2014/main" id="{F63201FE-42C2-45F6-31CF-915191CAF5CA}"/>
                </a:ext>
              </a:extLst>
            </p:cNvPr>
            <p:cNvSpPr/>
            <p:nvPr/>
          </p:nvSpPr>
          <p:spPr>
            <a:xfrm>
              <a:off x="305" y="1"/>
              <a:ext cx="3815424" cy="2653659"/>
            </a:xfrm>
            <a:custGeom>
              <a:avLst/>
              <a:gdLst/>
              <a:ahLst/>
              <a:cxnLst/>
              <a:rect l="l" t="t" r="r" b="b"/>
              <a:pathLst>
                <a:path w="3815424" h="2653659" extrusionOk="0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143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36;p5">
              <a:extLst>
                <a:ext uri="{FF2B5EF4-FFF2-40B4-BE49-F238E27FC236}">
                  <a16:creationId xmlns:a16="http://schemas.microsoft.com/office/drawing/2014/main" id="{BC309BD4-0941-828F-3634-271A7BE88E57}"/>
                </a:ext>
              </a:extLst>
            </p:cNvPr>
            <p:cNvSpPr/>
            <p:nvPr/>
          </p:nvSpPr>
          <p:spPr>
            <a:xfrm>
              <a:off x="305" y="-1"/>
              <a:ext cx="3815424" cy="2653660"/>
            </a:xfrm>
            <a:custGeom>
              <a:avLst/>
              <a:gdLst/>
              <a:ahLst/>
              <a:cxnLst/>
              <a:rect l="l" t="t" r="r" b="b"/>
              <a:pathLst>
                <a:path w="3815424" h="2653660" extrusionOk="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143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37;p5">
              <a:extLst>
                <a:ext uri="{FF2B5EF4-FFF2-40B4-BE49-F238E27FC236}">
                  <a16:creationId xmlns:a16="http://schemas.microsoft.com/office/drawing/2014/main" id="{4B9DAD9F-E6B7-584E-31B2-EE745EAA24CC}"/>
                </a:ext>
              </a:extLst>
            </p:cNvPr>
            <p:cNvSpPr/>
            <p:nvPr/>
          </p:nvSpPr>
          <p:spPr>
            <a:xfrm>
              <a:off x="-305" y="1"/>
              <a:ext cx="3815986" cy="2675935"/>
            </a:xfrm>
            <a:custGeom>
              <a:avLst/>
              <a:gdLst/>
              <a:ahLst/>
              <a:cxnLst/>
              <a:rect l="l" t="t" r="r" b="b"/>
              <a:pathLst>
                <a:path w="3815986" h="2675935" extrusionOk="0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143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38;p5">
              <a:extLst>
                <a:ext uri="{FF2B5EF4-FFF2-40B4-BE49-F238E27FC236}">
                  <a16:creationId xmlns:a16="http://schemas.microsoft.com/office/drawing/2014/main" id="{2839601E-AAA2-7739-57ED-60B14E0F89C5}"/>
                </a:ext>
              </a:extLst>
            </p:cNvPr>
            <p:cNvSpPr/>
            <p:nvPr/>
          </p:nvSpPr>
          <p:spPr>
            <a:xfrm>
              <a:off x="305" y="-1"/>
              <a:ext cx="3832270" cy="2876136"/>
            </a:xfrm>
            <a:custGeom>
              <a:avLst/>
              <a:gdLst/>
              <a:ahLst/>
              <a:cxnLst/>
              <a:rect l="l" t="t" r="r" b="b"/>
              <a:pathLst>
                <a:path w="3832270" h="2876136" extrusionOk="0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143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2E6067A3-6B28-4C4F-055A-238A313741D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41259" y="1523805"/>
            <a:ext cx="11235312" cy="459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944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2F5E616-7169-8CF6-DE26-C916DC1187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Google Shape;145;p6">
            <a:extLst>
              <a:ext uri="{FF2B5EF4-FFF2-40B4-BE49-F238E27FC236}">
                <a16:creationId xmlns:a16="http://schemas.microsoft.com/office/drawing/2014/main" id="{B0B83CC5-2C61-A1BA-1E29-EA05DD527ACD}"/>
              </a:ext>
            </a:extLst>
          </p:cNvPr>
          <p:cNvSpPr/>
          <p:nvPr/>
        </p:nvSpPr>
        <p:spPr>
          <a:xfrm>
            <a:off x="5483700" y="0"/>
            <a:ext cx="6706573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46;p6">
            <a:extLst>
              <a:ext uri="{FF2B5EF4-FFF2-40B4-BE49-F238E27FC236}">
                <a16:creationId xmlns:a16="http://schemas.microsoft.com/office/drawing/2014/main" id="{CD29499D-6DE1-67BB-90B9-881FF583BB94}"/>
              </a:ext>
            </a:extLst>
          </p:cNvPr>
          <p:cNvSpPr/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47;p6">
            <a:extLst>
              <a:ext uri="{FF2B5EF4-FFF2-40B4-BE49-F238E27FC236}">
                <a16:creationId xmlns:a16="http://schemas.microsoft.com/office/drawing/2014/main" id="{4F4A3F33-14B3-0241-3C08-9AC5E2F833B1}"/>
              </a:ext>
            </a:extLst>
          </p:cNvPr>
          <p:cNvSpPr/>
          <p:nvPr/>
        </p:nvSpPr>
        <p:spPr>
          <a:xfrm>
            <a:off x="641774" y="623275"/>
            <a:ext cx="10905000" cy="5607900"/>
          </a:xfrm>
          <a:prstGeom prst="rect">
            <a:avLst/>
          </a:prstGeom>
          <a:noFill/>
          <a:ln w="1905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F9A083-9726-5E08-725F-06C437DA0E1E}"/>
              </a:ext>
            </a:extLst>
          </p:cNvPr>
          <p:cNvSpPr/>
          <p:nvPr/>
        </p:nvSpPr>
        <p:spPr>
          <a:xfrm>
            <a:off x="916075" y="1603717"/>
            <a:ext cx="4528122" cy="43748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8166B89-314B-C1ED-144F-A87AC9555775}"/>
              </a:ext>
            </a:extLst>
          </p:cNvPr>
          <p:cNvCxnSpPr/>
          <p:nvPr/>
        </p:nvCxnSpPr>
        <p:spPr>
          <a:xfrm>
            <a:off x="5444197" y="879414"/>
            <a:ext cx="0" cy="5099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9D7436F8-B479-3806-F80B-4D605F2104A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911" t="18595" r="13968"/>
          <a:stretch/>
        </p:blipFill>
        <p:spPr>
          <a:xfrm>
            <a:off x="955579" y="2616591"/>
            <a:ext cx="4256712" cy="30882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F69E52B-A555-3154-95DA-A836D9F8E55A}"/>
              </a:ext>
            </a:extLst>
          </p:cNvPr>
          <p:cNvSpPr txBox="1"/>
          <p:nvPr/>
        </p:nvSpPr>
        <p:spPr>
          <a:xfrm>
            <a:off x="960536" y="976910"/>
            <a:ext cx="43022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KEY POINTS OF SOLUTION   </a:t>
            </a:r>
            <a:endParaRPr lang="en-IN" sz="4400" dirty="0">
              <a:solidFill>
                <a:schemeClr val="tx1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AB597D-49B9-3545-3E2B-E989C0C8C3E5}"/>
              </a:ext>
            </a:extLst>
          </p:cNvPr>
          <p:cNvSpPr txBox="1"/>
          <p:nvPr/>
        </p:nvSpPr>
        <p:spPr>
          <a:xfrm>
            <a:off x="5848350" y="1153201"/>
            <a:ext cx="521969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Data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Arrange and clean the data; if necessary, include more sources.</a:t>
            </a:r>
            <a:b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Smarter Models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Make use of AI and ML that adapt to new trends.</a:t>
            </a:r>
            <a:b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Reduced False Alarms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Increase accuracy by combining rules and cutting-edge AI.</a:t>
            </a:r>
            <a:b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Scalable Systems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For expansion, use cloud and modular architectures.</a:t>
            </a:r>
            <a:b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Remain Compliant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Observe privacy regulations and safeguard data.</a:t>
            </a:r>
            <a:b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055421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3;p7">
            <a:extLst>
              <a:ext uri="{FF2B5EF4-FFF2-40B4-BE49-F238E27FC236}">
                <a16:creationId xmlns:a16="http://schemas.microsoft.com/office/drawing/2014/main" id="{355889E2-2A1C-882B-52F5-48E22F58558E}"/>
              </a:ext>
            </a:extLst>
          </p:cNvPr>
          <p:cNvSpPr/>
          <p:nvPr/>
        </p:nvSpPr>
        <p:spPr>
          <a:xfrm>
            <a:off x="0" y="-1"/>
            <a:ext cx="12191695" cy="68520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54;p7">
            <a:extLst>
              <a:ext uri="{FF2B5EF4-FFF2-40B4-BE49-F238E27FC236}">
                <a16:creationId xmlns:a16="http://schemas.microsoft.com/office/drawing/2014/main" id="{E6CA9CD0-CDA4-EA35-2BD3-2A865ED21834}"/>
              </a:ext>
            </a:extLst>
          </p:cNvPr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55;p7">
            <a:extLst>
              <a:ext uri="{FF2B5EF4-FFF2-40B4-BE49-F238E27FC236}">
                <a16:creationId xmlns:a16="http://schemas.microsoft.com/office/drawing/2014/main" id="{97E33961-00CE-52CF-373D-5C0A139DD7E5}"/>
              </a:ext>
            </a:extLst>
          </p:cNvPr>
          <p:cNvSpPr txBox="1">
            <a:spLocks/>
          </p:cNvSpPr>
          <p:nvPr/>
        </p:nvSpPr>
        <p:spPr>
          <a:xfrm>
            <a:off x="6590662" y="4267832"/>
            <a:ext cx="4805996" cy="1297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Thanks </a:t>
            </a:r>
            <a:endParaRPr lang="en-US"/>
          </a:p>
        </p:txBody>
      </p:sp>
      <p:pic>
        <p:nvPicPr>
          <p:cNvPr id="5" name="Google Shape;156;p7" descr="Like">
            <a:extLst>
              <a:ext uri="{FF2B5EF4-FFF2-40B4-BE49-F238E27FC236}">
                <a16:creationId xmlns:a16="http://schemas.microsoft.com/office/drawing/2014/main" id="{69B56BCC-68FD-112F-11E6-A12934FA922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 extrusionOk="0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  <a:noFill/>
          <a:ln>
            <a:noFill/>
          </a:ln>
        </p:spPr>
      </p:pic>
      <p:grpSp>
        <p:nvGrpSpPr>
          <p:cNvPr id="6" name="Google Shape;157;p7">
            <a:extLst>
              <a:ext uri="{FF2B5EF4-FFF2-40B4-BE49-F238E27FC236}">
                <a16:creationId xmlns:a16="http://schemas.microsoft.com/office/drawing/2014/main" id="{83D051BE-7261-AF34-A6C4-5F8A7CB5876E}"/>
              </a:ext>
            </a:extLst>
          </p:cNvPr>
          <p:cNvGrpSpPr/>
          <p:nvPr/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7" name="Google Shape;158;p7">
              <a:extLst>
                <a:ext uri="{FF2B5EF4-FFF2-40B4-BE49-F238E27FC236}">
                  <a16:creationId xmlns:a16="http://schemas.microsoft.com/office/drawing/2014/main" id="{CA7016D3-B369-F5B6-CFEA-0FFAA37DCB77}"/>
                </a:ext>
              </a:extLst>
            </p:cNvPr>
            <p:cNvSpPr/>
            <p:nvPr/>
          </p:nvSpPr>
          <p:spPr>
            <a:xfrm flipH="1">
              <a:off x="305" y="34854"/>
              <a:ext cx="6028697" cy="6817170"/>
            </a:xfrm>
            <a:custGeom>
              <a:avLst/>
              <a:gdLst/>
              <a:ahLst/>
              <a:cxnLst/>
              <a:rect l="l" t="t" r="r" b="b"/>
              <a:pathLst>
                <a:path w="6028697" h="6817170" extrusionOk="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59;p7">
              <a:extLst>
                <a:ext uri="{FF2B5EF4-FFF2-40B4-BE49-F238E27FC236}">
                  <a16:creationId xmlns:a16="http://schemas.microsoft.com/office/drawing/2014/main" id="{3B6E06CB-9F55-AE2F-E879-810BF4512BE7}"/>
                </a:ext>
              </a:extLst>
            </p:cNvPr>
            <p:cNvSpPr/>
            <p:nvPr/>
          </p:nvSpPr>
          <p:spPr>
            <a:xfrm flipH="1">
              <a:off x="305" y="1"/>
              <a:ext cx="6165116" cy="6858001"/>
            </a:xfrm>
            <a:custGeom>
              <a:avLst/>
              <a:gdLst/>
              <a:ahLst/>
              <a:cxnLst/>
              <a:rect l="l" t="t" r="r" b="b"/>
              <a:pathLst>
                <a:path w="6264586" h="6858001" extrusionOk="0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60;p7">
              <a:extLst>
                <a:ext uri="{FF2B5EF4-FFF2-40B4-BE49-F238E27FC236}">
                  <a16:creationId xmlns:a16="http://schemas.microsoft.com/office/drawing/2014/main" id="{954C22EC-B216-A779-8A51-ED0F30893D70}"/>
                </a:ext>
              </a:extLst>
            </p:cNvPr>
            <p:cNvSpPr/>
            <p:nvPr/>
          </p:nvSpPr>
          <p:spPr>
            <a:xfrm flipH="1">
              <a:off x="305" y="-5977"/>
              <a:ext cx="6238675" cy="6858001"/>
            </a:xfrm>
            <a:custGeom>
              <a:avLst/>
              <a:gdLst/>
              <a:ahLst/>
              <a:cxnLst/>
              <a:rect l="l" t="t" r="r" b="b"/>
              <a:pathLst>
                <a:path w="6264586" h="6858001" extrusionOk="0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045476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202</TotalTime>
  <Words>398</Words>
  <Application>Microsoft Office PowerPoint</Application>
  <PresentationFormat>Widescreen</PresentationFormat>
  <Paragraphs>50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Introduction </vt:lpstr>
      <vt:lpstr>Team Detail:-</vt:lpstr>
      <vt:lpstr>Problem Statement :- </vt:lpstr>
      <vt:lpstr>Technical Description :- 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VISHNU KUMAR</dc:creator>
  <cp:lastModifiedBy>VISHNU KUMAR</cp:lastModifiedBy>
  <cp:revision>4</cp:revision>
  <dcterms:created xsi:type="dcterms:W3CDTF">2025-01-28T11:05:32Z</dcterms:created>
  <dcterms:modified xsi:type="dcterms:W3CDTF">2025-01-29T00:08:22Z</dcterms:modified>
</cp:coreProperties>
</file>