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6801D5B-1B02-4243-8DDB-351BEC40BC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6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4DDB7-E6D6-4AA8-9596-9B9BD2E74DE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364425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445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70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2281811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99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14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864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65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180527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4DDB7-E6D6-4AA8-9596-9B9BD2E74DE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01D5B-1B02-4243-8DDB-351BEC40BC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69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64DDB7-E6D6-4AA8-9596-9B9BD2E74DE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131044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64DDB7-E6D6-4AA8-9596-9B9BD2E74DE5}"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801D5B-1B02-4243-8DDB-351BEC40BC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91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64DDB7-E6D6-4AA8-9596-9B9BD2E74DE5}"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801D5B-1B02-4243-8DDB-351BEC40BC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54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4DDB7-E6D6-4AA8-9596-9B9BD2E74DE5}"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191441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4DDB7-E6D6-4AA8-9596-9B9BD2E74DE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01D5B-1B02-4243-8DDB-351BEC40BC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92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4DDB7-E6D6-4AA8-9596-9B9BD2E74DE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01D5B-1B02-4243-8DDB-351BEC40BCDC}" type="slidenum">
              <a:rPr lang="en-IN" smtClean="0"/>
              <a:t>‹#›</a:t>
            </a:fld>
            <a:endParaRPr lang="en-IN"/>
          </a:p>
        </p:txBody>
      </p:sp>
    </p:spTree>
    <p:extLst>
      <p:ext uri="{BB962C8B-B14F-4D97-AF65-F5344CB8AC3E}">
        <p14:creationId xmlns:p14="http://schemas.microsoft.com/office/powerpoint/2010/main" val="13688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4DDB7-E6D6-4AA8-9596-9B9BD2E74DE5}" type="datetimeFigureOut">
              <a:rPr lang="en-IN" smtClean="0"/>
              <a:t>27-02-2023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801D5B-1B02-4243-8DDB-351BEC40BCDC}" type="slidenum">
              <a:rPr lang="en-IN" smtClean="0"/>
              <a:t>‹#›</a:t>
            </a:fld>
            <a:endParaRPr lang="en-IN"/>
          </a:p>
        </p:txBody>
      </p:sp>
    </p:spTree>
    <p:extLst>
      <p:ext uri="{BB962C8B-B14F-4D97-AF65-F5344CB8AC3E}">
        <p14:creationId xmlns:p14="http://schemas.microsoft.com/office/powerpoint/2010/main" val="2718187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B775-DA6F-E98A-9A2E-364AD31D8ECB}"/>
              </a:ext>
            </a:extLst>
          </p:cNvPr>
          <p:cNvSpPr>
            <a:spLocks noGrp="1"/>
          </p:cNvSpPr>
          <p:nvPr>
            <p:ph type="title"/>
          </p:nvPr>
        </p:nvSpPr>
        <p:spPr/>
        <p:txBody>
          <a:bodyPr/>
          <a:lstStyle/>
          <a:p>
            <a:r>
              <a:rPr lang="en-IN" dirty="0" err="1"/>
              <a:t>Samyukta</a:t>
            </a:r>
            <a:r>
              <a:rPr lang="en-IN" dirty="0"/>
              <a:t> Maharashtra Parishad</a:t>
            </a:r>
          </a:p>
        </p:txBody>
      </p:sp>
      <p:sp>
        <p:nvSpPr>
          <p:cNvPr id="5" name="Content Placeholder 4">
            <a:extLst>
              <a:ext uri="{FF2B5EF4-FFF2-40B4-BE49-F238E27FC236}">
                <a16:creationId xmlns:a16="http://schemas.microsoft.com/office/drawing/2014/main" id="{0DE276FD-665C-0FF9-8C73-DA4BF957065F}"/>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Söhne"/>
              </a:rPr>
              <a:t>A meeting of 'Maharashtra </a:t>
            </a:r>
            <a:r>
              <a:rPr lang="en-US" b="0" i="0" dirty="0" err="1">
                <a:solidFill>
                  <a:schemeClr val="tx1"/>
                </a:solidFill>
                <a:effectLst/>
                <a:latin typeface="Söhne"/>
              </a:rPr>
              <a:t>Ekikaran</a:t>
            </a:r>
            <a:r>
              <a:rPr lang="en-US" b="0" i="0" dirty="0">
                <a:solidFill>
                  <a:schemeClr val="tx1"/>
                </a:solidFill>
                <a:effectLst/>
                <a:latin typeface="Söhne"/>
              </a:rPr>
              <a:t> Parishad' was held in Mumbai on 28th July.</a:t>
            </a:r>
          </a:p>
          <a:p>
            <a:pPr algn="l">
              <a:buFont typeface="Arial" panose="020B0604020202020204" pitchFamily="34" charset="0"/>
              <a:buChar char="•"/>
            </a:pPr>
            <a:r>
              <a:rPr lang="en-US" b="0" i="0" dirty="0">
                <a:solidFill>
                  <a:schemeClr val="tx1"/>
                </a:solidFill>
                <a:effectLst/>
                <a:latin typeface="Söhne"/>
              </a:rPr>
              <a:t>The president of the meeting was </a:t>
            </a:r>
            <a:r>
              <a:rPr lang="en-US" b="0" i="0" dirty="0" err="1">
                <a:solidFill>
                  <a:schemeClr val="tx1"/>
                </a:solidFill>
                <a:effectLst/>
                <a:latin typeface="Söhne"/>
              </a:rPr>
              <a:t>Shankarrao</a:t>
            </a:r>
            <a:r>
              <a:rPr lang="en-US" b="0" i="0" dirty="0">
                <a:solidFill>
                  <a:schemeClr val="tx1"/>
                </a:solidFill>
                <a:effectLst/>
                <a:latin typeface="Söhne"/>
              </a:rPr>
              <a:t> Dev.</a:t>
            </a:r>
          </a:p>
          <a:p>
            <a:pPr algn="l">
              <a:buFont typeface="Arial" panose="020B0604020202020204" pitchFamily="34" charset="0"/>
              <a:buChar char="•"/>
            </a:pPr>
            <a:r>
              <a:rPr lang="en-US" b="0" i="0" dirty="0">
                <a:solidFill>
                  <a:schemeClr val="tx1"/>
                </a:solidFill>
                <a:effectLst/>
                <a:latin typeface="Söhne"/>
              </a:rPr>
              <a:t>A resolution was passed to include all Marathi-speaking regions into one state.</a:t>
            </a:r>
          </a:p>
          <a:p>
            <a:pPr algn="l">
              <a:buFont typeface="Arial" panose="020B0604020202020204" pitchFamily="34" charset="0"/>
              <a:buChar char="•"/>
            </a:pPr>
            <a:r>
              <a:rPr lang="en-US" b="0" i="0" dirty="0">
                <a:solidFill>
                  <a:schemeClr val="tx1"/>
                </a:solidFill>
                <a:effectLst/>
                <a:latin typeface="Söhne"/>
              </a:rPr>
              <a:t>This would include regions like Mumbai, Central provinces, Marathwada, and </a:t>
            </a:r>
            <a:r>
              <a:rPr lang="en-US" b="0" i="0" dirty="0" err="1">
                <a:solidFill>
                  <a:schemeClr val="tx1"/>
                </a:solidFill>
                <a:effectLst/>
                <a:latin typeface="Söhne"/>
              </a:rPr>
              <a:t>Gomantak</a:t>
            </a:r>
            <a:r>
              <a:rPr lang="en-US" b="0" i="0" dirty="0">
                <a:solidFill>
                  <a:schemeClr val="tx1"/>
                </a:solidFill>
                <a:effectLst/>
                <a:latin typeface="Söhne"/>
              </a:rPr>
              <a:t>.</a:t>
            </a:r>
          </a:p>
          <a:p>
            <a:endParaRPr lang="en-IN" dirty="0"/>
          </a:p>
        </p:txBody>
      </p:sp>
    </p:spTree>
    <p:extLst>
      <p:ext uri="{BB962C8B-B14F-4D97-AF65-F5344CB8AC3E}">
        <p14:creationId xmlns:p14="http://schemas.microsoft.com/office/powerpoint/2010/main" val="146137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6118-F51C-6D5B-8CE2-B33D924A7E33}"/>
              </a:ext>
            </a:extLst>
          </p:cNvPr>
          <p:cNvSpPr>
            <a:spLocks noGrp="1"/>
          </p:cNvSpPr>
          <p:nvPr>
            <p:ph type="title"/>
          </p:nvPr>
        </p:nvSpPr>
        <p:spPr/>
        <p:txBody>
          <a:bodyPr>
            <a:normAutofit fontScale="90000"/>
          </a:bodyPr>
          <a:lstStyle/>
          <a:p>
            <a:r>
              <a:rPr lang="en-US" b="0" i="0" dirty="0">
                <a:solidFill>
                  <a:schemeClr val="tx1"/>
                </a:solidFill>
                <a:effectLst/>
                <a:latin typeface="Söhne"/>
              </a:rPr>
              <a:t>Maharashtra </a:t>
            </a:r>
            <a:r>
              <a:rPr lang="en-US" b="0" i="0" dirty="0" err="1">
                <a:solidFill>
                  <a:schemeClr val="tx1"/>
                </a:solidFill>
                <a:effectLst/>
                <a:latin typeface="Söhne"/>
              </a:rPr>
              <a:t>Ekikaran</a:t>
            </a:r>
            <a:r>
              <a:rPr lang="en-US" b="0" i="0" dirty="0">
                <a:solidFill>
                  <a:schemeClr val="tx1"/>
                </a:solidFill>
                <a:effectLst/>
                <a:latin typeface="Söhne"/>
              </a:rPr>
              <a:t> Parishad</a:t>
            </a:r>
            <a:br>
              <a:rPr lang="en-US" b="0" i="0" dirty="0">
                <a:solidFill>
                  <a:schemeClr val="tx1"/>
                </a:solidFill>
                <a:effectLst/>
                <a:latin typeface="Söhne"/>
              </a:rPr>
            </a:br>
            <a:r>
              <a:rPr lang="en-US" b="0" i="0" dirty="0">
                <a:solidFill>
                  <a:schemeClr val="tx1"/>
                </a:solidFill>
                <a:effectLst/>
                <a:latin typeface="Söhne"/>
              </a:rPr>
              <a:t>(Extra </a:t>
            </a:r>
            <a:r>
              <a:rPr lang="en-IN" b="0" i="0" dirty="0">
                <a:solidFill>
                  <a:schemeClr val="tx1"/>
                </a:solidFill>
                <a:effectLst/>
                <a:latin typeface="Söhne"/>
              </a:rPr>
              <a:t>Information</a:t>
            </a:r>
            <a:r>
              <a:rPr lang="en-US" b="0" i="0" dirty="0">
                <a:solidFill>
                  <a:schemeClr val="tx1"/>
                </a:solidFill>
                <a:effectLst/>
                <a:latin typeface="Söhne"/>
              </a:rPr>
              <a:t>)</a:t>
            </a:r>
            <a:endParaRPr lang="en-IN" dirty="0"/>
          </a:p>
        </p:txBody>
      </p:sp>
      <p:sp>
        <p:nvSpPr>
          <p:cNvPr id="3" name="Content Placeholder 2">
            <a:extLst>
              <a:ext uri="{FF2B5EF4-FFF2-40B4-BE49-F238E27FC236}">
                <a16:creationId xmlns:a16="http://schemas.microsoft.com/office/drawing/2014/main" id="{2C4700B6-8879-1932-3820-F63F3154D1B5}"/>
              </a:ext>
            </a:extLst>
          </p:cNvPr>
          <p:cNvSpPr>
            <a:spLocks noGrp="1"/>
          </p:cNvSpPr>
          <p:nvPr>
            <p:ph idx="1"/>
          </p:nvPr>
        </p:nvSpPr>
        <p:spPr/>
        <p:txBody>
          <a:bodyPr>
            <a:normAutofit lnSpcReduction="10000"/>
          </a:bodyPr>
          <a:lstStyle/>
          <a:p>
            <a:pPr marL="0" indent="0">
              <a:buNone/>
            </a:pPr>
            <a:r>
              <a:rPr lang="en-US" b="0" i="0" dirty="0">
                <a:solidFill>
                  <a:schemeClr val="tx1"/>
                </a:solidFill>
                <a:effectLst/>
                <a:latin typeface="Söhne"/>
              </a:rPr>
              <a:t>The Maharashtra </a:t>
            </a:r>
            <a:r>
              <a:rPr lang="en-US" b="0" i="0" dirty="0" err="1">
                <a:solidFill>
                  <a:schemeClr val="tx1"/>
                </a:solidFill>
                <a:effectLst/>
                <a:latin typeface="Söhne"/>
              </a:rPr>
              <a:t>Ekikaran</a:t>
            </a:r>
            <a:r>
              <a:rPr lang="en-US" b="0" i="0" dirty="0">
                <a:solidFill>
                  <a:schemeClr val="tx1"/>
                </a:solidFill>
                <a:effectLst/>
                <a:latin typeface="Söhne"/>
              </a:rPr>
              <a:t> Parishad was a political organization in India that was active in the 1950s and 1960s. The main objective of the organization was to merge all Marathi-speaking regions of India into a single state. The organization was founded in 1948 by the prominent Marathi writer Keshavrao </a:t>
            </a:r>
            <a:r>
              <a:rPr lang="en-US" b="0" i="0" dirty="0" err="1">
                <a:solidFill>
                  <a:schemeClr val="tx1"/>
                </a:solidFill>
                <a:effectLst/>
                <a:latin typeface="Söhne"/>
              </a:rPr>
              <a:t>Jedhe</a:t>
            </a:r>
            <a:r>
              <a:rPr lang="en-US" b="0" i="0" dirty="0">
                <a:solidFill>
                  <a:schemeClr val="tx1"/>
                </a:solidFill>
                <a:effectLst/>
                <a:latin typeface="Söhne"/>
              </a:rPr>
              <a:t>, and its first president was </a:t>
            </a:r>
            <a:r>
              <a:rPr lang="en-US" b="0" i="0" dirty="0" err="1">
                <a:solidFill>
                  <a:schemeClr val="tx1"/>
                </a:solidFill>
                <a:effectLst/>
                <a:latin typeface="Söhne"/>
              </a:rPr>
              <a:t>Shankarrao</a:t>
            </a:r>
            <a:r>
              <a:rPr lang="en-US" b="0" i="0" dirty="0">
                <a:solidFill>
                  <a:schemeClr val="tx1"/>
                </a:solidFill>
                <a:effectLst/>
                <a:latin typeface="Söhne"/>
              </a:rPr>
              <a:t> Deo. The Parishad organized various agitations and protests to achieve its goal, including the famous </a:t>
            </a:r>
            <a:r>
              <a:rPr lang="en-US" b="0" i="0" dirty="0" err="1">
                <a:solidFill>
                  <a:schemeClr val="tx1"/>
                </a:solidFill>
                <a:effectLst/>
                <a:latin typeface="Söhne"/>
              </a:rPr>
              <a:t>Samyukta</a:t>
            </a:r>
            <a:r>
              <a:rPr lang="en-US" b="0" i="0" dirty="0">
                <a:solidFill>
                  <a:schemeClr val="tx1"/>
                </a:solidFill>
                <a:effectLst/>
                <a:latin typeface="Söhne"/>
              </a:rPr>
              <a:t> Maharashtra Movement in the late 1950s. The movement eventually led to the formation of the state of Maharashtra in 1960, which included the former Bombay State and other Marathi-speaking areas.</a:t>
            </a:r>
            <a:endParaRPr lang="en-IN" dirty="0">
              <a:solidFill>
                <a:schemeClr val="tx1"/>
              </a:solidFill>
            </a:endParaRPr>
          </a:p>
        </p:txBody>
      </p:sp>
    </p:spTree>
    <p:extLst>
      <p:ext uri="{BB962C8B-B14F-4D97-AF65-F5344CB8AC3E}">
        <p14:creationId xmlns:p14="http://schemas.microsoft.com/office/powerpoint/2010/main" val="29501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E915-4143-38BB-6191-084074C2252E}"/>
              </a:ext>
            </a:extLst>
          </p:cNvPr>
          <p:cNvSpPr>
            <a:spLocks noGrp="1"/>
          </p:cNvSpPr>
          <p:nvPr>
            <p:ph type="title"/>
          </p:nvPr>
        </p:nvSpPr>
        <p:spPr/>
        <p:txBody>
          <a:bodyPr>
            <a:normAutofit fontScale="90000"/>
          </a:bodyPr>
          <a:lstStyle/>
          <a:p>
            <a:r>
              <a:rPr lang="en-US" b="0" i="0" dirty="0" err="1">
                <a:solidFill>
                  <a:schemeClr val="tx1"/>
                </a:solidFill>
                <a:effectLst/>
                <a:latin typeface="Söhne"/>
              </a:rPr>
              <a:t>Shankarrao</a:t>
            </a:r>
            <a:r>
              <a:rPr lang="en-US" b="0" i="0" dirty="0">
                <a:solidFill>
                  <a:schemeClr val="tx1"/>
                </a:solidFill>
                <a:effectLst/>
                <a:latin typeface="Söhne"/>
              </a:rPr>
              <a:t> Dev</a:t>
            </a:r>
            <a:br>
              <a:rPr lang="en-US" b="0" i="0" dirty="0">
                <a:solidFill>
                  <a:schemeClr val="tx1"/>
                </a:solidFill>
                <a:effectLst/>
                <a:latin typeface="Söhne"/>
              </a:rPr>
            </a:br>
            <a:r>
              <a:rPr lang="en-US" b="0" i="0" dirty="0">
                <a:solidFill>
                  <a:schemeClr val="tx1"/>
                </a:solidFill>
                <a:effectLst/>
                <a:latin typeface="Söhne"/>
              </a:rPr>
              <a:t>(Extra </a:t>
            </a:r>
            <a:r>
              <a:rPr lang="en-IN" b="0" i="0" dirty="0">
                <a:solidFill>
                  <a:schemeClr val="tx1"/>
                </a:solidFill>
                <a:effectLst/>
                <a:latin typeface="Söhne"/>
              </a:rPr>
              <a:t>Information</a:t>
            </a:r>
            <a:r>
              <a:rPr lang="en-US" b="0" i="0" dirty="0">
                <a:solidFill>
                  <a:schemeClr val="tx1"/>
                </a:solidFill>
                <a:effectLst/>
                <a:latin typeface="Söhne"/>
              </a:rPr>
              <a:t>)</a:t>
            </a:r>
            <a:endParaRPr lang="en-IN" dirty="0"/>
          </a:p>
        </p:txBody>
      </p:sp>
      <p:sp>
        <p:nvSpPr>
          <p:cNvPr id="3" name="Content Placeholder 2">
            <a:extLst>
              <a:ext uri="{FF2B5EF4-FFF2-40B4-BE49-F238E27FC236}">
                <a16:creationId xmlns:a16="http://schemas.microsoft.com/office/drawing/2014/main" id="{6419B9B1-F026-2DE6-0CF6-254919FFA420}"/>
              </a:ext>
            </a:extLst>
          </p:cNvPr>
          <p:cNvSpPr>
            <a:spLocks noGrp="1"/>
          </p:cNvSpPr>
          <p:nvPr>
            <p:ph idx="1"/>
          </p:nvPr>
        </p:nvSpPr>
        <p:spPr>
          <a:xfrm>
            <a:off x="914400" y="2556931"/>
            <a:ext cx="7021543" cy="3481559"/>
          </a:xfrm>
        </p:spPr>
        <p:txBody>
          <a:bodyPr>
            <a:normAutofit fontScale="92500" lnSpcReduction="10000"/>
          </a:bodyPr>
          <a:lstStyle/>
          <a:p>
            <a:pPr marL="0" indent="0">
              <a:buNone/>
            </a:pPr>
            <a:r>
              <a:rPr lang="en-US" b="0" i="0" dirty="0" err="1">
                <a:solidFill>
                  <a:schemeClr val="tx1"/>
                </a:solidFill>
                <a:effectLst/>
                <a:latin typeface="Söhne"/>
              </a:rPr>
              <a:t>Shankarrao</a:t>
            </a:r>
            <a:r>
              <a:rPr lang="en-US" b="0" i="0" dirty="0">
                <a:solidFill>
                  <a:schemeClr val="tx1"/>
                </a:solidFill>
                <a:effectLst/>
                <a:latin typeface="Söhne"/>
              </a:rPr>
              <a:t> Dev (1901-1974) was an Indian independence activist and politician from Maharashtra. He was a strong proponent of the </a:t>
            </a:r>
            <a:r>
              <a:rPr lang="en-US" b="0" i="0" dirty="0" err="1">
                <a:solidFill>
                  <a:schemeClr val="tx1"/>
                </a:solidFill>
                <a:effectLst/>
                <a:latin typeface="Söhne"/>
              </a:rPr>
              <a:t>Samyukta</a:t>
            </a:r>
            <a:r>
              <a:rPr lang="en-US" b="0" i="0" dirty="0">
                <a:solidFill>
                  <a:schemeClr val="tx1"/>
                </a:solidFill>
                <a:effectLst/>
                <a:latin typeface="Söhne"/>
              </a:rPr>
              <a:t> Maharashtra Movement, which advocated for the unification of all Marathi-speaking regions under one state. He played an instrumental role in the formation of Maharashtra state on May 1, 1960, and served as the state's first chief minister from 1960 to 1962. Dev was also a member of the Constituent Assembly of India and played a key role in drafting the Indian Constitution. He was a recipient of the Padma Vibhushan, India's second-highest civilian award.</a:t>
            </a:r>
            <a:endParaRPr lang="en-IN" dirty="0">
              <a:solidFill>
                <a:schemeClr val="tx1"/>
              </a:solidFill>
            </a:endParaRPr>
          </a:p>
        </p:txBody>
      </p:sp>
      <p:pic>
        <p:nvPicPr>
          <p:cNvPr id="5" name="Picture 4">
            <a:extLst>
              <a:ext uri="{FF2B5EF4-FFF2-40B4-BE49-F238E27FC236}">
                <a16:creationId xmlns:a16="http://schemas.microsoft.com/office/drawing/2014/main" id="{CE6F2A5A-F649-5E37-2396-646672A2F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5943" y="2637368"/>
            <a:ext cx="3238500" cy="3238500"/>
          </a:xfrm>
          <a:prstGeom prst="rect">
            <a:avLst/>
          </a:prstGeom>
        </p:spPr>
      </p:pic>
    </p:spTree>
    <p:extLst>
      <p:ext uri="{BB962C8B-B14F-4D97-AF65-F5344CB8AC3E}">
        <p14:creationId xmlns:p14="http://schemas.microsoft.com/office/powerpoint/2010/main" val="272855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033A-B51A-F55B-84A0-CA7E819B1894}"/>
              </a:ext>
            </a:extLst>
          </p:cNvPr>
          <p:cNvSpPr>
            <a:spLocks noGrp="1"/>
          </p:cNvSpPr>
          <p:nvPr>
            <p:ph type="title"/>
          </p:nvPr>
        </p:nvSpPr>
        <p:spPr/>
        <p:txBody>
          <a:bodyPr/>
          <a:lstStyle/>
          <a:p>
            <a:r>
              <a:rPr lang="en-IN" dirty="0"/>
              <a:t>Dar Commission</a:t>
            </a:r>
          </a:p>
        </p:txBody>
      </p:sp>
      <p:sp>
        <p:nvSpPr>
          <p:cNvPr id="3" name="Content Placeholder 2">
            <a:extLst>
              <a:ext uri="{FF2B5EF4-FFF2-40B4-BE49-F238E27FC236}">
                <a16:creationId xmlns:a16="http://schemas.microsoft.com/office/drawing/2014/main" id="{F12B666A-E6CB-C36F-0A44-D5CFAB01676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Söhne"/>
              </a:rPr>
              <a:t>The Dar Commission was established on 17 June 1948 by Dr. Rajendra Prasad, who was the President of Constituent Assembly.</a:t>
            </a:r>
          </a:p>
          <a:p>
            <a:pPr algn="l">
              <a:buFont typeface="Arial" panose="020B0604020202020204" pitchFamily="34" charset="0"/>
              <a:buChar char="•"/>
            </a:pPr>
            <a:r>
              <a:rPr lang="en-US" b="0" i="0" dirty="0">
                <a:solidFill>
                  <a:schemeClr val="tx1"/>
                </a:solidFill>
                <a:effectLst/>
                <a:latin typeface="Söhne"/>
              </a:rPr>
              <a:t>The purpose of the commission was to form linguistic provinces.</a:t>
            </a:r>
          </a:p>
          <a:p>
            <a:pPr algn="l">
              <a:buFont typeface="Arial" panose="020B0604020202020204" pitchFamily="34" charset="0"/>
              <a:buChar char="•"/>
            </a:pPr>
            <a:r>
              <a:rPr lang="en-US" b="0" i="0" dirty="0">
                <a:solidFill>
                  <a:schemeClr val="tx1"/>
                </a:solidFill>
                <a:effectLst/>
                <a:latin typeface="Söhne"/>
              </a:rPr>
              <a:t>The commission was chaired by Justice S.K. Dar.</a:t>
            </a:r>
          </a:p>
          <a:p>
            <a:pPr algn="l">
              <a:buFont typeface="Arial" panose="020B0604020202020204" pitchFamily="34" charset="0"/>
              <a:buChar char="•"/>
            </a:pPr>
            <a:r>
              <a:rPr lang="en-US" b="0" i="0" dirty="0">
                <a:solidFill>
                  <a:schemeClr val="tx1"/>
                </a:solidFill>
                <a:effectLst/>
                <a:latin typeface="Söhne"/>
              </a:rPr>
              <a:t>The report of the Dar Commission was published on 10 December 1948.</a:t>
            </a:r>
          </a:p>
          <a:p>
            <a:pPr algn="l">
              <a:buFont typeface="Arial" panose="020B0604020202020204" pitchFamily="34" charset="0"/>
              <a:buChar char="•"/>
            </a:pPr>
            <a:r>
              <a:rPr lang="en-US" b="0" i="0" dirty="0">
                <a:solidFill>
                  <a:schemeClr val="tx1"/>
                </a:solidFill>
                <a:effectLst/>
                <a:latin typeface="Söhne"/>
              </a:rPr>
              <a:t>However, despite the publication of the report, the issue of forming linguistic provinces remained unsolved.</a:t>
            </a:r>
          </a:p>
          <a:p>
            <a:endParaRPr lang="en-IN" dirty="0">
              <a:solidFill>
                <a:schemeClr val="tx1"/>
              </a:solidFill>
            </a:endParaRPr>
          </a:p>
        </p:txBody>
      </p:sp>
    </p:spTree>
    <p:extLst>
      <p:ext uri="{BB962C8B-B14F-4D97-AF65-F5344CB8AC3E}">
        <p14:creationId xmlns:p14="http://schemas.microsoft.com/office/powerpoint/2010/main" val="345195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DE93-5EED-B0FF-1FDF-18A57345FC32}"/>
              </a:ext>
            </a:extLst>
          </p:cNvPr>
          <p:cNvSpPr>
            <a:spLocks noGrp="1"/>
          </p:cNvSpPr>
          <p:nvPr>
            <p:ph type="title"/>
          </p:nvPr>
        </p:nvSpPr>
        <p:spPr/>
        <p:txBody>
          <a:bodyPr>
            <a:normAutofit fontScale="90000"/>
          </a:bodyPr>
          <a:lstStyle/>
          <a:p>
            <a:r>
              <a:rPr lang="en-IN" b="0" i="0" dirty="0" err="1">
                <a:solidFill>
                  <a:schemeClr val="tx1"/>
                </a:solidFill>
                <a:effectLst/>
                <a:latin typeface="Söhne"/>
              </a:rPr>
              <a:t>Dr.</a:t>
            </a:r>
            <a:r>
              <a:rPr lang="en-IN" b="0" i="0" dirty="0">
                <a:solidFill>
                  <a:schemeClr val="tx1"/>
                </a:solidFill>
                <a:effectLst/>
                <a:latin typeface="Söhne"/>
              </a:rPr>
              <a:t> Rajendra Prasad</a:t>
            </a:r>
            <a:br>
              <a:rPr lang="en-IN" b="0" i="0" dirty="0">
                <a:solidFill>
                  <a:schemeClr val="tx1"/>
                </a:solidFill>
                <a:effectLst/>
                <a:latin typeface="Söhne"/>
              </a:rPr>
            </a:br>
            <a:r>
              <a:rPr lang="en-IN" b="0" i="0" dirty="0">
                <a:solidFill>
                  <a:schemeClr val="tx1"/>
                </a:solidFill>
                <a:effectLst/>
                <a:latin typeface="Söhne"/>
              </a:rPr>
              <a:t>(Extra Information)</a:t>
            </a:r>
            <a:endParaRPr lang="en-IN" dirty="0">
              <a:solidFill>
                <a:schemeClr val="tx1"/>
              </a:solidFill>
            </a:endParaRPr>
          </a:p>
        </p:txBody>
      </p:sp>
      <p:sp>
        <p:nvSpPr>
          <p:cNvPr id="3" name="Content Placeholder 2">
            <a:extLst>
              <a:ext uri="{FF2B5EF4-FFF2-40B4-BE49-F238E27FC236}">
                <a16:creationId xmlns:a16="http://schemas.microsoft.com/office/drawing/2014/main" id="{01F46CFE-E88F-BBF5-CDBA-58C6FC287E65}"/>
              </a:ext>
            </a:extLst>
          </p:cNvPr>
          <p:cNvSpPr>
            <a:spLocks noGrp="1"/>
          </p:cNvSpPr>
          <p:nvPr>
            <p:ph idx="1"/>
          </p:nvPr>
        </p:nvSpPr>
        <p:spPr>
          <a:xfrm>
            <a:off x="1378011" y="2479294"/>
            <a:ext cx="7289321" cy="3318936"/>
          </a:xfrm>
        </p:spPr>
        <p:txBody>
          <a:bodyPr>
            <a:noAutofit/>
          </a:bodyPr>
          <a:lstStyle/>
          <a:p>
            <a:pPr marL="0" indent="0">
              <a:buNone/>
            </a:pPr>
            <a:r>
              <a:rPr lang="en-US" sz="1800" b="0" i="0" dirty="0">
                <a:solidFill>
                  <a:schemeClr val="tx1"/>
                </a:solidFill>
                <a:effectLst/>
                <a:latin typeface="Söhne"/>
              </a:rPr>
              <a:t>Dr. Rajendra Prasad (1884-1963) was an Indian independence activist, lawyer, and politician who served as the first President of India from 1950 to 1962. He was born in Bihar and obtained his education in Calcutta and England. Dr. Prasad actively participated in the Indian freedom struggle, and was associated with the Indian National Congress. He was a supporter of Mahatma Gandhi and was imprisoned several times during the struggle for independence. After India became independent, Dr. Prasad was appointed as the President of the Constituent Assembly, which drafted the Indian Constitution. He went on to become the first President of India after the adoption of the Constitution. As President, he was known for his simplicity and integrity, and played an important role in consolidating the newly independent India. He was also awarded the Bharat </a:t>
            </a:r>
            <a:r>
              <a:rPr lang="en-US" sz="1800" b="0" i="0" dirty="0" err="1">
                <a:solidFill>
                  <a:schemeClr val="tx1"/>
                </a:solidFill>
                <a:effectLst/>
                <a:latin typeface="Söhne"/>
              </a:rPr>
              <a:t>Ratna</a:t>
            </a:r>
            <a:r>
              <a:rPr lang="en-US" sz="1800" b="0" i="0" dirty="0">
                <a:solidFill>
                  <a:schemeClr val="tx1"/>
                </a:solidFill>
                <a:effectLst/>
                <a:latin typeface="Söhne"/>
              </a:rPr>
              <a:t>, India's highest civilian award, in 1962.</a:t>
            </a:r>
            <a:endParaRPr lang="en-IN" sz="1800" dirty="0">
              <a:solidFill>
                <a:schemeClr val="tx1"/>
              </a:solidFill>
            </a:endParaRPr>
          </a:p>
        </p:txBody>
      </p:sp>
      <p:pic>
        <p:nvPicPr>
          <p:cNvPr id="5" name="Picture 4">
            <a:extLst>
              <a:ext uri="{FF2B5EF4-FFF2-40B4-BE49-F238E27FC236}">
                <a16:creationId xmlns:a16="http://schemas.microsoft.com/office/drawing/2014/main" id="{3ED11A76-877C-C420-51C8-169A6DC1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717" y="2556932"/>
            <a:ext cx="2086272" cy="2786332"/>
          </a:xfrm>
          <a:prstGeom prst="rect">
            <a:avLst/>
          </a:prstGeom>
        </p:spPr>
      </p:pic>
    </p:spTree>
    <p:extLst>
      <p:ext uri="{BB962C8B-B14F-4D97-AF65-F5344CB8AC3E}">
        <p14:creationId xmlns:p14="http://schemas.microsoft.com/office/powerpoint/2010/main" val="7572070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816</TotalTime>
  <Words>535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Garamond</vt:lpstr>
      <vt:lpstr>Söhne</vt:lpstr>
      <vt:lpstr>Organic</vt:lpstr>
      <vt:lpstr>Samyukta Maharashtra Parishad</vt:lpstr>
      <vt:lpstr>Maharashtra Ekikaran Parishad (Extra Information)</vt:lpstr>
      <vt:lpstr>Shankarrao Dev (Extra Information)</vt:lpstr>
      <vt:lpstr>Dar Commission</vt:lpstr>
      <vt:lpstr>Dr. Rajendra Prasad (Extra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Patil</dc:creator>
  <cp:lastModifiedBy>Pratik Patil</cp:lastModifiedBy>
  <cp:revision>4</cp:revision>
  <dcterms:created xsi:type="dcterms:W3CDTF">2023-02-27T10:10:02Z</dcterms:created>
  <dcterms:modified xsi:type="dcterms:W3CDTF">2023-02-27T23:46:43Z</dcterms:modified>
</cp:coreProperties>
</file>