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DC0C6B-15C2-417A-9E85-79E7F916702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304449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C0C6B-15C2-417A-9E85-79E7F916702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171999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C0C6B-15C2-417A-9E85-79E7F916702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126729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C0C6B-15C2-417A-9E85-79E7F916702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101330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DC0C6B-15C2-417A-9E85-79E7F916702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77840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DC0C6B-15C2-417A-9E85-79E7F916702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14704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DC0C6B-15C2-417A-9E85-79E7F9167023}"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170065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DC0C6B-15C2-417A-9E85-79E7F9167023}"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398046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C0C6B-15C2-417A-9E85-79E7F9167023}"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277238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C0C6B-15C2-417A-9E85-79E7F916702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184887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C0C6B-15C2-417A-9E85-79E7F916702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7877A-F8BE-4034-866F-8F0BCB8BC505}" type="slidenum">
              <a:rPr lang="en-US" smtClean="0"/>
              <a:t>‹#›</a:t>
            </a:fld>
            <a:endParaRPr lang="en-US"/>
          </a:p>
        </p:txBody>
      </p:sp>
    </p:spTree>
    <p:extLst>
      <p:ext uri="{BB962C8B-B14F-4D97-AF65-F5344CB8AC3E}">
        <p14:creationId xmlns:p14="http://schemas.microsoft.com/office/powerpoint/2010/main" val="370283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C0C6B-15C2-417A-9E85-79E7F9167023}" type="datetimeFigureOut">
              <a:rPr lang="en-US" smtClean="0"/>
              <a:t>11/28/2022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7877A-F8BE-4034-866F-8F0BCB8BC505}" type="slidenum">
              <a:rPr lang="en-US" smtClean="0"/>
              <a:t>‹#›</a:t>
            </a:fld>
            <a:endParaRPr lang="en-US"/>
          </a:p>
        </p:txBody>
      </p:sp>
    </p:spTree>
    <p:extLst>
      <p:ext uri="{BB962C8B-B14F-4D97-AF65-F5344CB8AC3E}">
        <p14:creationId xmlns:p14="http://schemas.microsoft.com/office/powerpoint/2010/main" val="119341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archsecurity.techtarget.in/definition/CERT-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chtarget.com/whatis/definition/IP-addr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021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Information Technology Act, 2000 (India)</a:t>
            </a:r>
            <a:br>
              <a:rPr lang="en-US" b="1" dirty="0"/>
            </a:br>
            <a:endParaRPr lang="en-US" dirty="0"/>
          </a:p>
        </p:txBody>
      </p:sp>
      <p:sp>
        <p:nvSpPr>
          <p:cNvPr id="3" name="Content Placeholder 2"/>
          <p:cNvSpPr>
            <a:spLocks noGrp="1"/>
          </p:cNvSpPr>
          <p:nvPr>
            <p:ph idx="1"/>
          </p:nvPr>
        </p:nvSpPr>
        <p:spPr>
          <a:xfrm>
            <a:off x="838200" y="1337481"/>
            <a:ext cx="10515600" cy="4839482"/>
          </a:xfrm>
        </p:spPr>
        <p:txBody>
          <a:bodyPr>
            <a:normAutofit fontScale="85000" lnSpcReduction="20000"/>
          </a:bodyPr>
          <a:lstStyle/>
          <a:p>
            <a:pPr fontAlgn="base"/>
            <a:r>
              <a:rPr lang="en-US" dirty="0"/>
              <a:t>The Information Technology Act, 2000 also Known as an </a:t>
            </a:r>
            <a:r>
              <a:rPr lang="en-US" b="1" dirty="0"/>
              <a:t>IT Act</a:t>
            </a:r>
            <a:r>
              <a:rPr lang="en-US" dirty="0"/>
              <a:t> is an act proposed by the Indian Parliament reported on 17th October 2000. </a:t>
            </a:r>
            <a:endParaRPr lang="en-US" dirty="0" smtClean="0"/>
          </a:p>
          <a:p>
            <a:pPr fontAlgn="base"/>
            <a:r>
              <a:rPr lang="en-US" dirty="0" smtClean="0"/>
              <a:t>This </a:t>
            </a:r>
            <a:r>
              <a:rPr lang="en-US" dirty="0"/>
              <a:t>Information Technology Act is based on the United Nations Model law on Electronic Commerce 1996 (UNCITRAL Model) which was suggested by the General Assembly of United Nations by a resolution dated on 30th January, 1997. It is the most important law in India dealing with Cybercrime and E-Commerce.</a:t>
            </a:r>
          </a:p>
          <a:p>
            <a:pPr fontAlgn="base"/>
            <a:r>
              <a:rPr lang="en-US" dirty="0"/>
              <a:t>The main objective of this act is to carry lawful and trustworthy electronic, digital and online transactions and alleviate or reduce cybercrimes. </a:t>
            </a:r>
            <a:endParaRPr lang="en-US" dirty="0" smtClean="0"/>
          </a:p>
          <a:p>
            <a:pPr fontAlgn="base"/>
            <a:r>
              <a:rPr lang="en-US" dirty="0" smtClean="0"/>
              <a:t>The </a:t>
            </a:r>
            <a:r>
              <a:rPr lang="en-US" dirty="0"/>
              <a:t>IT Act has 13 chapters and 90 sections. The last four sections that starts from ‘section 91 – section 94’, deals with the revisions to the Indian Penal Code 1860.</a:t>
            </a:r>
          </a:p>
          <a:p>
            <a:pPr fontAlgn="base"/>
            <a:r>
              <a:rPr lang="en-US" b="1" dirty="0"/>
              <a:t>The IT Act, 2000 has two schedules:</a:t>
            </a:r>
            <a:endParaRPr lang="en-US" dirty="0"/>
          </a:p>
          <a:p>
            <a:pPr fontAlgn="base"/>
            <a:r>
              <a:rPr lang="en-US" b="1" dirty="0"/>
              <a:t>First Schedule –</a:t>
            </a:r>
            <a:r>
              <a:rPr lang="en-US" dirty="0"/>
              <a:t/>
            </a:r>
            <a:br>
              <a:rPr lang="en-US" dirty="0"/>
            </a:br>
            <a:r>
              <a:rPr lang="en-US" dirty="0"/>
              <a:t>Deals with documents to which the Act shall not apply.</a:t>
            </a:r>
          </a:p>
          <a:p>
            <a:pPr fontAlgn="base"/>
            <a:r>
              <a:rPr lang="en-US" b="1" dirty="0"/>
              <a:t>Second Schedule –</a:t>
            </a:r>
            <a:r>
              <a:rPr lang="en-US" dirty="0"/>
              <a:t/>
            </a:r>
            <a:br>
              <a:rPr lang="en-US" dirty="0"/>
            </a:br>
            <a:r>
              <a:rPr lang="en-US" dirty="0"/>
              <a:t>Deals with electronic signature or electronic authentication method.</a:t>
            </a:r>
          </a:p>
          <a:p>
            <a:endParaRPr lang="en-US" dirty="0"/>
          </a:p>
        </p:txBody>
      </p:sp>
    </p:spTree>
    <p:extLst>
      <p:ext uri="{BB962C8B-B14F-4D97-AF65-F5344CB8AC3E}">
        <p14:creationId xmlns:p14="http://schemas.microsoft.com/office/powerpoint/2010/main" val="348162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offences and the punishments in IT Act 2000 :</a:t>
            </a:r>
            <a:r>
              <a:rPr lang="en-US" dirty="0" smtClean="0"/>
              <a:t/>
            </a:r>
            <a:br>
              <a:rPr lang="en-US" dirty="0" smtClean="0"/>
            </a:br>
            <a:endParaRPr lang="en-US" dirty="0"/>
          </a:p>
        </p:txBody>
      </p:sp>
      <p:sp>
        <p:nvSpPr>
          <p:cNvPr id="3" name="Content Placeholder 2"/>
          <p:cNvSpPr>
            <a:spLocks noGrp="1"/>
          </p:cNvSpPr>
          <p:nvPr>
            <p:ph idx="1"/>
          </p:nvPr>
        </p:nvSpPr>
        <p:spPr>
          <a:xfrm>
            <a:off x="838200" y="1296537"/>
            <a:ext cx="10515600" cy="4880426"/>
          </a:xfrm>
        </p:spPr>
        <p:txBody>
          <a:bodyPr>
            <a:normAutofit fontScale="70000" lnSpcReduction="20000"/>
          </a:bodyPr>
          <a:lstStyle/>
          <a:p>
            <a:pPr fontAlgn="base"/>
            <a:r>
              <a:rPr lang="en-US" dirty="0" smtClean="0"/>
              <a:t>Tampering </a:t>
            </a:r>
            <a:r>
              <a:rPr lang="en-US" dirty="0"/>
              <a:t>with the computer source documents.</a:t>
            </a:r>
          </a:p>
          <a:p>
            <a:pPr fontAlgn="base"/>
            <a:r>
              <a:rPr lang="en-US" dirty="0"/>
              <a:t>Directions of Controller to a subscriber to extend facilities to decrypt information.</a:t>
            </a:r>
          </a:p>
          <a:p>
            <a:pPr fontAlgn="base"/>
            <a:r>
              <a:rPr lang="en-US" dirty="0"/>
              <a:t>Publishing of information which is obscene in electronic form.</a:t>
            </a:r>
          </a:p>
          <a:p>
            <a:pPr fontAlgn="base"/>
            <a:r>
              <a:rPr lang="en-US" dirty="0"/>
              <a:t>Penalty for breach of confidentiality and privacy.</a:t>
            </a:r>
          </a:p>
          <a:p>
            <a:pPr fontAlgn="base"/>
            <a:r>
              <a:rPr lang="en-US" dirty="0"/>
              <a:t>Hacking for malicious purposes.</a:t>
            </a:r>
          </a:p>
          <a:p>
            <a:pPr fontAlgn="base"/>
            <a:r>
              <a:rPr lang="en-US" dirty="0"/>
              <a:t>Penalty for publishing Digital Signature Certificate false in certain particulars.</a:t>
            </a:r>
          </a:p>
          <a:p>
            <a:pPr fontAlgn="base"/>
            <a:r>
              <a:rPr lang="en-US" dirty="0"/>
              <a:t>Penalty for misrepresentation.</a:t>
            </a:r>
          </a:p>
          <a:p>
            <a:pPr fontAlgn="base"/>
            <a:r>
              <a:rPr lang="en-US" dirty="0"/>
              <a:t>Confiscation.</a:t>
            </a:r>
          </a:p>
          <a:p>
            <a:pPr fontAlgn="base"/>
            <a:r>
              <a:rPr lang="en-US" dirty="0"/>
              <a:t>Power to investigate offences.</a:t>
            </a:r>
          </a:p>
          <a:p>
            <a:pPr fontAlgn="base"/>
            <a:r>
              <a:rPr lang="en-US" dirty="0"/>
              <a:t>Protected System.</a:t>
            </a:r>
          </a:p>
          <a:p>
            <a:pPr fontAlgn="base"/>
            <a:r>
              <a:rPr lang="en-US" dirty="0"/>
              <a:t>Penalties for confiscation not to interfere with other punishments.</a:t>
            </a:r>
          </a:p>
          <a:p>
            <a:pPr fontAlgn="base"/>
            <a:r>
              <a:rPr lang="en-US" dirty="0"/>
              <a:t>Act to apply for offence or contravention committed outside India.</a:t>
            </a:r>
          </a:p>
          <a:p>
            <a:pPr fontAlgn="base"/>
            <a:r>
              <a:rPr lang="en-US" dirty="0"/>
              <a:t>Publication for fraud purposes.</a:t>
            </a:r>
          </a:p>
          <a:p>
            <a:pPr fontAlgn="base"/>
            <a:r>
              <a:rPr lang="en-US" dirty="0"/>
              <a:t>Power of Controller to give directions.</a:t>
            </a:r>
          </a:p>
          <a:p>
            <a:endParaRPr lang="en-US" dirty="0"/>
          </a:p>
        </p:txBody>
      </p:sp>
    </p:spTree>
    <p:extLst>
      <p:ext uri="{BB962C8B-B14F-4D97-AF65-F5344CB8AC3E}">
        <p14:creationId xmlns:p14="http://schemas.microsoft.com/office/powerpoint/2010/main" val="409392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and Punishment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2054012"/>
              </p:ext>
            </p:extLst>
          </p:nvPr>
        </p:nvGraphicFramePr>
        <p:xfrm>
          <a:off x="1801504" y="1578317"/>
          <a:ext cx="8816454" cy="4647809"/>
        </p:xfrm>
        <a:graphic>
          <a:graphicData uri="http://schemas.openxmlformats.org/drawingml/2006/table">
            <a:tbl>
              <a:tblPr/>
              <a:tblGrid>
                <a:gridCol w="1255595">
                  <a:extLst>
                    <a:ext uri="{9D8B030D-6E8A-4147-A177-3AD203B41FA5}">
                      <a16:colId xmlns:a16="http://schemas.microsoft.com/office/drawing/2014/main" val="20000"/>
                    </a:ext>
                  </a:extLst>
                </a:gridCol>
                <a:gridCol w="7560859">
                  <a:extLst>
                    <a:ext uri="{9D8B030D-6E8A-4147-A177-3AD203B41FA5}">
                      <a16:colId xmlns:a16="http://schemas.microsoft.com/office/drawing/2014/main" val="20001"/>
                    </a:ext>
                  </a:extLst>
                </a:gridCol>
              </a:tblGrid>
              <a:tr h="164719">
                <a:tc>
                  <a:txBody>
                    <a:bodyPr/>
                    <a:lstStyle/>
                    <a:p>
                      <a:pPr algn="l" fontAlgn="base"/>
                      <a:r>
                        <a:rPr lang="en-US" sz="1400" b="0" dirty="0">
                          <a:effectLst/>
                        </a:rPr>
                        <a:t>SECTION</a:t>
                      </a:r>
                    </a:p>
                  </a:txBody>
                  <a:tcPr marL="41180" marR="41180" marT="20590" marB="20590" anchor="ctr">
                    <a:lnL>
                      <a:noFill/>
                    </a:lnL>
                    <a:lnR>
                      <a:noFill/>
                    </a:lnR>
                    <a:lnT>
                      <a:noFill/>
                    </a:lnT>
                    <a:lnB>
                      <a:noFill/>
                    </a:lnB>
                    <a:solidFill>
                      <a:srgbClr val="FFFFFF"/>
                    </a:solidFill>
                  </a:tcPr>
                </a:tc>
                <a:tc>
                  <a:txBody>
                    <a:bodyPr/>
                    <a:lstStyle/>
                    <a:p>
                      <a:pPr algn="l" fontAlgn="base"/>
                      <a:r>
                        <a:rPr lang="en-US" sz="1400" b="0">
                          <a:effectLst/>
                        </a:rPr>
                        <a:t>PUNISHMENT</a:t>
                      </a:r>
                    </a:p>
                  </a:txBody>
                  <a:tcPr marL="41180" marR="41180" marT="20590" marB="20590" anchor="ctr">
                    <a:lnL>
                      <a:noFill/>
                    </a:lnL>
                    <a:lnR>
                      <a:noFill/>
                    </a:lnR>
                    <a:lnT>
                      <a:noFill/>
                    </a:lnT>
                    <a:lnB>
                      <a:noFill/>
                    </a:lnB>
                    <a:solidFill>
                      <a:srgbClr val="FFFFFF"/>
                    </a:solidFill>
                  </a:tcPr>
                </a:tc>
                <a:extLst>
                  <a:ext uri="{0D108BD9-81ED-4DB2-BD59-A6C34878D82A}">
                    <a16:rowId xmlns:a16="http://schemas.microsoft.com/office/drawing/2014/main" val="10000"/>
                  </a:ext>
                </a:extLst>
              </a:tr>
              <a:tr h="806439">
                <a:tc>
                  <a:txBody>
                    <a:bodyPr/>
                    <a:lstStyle/>
                    <a:p>
                      <a:pPr algn="l" fontAlgn="base"/>
                      <a:r>
                        <a:rPr lang="en-US" sz="1400" b="0">
                          <a:effectLst/>
                        </a:rPr>
                        <a:t>Section 43</a:t>
                      </a:r>
                    </a:p>
                  </a:txBody>
                  <a:tcPr marL="42896" marR="42896" marT="60054" marB="60054" anchor="ctr">
                    <a:lnL>
                      <a:noFill/>
                    </a:lnL>
                    <a:lnR>
                      <a:noFill/>
                    </a:lnR>
                    <a:lnT>
                      <a:noFill/>
                    </a:lnT>
                    <a:lnB>
                      <a:noFill/>
                    </a:lnB>
                    <a:solidFill>
                      <a:srgbClr val="FFFFFF"/>
                    </a:solidFill>
                  </a:tcPr>
                </a:tc>
                <a:tc>
                  <a:txBody>
                    <a:bodyPr/>
                    <a:lstStyle/>
                    <a:p>
                      <a:pPr algn="l" fontAlgn="base"/>
                      <a:r>
                        <a:rPr lang="en-US" sz="1400" b="0">
                          <a:effectLst/>
                        </a:rPr>
                        <a:t>This section of IT Act, 2000 states that any act of destroying, altering or stealing computer system/network or deleting data with malicious intentions without authorization from owner of the computer is liable for the payment to be made to owner as compensation for damages.</a:t>
                      </a:r>
                    </a:p>
                  </a:txBody>
                  <a:tcPr marL="42896" marR="42896" marT="60054" marB="60054" anchor="ctr">
                    <a:lnL>
                      <a:noFill/>
                    </a:lnL>
                    <a:lnR>
                      <a:noFill/>
                    </a:lnR>
                    <a:lnT>
                      <a:noFill/>
                    </a:lnT>
                    <a:lnB>
                      <a:noFill/>
                    </a:lnB>
                    <a:solidFill>
                      <a:srgbClr val="FFFFFF"/>
                    </a:solidFill>
                  </a:tcPr>
                </a:tc>
                <a:extLst>
                  <a:ext uri="{0D108BD9-81ED-4DB2-BD59-A6C34878D82A}">
                    <a16:rowId xmlns:a16="http://schemas.microsoft.com/office/drawing/2014/main" val="10001"/>
                  </a:ext>
                </a:extLst>
              </a:tr>
              <a:tr h="720647">
                <a:tc>
                  <a:txBody>
                    <a:bodyPr/>
                    <a:lstStyle/>
                    <a:p>
                      <a:pPr algn="l" fontAlgn="base"/>
                      <a:r>
                        <a:rPr lang="en-US" sz="1400" b="0">
                          <a:effectLst/>
                        </a:rPr>
                        <a:t>Section 43A</a:t>
                      </a:r>
                    </a:p>
                  </a:txBody>
                  <a:tcPr marL="42896" marR="42896" marT="60054" marB="60054" anchor="ctr">
                    <a:lnL>
                      <a:noFill/>
                    </a:lnL>
                    <a:lnR>
                      <a:noFill/>
                    </a:lnR>
                    <a:lnT>
                      <a:noFill/>
                    </a:lnT>
                    <a:lnB>
                      <a:noFill/>
                    </a:lnB>
                    <a:solidFill>
                      <a:srgbClr val="FFFFFF"/>
                    </a:solidFill>
                  </a:tcPr>
                </a:tc>
                <a:tc>
                  <a:txBody>
                    <a:bodyPr/>
                    <a:lstStyle/>
                    <a:p>
                      <a:pPr algn="l" fontAlgn="base"/>
                      <a:r>
                        <a:rPr lang="en-US" sz="1400" b="0" dirty="0">
                          <a:effectLst/>
                        </a:rPr>
                        <a:t>This section of IT Act, 2000 states that any corporate body dealing with sensitive information that fails to implement reasonable security practices causing loss of other person will also liable as convict for compensation to the affected party.</a:t>
                      </a:r>
                    </a:p>
                  </a:txBody>
                  <a:tcPr marL="42896" marR="42896" marT="60054" marB="60054" anchor="ctr">
                    <a:lnL>
                      <a:noFill/>
                    </a:lnL>
                    <a:lnR>
                      <a:noFill/>
                    </a:lnR>
                    <a:lnT>
                      <a:noFill/>
                    </a:lnT>
                    <a:lnB>
                      <a:noFill/>
                    </a:lnB>
                    <a:solidFill>
                      <a:srgbClr val="FFFFFF"/>
                    </a:solidFill>
                  </a:tcPr>
                </a:tc>
                <a:extLst>
                  <a:ext uri="{0D108BD9-81ED-4DB2-BD59-A6C34878D82A}">
                    <a16:rowId xmlns:a16="http://schemas.microsoft.com/office/drawing/2014/main" val="10002"/>
                  </a:ext>
                </a:extLst>
              </a:tr>
              <a:tr h="510308">
                <a:tc>
                  <a:txBody>
                    <a:bodyPr/>
                    <a:lstStyle/>
                    <a:p>
                      <a:pPr algn="l" fontAlgn="base"/>
                      <a:r>
                        <a:rPr lang="en-US" sz="1400" b="0">
                          <a:effectLst/>
                        </a:rPr>
                        <a:t>Section 66</a:t>
                      </a:r>
                    </a:p>
                  </a:txBody>
                  <a:tcPr marL="42896" marR="42896" marT="60054" marB="60054" anchor="ctr">
                    <a:lnL>
                      <a:noFill/>
                    </a:lnL>
                    <a:lnR>
                      <a:noFill/>
                    </a:lnR>
                    <a:lnT>
                      <a:noFill/>
                    </a:lnT>
                    <a:lnB>
                      <a:noFill/>
                    </a:lnB>
                    <a:solidFill>
                      <a:srgbClr val="FFFFFF"/>
                    </a:solidFill>
                  </a:tcPr>
                </a:tc>
                <a:tc>
                  <a:txBody>
                    <a:bodyPr/>
                    <a:lstStyle/>
                    <a:p>
                      <a:pPr algn="l" fontAlgn="base"/>
                      <a:r>
                        <a:rPr lang="en-US" sz="1400" b="0" dirty="0">
                          <a:effectLst/>
                        </a:rPr>
                        <a:t>Hacking of a Computer System with malicious intentions like fraud will be punished with 3 years imprisonment or the fine of Rs.5,00,000 or both.</a:t>
                      </a:r>
                    </a:p>
                  </a:txBody>
                  <a:tcPr marL="42896" marR="42896" marT="60054" marB="60054" anchor="ctr">
                    <a:lnL>
                      <a:noFill/>
                    </a:lnL>
                    <a:lnR>
                      <a:noFill/>
                    </a:lnR>
                    <a:lnT>
                      <a:noFill/>
                    </a:lnT>
                    <a:lnB>
                      <a:noFill/>
                    </a:lnB>
                    <a:solidFill>
                      <a:srgbClr val="FFFFFF"/>
                    </a:solidFill>
                  </a:tcPr>
                </a:tc>
                <a:extLst>
                  <a:ext uri="{0D108BD9-81ED-4DB2-BD59-A6C34878D82A}">
                    <a16:rowId xmlns:a16="http://schemas.microsoft.com/office/drawing/2014/main" val="10003"/>
                  </a:ext>
                </a:extLst>
              </a:tr>
              <a:tr h="549065">
                <a:tc>
                  <a:txBody>
                    <a:bodyPr/>
                    <a:lstStyle/>
                    <a:p>
                      <a:pPr algn="l" fontAlgn="base"/>
                      <a:r>
                        <a:rPr lang="en-US" sz="1400" b="0">
                          <a:effectLst/>
                        </a:rPr>
                        <a:t>Section 66 B, C, D</a:t>
                      </a:r>
                    </a:p>
                  </a:txBody>
                  <a:tcPr marL="42896" marR="42896" marT="60054" marB="60054" anchor="ctr">
                    <a:lnL>
                      <a:noFill/>
                    </a:lnL>
                    <a:lnR>
                      <a:noFill/>
                    </a:lnR>
                    <a:lnT>
                      <a:noFill/>
                    </a:lnT>
                    <a:lnB>
                      <a:noFill/>
                    </a:lnB>
                    <a:solidFill>
                      <a:srgbClr val="FFFFFF"/>
                    </a:solidFill>
                  </a:tcPr>
                </a:tc>
                <a:tc>
                  <a:txBody>
                    <a:bodyPr/>
                    <a:lstStyle/>
                    <a:p>
                      <a:pPr algn="l" fontAlgn="base"/>
                      <a:r>
                        <a:rPr lang="en-US" sz="1400" b="0" dirty="0">
                          <a:effectLst/>
                        </a:rPr>
                        <a:t>Fraud or dishonesty using or transmitting information or identity theft is punishable with 3 years imprisonment or Rs. 1,00,000 fine or both.</a:t>
                      </a:r>
                    </a:p>
                  </a:txBody>
                  <a:tcPr marL="42896" marR="42896" marT="60054" marB="60054" anchor="ctr">
                    <a:lnL>
                      <a:noFill/>
                    </a:lnL>
                    <a:lnR>
                      <a:noFill/>
                    </a:lnR>
                    <a:lnT>
                      <a:noFill/>
                    </a:lnT>
                    <a:lnB>
                      <a:noFill/>
                    </a:lnB>
                    <a:solidFill>
                      <a:srgbClr val="FFFFFF"/>
                    </a:solidFill>
                  </a:tcPr>
                </a:tc>
                <a:extLst>
                  <a:ext uri="{0D108BD9-81ED-4DB2-BD59-A6C34878D82A}">
                    <a16:rowId xmlns:a16="http://schemas.microsoft.com/office/drawing/2014/main" val="10004"/>
                  </a:ext>
                </a:extLst>
              </a:tr>
              <a:tr h="549065">
                <a:tc>
                  <a:txBody>
                    <a:bodyPr/>
                    <a:lstStyle/>
                    <a:p>
                      <a:pPr algn="l" fontAlgn="base"/>
                      <a:r>
                        <a:rPr lang="en-US" sz="1400" b="0">
                          <a:effectLst/>
                        </a:rPr>
                        <a:t>Section 66 E</a:t>
                      </a:r>
                    </a:p>
                  </a:txBody>
                  <a:tcPr marL="42896" marR="42896" marT="60054" marB="60054" anchor="ctr">
                    <a:lnL>
                      <a:noFill/>
                    </a:lnL>
                    <a:lnR>
                      <a:noFill/>
                    </a:lnR>
                    <a:lnT>
                      <a:noFill/>
                    </a:lnT>
                    <a:lnB>
                      <a:noFill/>
                    </a:lnB>
                    <a:solidFill>
                      <a:srgbClr val="FFFFFF"/>
                    </a:solidFill>
                  </a:tcPr>
                </a:tc>
                <a:tc>
                  <a:txBody>
                    <a:bodyPr/>
                    <a:lstStyle/>
                    <a:p>
                      <a:pPr algn="l" fontAlgn="base"/>
                      <a:r>
                        <a:rPr lang="en-US" sz="1400" b="0">
                          <a:effectLst/>
                        </a:rPr>
                        <a:t>This Section is for Violation of privacy by transmitting image or private area is punishable with 3 years imprisonment or 2,00,000 fine or both.</a:t>
                      </a:r>
                    </a:p>
                  </a:txBody>
                  <a:tcPr marL="42896" marR="42896" marT="60054" marB="60054" anchor="ctr">
                    <a:lnL>
                      <a:noFill/>
                    </a:lnL>
                    <a:lnR>
                      <a:noFill/>
                    </a:lnR>
                    <a:lnT>
                      <a:noFill/>
                    </a:lnT>
                    <a:lnB>
                      <a:noFill/>
                    </a:lnB>
                    <a:solidFill>
                      <a:srgbClr val="FFFFFF"/>
                    </a:solidFill>
                  </a:tcPr>
                </a:tc>
                <a:extLst>
                  <a:ext uri="{0D108BD9-81ED-4DB2-BD59-A6C34878D82A}">
                    <a16:rowId xmlns:a16="http://schemas.microsoft.com/office/drawing/2014/main" val="10005"/>
                  </a:ext>
                </a:extLst>
              </a:tr>
              <a:tr h="463273">
                <a:tc>
                  <a:txBody>
                    <a:bodyPr/>
                    <a:lstStyle/>
                    <a:p>
                      <a:pPr algn="l" fontAlgn="base"/>
                      <a:r>
                        <a:rPr lang="en-US" sz="1400" b="0">
                          <a:effectLst/>
                        </a:rPr>
                        <a:t>Section 66 F</a:t>
                      </a:r>
                    </a:p>
                  </a:txBody>
                  <a:tcPr marL="42896" marR="42896" marT="60054" marB="60054" anchor="ctr">
                    <a:lnL>
                      <a:noFill/>
                    </a:lnL>
                    <a:lnR>
                      <a:noFill/>
                    </a:lnR>
                    <a:lnT>
                      <a:noFill/>
                    </a:lnT>
                    <a:lnB>
                      <a:noFill/>
                    </a:lnB>
                    <a:solidFill>
                      <a:srgbClr val="FFFFFF"/>
                    </a:solidFill>
                  </a:tcPr>
                </a:tc>
                <a:tc>
                  <a:txBody>
                    <a:bodyPr/>
                    <a:lstStyle/>
                    <a:p>
                      <a:pPr algn="l" fontAlgn="base"/>
                      <a:r>
                        <a:rPr lang="en-US" sz="1400" b="0">
                          <a:effectLst/>
                        </a:rPr>
                        <a:t>This Section is on Cyber Terrorism affecting unity, integrity, security, sovereignty of India through digital medium is liable for life imprisonment.</a:t>
                      </a:r>
                    </a:p>
                  </a:txBody>
                  <a:tcPr marL="42896" marR="42896" marT="60054" marB="60054" anchor="ctr">
                    <a:lnL>
                      <a:noFill/>
                    </a:lnL>
                    <a:lnR>
                      <a:noFill/>
                    </a:lnR>
                    <a:lnT>
                      <a:noFill/>
                    </a:lnT>
                    <a:lnB>
                      <a:noFill/>
                    </a:lnB>
                    <a:solidFill>
                      <a:srgbClr val="FFFFFF"/>
                    </a:solidFill>
                  </a:tcPr>
                </a:tc>
                <a:extLst>
                  <a:ext uri="{0D108BD9-81ED-4DB2-BD59-A6C34878D82A}">
                    <a16:rowId xmlns:a16="http://schemas.microsoft.com/office/drawing/2014/main" val="10006"/>
                  </a:ext>
                </a:extLst>
              </a:tr>
              <a:tr h="634856">
                <a:tc>
                  <a:txBody>
                    <a:bodyPr/>
                    <a:lstStyle/>
                    <a:p>
                      <a:pPr algn="l" fontAlgn="base"/>
                      <a:r>
                        <a:rPr lang="en-US" sz="1400" b="0">
                          <a:effectLst/>
                        </a:rPr>
                        <a:t>Section 67</a:t>
                      </a:r>
                    </a:p>
                  </a:txBody>
                  <a:tcPr marL="42896" marR="42896" marT="60054" marB="60054" anchor="ctr">
                    <a:lnL>
                      <a:noFill/>
                    </a:lnL>
                    <a:lnR>
                      <a:noFill/>
                    </a:lnR>
                    <a:lnT>
                      <a:noFill/>
                    </a:lnT>
                    <a:lnB>
                      <a:noFill/>
                    </a:lnB>
                    <a:solidFill>
                      <a:srgbClr val="FFFFFF"/>
                    </a:solidFill>
                  </a:tcPr>
                </a:tc>
                <a:tc>
                  <a:txBody>
                    <a:bodyPr/>
                    <a:lstStyle/>
                    <a:p>
                      <a:pPr algn="l" fontAlgn="base"/>
                      <a:r>
                        <a:rPr lang="en-US" sz="1400" b="0" dirty="0">
                          <a:effectLst/>
                        </a:rPr>
                        <a:t>This section states publishing obscene information or pornography or transmission of obscene content in public is liable for imprisonment up to 5 years or fine or Rs. 10,00,000 or both.</a:t>
                      </a:r>
                    </a:p>
                  </a:txBody>
                  <a:tcPr marL="42896" marR="42896" marT="60054" marB="60054" anchor="ctr">
                    <a:lnL>
                      <a:noFill/>
                    </a:lnL>
                    <a:lnR>
                      <a:noFill/>
                    </a:lnR>
                    <a:lnT>
                      <a:noFill/>
                    </a:lnT>
                    <a:lnB>
                      <a:noFill/>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5946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Information Technology Amendment Act, 2008</a:t>
            </a:r>
          </a:p>
        </p:txBody>
      </p:sp>
      <p:sp>
        <p:nvSpPr>
          <p:cNvPr id="3" name="Content Placeholder 2"/>
          <p:cNvSpPr>
            <a:spLocks noGrp="1"/>
          </p:cNvSpPr>
          <p:nvPr>
            <p:ph idx="1"/>
          </p:nvPr>
        </p:nvSpPr>
        <p:spPr/>
        <p:txBody>
          <a:bodyPr>
            <a:normAutofit fontScale="92500" lnSpcReduction="20000"/>
          </a:bodyPr>
          <a:lstStyle/>
          <a:p>
            <a:r>
              <a:rPr lang="en-US" dirty="0"/>
              <a:t>The Information Technology Amendment Act, 2008 (IT Act 2008) is a substantial addition to India's Information Technology Act (ITA-2000). </a:t>
            </a:r>
            <a:endParaRPr lang="en-US" dirty="0" smtClean="0"/>
          </a:p>
          <a:p>
            <a:r>
              <a:rPr lang="en-US" dirty="0" smtClean="0"/>
              <a:t>The </a:t>
            </a:r>
            <a:r>
              <a:rPr lang="en-US" dirty="0"/>
              <a:t>IT Amendment Act was passed by the Indian Parliament in October 2008 and came into force a year later. The Act is administered by the Indian Computer Emergency Response Team (</a:t>
            </a:r>
            <a:r>
              <a:rPr lang="en-US" u="sng" dirty="0">
                <a:hlinkClick r:id="rId2"/>
              </a:rPr>
              <a:t>CERT-In</a:t>
            </a:r>
            <a:r>
              <a:rPr lang="en-US" dirty="0"/>
              <a:t>).</a:t>
            </a:r>
          </a:p>
          <a:p>
            <a:r>
              <a:rPr lang="en-US" dirty="0"/>
              <a:t>The original Act was developed to promote the IT industry, regulate e-commerce, facilitate e-governance and prevent cybercrime. </a:t>
            </a:r>
            <a:endParaRPr lang="en-US" dirty="0" smtClean="0"/>
          </a:p>
          <a:p>
            <a:r>
              <a:rPr lang="en-US" dirty="0" smtClean="0"/>
              <a:t>The </a:t>
            </a:r>
            <a:r>
              <a:rPr lang="en-US" dirty="0"/>
              <a:t>Act also sought to foster security practices within India that would serve the country in a global context. </a:t>
            </a:r>
            <a:endParaRPr lang="en-US" dirty="0" smtClean="0"/>
          </a:p>
          <a:p>
            <a:r>
              <a:rPr lang="en-US" dirty="0" smtClean="0"/>
              <a:t>The </a:t>
            </a:r>
            <a:r>
              <a:rPr lang="en-US" dirty="0"/>
              <a:t>Amendment was created to address issues that the original bill failed to cover and to accommodate further development of IT and related security concerns since the original law was passed.</a:t>
            </a:r>
          </a:p>
          <a:p>
            <a:endParaRPr lang="en-US" dirty="0"/>
          </a:p>
        </p:txBody>
      </p:sp>
    </p:spTree>
    <p:extLst>
      <p:ext uri="{BB962C8B-B14F-4D97-AF65-F5344CB8AC3E}">
        <p14:creationId xmlns:p14="http://schemas.microsoft.com/office/powerpoint/2010/main" val="377261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Information Technology Amendment Act, 2008</a:t>
            </a:r>
          </a:p>
        </p:txBody>
      </p:sp>
      <p:sp>
        <p:nvSpPr>
          <p:cNvPr id="3" name="Content Placeholder 2"/>
          <p:cNvSpPr>
            <a:spLocks noGrp="1"/>
          </p:cNvSpPr>
          <p:nvPr>
            <p:ph idx="1"/>
          </p:nvPr>
        </p:nvSpPr>
        <p:spPr/>
        <p:txBody>
          <a:bodyPr>
            <a:normAutofit fontScale="85000" lnSpcReduction="20000"/>
          </a:bodyPr>
          <a:lstStyle/>
          <a:p>
            <a:pPr algn="just"/>
            <a:r>
              <a:rPr lang="en-US" dirty="0" smtClean="0"/>
              <a:t>Changes </a:t>
            </a:r>
            <a:r>
              <a:rPr lang="en-US" dirty="0"/>
              <a:t>in the Amendment include: redefining terms such as "communication device" to reflect current use; validating electronic signatures and contracts; making the owner of a given </a:t>
            </a:r>
            <a:r>
              <a:rPr lang="en-US" u="sng" dirty="0">
                <a:hlinkClick r:id="rId2"/>
              </a:rPr>
              <a:t>IP address</a:t>
            </a:r>
            <a:r>
              <a:rPr lang="en-US" dirty="0"/>
              <a:t> responsible for content accessed or distributed through it; and making corporations responsible for implementing effective data security practices and liable for breaches.</a:t>
            </a:r>
          </a:p>
          <a:p>
            <a:pPr algn="just"/>
            <a:r>
              <a:rPr lang="en-US" dirty="0"/>
              <a:t>The Amendment has been criticized for decreasing the penalties for some cybercrimes and for lacking sufficient safeguards to protect the civil rights of individuals. </a:t>
            </a:r>
            <a:endParaRPr lang="en-US" dirty="0" smtClean="0"/>
          </a:p>
          <a:p>
            <a:pPr algn="just"/>
            <a:r>
              <a:rPr lang="en-US" dirty="0" smtClean="0"/>
              <a:t>Section </a:t>
            </a:r>
            <a:r>
              <a:rPr lang="en-US" dirty="0"/>
              <a:t>69, for example, authorizes the Indian government to intercept, monitor, decrypt and block data at its discretion. According to </a:t>
            </a:r>
            <a:r>
              <a:rPr lang="en-US" dirty="0" err="1"/>
              <a:t>Pavan</a:t>
            </a:r>
            <a:r>
              <a:rPr lang="en-US" dirty="0"/>
              <a:t> </a:t>
            </a:r>
            <a:r>
              <a:rPr lang="en-US" dirty="0" err="1"/>
              <a:t>Duggal</a:t>
            </a:r>
            <a:r>
              <a:rPr lang="en-US" dirty="0"/>
              <a:t>, a cyber law consultant and advocate at the Supreme Court of India, "The Act has provided Indian government with the power of surveillance, monitoring and blocking data traffic. </a:t>
            </a:r>
            <a:endParaRPr lang="en-US" dirty="0" smtClean="0"/>
          </a:p>
          <a:p>
            <a:pPr algn="just"/>
            <a:r>
              <a:rPr lang="en-US" dirty="0" smtClean="0"/>
              <a:t>The </a:t>
            </a:r>
            <a:r>
              <a:rPr lang="en-US" dirty="0"/>
              <a:t>new powers under the amendment act tend to give Indian government a texture and color of being a surveillance state."</a:t>
            </a:r>
          </a:p>
          <a:p>
            <a:endParaRPr lang="en-US" dirty="0"/>
          </a:p>
        </p:txBody>
      </p:sp>
    </p:spTree>
    <p:extLst>
      <p:ext uri="{BB962C8B-B14F-4D97-AF65-F5344CB8AC3E}">
        <p14:creationId xmlns:p14="http://schemas.microsoft.com/office/powerpoint/2010/main" val="6194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growth of Electronic Commerce has propelled the need for vibrant and effective regulatory mechanisms which would further strengthen the legal infrastructure, so crucial to the success of Electronic Commerce. </a:t>
            </a:r>
            <a:endParaRPr lang="en-US" dirty="0" smtClean="0"/>
          </a:p>
          <a:p>
            <a:r>
              <a:rPr lang="en-US" dirty="0" smtClean="0"/>
              <a:t>All </a:t>
            </a:r>
            <a:r>
              <a:rPr lang="en-US" dirty="0"/>
              <a:t>these governing mechanisms and legal structures come within the domain of Cyber law.</a:t>
            </a:r>
            <a:r>
              <a:rPr lang="en-US" dirty="0" smtClean="0"/>
              <a:t/>
            </a:r>
            <a:br>
              <a:rPr lang="en-US" dirty="0" smtClean="0"/>
            </a:br>
            <a:r>
              <a:rPr lang="en-US" dirty="0" smtClean="0"/>
              <a:t/>
            </a:r>
            <a:br>
              <a:rPr lang="en-US" dirty="0" smtClean="0"/>
            </a:br>
            <a:r>
              <a:rPr lang="en-US" dirty="0"/>
              <a:t>Cyber law is important because it touches almost all aspects of transactions and activities and on involving the internet, World Wide Web and cyberspace. </a:t>
            </a:r>
            <a:endParaRPr lang="en-US" dirty="0" smtClean="0"/>
          </a:p>
          <a:p>
            <a:r>
              <a:rPr lang="en-US" dirty="0" smtClean="0"/>
              <a:t>Every </a:t>
            </a:r>
            <a:r>
              <a:rPr lang="en-US" dirty="0"/>
              <a:t>action and reaction in cyberspace has some legal and cyber legal angles.</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67243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Cyber </a:t>
            </a:r>
            <a:r>
              <a:rPr lang="en-US" dirty="0"/>
              <a:t>Crime is not defined in Information Technology Act 2000 nor in the National Cyber Security Policy 2013 nor in any other regulation in India. </a:t>
            </a:r>
            <a:endParaRPr lang="en-US" dirty="0" smtClean="0"/>
          </a:p>
          <a:p>
            <a:pPr algn="just"/>
            <a:r>
              <a:rPr lang="en-US" dirty="0" smtClean="0"/>
              <a:t>Hence</a:t>
            </a:r>
            <a:r>
              <a:rPr lang="en-US" dirty="0"/>
              <a:t>, to define cyber-crime, one can say, it is just a combination of crime and computer. In other words ‘any offence or crime in which a computer is used is a cyber-crime’. </a:t>
            </a:r>
            <a:endParaRPr lang="en-US" dirty="0" smtClean="0"/>
          </a:p>
          <a:p>
            <a:pPr algn="just"/>
            <a:r>
              <a:rPr lang="en-US" dirty="0" smtClean="0"/>
              <a:t>Even </a:t>
            </a:r>
            <a:r>
              <a:rPr lang="en-US" dirty="0"/>
              <a:t>a petty offence like stealing or pick pocket can be brought within the broader purview of cybercrime if the basic data or aid to such an offence is a computer or an information stored in a computer used (or misused) by the fraudster. </a:t>
            </a:r>
            <a:endParaRPr lang="en-US" dirty="0" smtClean="0"/>
          </a:p>
          <a:p>
            <a:pPr algn="just"/>
            <a:r>
              <a:rPr lang="en-US" dirty="0" smtClean="0"/>
              <a:t>The </a:t>
            </a:r>
            <a:r>
              <a:rPr lang="en-US" dirty="0"/>
              <a:t>I.T. Act defines a computer, computer network, data, information and all other necessary ingredients that form part of a cybercrime.</a:t>
            </a:r>
          </a:p>
        </p:txBody>
      </p:sp>
    </p:spTree>
    <p:extLst>
      <p:ext uri="{BB962C8B-B14F-4D97-AF65-F5344CB8AC3E}">
        <p14:creationId xmlns:p14="http://schemas.microsoft.com/office/powerpoint/2010/main" val="38194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Cyber law encompasses laws relating to:</a:t>
            </a:r>
          </a:p>
          <a:p>
            <a:r>
              <a:rPr lang="en-US" dirty="0"/>
              <a:t>· Cyber crimes</a:t>
            </a:r>
            <a:r>
              <a:rPr lang="en-US" dirty="0" smtClean="0"/>
              <a:t/>
            </a:r>
            <a:br>
              <a:rPr lang="en-US" dirty="0" smtClean="0"/>
            </a:br>
            <a:r>
              <a:rPr lang="en-US" dirty="0"/>
              <a:t>· Electronic and digital signatures</a:t>
            </a:r>
            <a:r>
              <a:rPr lang="en-US" dirty="0" smtClean="0"/>
              <a:t/>
            </a:r>
            <a:br>
              <a:rPr lang="en-US" dirty="0" smtClean="0"/>
            </a:br>
            <a:r>
              <a:rPr lang="en-US" dirty="0"/>
              <a:t>· Intellectual property</a:t>
            </a:r>
            <a:r>
              <a:rPr lang="en-US" dirty="0" smtClean="0"/>
              <a:t/>
            </a:r>
            <a:br>
              <a:rPr lang="en-US" dirty="0" smtClean="0"/>
            </a:br>
            <a:r>
              <a:rPr lang="en-US" dirty="0"/>
              <a:t>· Data protection and privacy</a:t>
            </a:r>
            <a:r>
              <a:rPr lang="en-US" dirty="0" smtClean="0"/>
              <a:t/>
            </a:r>
            <a:br>
              <a:rPr lang="en-US" dirty="0" smtClean="0"/>
            </a:br>
            <a:r>
              <a:rPr lang="en-US" dirty="0" smtClean="0"/>
              <a:t/>
            </a:r>
            <a:br>
              <a:rPr lang="en-US" dirty="0" smtClean="0"/>
            </a:br>
            <a:r>
              <a:rPr lang="en-US" dirty="0"/>
              <a:t>Cyber space includes computers, networks, softwares, data storage devices(such as hard disks, USB disks </a:t>
            </a:r>
            <a:r>
              <a:rPr lang="en-US" dirty="0" err="1"/>
              <a:t>etc</a:t>
            </a:r>
            <a:r>
              <a:rPr lang="en-US" dirty="0"/>
              <a:t>), the internet, websites, emails and even electronic devices such as cell phones, ATM machines etc.</a:t>
            </a:r>
            <a:r>
              <a:rPr lang="en-US" dirty="0" smtClean="0"/>
              <a:t/>
            </a:r>
            <a:br>
              <a:rPr lang="en-US" dirty="0" smtClean="0"/>
            </a:br>
            <a:r>
              <a:rPr lang="en-US" dirty="0"/>
              <a:t>Cyber Crime?</a:t>
            </a:r>
          </a:p>
          <a:p>
            <a:r>
              <a:rPr lang="en-US" dirty="0"/>
              <a:t># Any crime with the help of computer and telecommunication technology.</a:t>
            </a:r>
            <a:r>
              <a:rPr lang="en-US" dirty="0" smtClean="0"/>
              <a:t/>
            </a:r>
            <a:br>
              <a:rPr lang="en-US" dirty="0" smtClean="0"/>
            </a:br>
            <a:r>
              <a:rPr lang="en-US" dirty="0"/>
              <a:t># Any crime where either the computer is used as an object or subject. [1]</a:t>
            </a:r>
          </a:p>
        </p:txBody>
      </p:sp>
    </p:spTree>
    <p:extLst>
      <p:ext uri="{BB962C8B-B14F-4D97-AF65-F5344CB8AC3E}">
        <p14:creationId xmlns:p14="http://schemas.microsoft.com/office/powerpoint/2010/main" val="62315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normAutofit fontScale="62500" lnSpcReduction="20000"/>
          </a:bodyPr>
          <a:lstStyle/>
          <a:p>
            <a:r>
              <a:rPr lang="en-US" dirty="0"/>
              <a:t>Categories of Cyber Crime</a:t>
            </a:r>
          </a:p>
          <a:p>
            <a:r>
              <a:rPr lang="en-US" dirty="0"/>
              <a:t>1. Cybercrimes against persons</a:t>
            </a:r>
            <a:r>
              <a:rPr lang="en-US" dirty="0" smtClean="0"/>
              <a:t/>
            </a:r>
            <a:br>
              <a:rPr lang="en-US" dirty="0" smtClean="0"/>
            </a:br>
            <a:r>
              <a:rPr lang="en-US" dirty="0"/>
              <a:t>2. Cybercrimes against property</a:t>
            </a:r>
            <a:r>
              <a:rPr lang="en-US" dirty="0" smtClean="0"/>
              <a:t/>
            </a:r>
            <a:br>
              <a:rPr lang="en-US" dirty="0" smtClean="0"/>
            </a:br>
            <a:r>
              <a:rPr lang="en-US" dirty="0"/>
              <a:t>3. Cybercrimes against </a:t>
            </a:r>
            <a:r>
              <a:rPr lang="en-US" dirty="0" smtClean="0"/>
              <a:t>government</a:t>
            </a:r>
          </a:p>
          <a:p>
            <a:pPr marL="0" indent="0">
              <a:buNone/>
            </a:pPr>
            <a:r>
              <a:rPr lang="en-US" dirty="0" smtClean="0"/>
              <a:t/>
            </a:r>
            <a:br>
              <a:rPr lang="en-US" dirty="0" smtClean="0"/>
            </a:br>
            <a:r>
              <a:rPr lang="en-US" dirty="0"/>
              <a:t>1. Against a Person</a:t>
            </a:r>
            <a:r>
              <a:rPr lang="en-US" dirty="0" smtClean="0"/>
              <a:t/>
            </a:r>
            <a:br>
              <a:rPr lang="en-US" dirty="0" smtClean="0"/>
            </a:br>
            <a:r>
              <a:rPr lang="en-US" dirty="0"/>
              <a:t># Cyber stalking</a:t>
            </a:r>
            <a:r>
              <a:rPr lang="en-US" dirty="0" smtClean="0"/>
              <a:t/>
            </a:r>
            <a:br>
              <a:rPr lang="en-US" dirty="0" smtClean="0"/>
            </a:br>
            <a:r>
              <a:rPr lang="en-US" dirty="0"/>
              <a:t># Impersonation</a:t>
            </a:r>
            <a:r>
              <a:rPr lang="en-US" dirty="0" smtClean="0"/>
              <a:t/>
            </a:r>
            <a:br>
              <a:rPr lang="en-US" dirty="0" smtClean="0"/>
            </a:br>
            <a:r>
              <a:rPr lang="en-US" dirty="0"/>
              <a:t># Loss of Privacy</a:t>
            </a:r>
            <a:r>
              <a:rPr lang="en-US" dirty="0" smtClean="0"/>
              <a:t/>
            </a:r>
            <a:br>
              <a:rPr lang="en-US" dirty="0" smtClean="0"/>
            </a:br>
            <a:r>
              <a:rPr lang="en-US" dirty="0"/>
              <a:t># Transmission of Obscene Material</a:t>
            </a:r>
            <a:r>
              <a:rPr lang="en-US" dirty="0" smtClean="0"/>
              <a:t/>
            </a:r>
            <a:br>
              <a:rPr lang="en-US" dirty="0" smtClean="0"/>
            </a:br>
            <a:r>
              <a:rPr lang="en-US" dirty="0"/>
              <a:t># Harassment with the use of computer</a:t>
            </a:r>
            <a:r>
              <a:rPr lang="en-US" dirty="0" smtClean="0"/>
              <a:t/>
            </a:r>
            <a:br>
              <a:rPr lang="en-US" dirty="0" smtClean="0"/>
            </a:br>
            <a:r>
              <a:rPr lang="en-US" dirty="0" smtClean="0"/>
              <a:t/>
            </a:r>
            <a:br>
              <a:rPr lang="en-US" dirty="0" smtClean="0"/>
            </a:br>
            <a:r>
              <a:rPr lang="en-US" dirty="0"/>
              <a:t>2. Against Property</a:t>
            </a:r>
            <a:r>
              <a:rPr lang="en-US" dirty="0" smtClean="0"/>
              <a:t/>
            </a:r>
            <a:br>
              <a:rPr lang="en-US" dirty="0" smtClean="0"/>
            </a:br>
            <a:r>
              <a:rPr lang="en-US" dirty="0"/>
              <a:t># Unauthorized Computer Trespassing</a:t>
            </a:r>
            <a:r>
              <a:rPr lang="en-US" dirty="0" smtClean="0"/>
              <a:t/>
            </a:r>
            <a:br>
              <a:rPr lang="en-US" dirty="0" smtClean="0"/>
            </a:br>
            <a:r>
              <a:rPr lang="en-US" dirty="0"/>
              <a:t># Computer vandalism</a:t>
            </a:r>
            <a:r>
              <a:rPr lang="en-US" dirty="0" smtClean="0"/>
              <a:t/>
            </a:r>
            <a:br>
              <a:rPr lang="en-US" dirty="0" smtClean="0"/>
            </a:br>
            <a:r>
              <a:rPr lang="en-US" dirty="0"/>
              <a:t># Transmission of harmful </a:t>
            </a:r>
            <a:r>
              <a:rPr lang="en-US" dirty="0" err="1"/>
              <a:t>programmes</a:t>
            </a:r>
            <a:r>
              <a:rPr lang="en-US" dirty="0" smtClean="0"/>
              <a:t/>
            </a:r>
            <a:br>
              <a:rPr lang="en-US" dirty="0" smtClean="0"/>
            </a:br>
            <a:r>
              <a:rPr lang="en-US" dirty="0"/>
              <a:t># Siphoning of funds from financial institutions</a:t>
            </a:r>
            <a:r>
              <a:rPr lang="en-US" dirty="0" smtClean="0"/>
              <a:t/>
            </a:r>
            <a:br>
              <a:rPr lang="en-US" dirty="0" smtClean="0"/>
            </a:br>
            <a:r>
              <a:rPr lang="en-US" dirty="0"/>
              <a:t># Stealing secret information &amp; data</a:t>
            </a:r>
            <a:r>
              <a:rPr lang="en-US" dirty="0" smtClean="0"/>
              <a:t/>
            </a:r>
            <a:br>
              <a:rPr lang="en-US" dirty="0" smtClean="0"/>
            </a:br>
            <a:r>
              <a:rPr lang="en-US" dirty="0"/>
              <a:t># Copyright</a:t>
            </a:r>
            <a:r>
              <a:rPr lang="en-US" dirty="0" smtClean="0"/>
              <a:t/>
            </a:r>
            <a:br>
              <a:rPr lang="en-US" dirty="0" smtClean="0"/>
            </a:br>
            <a:r>
              <a:rPr lang="en-US" dirty="0" smtClean="0"/>
              <a:t/>
            </a:r>
            <a:br>
              <a:rPr lang="en-US" dirty="0" smtClean="0"/>
            </a:br>
            <a:r>
              <a:rPr lang="en-US" dirty="0"/>
              <a:t>3. Against Government</a:t>
            </a:r>
            <a:r>
              <a:rPr lang="en-US" dirty="0" smtClean="0"/>
              <a:t/>
            </a:r>
            <a:br>
              <a:rPr lang="en-US" dirty="0" smtClean="0"/>
            </a:br>
            <a:r>
              <a:rPr lang="en-US" dirty="0"/>
              <a:t># Hacking of Government websites</a:t>
            </a:r>
            <a:r>
              <a:rPr lang="en-US" dirty="0" smtClean="0"/>
              <a:t/>
            </a:r>
            <a:br>
              <a:rPr lang="en-US" dirty="0" smtClean="0"/>
            </a:br>
            <a:r>
              <a:rPr lang="en-US" dirty="0"/>
              <a:t># Cyber Extortion</a:t>
            </a:r>
            <a:r>
              <a:rPr lang="en-US" dirty="0" smtClean="0"/>
              <a:t/>
            </a:r>
            <a:br>
              <a:rPr lang="en-US" dirty="0" smtClean="0"/>
            </a:br>
            <a:r>
              <a:rPr lang="en-US" dirty="0"/>
              <a:t># Cyber Terrorism</a:t>
            </a:r>
            <a:r>
              <a:rPr lang="en-US" dirty="0" smtClean="0"/>
              <a:t/>
            </a:r>
            <a:br>
              <a:rPr lang="en-US" dirty="0" smtClean="0"/>
            </a:br>
            <a:r>
              <a:rPr lang="en-US" dirty="0"/>
              <a:t># Computer Viruses[2]</a:t>
            </a:r>
            <a:r>
              <a:rPr lang="en-US" dirty="0" smtClean="0"/>
              <a:t/>
            </a:r>
            <a:br>
              <a:rPr lang="en-US" dirty="0" smtClean="0"/>
            </a:br>
            <a:endParaRPr lang="en-US" dirty="0"/>
          </a:p>
        </p:txBody>
      </p:sp>
    </p:spTree>
    <p:extLst>
      <p:ext uri="{BB962C8B-B14F-4D97-AF65-F5344CB8AC3E}">
        <p14:creationId xmlns:p14="http://schemas.microsoft.com/office/powerpoint/2010/main" val="280833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Cyber Law</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today’s techno-savvy environment, the world is becoming more and more digitally sophisticated and so are the crimes. </a:t>
            </a:r>
            <a:endParaRPr lang="en-US" dirty="0" smtClean="0"/>
          </a:p>
          <a:p>
            <a:r>
              <a:rPr lang="en-US" dirty="0" smtClean="0"/>
              <a:t>Internet </a:t>
            </a:r>
            <a:r>
              <a:rPr lang="en-US" dirty="0"/>
              <a:t>was initially developed as a research and information sharing tool and was in an unregulated manner. </a:t>
            </a:r>
            <a:endParaRPr lang="en-US" dirty="0" smtClean="0"/>
          </a:p>
          <a:p>
            <a:r>
              <a:rPr lang="en-US" dirty="0" smtClean="0"/>
              <a:t>As </a:t>
            </a:r>
            <a:r>
              <a:rPr lang="en-US" dirty="0"/>
              <a:t>the time passed by it became more transactional with e-business, e-commerce, e-governance and e-procurement etc. </a:t>
            </a:r>
            <a:endParaRPr lang="en-US" dirty="0" smtClean="0"/>
          </a:p>
          <a:p>
            <a:r>
              <a:rPr lang="en-US" dirty="0" smtClean="0"/>
              <a:t>All </a:t>
            </a:r>
            <a:r>
              <a:rPr lang="en-US" dirty="0"/>
              <a:t>legal issues related to internet crime are dealt with through cyber </a:t>
            </a:r>
            <a:r>
              <a:rPr lang="en-US" dirty="0" smtClean="0"/>
              <a:t>laws.</a:t>
            </a:r>
          </a:p>
          <a:p>
            <a:r>
              <a:rPr lang="en-US" dirty="0" smtClean="0"/>
              <a:t>As </a:t>
            </a:r>
            <a:r>
              <a:rPr lang="en-US" dirty="0"/>
              <a:t>the number of internet users is on the rise, the need for cyber laws and their application has also gathered great </a:t>
            </a:r>
            <a:r>
              <a:rPr lang="en-US" dirty="0" smtClean="0"/>
              <a:t>momentum.</a:t>
            </a:r>
            <a:endParaRPr lang="en-US" dirty="0"/>
          </a:p>
          <a:p>
            <a:r>
              <a:rPr lang="en-US" dirty="0" smtClean="0"/>
              <a:t>In </a:t>
            </a:r>
            <a:r>
              <a:rPr lang="en-US" dirty="0"/>
              <a:t>today’s highly digitalized world, almost everyone is affected by cyber law.</a:t>
            </a:r>
            <a:r>
              <a:rPr lang="en-US" dirty="0" smtClean="0"/>
              <a:t/>
            </a:r>
            <a:br>
              <a:rPr lang="en-US" dirty="0" smtClean="0"/>
            </a:br>
            <a:endParaRPr lang="en-US" dirty="0"/>
          </a:p>
        </p:txBody>
      </p:sp>
    </p:spTree>
    <p:extLst>
      <p:ext uri="{BB962C8B-B14F-4D97-AF65-F5344CB8AC3E}">
        <p14:creationId xmlns:p14="http://schemas.microsoft.com/office/powerpoint/2010/main" val="290400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Laws In India</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a:t>
            </a:r>
            <a:r>
              <a:rPr lang="en-US" dirty="0"/>
              <a:t>India, cyber laws are contained in the Information Technology Act, 2000 (“IT Act”) which came into force on October 17, 2000. </a:t>
            </a:r>
            <a:endParaRPr lang="en-US" dirty="0" smtClean="0"/>
          </a:p>
          <a:p>
            <a:pPr algn="just"/>
            <a:r>
              <a:rPr lang="en-US" dirty="0" smtClean="0"/>
              <a:t>The </a:t>
            </a:r>
            <a:r>
              <a:rPr lang="en-US" dirty="0"/>
              <a:t>main purpose of the Act is to provide legal recognition to electronic commerce and to facilitate filing of electronic records with the Government.</a:t>
            </a:r>
            <a:r>
              <a:rPr lang="en-US" dirty="0" smtClean="0"/>
              <a:t/>
            </a:r>
            <a:br>
              <a:rPr lang="en-US" dirty="0" smtClean="0"/>
            </a:br>
            <a:r>
              <a:rPr lang="en-US" dirty="0" smtClean="0"/>
              <a:t/>
            </a:r>
            <a:br>
              <a:rPr lang="en-US" dirty="0" smtClean="0"/>
            </a:br>
            <a:r>
              <a:rPr lang="en-US" dirty="0"/>
              <a:t>The existing laws of India, even with the most compassionate and liberal interpretation could not be interpreted in the light of the emergency cyberspace, to include all aspects relating to different activities in cyberspace. </a:t>
            </a:r>
            <a:endParaRPr lang="en-US" dirty="0" smtClean="0"/>
          </a:p>
          <a:p>
            <a:pPr algn="just"/>
            <a:r>
              <a:rPr lang="en-US" dirty="0" smtClean="0"/>
              <a:t>In </a:t>
            </a:r>
            <a:r>
              <a:rPr lang="en-US" dirty="0"/>
              <a:t>fact, the practical experience and the wisdom of </a:t>
            </a:r>
            <a:r>
              <a:rPr lang="en-US" dirty="0" err="1"/>
              <a:t>judgement</a:t>
            </a:r>
            <a:r>
              <a:rPr lang="en-US" dirty="0"/>
              <a:t> found that it shall not be without major threats and pitfalls, if the existing laws were to be interpreted in the scenario of emerging cyberspace, without enacting new cyber laws. Hence, the need for enactment of relevant cyber laws.</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26565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Laws In India</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None </a:t>
            </a:r>
            <a:r>
              <a:rPr lang="en-US" dirty="0"/>
              <a:t>of the existing laws gave any legal validity or sanction to the activities in Cyberspace. </a:t>
            </a:r>
            <a:endParaRPr lang="en-US" dirty="0" smtClean="0"/>
          </a:p>
          <a:p>
            <a:pPr algn="just"/>
            <a:r>
              <a:rPr lang="en-US" dirty="0" smtClean="0"/>
              <a:t>For </a:t>
            </a:r>
            <a:r>
              <a:rPr lang="en-US" dirty="0"/>
              <a:t>example, the Net is used by a large majority of users for email. Yet till today, email id not “legal” in our country. </a:t>
            </a:r>
            <a:endParaRPr lang="en-US" dirty="0" smtClean="0"/>
          </a:p>
          <a:p>
            <a:pPr algn="just"/>
            <a:r>
              <a:rPr lang="en-US" dirty="0" smtClean="0"/>
              <a:t>There </a:t>
            </a:r>
            <a:r>
              <a:rPr lang="en-US" dirty="0"/>
              <a:t>is no law in the country, which gives legal validity, and sanction to email. </a:t>
            </a:r>
            <a:endParaRPr lang="en-US" dirty="0" smtClean="0"/>
          </a:p>
          <a:p>
            <a:pPr algn="just"/>
            <a:r>
              <a:rPr lang="en-US" dirty="0" smtClean="0"/>
              <a:t>Courts </a:t>
            </a:r>
            <a:r>
              <a:rPr lang="en-US" dirty="0"/>
              <a:t>and judiciary in our country have been reluctant to grant judicial recognition to the legality of email in the absence of any specific law having been enacted by the Parliament. </a:t>
            </a:r>
            <a:endParaRPr lang="en-US" dirty="0" smtClean="0"/>
          </a:p>
          <a:p>
            <a:pPr algn="just"/>
            <a:r>
              <a:rPr lang="en-US" dirty="0" smtClean="0"/>
              <a:t>As </a:t>
            </a:r>
            <a:r>
              <a:rPr lang="en-US" dirty="0"/>
              <a:t>such the need has arisen for Cyber law.</a:t>
            </a:r>
          </a:p>
        </p:txBody>
      </p:sp>
    </p:spTree>
    <p:extLst>
      <p:ext uri="{BB962C8B-B14F-4D97-AF65-F5344CB8AC3E}">
        <p14:creationId xmlns:p14="http://schemas.microsoft.com/office/powerpoint/2010/main" val="51803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Cyber Laws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We </a:t>
            </a:r>
            <a:r>
              <a:rPr lang="en-US" dirty="0"/>
              <a:t>are living in highly digitalized world</a:t>
            </a:r>
            <a:r>
              <a:rPr lang="en-US" dirty="0" smtClean="0"/>
              <a:t>.</a:t>
            </a:r>
          </a:p>
          <a:p>
            <a:pPr algn="just"/>
            <a:r>
              <a:rPr lang="en-US" dirty="0" smtClean="0"/>
              <a:t>All </a:t>
            </a:r>
            <a:r>
              <a:rPr lang="en-US" dirty="0"/>
              <a:t>companies depend upon their computer networks and keep their valuable data in electronic form</a:t>
            </a:r>
            <a:r>
              <a:rPr lang="en-US" dirty="0" smtClean="0"/>
              <a:t>.</a:t>
            </a:r>
          </a:p>
          <a:p>
            <a:pPr algn="just"/>
            <a:r>
              <a:rPr lang="en-US" dirty="0" smtClean="0"/>
              <a:t>Government </a:t>
            </a:r>
            <a:r>
              <a:rPr lang="en-US" dirty="0"/>
              <a:t>forms including income tax returns, company law forms </a:t>
            </a:r>
            <a:r>
              <a:rPr lang="en-US" dirty="0" err="1"/>
              <a:t>etc</a:t>
            </a:r>
            <a:r>
              <a:rPr lang="en-US" dirty="0"/>
              <a:t> are now filled in electronic form</a:t>
            </a:r>
            <a:r>
              <a:rPr lang="en-US" dirty="0" smtClean="0"/>
              <a:t>.</a:t>
            </a:r>
          </a:p>
          <a:p>
            <a:pPr algn="just"/>
            <a:r>
              <a:rPr lang="en-US" dirty="0" smtClean="0"/>
              <a:t>Consumers </a:t>
            </a:r>
            <a:r>
              <a:rPr lang="en-US" dirty="0"/>
              <a:t>are increasingly using credit cards for shopping</a:t>
            </a:r>
            <a:r>
              <a:rPr lang="en-US" dirty="0" smtClean="0"/>
              <a:t>.</a:t>
            </a:r>
          </a:p>
          <a:p>
            <a:pPr algn="just"/>
            <a:r>
              <a:rPr lang="en-US" dirty="0" smtClean="0"/>
              <a:t>Most </a:t>
            </a:r>
            <a:r>
              <a:rPr lang="en-US" dirty="0"/>
              <a:t>people are using email, cell phones and SMS messages for </a:t>
            </a:r>
            <a:r>
              <a:rPr lang="en-US" dirty="0" smtClean="0"/>
              <a:t>communication.</a:t>
            </a:r>
            <a:endParaRPr lang="en-US" dirty="0"/>
          </a:p>
          <a:p>
            <a:pPr algn="just"/>
            <a:r>
              <a:rPr lang="en-US" dirty="0" smtClean="0"/>
              <a:t>Even </a:t>
            </a:r>
            <a:r>
              <a:rPr lang="en-US" dirty="0"/>
              <a:t>in “non-cyber crime” cases, important evidence is found in computers/ cell phones e.g. in cases of divorce, murder, kidnapping, organized crime, terrorist operations, counterfeit currency </a:t>
            </a:r>
            <a:r>
              <a:rPr lang="en-US" dirty="0" smtClean="0"/>
              <a:t>etc.</a:t>
            </a:r>
            <a:endParaRPr lang="en-US" dirty="0"/>
          </a:p>
          <a:p>
            <a:pPr algn="just"/>
            <a:r>
              <a:rPr lang="en-US" dirty="0" smtClean="0"/>
              <a:t>Since </a:t>
            </a:r>
            <a:r>
              <a:rPr lang="en-US" dirty="0"/>
              <a:t>it touches all the aspects of transactions and activities on and concerning the Internet, the World Wide Web and Cyberspace therefore Cyber law is extremely important.[4]</a:t>
            </a:r>
          </a:p>
        </p:txBody>
      </p:sp>
    </p:spTree>
    <p:extLst>
      <p:ext uri="{BB962C8B-B14F-4D97-AF65-F5344CB8AC3E}">
        <p14:creationId xmlns:p14="http://schemas.microsoft.com/office/powerpoint/2010/main" val="24048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1178</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Module 6</vt:lpstr>
      <vt:lpstr>Cyber laws</vt:lpstr>
      <vt:lpstr>Cyber laws</vt:lpstr>
      <vt:lpstr>PowerPoint Presentation</vt:lpstr>
      <vt:lpstr>PowerPoint Presentation</vt:lpstr>
      <vt:lpstr>Need For Cyber Law </vt:lpstr>
      <vt:lpstr>Cyber Laws In India </vt:lpstr>
      <vt:lpstr>Cyber Laws In India </vt:lpstr>
      <vt:lpstr>Importance of Cyber Laws</vt:lpstr>
      <vt:lpstr>Information Technology Act, 2000 (India) </vt:lpstr>
      <vt:lpstr>The offences and the punishments in IT Act 2000 : </vt:lpstr>
      <vt:lpstr>Section and Punishment</vt:lpstr>
      <vt:lpstr>The Information Technology Amendment Act, 2008</vt:lpstr>
      <vt:lpstr>The Information Technology Amendment Act, 2008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Windows User</dc:creator>
  <cp:lastModifiedBy>CSE</cp:lastModifiedBy>
  <cp:revision>9</cp:revision>
  <dcterms:created xsi:type="dcterms:W3CDTF">2022-05-06T07:38:23Z</dcterms:created>
  <dcterms:modified xsi:type="dcterms:W3CDTF">2022-11-28T08:42:21Z</dcterms:modified>
</cp:coreProperties>
</file>