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  <p:embeddedFont>
      <p:font typeface="Source Sans Pro Light" panose="020B0403030403020204" pitchFamily="34" charset="0"/>
      <p:regular r:id="rId14"/>
      <p:bold r:id="rId15"/>
      <p:italic r:id="rId16"/>
      <p:boldItalic r:id="rId17"/>
    </p:embeddedFont>
    <p:embeddedFont>
      <p:font typeface="Source Sans Pro SemiBold" panose="020B06030304030202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24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6F43-9D3E-42BA-9B19-14C6D50C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DC60F-3DF5-4871-A83D-568E73122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D0F0-E70E-4023-943A-BE883D69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617B-D513-4BC1-81CE-F91288A3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46B9-A6EB-4CAE-A834-F5449AF3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15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6A74-84A4-49B2-A370-C264B7A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A38DC-BF3E-4BFD-91EE-E63E51858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A13A-CD87-42A5-968C-A4CD08B0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51FB-DA1B-4C4C-AC91-EC5A09F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E11F-E995-42F3-BB84-37C64B27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00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82AAA-2B43-46AC-BDB9-246BFED01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850F-40C2-485C-B77A-4AC11D67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78F01-0C9E-4079-91CA-2E002A2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7A4F-9567-42A7-9105-A39B4D6F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A2DA-8CFA-4E9A-8E63-566EACF9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01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half screen" type="obj">
  <p:cSld name="Title + Content half scree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6477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2800"/>
              <a:buFont typeface="Source Sans Pro SemiBold"/>
              <a:buNone/>
              <a:defRPr sz="2800" i="0" u="none" strike="noStrike" cap="none">
                <a:solidFill>
                  <a:srgbClr val="136DEE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457200" y="590550"/>
            <a:ext cx="6894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524275"/>
            <a:ext cx="3021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400"/>
              <a:buChar char="•"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200"/>
              <a:buChar char="–"/>
              <a:defRPr sz="1200" i="0" u="none" strike="noStrike" cap="none">
                <a:solidFill>
                  <a:schemeClr val="dk1"/>
                </a:solidFill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800"/>
              <a:buChar char="–"/>
              <a:defRPr sz="800" i="0" u="none" strike="noStrike" cap="none">
                <a:solidFill>
                  <a:schemeClr val="dk1"/>
                </a:solidFill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»"/>
              <a:defRPr sz="1000" i="0" u="none" strike="noStrike" cap="none">
                <a:solidFill>
                  <a:schemeClr val="dk1"/>
                </a:solidFill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86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DD3-1C38-4312-88E7-705B55D1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9C62-F966-47E7-88D2-C70C4746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2A6F-4CB0-4E7E-9B8B-54999258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31F6-1840-4980-8AE7-8D6B5ED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8F61-8966-42CA-9BA6-3EB9C531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971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000F-E135-48B4-BD69-1B7BF933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0322-5F70-4B3B-8B53-A0B07945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BDF6-854E-4CE7-A7FF-E45CCA4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9FE6-0716-4445-9DA5-4A2A7F89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CDF6-FFB9-43C6-A9DD-75E1B969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4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9812-6C06-4A47-A370-19732434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002A-A5C6-48ED-9730-F9DFF0F88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DAF48-AB9E-4ED0-94A1-75F2F243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A2C83-32F1-44DF-B99C-CD0F9A8F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61F4-9AEF-498D-9A6D-AAE5385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CB19-C641-4C38-A0C5-790BFA07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53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AB3-B6AA-46B3-8C40-635FFECC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48963-24EA-467E-9B07-AD0AF211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DA150-A6A4-47E5-8EAE-B626B289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A4533-3AA0-4A31-A66C-FEF4B2348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F3B05-2F63-4EA0-A89C-7F9B37D87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E5D73-D0B2-4378-8BCA-2B6F284E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AD1B-CF49-4AA1-B3A6-770ADECB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109BA-6DF7-408A-B76B-00A8E678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81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E810-A280-49B1-BA29-A4478564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ECB25-042D-44A5-9BF0-E6515C88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F5258-8D04-4549-AC62-F2778CE7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94FCB-8DAD-4AEF-B96B-42A2A0D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088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CAFBB-03E1-4BC7-8B75-F7E5C207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117A1-29C7-4C32-8AEF-603164B9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CD2EE-4568-4DD2-9C7A-43060A8D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BCA8-E4BD-4DF4-8292-873FC10F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465E-2148-446D-A630-DC1FE0AD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61F86-A457-4393-A14B-7F8EA0FFA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8A0AA-D8D0-4231-8D13-D235043C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89E97-7318-4F72-8805-4EDFEE38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13FCA-ED4A-42F4-84D8-E07FDB24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441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DDB0-9DA5-4D94-BC0C-B911E613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9E807-789D-4C08-8E4D-9AAC7FFE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78386-0CA4-414C-BA40-BF7BBF51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55F4D-DA08-4D4E-A3A5-604EF737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4670F-1110-4358-986D-8C49E84F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0F9E8-D449-4B84-A94D-E6A5C82A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27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D539C-0BAD-4AAE-8B9E-F6C8213B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FA39-8DBA-4286-AA97-04C0EF66F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BC81-DFD7-47E6-B923-2C0CFC8B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6041-E4F2-4C5F-9471-547C93F6D4D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750BF-C7AC-44C1-B2F3-DA62EE17E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94DD-3DC7-4079-8874-56A61FAC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5656-F8DB-42AD-8C9C-67B6D1AF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467550"/>
            <a:ext cx="8229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dirty="0">
                <a:solidFill>
                  <a:srgbClr val="7030A0"/>
                </a:solidFill>
              </a:rPr>
              <a:t>Transferable Skills</a:t>
            </a:r>
            <a:endParaRPr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dirty="0">
                <a:solidFill>
                  <a:srgbClr val="7030A0"/>
                </a:solidFill>
              </a:rPr>
              <a:t>Worksheet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457200" y="1502125"/>
            <a:ext cx="3578700" cy="312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JM" dirty="0">
                <a:latin typeface="Source Sans Pro"/>
                <a:ea typeface="Source Sans Pro"/>
                <a:cs typeface="Source Sans Pro"/>
                <a:sym typeface="Source Sans Pro"/>
              </a:rPr>
              <a:t>Think about each category and write down three skills per subject.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JM" dirty="0">
                <a:latin typeface="Source Sans Pro"/>
                <a:ea typeface="Source Sans Pro"/>
                <a:cs typeface="Source Sans Pro"/>
                <a:sym typeface="Source Sans Pro"/>
              </a:rPr>
              <a:t>Use the middle circle to highlight your top-5 skills from each category.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433488" y="1962588"/>
            <a:ext cx="966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425" tIns="31425" rIns="31425" bIns="3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Technical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33488" y="3692888"/>
            <a:ext cx="966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425" tIns="31425" rIns="31425" bIns="3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Creativity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410938" y="1962588"/>
            <a:ext cx="966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425" tIns="31425" rIns="31425" bIns="3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Communication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</a:t>
            </a:r>
            <a:endParaRPr sz="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4345679" y="1077508"/>
            <a:ext cx="4127448" cy="3792466"/>
            <a:chOff x="1178580" y="2251"/>
            <a:chExt cx="4771616" cy="4426831"/>
          </a:xfrm>
        </p:grpSpPr>
        <p:sp>
          <p:nvSpPr>
            <p:cNvPr id="109" name="Google Shape;109;p17"/>
            <p:cNvSpPr/>
            <p:nvPr/>
          </p:nvSpPr>
          <p:spPr>
            <a:xfrm>
              <a:off x="2911747" y="2251"/>
              <a:ext cx="1305300" cy="848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3005845" y="43636"/>
              <a:ext cx="11172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425" tIns="31425" rIns="31425" bIns="3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Communication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563141" y="426482"/>
              <a:ext cx="4002600" cy="400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505" y="5232"/>
                  </a:moveTo>
                  <a:cubicBezTo>
                    <a:pt x="89428" y="7435"/>
                    <a:pt x="94031" y="10291"/>
                    <a:pt x="98191" y="13724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644897" y="1002885"/>
              <a:ext cx="1305300" cy="848400"/>
            </a:xfrm>
            <a:prstGeom prst="roundRect">
              <a:avLst>
                <a:gd name="adj" fmla="val 16667"/>
              </a:avLst>
            </a:prstGeom>
            <a:solidFill>
              <a:srgbClr val="6C5E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Critical Thinking</a:t>
              </a:r>
              <a:endParaRPr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</a:t>
              </a:r>
              <a:endParaRPr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</a:t>
              </a:r>
              <a:endParaRPr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JM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3.</a:t>
              </a:r>
              <a:endParaRPr dirty="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563141" y="426482"/>
              <a:ext cx="4002600" cy="400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063" y="49438"/>
                  </a:moveTo>
                  <a:lnTo>
                    <a:pt x="119063" y="49438"/>
                  </a:lnTo>
                  <a:cubicBezTo>
                    <a:pt x="120312" y="56424"/>
                    <a:pt x="120312" y="63576"/>
                    <a:pt x="119063" y="70561"/>
                  </a:cubicBezTo>
                </a:path>
              </a:pathLst>
            </a:custGeom>
            <a:noFill/>
            <a:ln w="9525" cap="flat" cmpd="sng">
              <a:solidFill>
                <a:srgbClr val="6C5E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644897" y="3004155"/>
              <a:ext cx="1305300" cy="848400"/>
            </a:xfrm>
            <a:prstGeom prst="roundRect">
              <a:avLst>
                <a:gd name="adj" fmla="val 16667"/>
              </a:avLst>
            </a:prstGeom>
            <a:solidFill>
              <a:srgbClr val="585BB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178580" y="1002922"/>
              <a:ext cx="1305300" cy="848400"/>
            </a:xfrm>
            <a:prstGeom prst="roundRect">
              <a:avLst>
                <a:gd name="adj" fmla="val 16667"/>
              </a:avLst>
            </a:prstGeom>
            <a:solidFill>
              <a:srgbClr val="5370B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Technical</a:t>
              </a:r>
              <a:endParaRPr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</a:t>
              </a:r>
              <a:endParaRPr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</a:t>
              </a:r>
              <a:endParaRPr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JM" sz="800" b="1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3.</a:t>
              </a:r>
              <a:endParaRPr dirty="0"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178597" y="3004155"/>
              <a:ext cx="1305300" cy="848400"/>
            </a:xfrm>
            <a:prstGeom prst="roundRect">
              <a:avLst>
                <a:gd name="adj" fmla="val 16667"/>
              </a:avLst>
            </a:prstGeom>
            <a:solidFill>
              <a:srgbClr val="4F8AB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Creativity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3.</a:t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563141" y="426482"/>
              <a:ext cx="4002600" cy="400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09" y="13724"/>
                  </a:moveTo>
                  <a:lnTo>
                    <a:pt x="21809" y="13724"/>
                  </a:lnTo>
                  <a:cubicBezTo>
                    <a:pt x="25969" y="10291"/>
                    <a:pt x="30572" y="7435"/>
                    <a:pt x="35495" y="5232"/>
                  </a:cubicBezTo>
                </a:path>
              </a:pathLst>
            </a:custGeom>
            <a:noFill/>
            <a:ln w="9525" cap="flat" cmpd="sng">
              <a:solidFill>
                <a:srgbClr val="4AA9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563141" y="426482"/>
              <a:ext cx="4002600" cy="400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7" y="70562"/>
                  </a:moveTo>
                  <a:lnTo>
                    <a:pt x="937" y="70562"/>
                  </a:lnTo>
                  <a:cubicBezTo>
                    <a:pt x="-312" y="63576"/>
                    <a:pt x="-312" y="56424"/>
                    <a:pt x="937" y="49439"/>
                  </a:cubicBezTo>
                </a:path>
              </a:pathLst>
            </a:custGeom>
            <a:noFill/>
            <a:ln w="9525" cap="flat" cmpd="sng">
              <a:solidFill>
                <a:srgbClr val="4F8A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697838" y="1607640"/>
              <a:ext cx="1733100" cy="1396500"/>
            </a:xfrm>
            <a:prstGeom prst="roundRect">
              <a:avLst>
                <a:gd name="adj" fmla="val 16667"/>
              </a:avLst>
            </a:prstGeom>
            <a:solidFill>
              <a:srgbClr val="4AA9C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Top 5 Transferable Skills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JM" sz="800"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5.</a:t>
              </a:r>
              <a:endParaRPr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20" name="Google Shape;120;p17"/>
          <p:cNvSpPr txBox="1"/>
          <p:nvPr/>
        </p:nvSpPr>
        <p:spPr>
          <a:xfrm>
            <a:off x="7410938" y="3692888"/>
            <a:ext cx="966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425" tIns="31425" rIns="31425" bIns="3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Teamwork</a:t>
            </a:r>
            <a:endParaRPr sz="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  <a:endParaRPr sz="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endParaRPr sz="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M" sz="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</a:t>
            </a:r>
            <a:endParaRPr sz="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SLIDE_THUMBNAIL_REFRESH" val="1"/>
  <p:tag name="ARTICULATE_DESIGN_ID_MAIN" val="iJPq3ndR"/>
  <p:tag name="ARTICULATE_DESIGN_ID_OFFICE THEME" val="sQl8ZX2r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Digital Marketing">
      <a:dk1>
        <a:srgbClr val="000000"/>
      </a:dk1>
      <a:lt1>
        <a:srgbClr val="FFFFFF"/>
      </a:lt1>
      <a:dk2>
        <a:srgbClr val="EEECE1"/>
      </a:dk2>
      <a:lt2>
        <a:srgbClr val="BFBFBF"/>
      </a:lt2>
      <a:accent1>
        <a:srgbClr val="657AE7"/>
      </a:accent1>
      <a:accent2>
        <a:srgbClr val="373F88"/>
      </a:accent2>
      <a:accent3>
        <a:srgbClr val="870344"/>
      </a:accent3>
      <a:accent4>
        <a:srgbClr val="01CEF5"/>
      </a:accent4>
      <a:accent5>
        <a:srgbClr val="FFC881"/>
      </a:accent5>
      <a:accent6>
        <a:srgbClr val="4E002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100</Words>
  <Application>Microsoft Office PowerPoint</Application>
  <PresentationFormat>On-screen Show (16:9)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Source Sans Pro</vt:lpstr>
      <vt:lpstr>Arial</vt:lpstr>
      <vt:lpstr>Source Sans Pro Light</vt:lpstr>
      <vt:lpstr>Source Sans Pro SemiBold</vt:lpstr>
      <vt:lpstr>Calibri Light</vt:lpstr>
      <vt:lpstr>Office Theme</vt:lpstr>
      <vt:lpstr>Transferable Skills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Transferable Skills Worksheet</dc:title>
  <cp:lastModifiedBy>Kelley Dadah</cp:lastModifiedBy>
  <cp:revision>3</cp:revision>
  <dcterms:modified xsi:type="dcterms:W3CDTF">2021-09-27T16:43:02Z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DD3B962E-4E1A-4350-A6C0-2C955A214AFC</vt:lpwstr>
  </property>
  <property fmtid="{D5CDD505-2E9C-101B-9397-08002B2CF9AE}" pid="3" name="ArticulatePath">
    <vt:lpwstr>l8HLgSTDQGBOIoB5-DM%20Transferable%20Skills%20Worksheet%20(10)</vt:lpwstr>
  </property>
</Properties>
</file>