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7" r:id="rId2"/>
    <p:sldId id="258" r:id="rId3"/>
    <p:sldId id="260" r:id="rId4"/>
  </p:sldIdLst>
  <p:sldSz cx="7315200" cy="9601200"/>
  <p:notesSz cx="6858000" cy="9144000"/>
  <p:embeddedFontLst>
    <p:embeddedFont>
      <p:font typeface="Source Sans Pro" panose="020B0503030403020204" pitchFamily="34" charset="0"/>
      <p:regular r:id="rId6"/>
      <p:bold r:id="rId7"/>
      <p:italic r:id="rId8"/>
      <p:boldItalic r:id="rId9"/>
    </p:embeddedFont>
  </p:embeddedFontLst>
  <p:custDataLst>
    <p:tags r:id="rId1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344"/>
    <a:srgbClr val="657AE7"/>
    <a:srgbClr val="D1CEF5"/>
    <a:srgbClr val="FFC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964" y="96"/>
      </p:cViewPr>
      <p:guideLst>
        <p:guide orient="horz" pos="3024"/>
        <p:guide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23036" y="685800"/>
            <a:ext cx="2612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ac2d56e38_0_0:notes"/>
          <p:cNvSpPr>
            <a:spLocks noGrp="1" noRot="1" noChangeAspect="1"/>
          </p:cNvSpPr>
          <p:nvPr>
            <p:ph type="sldImg" idx="2"/>
          </p:nvPr>
        </p:nvSpPr>
        <p:spPr>
          <a:xfrm>
            <a:off x="2122488" y="685800"/>
            <a:ext cx="2613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ac2d56e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ac2d56e38_0_17:notes"/>
          <p:cNvSpPr>
            <a:spLocks noGrp="1" noRot="1" noChangeAspect="1"/>
          </p:cNvSpPr>
          <p:nvPr>
            <p:ph type="sldImg" idx="2"/>
          </p:nvPr>
        </p:nvSpPr>
        <p:spPr>
          <a:xfrm>
            <a:off x="2122488" y="685800"/>
            <a:ext cx="2613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ac2d56e3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9367" y="1389873"/>
            <a:ext cx="6816600" cy="383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49360" y="5290367"/>
            <a:ext cx="6816600" cy="1479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49360" y="2064767"/>
            <a:ext cx="6816600" cy="3665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49360" y="5884153"/>
            <a:ext cx="6816600" cy="24282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49360" y="4014920"/>
            <a:ext cx="6816600" cy="15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49360" y="830713"/>
            <a:ext cx="6816600" cy="1068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49360" y="2151287"/>
            <a:ext cx="6816600" cy="6377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49360" y="830713"/>
            <a:ext cx="6816600" cy="1068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49360" y="2151287"/>
            <a:ext cx="3199800" cy="6377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3865920" y="2151287"/>
            <a:ext cx="3199800" cy="6377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49360" y="830713"/>
            <a:ext cx="6816600" cy="1068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49360" y="1037120"/>
            <a:ext cx="2246400" cy="1410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49360" y="2593920"/>
            <a:ext cx="2246400" cy="593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92200" y="840280"/>
            <a:ext cx="5094300" cy="76362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657600" y="-233"/>
            <a:ext cx="3657600" cy="960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12400" y="2301927"/>
            <a:ext cx="3236100" cy="276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12400" y="5232407"/>
            <a:ext cx="3236100" cy="230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3951600" y="1351607"/>
            <a:ext cx="3069600" cy="68976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49360" y="7897073"/>
            <a:ext cx="4799100" cy="1129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777966" y="8704671"/>
            <a:ext cx="438900" cy="73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5">
          <a:fgClr>
            <a:schemeClr val="bg1"/>
          </a:fgClr>
          <a:bgClr>
            <a:schemeClr val="bg2"/>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9360" y="830713"/>
            <a:ext cx="6816600" cy="1068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49360" y="2151287"/>
            <a:ext cx="6816600" cy="6377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777966" y="8704671"/>
            <a:ext cx="438900" cy="73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hyperlink" Target="https://www.linkedin.com/in/meloniedodaro?lipi=urn%3Ali%3Apage%3Ad_flagship3_profile_view_base_contact_details%3Blls%2FMLnoTN%2BtIcARN1INKA%3D%3D"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2" name="Google Shape;62;p14"/>
          <p:cNvSpPr txBox="1"/>
          <p:nvPr/>
        </p:nvSpPr>
        <p:spPr>
          <a:xfrm>
            <a:off x="118950" y="1181100"/>
            <a:ext cx="378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3" name="Google Shape;63;p14"/>
          <p:cNvSpPr txBox="1"/>
          <p:nvPr/>
        </p:nvSpPr>
        <p:spPr>
          <a:xfrm>
            <a:off x="201754" y="424673"/>
            <a:ext cx="3768000" cy="2281748"/>
          </a:xfrm>
          <a:prstGeom prst="rect">
            <a:avLst/>
          </a:prstGeom>
          <a:solidFill>
            <a:schemeClr val="accent2">
              <a:lumMod val="10000"/>
              <a:lumOff val="90000"/>
            </a:schemeClr>
          </a:solidFill>
          <a:ln w="190500">
            <a:solidFill>
              <a:schemeClr val="tx1"/>
            </a:solidFill>
          </a:ln>
        </p:spPr>
        <p:txBody>
          <a:bodyPr spcFirstLastPara="1" wrap="square" lIns="91425" tIns="91425" rIns="182880" bIns="91425" anchor="t" anchorCtr="0">
            <a:spAutoFit/>
          </a:bodyPr>
          <a:lstStyle/>
          <a:p>
            <a:pPr marL="0" lvl="0" indent="0" algn="ctr" rtl="0">
              <a:lnSpc>
                <a:spcPct val="115000"/>
              </a:lnSpc>
              <a:spcBef>
                <a:spcPts val="0"/>
              </a:spcBef>
              <a:spcAft>
                <a:spcPts val="0"/>
              </a:spcAft>
              <a:buNone/>
            </a:pPr>
            <a:endParaRPr lang="en"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ctr" rtl="0">
              <a:lnSpc>
                <a:spcPct val="115000"/>
              </a:lnSpc>
              <a:spcBef>
                <a:spcPts val="0"/>
              </a:spcBef>
              <a:spcAft>
                <a:spcPts val="0"/>
              </a:spcAft>
              <a:buNone/>
            </a:pPr>
            <a:r>
              <a:rPr lang="en"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Headline</a:t>
            </a:r>
            <a:endParaRPr lang="en" sz="110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are the most common titles for the positions you are targeting?</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experience do you want to highlight? </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Utilize the keywords activity to incorporate into your headline. </a:t>
            </a:r>
          </a:p>
          <a:p>
            <a:pPr marL="0" lvl="0" indent="0" algn="l" rtl="0">
              <a:lnSpc>
                <a:spcPct val="115000"/>
              </a:lnSpc>
              <a:spcBef>
                <a:spcPts val="0"/>
              </a:spcBef>
              <a:spcAft>
                <a:spcPts val="0"/>
              </a:spcAft>
              <a:buNone/>
            </a:pPr>
            <a:r>
              <a:rPr lang="en" sz="1050" b="1"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 </a:t>
            </a:r>
          </a:p>
          <a:p>
            <a:pPr marL="0" lvl="0" indent="0" algn="l" rtl="0">
              <a:lnSpc>
                <a:spcPct val="115000"/>
              </a:lnSpc>
              <a:spcBef>
                <a:spcPts val="0"/>
              </a:spcBef>
              <a:spcAft>
                <a:spcPts val="0"/>
              </a:spcAft>
              <a:buNone/>
            </a:pPr>
            <a:r>
              <a:rPr lang="en" sz="1050" b="1"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 </a:t>
            </a:r>
            <a:endParaRPr sz="1200" dirty="0">
              <a:solidFill>
                <a:srgbClr val="8E7CC3"/>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sz="1200" dirty="0">
              <a:solidFill>
                <a:srgbClr val="8E7CC3"/>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
        <p:nvSpPr>
          <p:cNvPr id="4" name="TextBox 3">
            <a:extLst>
              <a:ext uri="{FF2B5EF4-FFF2-40B4-BE49-F238E27FC236}">
                <a16:creationId xmlns:a16="http://schemas.microsoft.com/office/drawing/2014/main" id="{26D8A97C-2D48-42ED-94C3-6D120A604DEE}"/>
              </a:ext>
            </a:extLst>
          </p:cNvPr>
          <p:cNvSpPr txBox="1"/>
          <p:nvPr/>
        </p:nvSpPr>
        <p:spPr>
          <a:xfrm>
            <a:off x="4152900" y="348921"/>
            <a:ext cx="3010650" cy="2954655"/>
          </a:xfrm>
          <a:prstGeom prst="rect">
            <a:avLst/>
          </a:prstGeom>
          <a:solidFill>
            <a:schemeClr val="bg1"/>
          </a:solidFill>
          <a:ln w="47625">
            <a:solidFill>
              <a:schemeClr val="bg2"/>
            </a:solidFill>
          </a:ln>
        </p:spPr>
        <p:txBody>
          <a:bodyPr wrap="square" rtlCol="0">
            <a:spAutoFit/>
          </a:bodyPr>
          <a:lstStyle/>
          <a:p>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Write your headline. Remember to maximize keywords and use the 120-character limit. </a:t>
            </a:r>
            <a:endParaRPr lang="en"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algn="ctr"/>
            <a:endParaRPr lang="en-US" dirty="0">
              <a:latin typeface="Source Sans Pro" panose="020B0503030403020204" pitchFamily="34" charset="0"/>
              <a:ea typeface="Source Sans Pro" panose="020B0503030403020204" pitchFamily="34" charset="0"/>
            </a:endParaRPr>
          </a:p>
        </p:txBody>
      </p:sp>
      <p:sp>
        <p:nvSpPr>
          <p:cNvPr id="10" name="Google Shape;63;p14">
            <a:extLst>
              <a:ext uri="{FF2B5EF4-FFF2-40B4-BE49-F238E27FC236}">
                <a16:creationId xmlns:a16="http://schemas.microsoft.com/office/drawing/2014/main" id="{AF635D99-EB88-4407-8312-DF8FA78CEB6A}"/>
              </a:ext>
            </a:extLst>
          </p:cNvPr>
          <p:cNvSpPr txBox="1"/>
          <p:nvPr/>
        </p:nvSpPr>
        <p:spPr>
          <a:xfrm>
            <a:off x="201754" y="3543521"/>
            <a:ext cx="3768000" cy="5160228"/>
          </a:xfrm>
          <a:prstGeom prst="rect">
            <a:avLst/>
          </a:prstGeom>
          <a:solidFill>
            <a:schemeClr val="accent2">
              <a:lumMod val="10000"/>
              <a:lumOff val="90000"/>
            </a:schemeClr>
          </a:solidFill>
          <a:ln w="190500">
            <a:solidFill>
              <a:schemeClr val="tx1"/>
            </a:solidFill>
          </a:ln>
        </p:spPr>
        <p:txBody>
          <a:bodyPr spcFirstLastPara="1" wrap="square" lIns="91425" tIns="91425" rIns="182880" bIns="91425" anchor="t" anchorCtr="0">
            <a:spAutoFit/>
          </a:bodyPr>
          <a:lstStyle/>
          <a:p>
            <a:pPr marL="457200" lvl="0" indent="0" algn="l" rtl="0">
              <a:lnSpc>
                <a:spcPct val="115000"/>
              </a:lnSpc>
              <a:spcBef>
                <a:spcPts val="0"/>
              </a:spcBef>
              <a:spcAft>
                <a:spcPts val="0"/>
              </a:spcAft>
              <a:buNone/>
            </a:pPr>
            <a:endParaRPr lang="en-US" sz="10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158750" algn="ctr">
              <a:lnSpc>
                <a:spcPct val="150000"/>
              </a:lnSpc>
              <a:buClr>
                <a:schemeClr val="dk1"/>
              </a:buClr>
              <a:buSzPct val="95000"/>
            </a:pPr>
            <a:r>
              <a:rPr lang="en-US"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rPr>
              <a:t>About/Summary</a:t>
            </a:r>
            <a:endParaRPr lang="en-US" sz="1050"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lnSpc>
                <a:spcPct val="150000"/>
              </a:lnSpc>
              <a:spcBef>
                <a:spcPts val="0"/>
              </a:spcBef>
              <a:spcAft>
                <a:spcPts val="0"/>
              </a:spcAft>
              <a:buClr>
                <a:schemeClr val="dk1"/>
              </a:buClr>
              <a:buSzPct val="95000"/>
              <a:buFont typeface="Arial" panose="020B0604020202020204" pitchFamily="34" charset="0"/>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excites you about the field/industry?</a:t>
            </a:r>
          </a:p>
          <a:p>
            <a:pPr marL="457200" lvl="0" indent="-298450" algn="l" rtl="0">
              <a:lnSpc>
                <a:spcPct val="150000"/>
              </a:lnSpc>
              <a:spcBef>
                <a:spcPts val="0"/>
              </a:spcBef>
              <a:spcAft>
                <a:spcPts val="0"/>
              </a:spcAft>
              <a:buClr>
                <a:schemeClr val="dk1"/>
              </a:buClr>
              <a:buSzPct val="95000"/>
              <a:buFont typeface="Arial" panose="020B0604020202020204" pitchFamily="34" charset="0"/>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If you are making a career change, why? </a:t>
            </a:r>
          </a:p>
          <a:p>
            <a:pPr marL="457200" lvl="0" indent="-298450" algn="l" rtl="0">
              <a:lnSpc>
                <a:spcPct val="150000"/>
              </a:lnSpc>
              <a:spcBef>
                <a:spcPts val="0"/>
              </a:spcBef>
              <a:spcAft>
                <a:spcPts val="0"/>
              </a:spcAft>
              <a:buClr>
                <a:schemeClr val="dk1"/>
              </a:buClr>
              <a:buSzPct val="95000"/>
              <a:buFont typeface="Arial" panose="020B0604020202020204" pitchFamily="34" charset="0"/>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How does your previous experience complement </a:t>
            </a:r>
          </a:p>
          <a:p>
            <a:pPr marL="457200" lvl="0" algn="l" rtl="0">
              <a:lnSpc>
                <a:spcPct val="150000"/>
              </a:lnSpc>
              <a:spcBef>
                <a:spcPts val="0"/>
              </a:spcBef>
              <a:spcAft>
                <a:spcPts val="0"/>
              </a:spcAft>
              <a:buSzPct val="950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the current industry/position you are targeting? </a:t>
            </a:r>
          </a:p>
          <a:p>
            <a:pPr marL="457200" lvl="0" indent="-298450" algn="l" rtl="0">
              <a:lnSpc>
                <a:spcPct val="150000"/>
              </a:lnSpc>
              <a:spcBef>
                <a:spcPts val="0"/>
              </a:spcBef>
              <a:spcAft>
                <a:spcPts val="0"/>
              </a:spcAft>
              <a:buClr>
                <a:schemeClr val="dk1"/>
              </a:buClr>
              <a:buSzPct val="95000"/>
              <a:buFont typeface="Arial" panose="020B0604020202020204" pitchFamily="34" charset="0"/>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are the top three characteristics that describe you? (Revisit your list of transferable skills from Module 1 to incorporate into your summary.)</a:t>
            </a:r>
          </a:p>
          <a:p>
            <a:pPr marL="457200" lvl="0" indent="-298450" algn="l" rtl="0">
              <a:lnSpc>
                <a:spcPct val="150000"/>
              </a:lnSpc>
              <a:spcBef>
                <a:spcPts val="0"/>
              </a:spcBef>
              <a:spcAft>
                <a:spcPts val="0"/>
              </a:spcAft>
              <a:buClr>
                <a:schemeClr val="dk1"/>
              </a:buClr>
              <a:buSzPct val="95000"/>
              <a:buFont typeface="Arial" panose="020B0604020202020204" pitchFamily="34" charset="0"/>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makes you stand out from your competitors? </a:t>
            </a:r>
          </a:p>
          <a:p>
            <a:pPr marL="457200" lvl="0" indent="-298450" algn="l" rtl="0">
              <a:lnSpc>
                <a:spcPct val="150000"/>
              </a:lnSpc>
              <a:spcBef>
                <a:spcPts val="0"/>
              </a:spcBef>
              <a:spcAft>
                <a:spcPts val="0"/>
              </a:spcAft>
              <a:buClr>
                <a:schemeClr val="dk1"/>
              </a:buClr>
              <a:buSzPct val="95000"/>
              <a:buFont typeface="Arial" panose="020B0604020202020204" pitchFamily="34" charset="0"/>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makes you unique and interesting? </a:t>
            </a:r>
          </a:p>
          <a:p>
            <a:pPr marL="457200" lvl="0" indent="-298450" algn="l" rtl="0">
              <a:lnSpc>
                <a:spcPct val="150000"/>
              </a:lnSpc>
              <a:spcBef>
                <a:spcPts val="0"/>
              </a:spcBef>
              <a:spcAft>
                <a:spcPts val="0"/>
              </a:spcAft>
              <a:buClr>
                <a:schemeClr val="dk1"/>
              </a:buClr>
              <a:buSzPct val="95000"/>
              <a:buFont typeface="Arial" panose="020B0604020202020204" pitchFamily="34" charset="0"/>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Who is your target audience? What is the most important thing they should know about you? </a:t>
            </a:r>
          </a:p>
          <a:p>
            <a:pPr marL="457200" lvl="0" indent="-298450" algn="l" rtl="0">
              <a:lnSpc>
                <a:spcPct val="150000"/>
              </a:lnSpc>
              <a:spcBef>
                <a:spcPts val="0"/>
              </a:spcBef>
              <a:spcAft>
                <a:spcPts val="0"/>
              </a:spcAft>
              <a:buClr>
                <a:schemeClr val="dk1"/>
              </a:buClr>
              <a:buSzPct val="95000"/>
              <a:buFont typeface="Arial" panose="020B0604020202020204" pitchFamily="34" charset="0"/>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action do you want people to take after reading your summary?  </a:t>
            </a:r>
          </a:p>
          <a:p>
            <a:pPr marL="158750" lvl="0" algn="l" rtl="0">
              <a:lnSpc>
                <a:spcPct val="150000"/>
              </a:lnSpc>
              <a:spcBef>
                <a:spcPts val="0"/>
              </a:spcBef>
              <a:spcAft>
                <a:spcPts val="0"/>
              </a:spcAft>
              <a:buClr>
                <a:schemeClr val="dk1"/>
              </a:buClr>
              <a:buSzPts val="1100"/>
            </a:pPr>
            <a:endParaRPr lang="en-US" sz="10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158750" lvl="0" algn="l" rtl="0">
              <a:lnSpc>
                <a:spcPct val="150000"/>
              </a:lnSpc>
              <a:spcBef>
                <a:spcPts val="0"/>
              </a:spcBef>
              <a:spcAft>
                <a:spcPts val="0"/>
              </a:spcAft>
              <a:buClr>
                <a:schemeClr val="dk1"/>
              </a:buClr>
              <a:buSzPts val="1100"/>
            </a:pPr>
            <a:endParaRPr lang="en-US" sz="10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
        <p:nvSpPr>
          <p:cNvPr id="14" name="TextBox 13">
            <a:extLst>
              <a:ext uri="{FF2B5EF4-FFF2-40B4-BE49-F238E27FC236}">
                <a16:creationId xmlns:a16="http://schemas.microsoft.com/office/drawing/2014/main" id="{A37A6106-CBFC-4F9A-9FB3-2B668E59C128}"/>
              </a:ext>
            </a:extLst>
          </p:cNvPr>
          <p:cNvSpPr txBox="1"/>
          <p:nvPr/>
        </p:nvSpPr>
        <p:spPr>
          <a:xfrm>
            <a:off x="4152900" y="3443315"/>
            <a:ext cx="3010650" cy="5755422"/>
          </a:xfrm>
          <a:prstGeom prst="rect">
            <a:avLst/>
          </a:prstGeom>
          <a:solidFill>
            <a:schemeClr val="tx2"/>
          </a:solidFill>
          <a:ln w="47625">
            <a:solidFill>
              <a:schemeClr val="bg2"/>
            </a:solidFill>
          </a:ln>
        </p:spPr>
        <p:txBody>
          <a:bodyPr wrap="square" rtlCol="0">
            <a:spAutoFit/>
          </a:bodyPr>
          <a:lstStyle/>
          <a:p>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endParaRPr>
          </a:p>
          <a:p>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rPr>
              <a:t>Utilizing the questions, add your about/summary. Maximize the 2000-character limit. </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4296426" y="3058547"/>
            <a:ext cx="2953853" cy="1962000"/>
          </a:xfrm>
          <a:prstGeom prst="rect">
            <a:avLst/>
          </a:prstGeom>
          <a:solidFill>
            <a:schemeClr val="lt2"/>
          </a:solidFill>
          <a:ln w="476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 name="Google Shape;75;p15"/>
          <p:cNvSpPr/>
          <p:nvPr/>
        </p:nvSpPr>
        <p:spPr>
          <a:xfrm>
            <a:off x="4296426" y="326641"/>
            <a:ext cx="2953853" cy="2567870"/>
          </a:xfrm>
          <a:prstGeom prst="rect">
            <a:avLst/>
          </a:prstGeom>
          <a:solidFill>
            <a:schemeClr val="lt2"/>
          </a:solidFill>
          <a:ln w="476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txBox="1"/>
          <p:nvPr/>
        </p:nvSpPr>
        <p:spPr>
          <a:xfrm>
            <a:off x="4296426" y="407144"/>
            <a:ext cx="2953853" cy="2662237"/>
          </a:xfrm>
          <a:prstGeom prst="rect">
            <a:avLst/>
          </a:prstGeom>
          <a:noFill/>
          <a:ln>
            <a:noFill/>
          </a:ln>
        </p:spPr>
        <p:txBody>
          <a:bodyPr spcFirstLastPara="1" wrap="square" lIns="91425" tIns="91425" rIns="91425" bIns="91425" anchor="t" anchorCtr="0">
            <a:spAutoFit/>
          </a:bodyPr>
          <a:lstStyle/>
          <a:p>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rPr>
              <a:t>List your experience following the formula below. </a:t>
            </a:r>
            <a:endParaRPr lang="en-US" sz="1150"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spcBef>
                <a:spcPts val="0"/>
              </a:spcBef>
              <a:spcAft>
                <a:spcPts val="0"/>
              </a:spcAft>
              <a:buNone/>
            </a:pPr>
            <a:endPar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spcBef>
                <a:spcPts val="0"/>
              </a:spcBef>
              <a:spcAft>
                <a:spcPts val="0"/>
              </a:spcAft>
              <a:buNone/>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Current position (dates)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Position summary (2–3 sentences)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Top 3–5 achievements</a:t>
            </a:r>
            <a:endParaRPr sz="1150" dirty="0">
              <a:latin typeface="Source Sans Pro" panose="020B0503030403020204" pitchFamily="34" charset="0"/>
              <a:ea typeface="Source Sans Pro" panose="020B0503030403020204" pitchFamily="34" charset="0"/>
              <a:cs typeface="Roboto" panose="02000000000000000000" pitchFamily="2" charset="0"/>
            </a:endParaRPr>
          </a:p>
          <a:p>
            <a:pPr marL="0" lvl="0" indent="0" algn="l" rtl="0">
              <a:spcBef>
                <a:spcPts val="0"/>
              </a:spcBef>
              <a:spcAft>
                <a:spcPts val="0"/>
              </a:spcAft>
              <a:buNone/>
            </a:pPr>
            <a:endParaRPr sz="1150" dirty="0">
              <a:latin typeface="Source Sans Pro" panose="020B0503030403020204" pitchFamily="34" charset="0"/>
              <a:ea typeface="Source Sans Pro" panose="020B0503030403020204" pitchFamily="34" charset="0"/>
              <a:cs typeface="Roboto" panose="02000000000000000000" pitchFamily="2" charset="0"/>
            </a:endParaRPr>
          </a:p>
          <a:p>
            <a:pPr marL="0" lvl="0" indent="0" algn="l" rtl="0">
              <a:spcBef>
                <a:spcPts val="0"/>
              </a:spcBef>
              <a:spcAft>
                <a:spcPts val="0"/>
              </a:spcAft>
              <a:buNone/>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Past position (dates)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Position summary (2–3 sentences)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Top 3–5 achievements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spcBef>
                <a:spcPts val="0"/>
              </a:spcBef>
              <a:spcAft>
                <a:spcPts val="0"/>
              </a:spcAft>
              <a:buNone/>
            </a:pP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spcBef>
                <a:spcPts val="0"/>
              </a:spcBef>
              <a:spcAft>
                <a:spcPts val="0"/>
              </a:spcAft>
              <a:buNone/>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Continue with format, dating back no more than 10–15 years.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0" algn="l" rtl="0">
              <a:spcBef>
                <a:spcPts val="0"/>
              </a:spcBef>
              <a:spcAft>
                <a:spcPts val="0"/>
              </a:spcAft>
              <a:buNone/>
            </a:pPr>
            <a:endParaRPr sz="1150" dirty="0">
              <a:latin typeface="Source Sans Pro" panose="020B0503030403020204" pitchFamily="34" charset="0"/>
              <a:ea typeface="Source Sans Pro" panose="020B0503030403020204" pitchFamily="34" charset="0"/>
            </a:endParaRPr>
          </a:p>
        </p:txBody>
      </p:sp>
      <p:sp>
        <p:nvSpPr>
          <p:cNvPr id="78" name="Google Shape;78;p15"/>
          <p:cNvSpPr/>
          <p:nvPr/>
        </p:nvSpPr>
        <p:spPr>
          <a:xfrm>
            <a:off x="4296426" y="5180325"/>
            <a:ext cx="2953853" cy="1962000"/>
          </a:xfrm>
          <a:prstGeom prst="rect">
            <a:avLst/>
          </a:prstGeom>
          <a:solidFill>
            <a:schemeClr val="lt2"/>
          </a:solidFill>
          <a:ln w="476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79" name="Google Shape;79;p15"/>
          <p:cNvSpPr/>
          <p:nvPr/>
        </p:nvSpPr>
        <p:spPr>
          <a:xfrm>
            <a:off x="4296426" y="7309900"/>
            <a:ext cx="2953853" cy="1962000"/>
          </a:xfrm>
          <a:prstGeom prst="rect">
            <a:avLst/>
          </a:prstGeom>
          <a:solidFill>
            <a:schemeClr val="lt2"/>
          </a:solidFill>
          <a:ln w="44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80" name="Google Shape;80;p15"/>
          <p:cNvSpPr txBox="1"/>
          <p:nvPr/>
        </p:nvSpPr>
        <p:spPr>
          <a:xfrm>
            <a:off x="4296426" y="3162294"/>
            <a:ext cx="2953853" cy="75402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Position 1</a:t>
            </a:r>
            <a:endParaRPr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Position summary (2–3 sentences)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Top 3–5 achievements</a:t>
            </a:r>
            <a:endParaRPr sz="1150" dirty="0">
              <a:latin typeface="Source Sans Pro" panose="020B0503030403020204" pitchFamily="34" charset="0"/>
              <a:ea typeface="Source Sans Pro" panose="020B0503030403020204" pitchFamily="34" charset="0"/>
              <a:cs typeface="Roboto" panose="02000000000000000000" pitchFamily="2" charset="0"/>
            </a:endParaRPr>
          </a:p>
        </p:txBody>
      </p:sp>
      <p:sp>
        <p:nvSpPr>
          <p:cNvPr id="81" name="Google Shape;81;p15"/>
          <p:cNvSpPr txBox="1"/>
          <p:nvPr/>
        </p:nvSpPr>
        <p:spPr>
          <a:xfrm>
            <a:off x="4296426" y="5297796"/>
            <a:ext cx="2953853" cy="75402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Position 2</a:t>
            </a:r>
            <a:endParaRPr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Position summary (2–3 sentences)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Top 3–5 achievements</a:t>
            </a:r>
            <a:endParaRPr sz="1150" dirty="0">
              <a:latin typeface="Source Sans Pro" panose="020B0503030403020204" pitchFamily="34" charset="0"/>
              <a:ea typeface="Source Sans Pro" panose="020B0503030403020204" pitchFamily="34" charset="0"/>
              <a:cs typeface="Roboto" panose="02000000000000000000" pitchFamily="2" charset="0"/>
            </a:endParaRPr>
          </a:p>
        </p:txBody>
      </p:sp>
      <p:sp>
        <p:nvSpPr>
          <p:cNvPr id="82" name="Google Shape;82;p15"/>
          <p:cNvSpPr txBox="1"/>
          <p:nvPr/>
        </p:nvSpPr>
        <p:spPr>
          <a:xfrm>
            <a:off x="4296426" y="7421993"/>
            <a:ext cx="3018773" cy="75402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Position 3</a:t>
            </a:r>
            <a:endParaRPr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Position summary (2–3 sentences)</a:t>
            </a:r>
            <a:endParaRPr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spcBef>
                <a:spcPts val="0"/>
              </a:spcBef>
              <a:spcAft>
                <a:spcPts val="0"/>
              </a:spcAft>
              <a:buClr>
                <a:schemeClr val="dk1"/>
              </a:buClr>
              <a:buSzPts val="1100"/>
              <a:buFont typeface="Source Sans Pro"/>
              <a:buChar char="●"/>
            </a:pPr>
            <a:r>
              <a:rPr lang="en"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Top 3–5 achievements</a:t>
            </a:r>
            <a:endParaRPr sz="1150" dirty="0">
              <a:latin typeface="Source Sans Pro" panose="020B0503030403020204" pitchFamily="34" charset="0"/>
              <a:ea typeface="Source Sans Pro" panose="020B0503030403020204" pitchFamily="34" charset="0"/>
              <a:cs typeface="Roboto" panose="02000000000000000000" pitchFamily="2" charset="0"/>
            </a:endParaRPr>
          </a:p>
        </p:txBody>
      </p:sp>
      <p:sp>
        <p:nvSpPr>
          <p:cNvPr id="15" name="Google Shape;63;p14">
            <a:extLst>
              <a:ext uri="{FF2B5EF4-FFF2-40B4-BE49-F238E27FC236}">
                <a16:creationId xmlns:a16="http://schemas.microsoft.com/office/drawing/2014/main" id="{029A8695-02A2-47E2-A84C-A5EA2C4665E4}"/>
              </a:ext>
            </a:extLst>
          </p:cNvPr>
          <p:cNvSpPr txBox="1"/>
          <p:nvPr/>
        </p:nvSpPr>
        <p:spPr>
          <a:xfrm>
            <a:off x="162029" y="228957"/>
            <a:ext cx="3908930" cy="9212107"/>
          </a:xfrm>
          <a:prstGeom prst="rect">
            <a:avLst/>
          </a:prstGeom>
          <a:solidFill>
            <a:schemeClr val="accent2">
              <a:lumMod val="10000"/>
              <a:lumOff val="90000"/>
            </a:schemeClr>
          </a:solidFill>
          <a:ln w="190500">
            <a:solidFill>
              <a:schemeClr val="tx1"/>
            </a:solidFill>
          </a:ln>
        </p:spPr>
        <p:txBody>
          <a:bodyPr spcFirstLastPara="1" wrap="square" lIns="0" tIns="91425" rIns="182880" bIns="91425" anchor="t" anchorCtr="0">
            <a:spAutoFit/>
          </a:bodyPr>
          <a:lstStyle/>
          <a:p>
            <a:pPr marL="158750" algn="ctr">
              <a:lnSpc>
                <a:spcPct val="150000"/>
              </a:lnSpc>
              <a:buClr>
                <a:schemeClr val="dk1"/>
              </a:buClr>
              <a:buSzPct val="95000"/>
            </a:pPr>
            <a:r>
              <a:rPr lang="en-US"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rPr>
              <a:t>Experience</a:t>
            </a:r>
            <a:endParaRPr lang="en-US" sz="1050"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lnSpc>
                <a:spcPct val="115000"/>
              </a:lnSpc>
              <a:spcBef>
                <a:spcPts val="0"/>
              </a:spcBef>
              <a:spcAft>
                <a:spcPts val="0"/>
              </a:spcAft>
              <a:buClr>
                <a:schemeClr val="dk1"/>
              </a:buClr>
              <a:buSzPts val="1100"/>
              <a:buFont typeface="Source Sans Pro"/>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How can you summarize your current/previous positions in two to three sentences? </a:t>
            </a:r>
          </a:p>
          <a:p>
            <a:pPr marL="457200" lvl="0" indent="-298450" algn="l" rtl="0">
              <a:lnSpc>
                <a:spcPct val="115000"/>
              </a:lnSpc>
              <a:spcBef>
                <a:spcPts val="0"/>
              </a:spcBef>
              <a:spcAft>
                <a:spcPts val="0"/>
              </a:spcAft>
              <a:buClr>
                <a:schemeClr val="dk1"/>
              </a:buClr>
              <a:buSzPts val="1100"/>
              <a:buFont typeface="Source Sans Pro"/>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are the top three accomplishments per position you want to showcase?</a:t>
            </a:r>
            <a:endParaRPr lang="en-US" sz="1150" b="1" dirty="0">
              <a:solidFill>
                <a:srgbClr val="8E7CC3"/>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457200" lvl="0" indent="-298450" algn="l" rtl="0">
              <a:lnSpc>
                <a:spcPct val="115000"/>
              </a:lnSpc>
              <a:spcBef>
                <a:spcPts val="0"/>
              </a:spcBef>
              <a:spcAft>
                <a:spcPts val="0"/>
              </a:spcAft>
              <a:buClr>
                <a:schemeClr val="dk1"/>
              </a:buClr>
              <a:buSzPts val="1100"/>
              <a:buFont typeface="Source Sans Pro"/>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How can you add keywords to your job descriptions? </a:t>
            </a:r>
          </a:p>
          <a:p>
            <a:pPr marL="457200" lvl="0" indent="-298450" algn="l" rtl="0">
              <a:lnSpc>
                <a:spcPct val="115000"/>
              </a:lnSpc>
              <a:spcBef>
                <a:spcPts val="0"/>
              </a:spcBef>
              <a:spcAft>
                <a:spcPts val="1200"/>
              </a:spcAft>
              <a:buClr>
                <a:schemeClr val="dk1"/>
              </a:buClr>
              <a:buSzPts val="1100"/>
              <a:buFont typeface="Source Sans Pro"/>
              <a:buChar char="●"/>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What format do you want to use? First-person narrative? Or a more traditional resume format to highlight your skills? </a:t>
            </a:r>
          </a:p>
          <a:p>
            <a:pPr marL="158750">
              <a:lnSpc>
                <a:spcPct val="150000"/>
              </a:lnSpc>
              <a:buClr>
                <a:schemeClr val="dk1"/>
              </a:buClr>
              <a:buSzPts val="1100"/>
            </a:pPr>
            <a:r>
              <a:rPr lang="en-US" sz="1150" b="1"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Excerpt from </a:t>
            </a:r>
            <a:r>
              <a:rPr lang="en-US" sz="1150" b="1"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hlinkClick r:id="rId4"/>
              </a:rPr>
              <a:t>Melonie </a:t>
            </a:r>
            <a:r>
              <a:rPr lang="en-US" sz="1150" b="1" dirty="0" err="1">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hlinkClick r:id="rId4"/>
              </a:rPr>
              <a:t>Dodaro’s</a:t>
            </a:r>
            <a:r>
              <a:rPr lang="en-US" sz="1150" b="1"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hlinkClick r:id="rId4"/>
              </a:rPr>
              <a:t> profile</a:t>
            </a:r>
            <a:r>
              <a:rPr lang="en-US" sz="1150" b="1"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rPr>
              <a:t>:</a:t>
            </a:r>
            <a:endParaRPr lang="en-US" sz="400" b="1"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1587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“With 20 years of experience owning, running and building businesses from scratch, I’ve always had my finger on the pulse of all things sales, marketing and operations.</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1587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“I learned early on that revenue is great (I’ve had many multi-million-dollar businesses), but bottom-line profits are what matters most.</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1587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“Over the last decade, I’ve been laser-focused on digital marketing and social selling.</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1587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“In fact, I was teaching ‘social selling’ before the term was coined.</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1587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“I’ve been featured on countless lists as a global sales and marketing influencer, but the only recognition that truly matters to me is improving my clients' lives and their bottom line.</a:t>
            </a:r>
          </a:p>
          <a:p>
            <a:pPr marL="158750" lvl="0" algn="l" rtl="0">
              <a:lnSpc>
                <a:spcPct val="114000"/>
              </a:lnSpc>
              <a:spcBef>
                <a:spcPts val="0"/>
              </a:spcBef>
              <a:spcAft>
                <a:spcPts val="0"/>
              </a:spcAft>
              <a:buClr>
                <a:schemeClr val="dk1"/>
              </a:buClr>
              <a:buSzPts val="1100"/>
            </a:pP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4000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~Top 50 Sales Influencers</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~Top 50 Social Selling Influencers</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~Top 100 Marketing Influencers</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~Top 100 Digital Marketing Experts</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1587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“As the author of multiple #1 best-selling books on winning at LinkedIn and an in-demand speaker on LinkedIn, I might come across as obsessed with LinkedIn.</a:t>
            </a:r>
            <a:b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b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1587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“Not true. I’m obsessed with results and ROI.</a:t>
            </a:r>
          </a:p>
          <a:p>
            <a:pPr marL="158750" lvl="0" algn="l" rtl="0">
              <a:lnSpc>
                <a:spcPct val="114000"/>
              </a:lnSpc>
              <a:spcBef>
                <a:spcPts val="0"/>
              </a:spcBef>
              <a:spcAft>
                <a:spcPts val="0"/>
              </a:spcAft>
              <a:buClr>
                <a:schemeClr val="dk1"/>
              </a:buClr>
              <a:buSzPts val="1100"/>
            </a:pP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endParaRPr>
          </a:p>
          <a:p>
            <a:pPr marL="158750" lvl="0" algn="l" rtl="0">
              <a:lnSpc>
                <a:spcPct val="114000"/>
              </a:lnSpc>
              <a:spcBef>
                <a:spcPts val="0"/>
              </a:spcBef>
              <a:spcAft>
                <a:spcPts val="0"/>
              </a:spcAft>
              <a:buClr>
                <a:schemeClr val="dk1"/>
              </a:buClr>
              <a:buSzPts val="1100"/>
            </a:pPr>
            <a:r>
              <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rPr>
              <a:t>“My experience over the past decade has shown me LinkedIn is the best platform to build profitable relationships and drive growth for B2B businesses.”</a:t>
            </a:r>
            <a:endParaRPr lang="en-US" sz="1150" dirty="0">
              <a:solidFill>
                <a:schemeClr val="dk1"/>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p16">
            <a:extLst>
              <a:ext uri="{FF2B5EF4-FFF2-40B4-BE49-F238E27FC236}">
                <a16:creationId xmlns:a16="http://schemas.microsoft.com/office/drawing/2014/main" id="{5281CBF4-6763-4A7B-93E5-01C0BA09F06D}"/>
              </a:ext>
            </a:extLst>
          </p:cNvPr>
          <p:cNvSpPr/>
          <p:nvPr/>
        </p:nvSpPr>
        <p:spPr>
          <a:xfrm>
            <a:off x="219071" y="167429"/>
            <a:ext cx="3526211" cy="1722120"/>
          </a:xfrm>
          <a:prstGeom prst="rect">
            <a:avLst/>
          </a:prstGeom>
          <a:solidFill>
            <a:schemeClr val="lt2"/>
          </a:solidFill>
          <a:ln w="152400" cap="flat" cmpd="sng">
            <a:solidFill>
              <a:schemeClr val="tx1"/>
            </a:solidFill>
            <a:prstDash val="solid"/>
            <a:round/>
            <a:headEnd type="none" w="sm" len="sm"/>
            <a:tailEnd type="none" w="sm" len="sm"/>
          </a:ln>
        </p:spPr>
        <p:txBody>
          <a:bodyPr spcFirstLastPara="1" wrap="square" lIns="182880" tIns="182880" rIns="182880" bIns="182880" anchor="ctr" anchorCtr="0">
            <a:noAutofit/>
          </a:bodyPr>
          <a:lstStyle/>
          <a:p>
            <a:pPr marL="0" lvl="0" indent="0" algn="l" rtl="0">
              <a:lnSpc>
                <a:spcPct val="115000"/>
              </a:lnSpc>
              <a:spcBef>
                <a:spcPts val="0"/>
              </a:spcBef>
              <a:spcAft>
                <a:spcPts val="0"/>
              </a:spcAft>
              <a:buNone/>
            </a:pPr>
            <a:r>
              <a:rPr lang="en-US" sz="130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Education/Licenses/Certifications</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What level of education have you completed?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Add degrees for associates and above, as well as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prior certifications, certificate programs completed,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and ongoing education.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Include current certification courses with projected graduation date or exam pass date. </a:t>
            </a:r>
          </a:p>
        </p:txBody>
      </p:sp>
      <p:sp>
        <p:nvSpPr>
          <p:cNvPr id="4" name="Google Shape;92;p16">
            <a:extLst>
              <a:ext uri="{FF2B5EF4-FFF2-40B4-BE49-F238E27FC236}">
                <a16:creationId xmlns:a16="http://schemas.microsoft.com/office/drawing/2014/main" id="{44F2309F-753F-44AC-8BA9-3CA56DCC7072}"/>
              </a:ext>
            </a:extLst>
          </p:cNvPr>
          <p:cNvSpPr/>
          <p:nvPr/>
        </p:nvSpPr>
        <p:spPr>
          <a:xfrm>
            <a:off x="219070" y="2103550"/>
            <a:ext cx="3526212" cy="1006830"/>
          </a:xfrm>
          <a:prstGeom prst="rect">
            <a:avLst/>
          </a:prstGeom>
          <a:solidFill>
            <a:schemeClr val="lt2"/>
          </a:solidFill>
          <a:ln w="152400" cap="flat" cmpd="sng">
            <a:solidFill>
              <a:schemeClr val="tx1"/>
            </a:solidFill>
            <a:prstDash val="solid"/>
            <a:round/>
            <a:headEnd type="none" w="sm" len="sm"/>
            <a:tailEnd type="none" w="sm" len="sm"/>
          </a:ln>
        </p:spPr>
        <p:txBody>
          <a:bodyPr spcFirstLastPara="1" wrap="square" lIns="182880" tIns="182880" rIns="182880" bIns="182880" anchor="ctr" anchorCtr="0">
            <a:noAutofit/>
          </a:bodyPr>
          <a:lstStyle/>
          <a:p>
            <a:pPr marL="0" lvl="0" indent="0" algn="l" rtl="0">
              <a:lnSpc>
                <a:spcPct val="115000"/>
              </a:lnSpc>
              <a:spcBef>
                <a:spcPts val="0"/>
              </a:spcBef>
              <a:spcAft>
                <a:spcPts val="0"/>
              </a:spcAft>
              <a:buNone/>
            </a:pPr>
            <a:r>
              <a:rPr lang="en-US" sz="130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Volunteer Experience</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To which organizations are you donating your time?</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Where have you volunteered in the past year or two? </a:t>
            </a:r>
          </a:p>
        </p:txBody>
      </p:sp>
      <p:sp>
        <p:nvSpPr>
          <p:cNvPr id="7" name="Google Shape;92;p16">
            <a:extLst>
              <a:ext uri="{FF2B5EF4-FFF2-40B4-BE49-F238E27FC236}">
                <a16:creationId xmlns:a16="http://schemas.microsoft.com/office/drawing/2014/main" id="{39613CEE-B5E5-4D14-A600-51206C4283DA}"/>
              </a:ext>
            </a:extLst>
          </p:cNvPr>
          <p:cNvSpPr/>
          <p:nvPr/>
        </p:nvSpPr>
        <p:spPr>
          <a:xfrm>
            <a:off x="219070" y="3334833"/>
            <a:ext cx="3526212" cy="1353033"/>
          </a:xfrm>
          <a:prstGeom prst="rect">
            <a:avLst/>
          </a:prstGeom>
          <a:solidFill>
            <a:schemeClr val="lt2"/>
          </a:solidFill>
          <a:ln w="152400" cap="flat" cmpd="sng">
            <a:solidFill>
              <a:schemeClr val="tx1"/>
            </a:solidFill>
            <a:prstDash val="solid"/>
            <a:round/>
            <a:headEnd type="none" w="sm" len="sm"/>
            <a:tailEnd type="none" w="sm" len="sm"/>
          </a:ln>
        </p:spPr>
        <p:txBody>
          <a:bodyPr spcFirstLastPara="1" wrap="square" lIns="182880" tIns="182880" rIns="182880" bIns="182880" anchor="ctr" anchorCtr="0">
            <a:noAutofit/>
          </a:bodyPr>
          <a:lstStyle/>
          <a:p>
            <a:pPr marL="0" lvl="0" indent="0" algn="l" rtl="0">
              <a:lnSpc>
                <a:spcPct val="115000"/>
              </a:lnSpc>
              <a:spcBef>
                <a:spcPts val="0"/>
              </a:spcBef>
              <a:spcAft>
                <a:spcPts val="0"/>
              </a:spcAft>
              <a:buNone/>
            </a:pPr>
            <a:r>
              <a:rPr lang="en-US" sz="130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Skills and Endorsements</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Review your keywords assignment and add them.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What are your top three skills? Add those to LinkedIn. You can and should add up to 50 skills that are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keyword-rich and relevant to the field you are targeting.</a:t>
            </a:r>
          </a:p>
        </p:txBody>
      </p:sp>
      <p:sp>
        <p:nvSpPr>
          <p:cNvPr id="8" name="Google Shape;92;p16">
            <a:extLst>
              <a:ext uri="{FF2B5EF4-FFF2-40B4-BE49-F238E27FC236}">
                <a16:creationId xmlns:a16="http://schemas.microsoft.com/office/drawing/2014/main" id="{974267F4-2661-4E41-B718-8537CD9402FE}"/>
              </a:ext>
            </a:extLst>
          </p:cNvPr>
          <p:cNvSpPr/>
          <p:nvPr/>
        </p:nvSpPr>
        <p:spPr>
          <a:xfrm>
            <a:off x="219070" y="4895143"/>
            <a:ext cx="3526212" cy="1186739"/>
          </a:xfrm>
          <a:prstGeom prst="rect">
            <a:avLst/>
          </a:prstGeom>
          <a:solidFill>
            <a:schemeClr val="lt2"/>
          </a:solidFill>
          <a:ln w="152400" cap="flat" cmpd="sng">
            <a:solidFill>
              <a:schemeClr val="tx1"/>
            </a:solidFill>
            <a:prstDash val="solid"/>
            <a:round/>
            <a:headEnd type="none" w="sm" len="sm"/>
            <a:tailEnd type="none" w="sm" len="sm"/>
          </a:ln>
        </p:spPr>
        <p:txBody>
          <a:bodyPr spcFirstLastPara="1" wrap="square" lIns="182880" tIns="182880" rIns="182880" bIns="182880" anchor="ctr" anchorCtr="0">
            <a:noAutofit/>
          </a:bodyPr>
          <a:lstStyle/>
          <a:p>
            <a:pPr marL="0" lvl="0" indent="0" algn="l" rtl="0">
              <a:lnSpc>
                <a:spcPct val="115000"/>
              </a:lnSpc>
              <a:spcBef>
                <a:spcPts val="0"/>
              </a:spcBef>
              <a:spcAft>
                <a:spcPts val="0"/>
              </a:spcAft>
              <a:buNone/>
            </a:pPr>
            <a:r>
              <a:rPr lang="en-US" sz="130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Recommendations</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Are your recommendations current?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Who have you worked for or with that you could ask to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recommend you? </a:t>
            </a:r>
          </a:p>
        </p:txBody>
      </p:sp>
      <p:sp>
        <p:nvSpPr>
          <p:cNvPr id="9" name="Google Shape;92;p16">
            <a:extLst>
              <a:ext uri="{FF2B5EF4-FFF2-40B4-BE49-F238E27FC236}">
                <a16:creationId xmlns:a16="http://schemas.microsoft.com/office/drawing/2014/main" id="{70B47417-3878-437E-A4EE-7825FECEBA5D}"/>
              </a:ext>
            </a:extLst>
          </p:cNvPr>
          <p:cNvSpPr/>
          <p:nvPr/>
        </p:nvSpPr>
        <p:spPr>
          <a:xfrm>
            <a:off x="219070" y="6304312"/>
            <a:ext cx="3526211" cy="1496140"/>
          </a:xfrm>
          <a:prstGeom prst="rect">
            <a:avLst/>
          </a:prstGeom>
          <a:solidFill>
            <a:schemeClr val="lt2"/>
          </a:solidFill>
          <a:ln w="152400" cap="flat" cmpd="sng">
            <a:solidFill>
              <a:schemeClr val="tx1"/>
            </a:solidFill>
            <a:prstDash val="solid"/>
            <a:round/>
            <a:headEnd type="none" w="sm" len="sm"/>
            <a:tailEnd type="none" w="sm" len="sm"/>
          </a:ln>
        </p:spPr>
        <p:txBody>
          <a:bodyPr spcFirstLastPara="1" wrap="square" lIns="182880" tIns="182880" rIns="182880" bIns="182880" anchor="ctr" anchorCtr="0">
            <a:noAutofit/>
          </a:bodyPr>
          <a:lstStyle/>
          <a:p>
            <a:pPr marL="0" lvl="0" indent="0" algn="l" rtl="0">
              <a:lnSpc>
                <a:spcPct val="115000"/>
              </a:lnSpc>
              <a:spcBef>
                <a:spcPts val="0"/>
              </a:spcBef>
              <a:spcAft>
                <a:spcPts val="0"/>
              </a:spcAft>
              <a:buNone/>
            </a:pPr>
            <a:r>
              <a:rPr lang="en-US" sz="130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Accomplishments</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What projects or certifications are you currently working    on that you can highlight?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Did you include your current software development course?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Have you published any blogs or articles? </a:t>
            </a:r>
          </a:p>
        </p:txBody>
      </p:sp>
      <p:sp>
        <p:nvSpPr>
          <p:cNvPr id="12" name="Google Shape;92;p16">
            <a:extLst>
              <a:ext uri="{FF2B5EF4-FFF2-40B4-BE49-F238E27FC236}">
                <a16:creationId xmlns:a16="http://schemas.microsoft.com/office/drawing/2014/main" id="{C1D0A5AA-1576-4E1B-86FB-A0A41A4D3EC4}"/>
              </a:ext>
            </a:extLst>
          </p:cNvPr>
          <p:cNvSpPr/>
          <p:nvPr/>
        </p:nvSpPr>
        <p:spPr>
          <a:xfrm>
            <a:off x="219070" y="8016657"/>
            <a:ext cx="3526212" cy="1450097"/>
          </a:xfrm>
          <a:prstGeom prst="rect">
            <a:avLst/>
          </a:prstGeom>
          <a:solidFill>
            <a:schemeClr val="lt2"/>
          </a:solidFill>
          <a:ln w="152400" cap="flat" cmpd="sng">
            <a:solidFill>
              <a:schemeClr val="tx1"/>
            </a:solidFill>
            <a:prstDash val="solid"/>
            <a:round/>
            <a:headEnd type="none" w="sm" len="sm"/>
            <a:tailEnd type="none" w="sm" len="sm"/>
          </a:ln>
        </p:spPr>
        <p:txBody>
          <a:bodyPr spcFirstLastPara="1" wrap="square" lIns="182880" tIns="182880" rIns="182880" bIns="182880" anchor="ctr" anchorCtr="0">
            <a:noAutofit/>
          </a:bodyPr>
          <a:lstStyle/>
          <a:p>
            <a:pPr marL="0" lvl="0" indent="0" algn="l" rtl="0">
              <a:lnSpc>
                <a:spcPct val="115000"/>
              </a:lnSpc>
              <a:spcBef>
                <a:spcPts val="0"/>
              </a:spcBef>
              <a:spcAft>
                <a:spcPts val="0"/>
              </a:spcAft>
              <a:buNone/>
            </a:pPr>
            <a:r>
              <a:rPr lang="en-US" sz="130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Interests</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What companies are you targeting for your job search?  What schools have you attended?</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What professional organizations do you currently hold a membership with? </a:t>
            </a:r>
          </a:p>
          <a:p>
            <a:pPr marL="0" lvl="0" indent="0" algn="l" rtl="0">
              <a:lnSpc>
                <a:spcPct val="115000"/>
              </a:lnSpc>
              <a:spcBef>
                <a:spcPts val="0"/>
              </a:spcBef>
              <a:spcAft>
                <a:spcPts val="0"/>
              </a:spcAft>
              <a:buNone/>
            </a:pPr>
            <a:r>
              <a:rPr lang="en-US" sz="1050" dirty="0">
                <a:latin typeface="Source Sans Pro" panose="020B0503030403020204" pitchFamily="34" charset="0"/>
                <a:ea typeface="Source Sans Pro" panose="020B0503030403020204" pitchFamily="34" charset="0"/>
                <a:cs typeface="Roboto" panose="02000000000000000000" pitchFamily="2" charset="0"/>
                <a:sym typeface="Source Sans Pro"/>
              </a:rPr>
              <a:t>What companies have you applied to? </a:t>
            </a:r>
            <a:endParaRPr lang="en-US" sz="1050" dirty="0">
              <a:latin typeface="Source Sans Pro" panose="020B0503030403020204" pitchFamily="34" charset="0"/>
              <a:ea typeface="Source Sans Pro" panose="020B0503030403020204" pitchFamily="34" charset="0"/>
              <a:cs typeface="Roboto" panose="02000000000000000000" pitchFamily="2" charset="0"/>
            </a:endParaRPr>
          </a:p>
        </p:txBody>
      </p:sp>
      <p:sp>
        <p:nvSpPr>
          <p:cNvPr id="14" name="Google Shape;79;p15">
            <a:extLst>
              <a:ext uri="{FF2B5EF4-FFF2-40B4-BE49-F238E27FC236}">
                <a16:creationId xmlns:a16="http://schemas.microsoft.com/office/drawing/2014/main" id="{3D2E0BA5-D775-4269-AB1F-232FA4ADAAEE}"/>
              </a:ext>
            </a:extLst>
          </p:cNvPr>
          <p:cNvSpPr/>
          <p:nvPr/>
        </p:nvSpPr>
        <p:spPr>
          <a:xfrm>
            <a:off x="4096010" y="67220"/>
            <a:ext cx="3078069" cy="1876725"/>
          </a:xfrm>
          <a:prstGeom prst="rect">
            <a:avLst/>
          </a:prstGeom>
          <a:solidFill>
            <a:schemeClr val="lt2"/>
          </a:solidFill>
          <a:ln w="444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List your current/past education and any licenses or certifications you’ve obtained (or are in the process of obtaining). </a:t>
            </a: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
        <p:nvSpPr>
          <p:cNvPr id="10" name="Google Shape;79;p15">
            <a:extLst>
              <a:ext uri="{FF2B5EF4-FFF2-40B4-BE49-F238E27FC236}">
                <a16:creationId xmlns:a16="http://schemas.microsoft.com/office/drawing/2014/main" id="{E0E5FB09-E88F-48D8-B793-D7AAF79EDF9D}"/>
              </a:ext>
            </a:extLst>
          </p:cNvPr>
          <p:cNvSpPr/>
          <p:nvPr/>
        </p:nvSpPr>
        <p:spPr>
          <a:xfrm>
            <a:off x="4096010" y="2027231"/>
            <a:ext cx="3078069" cy="1126091"/>
          </a:xfrm>
          <a:prstGeom prst="rect">
            <a:avLst/>
          </a:prstGeom>
          <a:solidFill>
            <a:schemeClr val="lt2"/>
          </a:solidFill>
          <a:ln w="44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List current volunteer experience. </a:t>
            </a: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
        <p:nvSpPr>
          <p:cNvPr id="11" name="Google Shape;79;p15">
            <a:extLst>
              <a:ext uri="{FF2B5EF4-FFF2-40B4-BE49-F238E27FC236}">
                <a16:creationId xmlns:a16="http://schemas.microsoft.com/office/drawing/2014/main" id="{147D1AE5-6923-42E5-BDE6-874DF929EDEF}"/>
              </a:ext>
            </a:extLst>
          </p:cNvPr>
          <p:cNvSpPr/>
          <p:nvPr/>
        </p:nvSpPr>
        <p:spPr>
          <a:xfrm>
            <a:off x="4096010" y="3247151"/>
            <a:ext cx="3078069" cy="1438391"/>
          </a:xfrm>
          <a:prstGeom prst="rect">
            <a:avLst/>
          </a:prstGeom>
          <a:solidFill>
            <a:schemeClr val="lt2"/>
          </a:solidFill>
          <a:ln w="44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List a few skills and endorsements. When you add them to LinkedIn, it will populate similar skills to add.</a:t>
            </a: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
        <p:nvSpPr>
          <p:cNvPr id="13" name="Google Shape;79;p15">
            <a:extLst>
              <a:ext uri="{FF2B5EF4-FFF2-40B4-BE49-F238E27FC236}">
                <a16:creationId xmlns:a16="http://schemas.microsoft.com/office/drawing/2014/main" id="{361111CF-399E-4441-BAD9-EC571EEA5CD4}"/>
              </a:ext>
            </a:extLst>
          </p:cNvPr>
          <p:cNvSpPr/>
          <p:nvPr/>
        </p:nvSpPr>
        <p:spPr>
          <a:xfrm>
            <a:off x="4096010" y="4804423"/>
            <a:ext cx="3078069" cy="1277459"/>
          </a:xfrm>
          <a:prstGeom prst="rect">
            <a:avLst/>
          </a:prstGeom>
          <a:solidFill>
            <a:schemeClr val="lt2"/>
          </a:solidFill>
          <a:ln w="44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List the names of people you would like to recommend you.</a:t>
            </a:r>
          </a:p>
          <a:p>
            <a:pPr marL="0" lvl="0" indent="0" algn="l" rtl="0">
              <a:lnSpc>
                <a:spcPct val="115000"/>
              </a:lnSpc>
              <a:spcBef>
                <a:spcPts val="0"/>
              </a:spcBef>
              <a:spcAft>
                <a:spcPts val="0"/>
              </a:spcAft>
              <a:buNone/>
            </a:pPr>
            <a:r>
              <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rPr>
              <a:t> </a:t>
            </a: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
        <p:nvSpPr>
          <p:cNvPr id="15" name="Google Shape;79;p15">
            <a:extLst>
              <a:ext uri="{FF2B5EF4-FFF2-40B4-BE49-F238E27FC236}">
                <a16:creationId xmlns:a16="http://schemas.microsoft.com/office/drawing/2014/main" id="{4DA3AA4C-0666-4F3D-A252-4F069FC5858C}"/>
              </a:ext>
            </a:extLst>
          </p:cNvPr>
          <p:cNvSpPr/>
          <p:nvPr/>
        </p:nvSpPr>
        <p:spPr>
          <a:xfrm>
            <a:off x="4096010" y="6200763"/>
            <a:ext cx="3078069" cy="1599689"/>
          </a:xfrm>
          <a:prstGeom prst="rect">
            <a:avLst/>
          </a:prstGeom>
          <a:solidFill>
            <a:schemeClr val="lt2"/>
          </a:solidFill>
          <a:ln w="44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List your accomplishments/projects. </a:t>
            </a: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
        <p:nvSpPr>
          <p:cNvPr id="16" name="Google Shape;79;p15">
            <a:extLst>
              <a:ext uri="{FF2B5EF4-FFF2-40B4-BE49-F238E27FC236}">
                <a16:creationId xmlns:a16="http://schemas.microsoft.com/office/drawing/2014/main" id="{6931F412-FE67-4F24-B4A6-2BB5F0BB2F2C}"/>
              </a:ext>
            </a:extLst>
          </p:cNvPr>
          <p:cNvSpPr/>
          <p:nvPr/>
        </p:nvSpPr>
        <p:spPr>
          <a:xfrm>
            <a:off x="4096010" y="7928975"/>
            <a:ext cx="3078069" cy="1550305"/>
          </a:xfrm>
          <a:prstGeom prst="rect">
            <a:avLst/>
          </a:prstGeom>
          <a:solidFill>
            <a:schemeClr val="lt2"/>
          </a:solidFill>
          <a:ln w="44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r>
              <a:rPr lang="en-US" sz="1150" b="1" dirty="0">
                <a:solidFill>
                  <a:srgbClr val="0070C0"/>
                </a:solidFill>
                <a:latin typeface="Source Sans Pro" panose="020B0503030403020204" pitchFamily="34" charset="0"/>
                <a:ea typeface="Source Sans Pro" panose="020B0503030403020204" pitchFamily="34" charset="0"/>
                <a:cs typeface="Roboto" panose="02000000000000000000" pitchFamily="2" charset="0"/>
                <a:sym typeface="Source Sans Pro"/>
              </a:rPr>
              <a:t>List your interests.</a:t>
            </a: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a:p>
            <a:pPr marL="0" lvl="0" indent="0" algn="l" rtl="0">
              <a:lnSpc>
                <a:spcPct val="115000"/>
              </a:lnSpc>
              <a:spcBef>
                <a:spcPts val="0"/>
              </a:spcBef>
              <a:spcAft>
                <a:spcPts val="0"/>
              </a:spcAft>
              <a:buNone/>
            </a:pPr>
            <a:endParaRPr lang="en-US" sz="1150" b="1" dirty="0">
              <a:solidFill>
                <a:srgbClr val="B70344"/>
              </a:solidFill>
              <a:latin typeface="Source Sans Pro" panose="020B0503030403020204" pitchFamily="34" charset="0"/>
              <a:ea typeface="Source Sans Pro" panose="020B0503030403020204" pitchFamily="34" charset="0"/>
              <a:cs typeface="Roboto" panose="02000000000000000000" pitchFamily="2" charset="0"/>
              <a:sym typeface="Source Sans Pro"/>
            </a:endParaRPr>
          </a:p>
        </p:txBody>
      </p:sp>
    </p:spTree>
    <p:custDataLst>
      <p:tags r:id="rId1"/>
    </p:custDataLst>
    <p:extLst>
      <p:ext uri="{BB962C8B-B14F-4D97-AF65-F5344CB8AC3E}">
        <p14:creationId xmlns:p14="http://schemas.microsoft.com/office/powerpoint/2010/main" val="3293744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
  <p:tag name="ARTICULATE_SLIDE_THUMBNAIL_REFRESH"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816</Words>
  <Application>Microsoft Office PowerPoint</Application>
  <PresentationFormat>Custom</PresentationFormat>
  <Paragraphs>159</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Source Sans Pro</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Your LinkedIn Profile Activity Worksheet  Learning Objective  Create a LinkedIn profile reflective of your most notable accomplishments, highlighting your personal attributes and interests.   Assignment Utilize the Linked Style Guide and the worksheet below to develop each section of your LinkedIn profile.  The questions for each section were designed to solicit thoughtful responses in order to create LinkedIn content that would appeal to prospective employers. You can choose to answer all the questions or just a few.  Download the document and write your answers adjacent to each question or in a separate document.  After completing each section, review for grammar, punctuation, and spelling.  Transfer content to your LinkedIn page by cutting and pasting content into each section.  Submit your worksheets in Canvas. Send a connection request to your Career Coach when your LinkedIn Profile is complete.</dc:title>
  <cp:lastModifiedBy>Cassandra Muniz</cp:lastModifiedBy>
  <cp:revision>30</cp:revision>
  <dcterms:modified xsi:type="dcterms:W3CDTF">2021-12-02T19:57:09Z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200AA65C-42A0-4585-95F5-E53CD26E94FC</vt:lpwstr>
  </property>
  <property fmtid="{D5CDD505-2E9C-101B-9397-08002B2CF9AE}" pid="3" name="ArticulatePath">
    <vt:lpwstr>LinkedIn Worksheet (1)</vt:lpwstr>
  </property>
</Properties>
</file>