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56" r:id="rId2"/>
    <p:sldId id="257" r:id="rId3"/>
    <p:sldId id="258" r:id="rId4"/>
  </p:sldIdLst>
  <p:sldSz cx="6858000" cy="9144000" type="screen4x3"/>
  <p:notesSz cx="6858000" cy="9144000"/>
  <p:embeddedFontLst>
    <p:embeddedFont>
      <p:font typeface="Calibri" panose="020F0502020204030204" pitchFamily="34" charset="0"/>
      <p:regular r:id="rId6"/>
      <p:bold r:id="rId7"/>
      <p:italic r:id="rId8"/>
      <p:boldItalic r:id="rId9"/>
    </p:embeddedFont>
    <p:embeddedFont>
      <p:font typeface="Roboto Light" panose="02000000000000000000" pitchFamily="2" charset="0"/>
      <p:regular r:id="rId10"/>
      <p:bold r:id="rId11"/>
      <p:italic r:id="rId12"/>
      <p:boldItalic r:id="rId13"/>
    </p:embeddedFont>
    <p:embeddedFont>
      <p:font typeface="Source Sans Pro" panose="020B0503030403020204" pitchFamily="34" charset="0"/>
      <p:regular r:id="rId14"/>
      <p:bold r:id="rId15"/>
      <p:italic r:id="rId16"/>
      <p:boldItalic r:id="rId17"/>
    </p:embeddedFont>
  </p:embeddedFontLst>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76" userDrawn="1">
          <p15:clr>
            <a:srgbClr val="A4A3A4"/>
          </p15:clr>
        </p15:guide>
        <p15:guide id="2" pos="415">
          <p15:clr>
            <a:srgbClr val="A4A3A4"/>
          </p15:clr>
        </p15:guide>
        <p15:guide id="3" pos="2256">
          <p15:clr>
            <a:srgbClr val="9AA0A6"/>
          </p15:clr>
        </p15:guide>
        <p15:guide id="4" orient="horz" pos="96" userDrawn="1">
          <p15:clr>
            <a:srgbClr val="9AA0A6"/>
          </p15:clr>
        </p15:guide>
        <p15:guide id="5" orient="horz" pos="3936" userDrawn="1">
          <p15:clr>
            <a:srgbClr val="9AA0A6"/>
          </p15:clr>
        </p15:guide>
        <p15:guide id="6" orient="horz" pos="1680" userDrawn="1">
          <p15:clr>
            <a:srgbClr val="9AA0A6"/>
          </p15:clr>
        </p15:guide>
        <p15:guide id="7" orient="horz" pos="2952">
          <p15:clr>
            <a:srgbClr val="9AA0A6"/>
          </p15:clr>
        </p15:guide>
        <p15:guide id="8" orient="horz" pos="3216" userDrawn="1">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IECGOdBy+1IsBL7zjvRt/qxSD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344"/>
    <a:srgbClr val="FFC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2982" y="60"/>
      </p:cViewPr>
      <p:guideLst>
        <p:guide orient="horz" pos="1176"/>
        <p:guide pos="415"/>
        <p:guide pos="2256"/>
        <p:guide orient="horz" pos="96"/>
        <p:guide orient="horz" pos="3936"/>
        <p:guide orient="horz" pos="1680"/>
        <p:guide orient="horz" pos="2952"/>
        <p:guide orient="horz" pos="3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ags" Target="tags/tag1.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customschemas.google.com/relationships/presentationmetadata" Target="metadata"/><Relationship Id="rId5" Type="http://schemas.openxmlformats.org/officeDocument/2006/relationships/notesMaster" Target="notesMasters/notesMaster1.xml"/><Relationship Id="rId15"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544ebbea8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d544ebbea8_0_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544ebbea8_0_1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d544ebbea8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14350" y="1496484"/>
            <a:ext cx="5829300" cy="318346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857250" y="4802717"/>
            <a:ext cx="5143500" cy="220768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3"/>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528108" y="2377546"/>
            <a:ext cx="5801784"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72576" y="3622015"/>
            <a:ext cx="774911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227799" y="2186121"/>
            <a:ext cx="774911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471488" y="2434167"/>
            <a:ext cx="5915025" cy="58017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67916" y="2279653"/>
            <a:ext cx="5915025" cy="380364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67916" y="6119286"/>
            <a:ext cx="5915025" cy="20002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5"/>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71488" y="2434167"/>
            <a:ext cx="2914650" cy="58017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3471863" y="2434167"/>
            <a:ext cx="2914650" cy="58017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472381" y="486836"/>
            <a:ext cx="5915025" cy="17674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472381" y="2241551"/>
            <a:ext cx="2901255" cy="109854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4" name="Google Shape;44;p7"/>
          <p:cNvSpPr txBox="1">
            <a:spLocks noGrp="1"/>
          </p:cNvSpPr>
          <p:nvPr>
            <p:ph type="body" idx="2"/>
          </p:nvPr>
        </p:nvSpPr>
        <p:spPr>
          <a:xfrm>
            <a:off x="472381" y="3340100"/>
            <a:ext cx="2901255" cy="49127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3471863" y="2241551"/>
            <a:ext cx="2915543" cy="109854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6" name="Google Shape;46;p7"/>
          <p:cNvSpPr txBox="1">
            <a:spLocks noGrp="1"/>
          </p:cNvSpPr>
          <p:nvPr>
            <p:ph type="body" idx="4"/>
          </p:nvPr>
        </p:nvSpPr>
        <p:spPr>
          <a:xfrm>
            <a:off x="3471863" y="3340100"/>
            <a:ext cx="2915543" cy="49127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472381" y="609600"/>
            <a:ext cx="2211884"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915543" y="1316569"/>
            <a:ext cx="3471863" cy="6498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0"/>
          <p:cNvSpPr txBox="1">
            <a:spLocks noGrp="1"/>
          </p:cNvSpPr>
          <p:nvPr>
            <p:ph type="body" idx="2"/>
          </p:nvPr>
        </p:nvSpPr>
        <p:spPr>
          <a:xfrm>
            <a:off x="472381" y="2743200"/>
            <a:ext cx="2211884" cy="50821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0"/>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72381" y="609600"/>
            <a:ext cx="2211884" cy="2133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2915543" y="1316569"/>
            <a:ext cx="3471863" cy="649816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472381" y="2743200"/>
            <a:ext cx="2211884" cy="50821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1"/>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2"/>
          </a:fgClr>
          <a:bgClr>
            <a:schemeClr val="bg1"/>
          </a:bgClr>
        </a:patt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71488" y="486836"/>
            <a:ext cx="5915025" cy="176741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71488" y="2434167"/>
            <a:ext cx="5915025" cy="580178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471488" y="8475136"/>
            <a:ext cx="1543050" cy="48683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2271713" y="8475136"/>
            <a:ext cx="2314575" cy="48683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524000" y="172924"/>
            <a:ext cx="35472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70C0"/>
                </a:solidFill>
                <a:latin typeface="Source Sans Pro"/>
                <a:ea typeface="Source Sans Pro"/>
                <a:cs typeface="Source Sans Pro"/>
                <a:sym typeface="Source Sans Pro"/>
              </a:rPr>
              <a:t>LinkedIn Profile Style Guide</a:t>
            </a:r>
            <a:endParaRPr sz="1400" b="0" i="0" u="none" strike="noStrike" cap="none" dirty="0">
              <a:solidFill>
                <a:srgbClr val="0070C0"/>
              </a:solidFill>
              <a:latin typeface="Source Sans Pro"/>
              <a:ea typeface="Source Sans Pro"/>
              <a:cs typeface="Source Sans Pro"/>
              <a:sym typeface="Source Sans Pro"/>
            </a:endParaRPr>
          </a:p>
        </p:txBody>
      </p:sp>
      <p:pic>
        <p:nvPicPr>
          <p:cNvPr id="85" name="Google Shape;85;p1" descr="User with solid fill"/>
          <p:cNvPicPr preferRelativeResize="0"/>
          <p:nvPr/>
        </p:nvPicPr>
        <p:blipFill rotWithShape="1">
          <a:blip r:embed="rId4">
            <a:alphaModFix/>
          </a:blip>
          <a:srcRect/>
          <a:stretch/>
        </p:blipFill>
        <p:spPr>
          <a:xfrm>
            <a:off x="307395" y="927693"/>
            <a:ext cx="347501" cy="381587"/>
          </a:xfrm>
          <a:prstGeom prst="rect">
            <a:avLst/>
          </a:prstGeom>
          <a:noFill/>
          <a:ln>
            <a:noFill/>
          </a:ln>
        </p:spPr>
      </p:pic>
      <p:sp>
        <p:nvSpPr>
          <p:cNvPr id="86" name="Google Shape;86;p1"/>
          <p:cNvSpPr txBox="1"/>
          <p:nvPr/>
        </p:nvSpPr>
        <p:spPr>
          <a:xfrm>
            <a:off x="855320" y="6550466"/>
            <a:ext cx="6030600" cy="8519700"/>
          </a:xfrm>
          <a:prstGeom prst="rect">
            <a:avLst/>
          </a:prstGeom>
          <a:noFill/>
          <a:ln>
            <a:noFill/>
          </a:ln>
        </p:spPr>
        <p:txBody>
          <a:bodyPr spcFirstLastPara="1" wrap="square" lIns="91425" tIns="91425" rIns="91425" bIns="91425" anchor="t" anchorCtr="0">
            <a:noAutofit/>
          </a:bodyPr>
          <a:lstStyle/>
          <a:p>
            <a:pPr marL="0" marR="0" lvl="3" indent="0" algn="l" rtl="0">
              <a:lnSpc>
                <a:spcPct val="100000"/>
              </a:lnSpc>
              <a:spcBef>
                <a:spcPts val="0"/>
              </a:spcBef>
              <a:spcAft>
                <a:spcPts val="0"/>
              </a:spcAft>
              <a:buClr>
                <a:schemeClr val="dk1"/>
              </a:buClr>
              <a:buSzPts val="1100"/>
              <a:buFont typeface="Arial"/>
              <a:buNone/>
            </a:pPr>
            <a:endParaRPr sz="1100" i="0" u="none" strike="noStrike" cap="none" dirty="0">
              <a:solidFill>
                <a:srgbClr val="7030A0"/>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100"/>
              <a:buFont typeface="Arial"/>
              <a:buNone/>
            </a:pPr>
            <a:endParaRPr sz="1100" i="0" u="none" strike="noStrike" cap="none" dirty="0">
              <a:solidFill>
                <a:schemeClr val="dk1"/>
              </a:solidFill>
              <a:latin typeface="Roboto Light"/>
              <a:ea typeface="Roboto Light"/>
              <a:cs typeface="Roboto Light"/>
              <a:sym typeface="Roboto Light"/>
            </a:endParaRPr>
          </a:p>
          <a:p>
            <a:pPr marL="0" marR="0" lvl="0" indent="0" algn="l" rtl="0">
              <a:lnSpc>
                <a:spcPct val="115000"/>
              </a:lnSpc>
              <a:spcBef>
                <a:spcPts val="0"/>
              </a:spcBef>
              <a:spcAft>
                <a:spcPts val="0"/>
              </a:spcAft>
              <a:buClr>
                <a:schemeClr val="dk1"/>
              </a:buClr>
              <a:buSzPts val="1100"/>
              <a:buFont typeface="Arial"/>
              <a:buNone/>
            </a:pPr>
            <a:endParaRPr sz="1100" i="0" u="none" strike="noStrike" cap="none" dirty="0">
              <a:solidFill>
                <a:srgbClr val="7030A0"/>
              </a:solidFill>
              <a:latin typeface="Roboto Light"/>
              <a:ea typeface="Roboto Light"/>
              <a:cs typeface="Roboto Light"/>
              <a:sym typeface="Roboto Light"/>
            </a:endParaRPr>
          </a:p>
          <a:p>
            <a:pPr marL="0" marR="0" lvl="0" indent="0" algn="l" rtl="0">
              <a:lnSpc>
                <a:spcPct val="115000"/>
              </a:lnSpc>
              <a:spcBef>
                <a:spcPts val="0"/>
              </a:spcBef>
              <a:spcAft>
                <a:spcPts val="0"/>
              </a:spcAft>
              <a:buClr>
                <a:srgbClr val="000000"/>
              </a:buClr>
              <a:buSzPts val="1050"/>
              <a:buFont typeface="Arial"/>
              <a:buNone/>
            </a:pPr>
            <a:endParaRPr sz="1100" i="0" u="none" strike="noStrike" cap="none" dirty="0">
              <a:solidFill>
                <a:schemeClr val="dk1"/>
              </a:solidFill>
              <a:latin typeface="Roboto Light"/>
              <a:ea typeface="Roboto Light"/>
              <a:cs typeface="Roboto Light"/>
              <a:sym typeface="Roboto Light"/>
            </a:endParaRPr>
          </a:p>
          <a:p>
            <a:pPr marL="0" marR="0" lvl="0" indent="457200" algn="l" rtl="0">
              <a:lnSpc>
                <a:spcPct val="115000"/>
              </a:lnSpc>
              <a:spcBef>
                <a:spcPts val="0"/>
              </a:spcBef>
              <a:spcAft>
                <a:spcPts val="0"/>
              </a:spcAft>
              <a:buClr>
                <a:srgbClr val="000000"/>
              </a:buClr>
              <a:buSzPts val="1050"/>
              <a:buFont typeface="Arial"/>
              <a:buNone/>
            </a:pPr>
            <a:endParaRPr sz="105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200"/>
              <a:buFont typeface="Arial"/>
              <a:buNone/>
            </a:pPr>
            <a:br>
              <a:rPr lang="en-US" sz="1200" b="0" i="0" u="none" strike="noStrike" cap="none" dirty="0">
                <a:solidFill>
                  <a:srgbClr val="000000"/>
                </a:solidFill>
                <a:latin typeface="Arial"/>
                <a:ea typeface="Arial"/>
                <a:cs typeface="Arial"/>
                <a:sym typeface="Arial"/>
              </a:rPr>
            </a:br>
            <a:endParaRPr sz="1050" b="0" i="0" u="none" strike="noStrike" cap="none" dirty="0">
              <a:solidFill>
                <a:schemeClr val="dk1"/>
              </a:solidFill>
              <a:latin typeface="Source Sans Pro"/>
              <a:ea typeface="Source Sans Pro"/>
              <a:cs typeface="Source Sans Pro"/>
              <a:sym typeface="Source Sans Pro"/>
            </a:endParaRPr>
          </a:p>
          <a:p>
            <a:pPr marL="0" marR="0" lvl="1" indent="0" algn="l" rtl="0">
              <a:lnSpc>
                <a:spcPct val="100000"/>
              </a:lnSpc>
              <a:spcBef>
                <a:spcPts val="0"/>
              </a:spcBef>
              <a:spcAft>
                <a:spcPts val="0"/>
              </a:spcAft>
              <a:buClr>
                <a:schemeClr val="dk1"/>
              </a:buClr>
              <a:buSzPts val="1100"/>
              <a:buFont typeface="Arial"/>
              <a:buNone/>
            </a:pPr>
            <a:endParaRPr sz="1600" b="1" i="0" u="none" strike="noStrike" cap="none" dirty="0">
              <a:solidFill>
                <a:srgbClr val="7030A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87" name="Google Shape;87;p1" descr="A picture containing text, clipart, vector graphics&#10;&#10;Description automatically generated"/>
          <p:cNvPicPr preferRelativeResize="0"/>
          <p:nvPr/>
        </p:nvPicPr>
        <p:blipFill rotWithShape="1">
          <a:blip r:embed="rId5">
            <a:alphaModFix/>
          </a:blip>
          <a:srcRect/>
          <a:stretch/>
        </p:blipFill>
        <p:spPr>
          <a:xfrm>
            <a:off x="4921086" y="249201"/>
            <a:ext cx="300228" cy="300228"/>
          </a:xfrm>
          <a:prstGeom prst="rect">
            <a:avLst/>
          </a:prstGeom>
          <a:noFill/>
          <a:ln>
            <a:noFill/>
          </a:ln>
        </p:spPr>
      </p:pic>
      <p:pic>
        <p:nvPicPr>
          <p:cNvPr id="88" name="Google Shape;88;p1" descr="Employee badge outline"/>
          <p:cNvPicPr preferRelativeResize="0"/>
          <p:nvPr/>
        </p:nvPicPr>
        <p:blipFill rotWithShape="1">
          <a:blip r:embed="rId6">
            <a:alphaModFix/>
          </a:blip>
          <a:srcRect/>
          <a:stretch/>
        </p:blipFill>
        <p:spPr>
          <a:xfrm>
            <a:off x="225463" y="5788855"/>
            <a:ext cx="423832" cy="423832"/>
          </a:xfrm>
          <a:prstGeom prst="rect">
            <a:avLst/>
          </a:prstGeom>
          <a:noFill/>
          <a:ln>
            <a:noFill/>
          </a:ln>
        </p:spPr>
      </p:pic>
      <p:pic>
        <p:nvPicPr>
          <p:cNvPr id="89" name="Google Shape;89;p1" descr="Bookmark outline"/>
          <p:cNvPicPr preferRelativeResize="0"/>
          <p:nvPr/>
        </p:nvPicPr>
        <p:blipFill rotWithShape="1">
          <a:blip r:embed="rId7">
            <a:alphaModFix/>
          </a:blip>
          <a:srcRect/>
          <a:stretch/>
        </p:blipFill>
        <p:spPr>
          <a:xfrm>
            <a:off x="307395" y="2063929"/>
            <a:ext cx="377525" cy="377525"/>
          </a:xfrm>
          <a:prstGeom prst="rect">
            <a:avLst/>
          </a:prstGeom>
          <a:noFill/>
          <a:ln>
            <a:noFill/>
          </a:ln>
        </p:spPr>
      </p:pic>
      <p:pic>
        <p:nvPicPr>
          <p:cNvPr id="90" name="Google Shape;90;p1" descr="User outline"/>
          <p:cNvPicPr preferRelativeResize="0"/>
          <p:nvPr/>
        </p:nvPicPr>
        <p:blipFill rotWithShape="1">
          <a:blip r:embed="rId8">
            <a:alphaModFix/>
          </a:blip>
          <a:srcRect/>
          <a:stretch/>
        </p:blipFill>
        <p:spPr>
          <a:xfrm>
            <a:off x="259983" y="7669765"/>
            <a:ext cx="377525" cy="377544"/>
          </a:xfrm>
          <a:prstGeom prst="rect">
            <a:avLst/>
          </a:prstGeom>
          <a:noFill/>
          <a:ln>
            <a:noFill/>
          </a:ln>
        </p:spPr>
      </p:pic>
      <p:pic>
        <p:nvPicPr>
          <p:cNvPr id="91" name="Google Shape;91;p1" descr="Newspaper outline"/>
          <p:cNvPicPr preferRelativeResize="0"/>
          <p:nvPr/>
        </p:nvPicPr>
        <p:blipFill rotWithShape="1">
          <a:blip r:embed="rId9">
            <a:alphaModFix/>
          </a:blip>
          <a:srcRect/>
          <a:stretch/>
        </p:blipFill>
        <p:spPr>
          <a:xfrm>
            <a:off x="281288" y="3359462"/>
            <a:ext cx="377525" cy="377525"/>
          </a:xfrm>
          <a:prstGeom prst="rect">
            <a:avLst/>
          </a:prstGeom>
          <a:noFill/>
          <a:ln>
            <a:noFill/>
          </a:ln>
        </p:spPr>
      </p:pic>
      <p:pic>
        <p:nvPicPr>
          <p:cNvPr id="92" name="Google Shape;92;p1"/>
          <p:cNvPicPr preferRelativeResize="0"/>
          <p:nvPr/>
        </p:nvPicPr>
        <p:blipFill rotWithShape="1">
          <a:blip r:embed="rId10">
            <a:alphaModFix/>
          </a:blip>
          <a:srcRect/>
          <a:stretch/>
        </p:blipFill>
        <p:spPr>
          <a:xfrm>
            <a:off x="289920" y="4553791"/>
            <a:ext cx="347500" cy="409641"/>
          </a:xfrm>
          <a:prstGeom prst="rect">
            <a:avLst/>
          </a:prstGeom>
          <a:noFill/>
          <a:ln>
            <a:noFill/>
          </a:ln>
        </p:spPr>
      </p:pic>
      <p:sp>
        <p:nvSpPr>
          <p:cNvPr id="2" name="TextBox 1">
            <a:extLst>
              <a:ext uri="{FF2B5EF4-FFF2-40B4-BE49-F238E27FC236}">
                <a16:creationId xmlns:a16="http://schemas.microsoft.com/office/drawing/2014/main" id="{DC40A3C5-81FA-4B83-98CF-46CDB6EC260E}"/>
              </a:ext>
            </a:extLst>
          </p:cNvPr>
          <p:cNvSpPr txBox="1"/>
          <p:nvPr/>
        </p:nvSpPr>
        <p:spPr>
          <a:xfrm>
            <a:off x="829012" y="611979"/>
            <a:ext cx="5836920" cy="1070999"/>
          </a:xfrm>
          <a:prstGeom prst="rect">
            <a:avLst/>
          </a:prstGeom>
          <a:solidFill>
            <a:schemeClr val="bg1"/>
          </a:solidFill>
          <a:ln w="38100">
            <a:solidFill>
              <a:schemeClr val="tx1"/>
            </a:solidFill>
          </a:ln>
        </p:spPr>
        <p:txBody>
          <a:bodyPr wrap="square" rtlCol="0">
            <a:spAutoFit/>
          </a:bodyPr>
          <a:lstStyle/>
          <a:p>
            <a:pPr marL="0" marR="0" lvl="0" indent="0" algn="l" rtl="0">
              <a:lnSpc>
                <a:spcPct val="100000"/>
              </a:lnSpc>
              <a:spcBef>
                <a:spcPts val="0"/>
              </a:spcBef>
              <a:spcAft>
                <a:spcPts val="0"/>
              </a:spcAft>
              <a:buClr>
                <a:srgbClr val="000000"/>
              </a:buClr>
              <a:buSzPts val="12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Photo</a:t>
            </a:r>
          </a:p>
          <a:p>
            <a:pPr marL="0" marR="0" lvl="0" indent="0" algn="l" rtl="0">
              <a:lnSpc>
                <a:spcPct val="115000"/>
              </a:lnSpc>
              <a:spcBef>
                <a:spcPts val="0"/>
              </a:spcBef>
              <a:spcAft>
                <a:spcPts val="0"/>
              </a:spcAft>
              <a:buClr>
                <a:schemeClr val="dk1"/>
              </a:buClr>
              <a:buSzPts val="1100"/>
              <a:buFont typeface="Arial"/>
              <a:buNone/>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Choose a high-quality, professional headshot for your photograph. It is perfectly acceptable to use a smartphone and have someone take a photo for you. </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Dress professionally like you would for an interview.</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Choose a neutral background.</a:t>
            </a:r>
          </a:p>
        </p:txBody>
      </p:sp>
      <p:sp>
        <p:nvSpPr>
          <p:cNvPr id="12" name="TextBox 11">
            <a:extLst>
              <a:ext uri="{FF2B5EF4-FFF2-40B4-BE49-F238E27FC236}">
                <a16:creationId xmlns:a16="http://schemas.microsoft.com/office/drawing/2014/main" id="{B77673D3-59F9-46FA-A580-BBB78823376D}"/>
              </a:ext>
            </a:extLst>
          </p:cNvPr>
          <p:cNvSpPr txBox="1"/>
          <p:nvPr/>
        </p:nvSpPr>
        <p:spPr>
          <a:xfrm>
            <a:off x="829012" y="1743543"/>
            <a:ext cx="5836920" cy="1070999"/>
          </a:xfrm>
          <a:prstGeom prst="rect">
            <a:avLst/>
          </a:prstGeom>
          <a:solidFill>
            <a:schemeClr val="bg1"/>
          </a:solidFill>
          <a:ln w="38100">
            <a:solidFill>
              <a:schemeClr val="tx1"/>
            </a:solidFill>
          </a:ln>
        </p:spPr>
        <p:txBody>
          <a:bodyPr wrap="square" rtlCol="0">
            <a:spAutoFit/>
          </a:bodyPr>
          <a:lstStyle/>
          <a:p>
            <a:pPr marL="0" marR="0" lvl="2" indent="0" algn="l" rtl="0">
              <a:lnSpc>
                <a:spcPct val="100000"/>
              </a:lnSpc>
              <a:spcBef>
                <a:spcPts val="0"/>
              </a:spcBef>
              <a:spcAft>
                <a:spcPts val="0"/>
              </a:spcAft>
              <a:buClr>
                <a:schemeClr val="dk1"/>
              </a:buClr>
              <a:buSzPts val="11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Banner Image</a:t>
            </a:r>
          </a:p>
          <a:p>
            <a:pPr marL="0" marR="0" lvl="0" indent="0" algn="l" rtl="0">
              <a:lnSpc>
                <a:spcPct val="115000"/>
              </a:lnSpc>
              <a:spcBef>
                <a:spcPts val="0"/>
              </a:spcBef>
              <a:spcAft>
                <a:spcPts val="0"/>
              </a:spcAft>
              <a:buClr>
                <a:schemeClr val="dk1"/>
              </a:buClr>
              <a:buSzPts val="1100"/>
              <a:buFont typeface="Arial"/>
              <a:buNone/>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Change your background image from the blue LinkedIn default photo. Utilize a banner image to personalize your profile and display your professional brand. </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Align the background with your career/industry.</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The image should be professional, eye-catching, and appealing.</a:t>
            </a:r>
            <a:endParaRPr lang="en-US" sz="1150" i="0" u="none" strike="noStrike" cap="none" dirty="0">
              <a:solidFill>
                <a:srgbClr val="7030A0"/>
              </a:solidFill>
              <a:latin typeface="Source Sans Pro" panose="020B0503030403020204" pitchFamily="34" charset="0"/>
              <a:ea typeface="Source Sans Pro" panose="020B0503030403020204" pitchFamily="34" charset="0"/>
              <a:cs typeface="Roboto Light"/>
              <a:sym typeface="Roboto Light"/>
            </a:endParaRPr>
          </a:p>
        </p:txBody>
      </p:sp>
      <p:sp>
        <p:nvSpPr>
          <p:cNvPr id="13" name="TextBox 12">
            <a:extLst>
              <a:ext uri="{FF2B5EF4-FFF2-40B4-BE49-F238E27FC236}">
                <a16:creationId xmlns:a16="http://schemas.microsoft.com/office/drawing/2014/main" id="{2470B750-AC42-496E-B118-F51CD7518084}"/>
              </a:ext>
            </a:extLst>
          </p:cNvPr>
          <p:cNvSpPr txBox="1"/>
          <p:nvPr/>
        </p:nvSpPr>
        <p:spPr>
          <a:xfrm>
            <a:off x="829012" y="2862670"/>
            <a:ext cx="5836920" cy="1437317"/>
          </a:xfrm>
          <a:prstGeom prst="rect">
            <a:avLst/>
          </a:prstGeom>
          <a:solidFill>
            <a:schemeClr val="bg1"/>
          </a:solidFill>
          <a:ln w="38100">
            <a:solidFill>
              <a:schemeClr val="tx1"/>
            </a:solidFill>
          </a:ln>
        </p:spPr>
        <p:txBody>
          <a:bodyPr wrap="square" rtlCol="0">
            <a:spAutoFit/>
          </a:bodyPr>
          <a:lstStyle/>
          <a:p>
            <a:pPr marL="0" marR="0" lvl="3" indent="0" algn="l" rtl="0">
              <a:lnSpc>
                <a:spcPct val="100000"/>
              </a:lnSpc>
              <a:spcBef>
                <a:spcPts val="0"/>
              </a:spcBef>
              <a:spcAft>
                <a:spcPts val="0"/>
              </a:spcAft>
              <a:buClr>
                <a:srgbClr val="000000"/>
              </a:buClr>
              <a:buSzPts val="12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Headline</a:t>
            </a:r>
          </a:p>
          <a:p>
            <a:pPr marL="0" marR="0" lvl="0" indent="0" algn="l" rtl="0">
              <a:lnSpc>
                <a:spcPct val="115000"/>
              </a:lnSpc>
              <a:spcBef>
                <a:spcPts val="0"/>
              </a:spcBef>
              <a:spcAft>
                <a:spcPts val="0"/>
              </a:spcAft>
              <a:buClr>
                <a:schemeClr val="dk1"/>
              </a:buClr>
              <a:buSzPts val="1100"/>
              <a:buFont typeface="Arial"/>
              <a:buNone/>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Your headline is the first thing </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a person</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 sees after your name. It’s designed to help employers understand your key skills, certifications, accomplishments, and the role you are seeking, </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as well as</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 contain keywords that are important to your profession. </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Use current or previous job titles</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 </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or those you are currently targeting.</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3" indent="-171450" algn="l" rtl="0">
              <a:lnSpc>
                <a:spcPct val="100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Use up to 120 characters. </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3" indent="-171450" algn="l" rtl="0">
              <a:lnSpc>
                <a:spcPct val="100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Add keywords to ensure searchability.</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p:txBody>
      </p:sp>
      <p:sp>
        <p:nvSpPr>
          <p:cNvPr id="16" name="TextBox 15">
            <a:extLst>
              <a:ext uri="{FF2B5EF4-FFF2-40B4-BE49-F238E27FC236}">
                <a16:creationId xmlns:a16="http://schemas.microsoft.com/office/drawing/2014/main" id="{5FB26AC1-5AD6-4D38-B692-A1AB94C57A3B}"/>
              </a:ext>
            </a:extLst>
          </p:cNvPr>
          <p:cNvSpPr txBox="1"/>
          <p:nvPr/>
        </p:nvSpPr>
        <p:spPr>
          <a:xfrm>
            <a:off x="829012" y="4358861"/>
            <a:ext cx="5836920" cy="894027"/>
          </a:xfrm>
          <a:prstGeom prst="rect">
            <a:avLst/>
          </a:prstGeom>
          <a:solidFill>
            <a:schemeClr val="bg1"/>
          </a:solidFill>
          <a:ln w="38100">
            <a:solidFill>
              <a:schemeClr val="tx1"/>
            </a:solidFill>
          </a:ln>
        </p:spPr>
        <p:txBody>
          <a:bodyPr wrap="square" rtlCol="0">
            <a:spAutoFit/>
          </a:bodyPr>
          <a:lstStyle/>
          <a:p>
            <a:pPr marL="0" marR="0" lvl="0" indent="0" algn="l" rtl="0">
              <a:lnSpc>
                <a:spcPct val="115000"/>
              </a:lnSpc>
              <a:spcBef>
                <a:spcPts val="0"/>
              </a:spcBef>
              <a:spcAft>
                <a:spcPts val="0"/>
              </a:spcAft>
              <a:buClr>
                <a:schemeClr val="dk1"/>
              </a:buClr>
              <a:buSzPts val="11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Vanity</a:t>
            </a: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 URL www.linkedin/yourname.com</a:t>
            </a:r>
          </a:p>
          <a:p>
            <a:pPr marL="0" marR="0" lvl="0" indent="0" algn="l" rtl="0">
              <a:lnSpc>
                <a:spcPct val="115000"/>
              </a:lnSpc>
              <a:spcBef>
                <a:spcPts val="0"/>
              </a:spcBef>
              <a:spcAft>
                <a:spcPts val="0"/>
              </a:spcAft>
              <a:buClr>
                <a:schemeClr val="dk1"/>
              </a:buClr>
              <a:buSzPts val="1100"/>
              <a:buFont typeface="Arial"/>
              <a:buNone/>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Customize your LinkedIn URL and remove the extra default characters.</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Use your first and last name.</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If your name isn’t available, add your initials.</a:t>
            </a:r>
          </a:p>
        </p:txBody>
      </p:sp>
      <p:sp>
        <p:nvSpPr>
          <p:cNvPr id="17" name="TextBox 16">
            <a:extLst>
              <a:ext uri="{FF2B5EF4-FFF2-40B4-BE49-F238E27FC236}">
                <a16:creationId xmlns:a16="http://schemas.microsoft.com/office/drawing/2014/main" id="{5476EF3E-F13B-4A31-87B2-64C28B9DF012}"/>
              </a:ext>
            </a:extLst>
          </p:cNvPr>
          <p:cNvSpPr txBox="1"/>
          <p:nvPr/>
        </p:nvSpPr>
        <p:spPr>
          <a:xfrm>
            <a:off x="829012" y="5308661"/>
            <a:ext cx="5836920" cy="1504579"/>
          </a:xfrm>
          <a:prstGeom prst="rect">
            <a:avLst/>
          </a:prstGeom>
          <a:solidFill>
            <a:schemeClr val="bg1"/>
          </a:solidFill>
          <a:ln w="38100">
            <a:solidFill>
              <a:schemeClr val="tx1"/>
            </a:solidFill>
          </a:ln>
        </p:spPr>
        <p:txBody>
          <a:bodyPr wrap="square" rtlCol="0">
            <a:spAutoFit/>
          </a:bodyPr>
          <a:lstStyle/>
          <a:p>
            <a:pPr marL="0" marR="0" lvl="0" indent="0" algn="l" rtl="0">
              <a:lnSpc>
                <a:spcPct val="115000"/>
              </a:lnSpc>
              <a:spcBef>
                <a:spcPts val="0"/>
              </a:spcBef>
              <a:spcAft>
                <a:spcPts val="0"/>
              </a:spcAft>
              <a:buClr>
                <a:schemeClr val="dk1"/>
              </a:buClr>
              <a:buSzPts val="11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Contact Information</a:t>
            </a:r>
          </a:p>
          <a:p>
            <a:pPr marL="0" marR="0" lvl="0" indent="0" algn="l" rtl="0">
              <a:lnSpc>
                <a:spcPct val="115000"/>
              </a:lnSpc>
              <a:spcBef>
                <a:spcPts val="0"/>
              </a:spcBef>
              <a:spcAft>
                <a:spcPts val="0"/>
              </a:spcAft>
              <a:buClr>
                <a:schemeClr val="dk1"/>
              </a:buClr>
              <a:buSzPts val="1100"/>
              <a:buFont typeface="Arial"/>
              <a:buNone/>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List your professional email address or one that you use most for your job search. You may </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set the</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 default email, </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which will be </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visible to your connections and linked to the account that receives InMail and LinkedIn updates.</a:t>
            </a:r>
          </a:p>
          <a:p>
            <a:pPr marL="171450" marR="0" lvl="0" indent="-174625" algn="l" rtl="0">
              <a:lnSpc>
                <a:spcPct val="115000"/>
              </a:lnSpc>
              <a:spcBef>
                <a:spcPts val="0"/>
              </a:spcBef>
              <a:spcAft>
                <a:spcPts val="0"/>
              </a:spcAft>
              <a:buClr>
                <a:srgbClr val="000000"/>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Add a professional email address.</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4625" algn="l" rtl="0">
              <a:lnSpc>
                <a:spcPct val="115000"/>
              </a:lnSpc>
              <a:spcBef>
                <a:spcPts val="0"/>
              </a:spcBef>
              <a:spcAft>
                <a:spcPts val="0"/>
              </a:spcAft>
              <a:buClr>
                <a:srgbClr val="000000"/>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Create a professional address using Gmail.</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4625" algn="l" rtl="0">
              <a:lnSpc>
                <a:spcPct val="115000"/>
              </a:lnSpc>
              <a:spcBef>
                <a:spcPts val="0"/>
              </a:spcBef>
              <a:spcAft>
                <a:spcPts val="0"/>
              </a:spcAft>
              <a:buClr>
                <a:srgbClr val="000000"/>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Include personal website or portfolio links to showcase your work.</a:t>
            </a:r>
          </a:p>
        </p:txBody>
      </p:sp>
      <p:sp>
        <p:nvSpPr>
          <p:cNvPr id="18" name="TextBox 17">
            <a:extLst>
              <a:ext uri="{FF2B5EF4-FFF2-40B4-BE49-F238E27FC236}">
                <a16:creationId xmlns:a16="http://schemas.microsoft.com/office/drawing/2014/main" id="{96A5EA0F-C22A-40CA-A21E-CFBCCA7E8B24}"/>
              </a:ext>
            </a:extLst>
          </p:cNvPr>
          <p:cNvSpPr txBox="1"/>
          <p:nvPr/>
        </p:nvSpPr>
        <p:spPr>
          <a:xfrm>
            <a:off x="829012" y="6865942"/>
            <a:ext cx="5836920" cy="2115131"/>
          </a:xfrm>
          <a:prstGeom prst="rect">
            <a:avLst/>
          </a:prstGeom>
          <a:solidFill>
            <a:schemeClr val="bg1"/>
          </a:solidFill>
          <a:ln w="38100">
            <a:solidFill>
              <a:schemeClr val="tx1"/>
            </a:solidFill>
          </a:ln>
        </p:spPr>
        <p:txBody>
          <a:bodyPr wrap="square" rtlCol="0">
            <a:spAutoFit/>
          </a:bodyPr>
          <a:lstStyle/>
          <a:p>
            <a:pPr marL="0" marR="0" lvl="0" indent="0" algn="l" rtl="0">
              <a:lnSpc>
                <a:spcPct val="115000"/>
              </a:lnSpc>
              <a:spcBef>
                <a:spcPts val="0"/>
              </a:spcBef>
              <a:spcAft>
                <a:spcPts val="0"/>
              </a:spcAft>
              <a:buClr>
                <a:srgbClr val="000000"/>
              </a:buClr>
              <a:buSzPts val="12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Profile Summary / About Section</a:t>
            </a:r>
          </a:p>
          <a:p>
            <a:pPr marL="0" marR="0" lvl="0" indent="0" algn="l" rtl="0">
              <a:lnSpc>
                <a:spcPct val="115000"/>
              </a:lnSpc>
              <a:spcBef>
                <a:spcPts val="0"/>
              </a:spcBef>
              <a:spcAft>
                <a:spcPts val="0"/>
              </a:spcAft>
              <a:buClr>
                <a:srgbClr val="000000"/>
              </a:buClr>
              <a:buSzPts val="1050"/>
              <a:buFont typeface="Arial"/>
              <a:buNone/>
            </a:pP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Tell your story and highlight your career path; </a:t>
            </a:r>
            <a:r>
              <a:rPr lang="en-US" sz="1150" dirty="0">
                <a:latin typeface="Source Sans Pro" panose="020B0503030403020204" pitchFamily="34" charset="0"/>
                <a:ea typeface="Source Sans Pro" panose="020B0503030403020204" pitchFamily="34" charset="0"/>
                <a:cs typeface="Roboto Light"/>
                <a:sym typeface="Roboto Light"/>
              </a:rPr>
              <a:t>explain a career change and express your passion for your craft</a:t>
            </a: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1150" dirty="0">
                <a:latin typeface="Source Sans Pro" panose="020B0503030403020204" pitchFamily="34" charset="0"/>
                <a:ea typeface="Source Sans Pro" panose="020B0503030403020204" pitchFamily="34" charset="0"/>
                <a:cs typeface="Roboto Light"/>
                <a:sym typeface="Roboto Light"/>
              </a:rPr>
              <a:t>U</a:t>
            </a: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se up to 2,000 characters to add details of your accomplishments and career trajectory that you did not highlight in your resume. </a:t>
            </a:r>
          </a:p>
          <a:p>
            <a:pPr marL="171450" marR="0" lvl="0" indent="-174625" algn="l" rtl="0">
              <a:lnSpc>
                <a:spcPct val="115000"/>
              </a:lnSpc>
              <a:spcBef>
                <a:spcPts val="0"/>
              </a:spcBef>
              <a:spcAft>
                <a:spcPts val="0"/>
              </a:spcAft>
              <a:buClr>
                <a:srgbClr val="000000"/>
              </a:buClr>
              <a:buSzPts val="1100"/>
              <a:buFont typeface="Roboto Light"/>
              <a:buChar char="•"/>
            </a:pP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Use your professional p</a:t>
            </a:r>
            <a:r>
              <a:rPr lang="en-US" sz="1150" dirty="0">
                <a:latin typeface="Source Sans Pro" panose="020B0503030403020204" pitchFamily="34" charset="0"/>
                <a:ea typeface="Source Sans Pro" panose="020B0503030403020204" pitchFamily="34" charset="0"/>
                <a:cs typeface="Roboto Light"/>
                <a:sym typeface="Roboto Light"/>
              </a:rPr>
              <a:t>itch</a:t>
            </a: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a:t>
            </a:r>
          </a:p>
          <a:p>
            <a:pPr marL="171450" marR="0" lvl="0" indent="-174625" algn="l" rtl="0">
              <a:lnSpc>
                <a:spcPct val="115000"/>
              </a:lnSpc>
              <a:spcBef>
                <a:spcPts val="0"/>
              </a:spcBef>
              <a:spcAft>
                <a:spcPts val="0"/>
              </a:spcAft>
              <a:buClr>
                <a:srgbClr val="000000"/>
              </a:buClr>
              <a:buSzPts val="1100"/>
              <a:buFont typeface="Roboto Light"/>
              <a:buChar char="•"/>
            </a:pP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Highlight your personal attributes.</a:t>
            </a:r>
          </a:p>
          <a:p>
            <a:pPr marL="171450" marR="0" lvl="0" indent="-174625" algn="l" rtl="0">
              <a:lnSpc>
                <a:spcPct val="115000"/>
              </a:lnSpc>
              <a:spcBef>
                <a:spcPts val="0"/>
              </a:spcBef>
              <a:spcAft>
                <a:spcPts val="0"/>
              </a:spcAft>
              <a:buClr>
                <a:srgbClr val="000000"/>
              </a:buClr>
              <a:buSzPts val="1100"/>
              <a:buFont typeface="Roboto Light"/>
              <a:buChar char="•"/>
            </a:pP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Incorporate keywords.</a:t>
            </a:r>
          </a:p>
          <a:p>
            <a:pPr marL="171450" marR="0" lvl="0" indent="-174625" algn="l" rtl="0">
              <a:lnSpc>
                <a:spcPct val="115000"/>
              </a:lnSpc>
              <a:spcBef>
                <a:spcPts val="0"/>
              </a:spcBef>
              <a:spcAft>
                <a:spcPts val="0"/>
              </a:spcAft>
              <a:buClr>
                <a:srgbClr val="000000"/>
              </a:buClr>
              <a:buSzPts val="1100"/>
              <a:buFont typeface="Roboto Light"/>
              <a:buChar char="•"/>
            </a:pP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Add a specialties or skills section with technical skills and keywords.</a:t>
            </a:r>
          </a:p>
          <a:p>
            <a:pPr marL="171450" marR="0" lvl="0" indent="-174625" algn="l" rtl="0">
              <a:lnSpc>
                <a:spcPct val="115000"/>
              </a:lnSpc>
              <a:spcBef>
                <a:spcPts val="0"/>
              </a:spcBef>
              <a:spcAft>
                <a:spcPts val="0"/>
              </a:spcAft>
              <a:buClr>
                <a:srgbClr val="000000"/>
              </a:buClr>
              <a:buSzPts val="1100"/>
              <a:buFont typeface="Roboto Light"/>
              <a:buChar char="•"/>
            </a:pP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Identify your target audience.</a:t>
            </a:r>
          </a:p>
          <a:p>
            <a:pPr marL="171450" marR="0" lvl="0" indent="-174625" algn="l" rtl="0">
              <a:lnSpc>
                <a:spcPct val="115000"/>
              </a:lnSpc>
              <a:spcBef>
                <a:spcPts val="0"/>
              </a:spcBef>
              <a:spcAft>
                <a:spcPts val="0"/>
              </a:spcAft>
              <a:buClr>
                <a:srgbClr val="000000"/>
              </a:buClr>
              <a:buSzPts val="1100"/>
              <a:buFont typeface="Roboto Light"/>
              <a:buChar char="•"/>
            </a:pPr>
            <a:r>
              <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rPr>
              <a:t>End with a call to action.</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d544ebbea8_0_1"/>
          <p:cNvSpPr txBox="1"/>
          <p:nvPr/>
        </p:nvSpPr>
        <p:spPr>
          <a:xfrm>
            <a:off x="451086" y="6771816"/>
            <a:ext cx="6054900" cy="18546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endParaRPr sz="1100" i="0" u="none" strike="noStrike" cap="none" dirty="0">
              <a:solidFill>
                <a:srgbClr val="000000"/>
              </a:solidFill>
              <a:latin typeface="Roboto Light"/>
              <a:ea typeface="Roboto Light"/>
              <a:cs typeface="Roboto Light"/>
              <a:sym typeface="Roboto Light"/>
            </a:endParaRPr>
          </a:p>
          <a:p>
            <a:pPr marL="0" marR="0" lvl="1" indent="0" algn="l" rtl="0">
              <a:lnSpc>
                <a:spcPct val="100000"/>
              </a:lnSpc>
              <a:spcBef>
                <a:spcPts val="0"/>
              </a:spcBef>
              <a:spcAft>
                <a:spcPts val="0"/>
              </a:spcAft>
              <a:buClr>
                <a:schemeClr val="dk1"/>
              </a:buClr>
              <a:buSzPts val="1100"/>
              <a:buFont typeface="Arial"/>
              <a:buNone/>
            </a:pPr>
            <a:endParaRPr sz="1100" i="0" u="none" strike="noStrike" cap="none" dirty="0">
              <a:solidFill>
                <a:srgbClr val="7030A0"/>
              </a:solidFill>
              <a:latin typeface="Roboto Light"/>
              <a:ea typeface="Roboto Light"/>
              <a:cs typeface="Roboto Light"/>
              <a:sym typeface="Roboto Light"/>
            </a:endParaRPr>
          </a:p>
          <a:p>
            <a:pPr marL="171450" marR="0" lvl="0" indent="-104775" algn="l" rtl="0">
              <a:lnSpc>
                <a:spcPct val="100000"/>
              </a:lnSpc>
              <a:spcBef>
                <a:spcPts val="0"/>
              </a:spcBef>
              <a:spcAft>
                <a:spcPts val="0"/>
              </a:spcAft>
              <a:buClr>
                <a:srgbClr val="000000"/>
              </a:buClr>
              <a:buSzPts val="1050"/>
              <a:buFont typeface="Arial"/>
              <a:buNone/>
            </a:pPr>
            <a:endParaRPr sz="1100" i="0" u="none" strike="noStrike" cap="none" dirty="0">
              <a:solidFill>
                <a:schemeClr val="dk1"/>
              </a:solidFill>
              <a:latin typeface="Roboto Light"/>
              <a:ea typeface="Roboto Light"/>
              <a:cs typeface="Roboto Light"/>
              <a:sym typeface="Roboto Light"/>
            </a:endParaRPr>
          </a:p>
          <a:p>
            <a:pPr marL="0" marR="0" lvl="0" indent="0" algn="l" rtl="0">
              <a:lnSpc>
                <a:spcPct val="115000"/>
              </a:lnSpc>
              <a:spcBef>
                <a:spcPts val="0"/>
              </a:spcBef>
              <a:spcAft>
                <a:spcPts val="0"/>
              </a:spcAft>
              <a:buClr>
                <a:schemeClr val="dk1"/>
              </a:buClr>
              <a:buSzPts val="1100"/>
              <a:buFont typeface="Arial"/>
              <a:buNone/>
            </a:pPr>
            <a:endParaRPr sz="1100" i="0" u="none" strike="noStrike" cap="none" dirty="0">
              <a:solidFill>
                <a:schemeClr val="dk1"/>
              </a:solidFill>
              <a:latin typeface="Roboto Light"/>
              <a:ea typeface="Roboto Light"/>
              <a:cs typeface="Roboto Light"/>
              <a:sym typeface="Roboto Light"/>
            </a:endParaRPr>
          </a:p>
          <a:p>
            <a:pPr marL="0" marR="0" lvl="0" indent="0" algn="l" rtl="0">
              <a:lnSpc>
                <a:spcPct val="115000"/>
              </a:lnSpc>
              <a:spcBef>
                <a:spcPts val="0"/>
              </a:spcBef>
              <a:spcAft>
                <a:spcPts val="0"/>
              </a:spcAft>
              <a:buClr>
                <a:schemeClr val="dk1"/>
              </a:buClr>
              <a:buSzPts val="1100"/>
              <a:buFont typeface="Arial"/>
              <a:buNone/>
            </a:pPr>
            <a:endParaRPr sz="1050" i="0" u="none" strike="noStrike" cap="none" dirty="0">
              <a:solidFill>
                <a:schemeClr val="dk1"/>
              </a:solidFill>
              <a:latin typeface="Roboto Light"/>
              <a:ea typeface="Roboto Light"/>
              <a:cs typeface="Roboto Light"/>
              <a:sym typeface="Roboto Light"/>
            </a:endParaRPr>
          </a:p>
          <a:p>
            <a:pPr marL="914400" marR="0" lvl="0" indent="0" algn="l" rtl="0">
              <a:lnSpc>
                <a:spcPct val="100000"/>
              </a:lnSpc>
              <a:spcBef>
                <a:spcPts val="0"/>
              </a:spcBef>
              <a:spcAft>
                <a:spcPts val="0"/>
              </a:spcAft>
              <a:buNone/>
            </a:pPr>
            <a:endParaRPr sz="1050" i="0" u="none" strike="noStrike" cap="none" dirty="0">
              <a:solidFill>
                <a:srgbClr val="000000"/>
              </a:solidFill>
              <a:latin typeface="Roboto Light"/>
              <a:ea typeface="Roboto Light"/>
              <a:cs typeface="Roboto Light"/>
              <a:sym typeface="Roboto Light"/>
            </a:endParaRPr>
          </a:p>
          <a:p>
            <a:pPr marL="0" marR="0" lvl="0" indent="0" algn="l" rtl="0">
              <a:lnSpc>
                <a:spcPct val="115000"/>
              </a:lnSpc>
              <a:spcBef>
                <a:spcPts val="0"/>
              </a:spcBef>
              <a:spcAft>
                <a:spcPts val="0"/>
              </a:spcAft>
              <a:buClr>
                <a:schemeClr val="dk1"/>
              </a:buClr>
              <a:buSzPts val="1100"/>
              <a:buFont typeface="Arial"/>
              <a:buNone/>
            </a:pPr>
            <a:endParaRPr sz="1100" i="0" u="none" strike="noStrike" cap="none" dirty="0">
              <a:solidFill>
                <a:schemeClr val="dk1"/>
              </a:solidFill>
              <a:latin typeface="Roboto Light"/>
              <a:ea typeface="Roboto Light"/>
              <a:cs typeface="Roboto Light"/>
              <a:sym typeface="Roboto Light"/>
            </a:endParaRPr>
          </a:p>
          <a:p>
            <a:pPr marL="0" marR="0" lvl="0" indent="0" algn="l" rtl="0">
              <a:lnSpc>
                <a:spcPct val="115000"/>
              </a:lnSpc>
              <a:spcBef>
                <a:spcPts val="0"/>
              </a:spcBef>
              <a:spcAft>
                <a:spcPts val="0"/>
              </a:spcAft>
              <a:buClr>
                <a:schemeClr val="dk1"/>
              </a:buClr>
              <a:buSzPts val="1100"/>
              <a:buFont typeface="Arial"/>
              <a:buNone/>
            </a:pPr>
            <a:endParaRPr sz="1100" b="0" i="0" u="none" strike="noStrike" cap="none" dirty="0">
              <a:solidFill>
                <a:schemeClr val="dk1"/>
              </a:solidFill>
              <a:latin typeface="Source Sans Pro"/>
              <a:ea typeface="Source Sans Pro"/>
              <a:cs typeface="Source Sans Pro"/>
              <a:sym typeface="Source Sans Pro"/>
            </a:endParaRPr>
          </a:p>
          <a:p>
            <a:pPr marL="171450" marR="0" lvl="0" indent="-104775" algn="l" rtl="0">
              <a:lnSpc>
                <a:spcPct val="100000"/>
              </a:lnSpc>
              <a:spcBef>
                <a:spcPts val="0"/>
              </a:spcBef>
              <a:spcAft>
                <a:spcPts val="0"/>
              </a:spcAft>
              <a:buClr>
                <a:srgbClr val="000000"/>
              </a:buClr>
              <a:buSzPts val="1050"/>
              <a:buFont typeface="Arial"/>
              <a:buNone/>
            </a:pPr>
            <a:endParaRPr sz="105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dirty="0">
              <a:solidFill>
                <a:srgbClr val="000000"/>
              </a:solidFill>
              <a:latin typeface="Source Sans Pro"/>
              <a:ea typeface="Source Sans Pro"/>
              <a:cs typeface="Source Sans Pro"/>
              <a:sym typeface="Source Sans Pro"/>
            </a:endParaRPr>
          </a:p>
        </p:txBody>
      </p:sp>
      <p:pic>
        <p:nvPicPr>
          <p:cNvPr id="98" name="Google Shape;98;gd544ebbea8_0_1" descr="Video camera with solid fill"/>
          <p:cNvPicPr preferRelativeResize="0"/>
          <p:nvPr/>
        </p:nvPicPr>
        <p:blipFill rotWithShape="1">
          <a:blip r:embed="rId4">
            <a:alphaModFix/>
          </a:blip>
          <a:srcRect/>
          <a:stretch/>
        </p:blipFill>
        <p:spPr>
          <a:xfrm>
            <a:off x="173852" y="3283029"/>
            <a:ext cx="449575" cy="449575"/>
          </a:xfrm>
          <a:prstGeom prst="rect">
            <a:avLst/>
          </a:prstGeom>
          <a:noFill/>
          <a:ln>
            <a:noFill/>
          </a:ln>
        </p:spPr>
      </p:pic>
      <p:pic>
        <p:nvPicPr>
          <p:cNvPr id="99" name="Google Shape;99;gd544ebbea8_0_1" descr="Care with solid fill"/>
          <p:cNvPicPr preferRelativeResize="0"/>
          <p:nvPr/>
        </p:nvPicPr>
        <p:blipFill rotWithShape="1">
          <a:blip r:embed="rId5">
            <a:alphaModFix/>
          </a:blip>
          <a:srcRect/>
          <a:stretch/>
        </p:blipFill>
        <p:spPr>
          <a:xfrm>
            <a:off x="214924" y="7879615"/>
            <a:ext cx="371475" cy="371475"/>
          </a:xfrm>
          <a:prstGeom prst="rect">
            <a:avLst/>
          </a:prstGeom>
          <a:noFill/>
          <a:ln>
            <a:noFill/>
          </a:ln>
        </p:spPr>
      </p:pic>
      <p:pic>
        <p:nvPicPr>
          <p:cNvPr id="100" name="Google Shape;100;gd544ebbea8_0_1" descr="Graduation cap outline"/>
          <p:cNvPicPr preferRelativeResize="0"/>
          <p:nvPr/>
        </p:nvPicPr>
        <p:blipFill rotWithShape="1">
          <a:blip r:embed="rId6">
            <a:alphaModFix/>
          </a:blip>
          <a:srcRect/>
          <a:stretch/>
        </p:blipFill>
        <p:spPr>
          <a:xfrm>
            <a:off x="160856" y="6105609"/>
            <a:ext cx="449575" cy="449575"/>
          </a:xfrm>
          <a:prstGeom prst="rect">
            <a:avLst/>
          </a:prstGeom>
          <a:noFill/>
          <a:ln>
            <a:noFill/>
          </a:ln>
        </p:spPr>
      </p:pic>
      <p:pic>
        <p:nvPicPr>
          <p:cNvPr id="101" name="Google Shape;101;gd544ebbea8_0_1" descr="Briefcase with solid fill"/>
          <p:cNvPicPr preferRelativeResize="0"/>
          <p:nvPr/>
        </p:nvPicPr>
        <p:blipFill rotWithShape="1">
          <a:blip r:embed="rId7">
            <a:alphaModFix/>
          </a:blip>
          <a:srcRect/>
          <a:stretch/>
        </p:blipFill>
        <p:spPr>
          <a:xfrm>
            <a:off x="173853" y="4742476"/>
            <a:ext cx="376425" cy="376425"/>
          </a:xfrm>
          <a:prstGeom prst="rect">
            <a:avLst/>
          </a:prstGeom>
          <a:noFill/>
          <a:ln>
            <a:noFill/>
          </a:ln>
        </p:spPr>
      </p:pic>
      <p:pic>
        <p:nvPicPr>
          <p:cNvPr id="102" name="Google Shape;102;gd544ebbea8_0_1" descr="Bank check outline"/>
          <p:cNvPicPr preferRelativeResize="0"/>
          <p:nvPr/>
        </p:nvPicPr>
        <p:blipFill rotWithShape="1">
          <a:blip r:embed="rId8">
            <a:alphaModFix/>
          </a:blip>
          <a:srcRect/>
          <a:stretch/>
        </p:blipFill>
        <p:spPr>
          <a:xfrm>
            <a:off x="150103" y="7013708"/>
            <a:ext cx="449575" cy="449575"/>
          </a:xfrm>
          <a:prstGeom prst="rect">
            <a:avLst/>
          </a:prstGeom>
          <a:noFill/>
          <a:ln>
            <a:noFill/>
          </a:ln>
        </p:spPr>
      </p:pic>
      <p:pic>
        <p:nvPicPr>
          <p:cNvPr id="103" name="Google Shape;103;gd544ebbea8_0_1"/>
          <p:cNvPicPr preferRelativeResize="0"/>
          <p:nvPr/>
        </p:nvPicPr>
        <p:blipFill>
          <a:blip r:embed="rId9">
            <a:alphaModFix/>
          </a:blip>
          <a:stretch>
            <a:fillRect/>
          </a:stretch>
        </p:blipFill>
        <p:spPr>
          <a:xfrm>
            <a:off x="216314" y="1569897"/>
            <a:ext cx="364650" cy="364675"/>
          </a:xfrm>
          <a:prstGeom prst="rect">
            <a:avLst/>
          </a:prstGeom>
          <a:noFill/>
          <a:ln>
            <a:noFill/>
          </a:ln>
        </p:spPr>
      </p:pic>
      <p:sp>
        <p:nvSpPr>
          <p:cNvPr id="9" name="TextBox 8">
            <a:extLst>
              <a:ext uri="{FF2B5EF4-FFF2-40B4-BE49-F238E27FC236}">
                <a16:creationId xmlns:a16="http://schemas.microsoft.com/office/drawing/2014/main" id="{535BC8F5-FF26-4968-9D89-EE12457462A1}"/>
              </a:ext>
            </a:extLst>
          </p:cNvPr>
          <p:cNvSpPr txBox="1"/>
          <p:nvPr/>
        </p:nvSpPr>
        <p:spPr>
          <a:xfrm>
            <a:off x="721511" y="557453"/>
            <a:ext cx="5850315" cy="2292102"/>
          </a:xfrm>
          <a:prstGeom prst="rect">
            <a:avLst/>
          </a:prstGeom>
          <a:solidFill>
            <a:schemeClr val="bg1"/>
          </a:solidFill>
          <a:ln w="38100">
            <a:solidFill>
              <a:schemeClr val="tx1"/>
            </a:solidFill>
          </a:ln>
        </p:spPr>
        <p:txBody>
          <a:bodyPr wrap="square" rtlCol="0">
            <a:spAutoFit/>
          </a:bodyPr>
          <a:lstStyle/>
          <a:p>
            <a:pPr marL="0" lvl="0" indent="0" algn="l" rtl="0">
              <a:spcBef>
                <a:spcPts val="0"/>
              </a:spcBef>
              <a:spcAft>
                <a:spcPts val="0"/>
              </a:spcAft>
              <a:buClr>
                <a:schemeClr val="dk1"/>
              </a:buClr>
              <a:buSzPts val="1200"/>
              <a:buFont typeface="Arial"/>
              <a:buNone/>
            </a:pPr>
            <a:r>
              <a:rPr lang="en-US" sz="1150" b="1" dirty="0">
                <a:solidFill>
                  <a:srgbClr val="0070C0"/>
                </a:solidFill>
                <a:latin typeface="Source Sans Pro" panose="020B0503030403020204" pitchFamily="34" charset="0"/>
                <a:ea typeface="Source Sans Pro" panose="020B0503030403020204" pitchFamily="34" charset="0"/>
                <a:cs typeface="Roboto Light"/>
                <a:sym typeface="Roboto Light"/>
              </a:rPr>
              <a:t>Portfolio Pieces</a:t>
            </a:r>
          </a:p>
          <a:p>
            <a:pPr marL="0" lvl="0" indent="0" algn="l" rtl="0">
              <a:lnSpc>
                <a:spcPct val="115000"/>
              </a:lnSpc>
              <a:spcBef>
                <a:spcPts val="0"/>
              </a:spcBef>
              <a:spcAft>
                <a:spcPts val="0"/>
              </a:spcAft>
              <a:buClr>
                <a:schemeClr val="dk1"/>
              </a:buClr>
              <a:buSzPts val="1100"/>
              <a:buFont typeface="Arial"/>
              <a:buNone/>
            </a:pP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Add portfolio examples to a variety of sections in your LinkedIn, such as the “Featured,” “Experience,” and “Education” sections. In the “Experience” and “Education” sections, you can add work samples under specific positions or institutions. Here are steps to add GitHub project examples:</a:t>
            </a:r>
          </a:p>
          <a:p>
            <a:pPr marL="457200" lvl="0" indent="-298450" algn="l" rtl="0">
              <a:lnSpc>
                <a:spcPct val="115000"/>
              </a:lnSpc>
              <a:spcBef>
                <a:spcPts val="0"/>
              </a:spcBef>
              <a:spcAft>
                <a:spcPts val="0"/>
              </a:spcAft>
              <a:buClr>
                <a:schemeClr val="dk1"/>
              </a:buClr>
              <a:buSzPts val="1100"/>
              <a:buFont typeface="Roboto Light"/>
              <a:buAutoNum type="arabicPeriod"/>
            </a:pP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Click the </a:t>
            </a:r>
            <a:r>
              <a:rPr lang="en-US" sz="1150" i="1" dirty="0">
                <a:solidFill>
                  <a:schemeClr val="dk1"/>
                </a:solidFill>
                <a:latin typeface="Source Sans Pro" panose="020B0503030403020204" pitchFamily="34" charset="0"/>
                <a:ea typeface="Source Sans Pro" panose="020B0503030403020204" pitchFamily="34" charset="0"/>
                <a:cs typeface="Roboto Light"/>
                <a:sym typeface="Roboto Light"/>
              </a:rPr>
              <a:t>add or edit media </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icon (square with plus sign) next to the section.</a:t>
            </a:r>
          </a:p>
          <a:p>
            <a:pPr marL="457200" lvl="0" indent="-298450" algn="l" rtl="0">
              <a:lnSpc>
                <a:spcPct val="115000"/>
              </a:lnSpc>
              <a:spcBef>
                <a:spcPts val="0"/>
              </a:spcBef>
              <a:spcAft>
                <a:spcPts val="0"/>
              </a:spcAft>
              <a:buClr>
                <a:schemeClr val="dk1"/>
              </a:buClr>
              <a:buSzPts val="1100"/>
              <a:buFont typeface="Roboto Light"/>
              <a:buAutoNum type="arabicPeriod"/>
            </a:pP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Choose either </a:t>
            </a:r>
            <a:r>
              <a:rPr lang="en-US" sz="1150" b="1" dirty="0">
                <a:solidFill>
                  <a:schemeClr val="dk1"/>
                </a:solidFill>
                <a:latin typeface="Source Sans Pro" panose="020B0503030403020204" pitchFamily="34" charset="0"/>
                <a:ea typeface="Source Sans Pro" panose="020B0503030403020204" pitchFamily="34" charset="0"/>
                <a:cs typeface="Roboto Light"/>
                <a:sym typeface="Roboto Light"/>
              </a:rPr>
              <a:t>Upload</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 or </a:t>
            </a:r>
            <a:r>
              <a:rPr lang="en-US" sz="1150" b="1" dirty="0">
                <a:solidFill>
                  <a:schemeClr val="dk1"/>
                </a:solidFill>
                <a:latin typeface="Source Sans Pro" panose="020B0503030403020204" pitchFamily="34" charset="0"/>
                <a:ea typeface="Source Sans Pro" panose="020B0503030403020204" pitchFamily="34" charset="0"/>
                <a:cs typeface="Roboto Light"/>
                <a:sym typeface="Roboto Light"/>
              </a:rPr>
              <a:t>Link</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 To add a link, simply paste the URL of the content/project. To upload, choose the file from your device. The media will then be displayed in the chosen section of your profile.</a:t>
            </a:r>
          </a:p>
          <a:p>
            <a:pPr marL="457200" lvl="0" indent="-298450" algn="l" rtl="0">
              <a:lnSpc>
                <a:spcPct val="115000"/>
              </a:lnSpc>
              <a:spcBef>
                <a:spcPts val="0"/>
              </a:spcBef>
              <a:spcAft>
                <a:spcPts val="0"/>
              </a:spcAft>
              <a:buClr>
                <a:schemeClr val="dk1"/>
              </a:buClr>
              <a:buSzPts val="1100"/>
              <a:buFont typeface="Roboto Light"/>
              <a:buAutoNum type="arabicPeriod"/>
            </a:pP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Add an eye-catching title and description, which could include the tools you used or other details. </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p:txBody>
      </p:sp>
      <p:sp>
        <p:nvSpPr>
          <p:cNvPr id="10" name="TextBox 9">
            <a:extLst>
              <a:ext uri="{FF2B5EF4-FFF2-40B4-BE49-F238E27FC236}">
                <a16:creationId xmlns:a16="http://schemas.microsoft.com/office/drawing/2014/main" id="{4CEAA644-167B-4F2B-B9A3-FC1E69D70ABF}"/>
              </a:ext>
            </a:extLst>
          </p:cNvPr>
          <p:cNvSpPr txBox="1"/>
          <p:nvPr/>
        </p:nvSpPr>
        <p:spPr>
          <a:xfrm>
            <a:off x="721511" y="3098249"/>
            <a:ext cx="5850315" cy="867482"/>
          </a:xfrm>
          <a:prstGeom prst="rect">
            <a:avLst/>
          </a:prstGeom>
          <a:solidFill>
            <a:schemeClr val="bg1"/>
          </a:solidFill>
          <a:ln w="38100">
            <a:solidFill>
              <a:schemeClr val="tx1"/>
            </a:solidFill>
          </a:ln>
        </p:spPr>
        <p:txBody>
          <a:bodyPr wrap="square" rtlCol="0">
            <a:spAutoFit/>
          </a:bodyPr>
          <a:lstStyle/>
          <a:p>
            <a:pPr marL="0" marR="0" lvl="1" indent="0" algn="l" rtl="0">
              <a:lnSpc>
                <a:spcPct val="100000"/>
              </a:lnSpc>
              <a:spcBef>
                <a:spcPts val="0"/>
              </a:spcBef>
              <a:spcAft>
                <a:spcPts val="0"/>
              </a:spcAft>
              <a:buClr>
                <a:srgbClr val="000000"/>
              </a:buClr>
              <a:buSzPts val="12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Featured </a:t>
            </a:r>
          </a:p>
          <a:p>
            <a:pPr marL="0" marR="0" lvl="0" indent="0" algn="l" rtl="0">
              <a:lnSpc>
                <a:spcPct val="115000"/>
              </a:lnSpc>
              <a:spcBef>
                <a:spcPts val="0"/>
              </a:spcBef>
              <a:spcAft>
                <a:spcPts val="0"/>
              </a:spcAft>
              <a:buClr>
                <a:schemeClr val="dk1"/>
              </a:buClr>
              <a:buSzPts val="1100"/>
              <a:buFont typeface="Arial"/>
              <a:buNone/>
            </a:pP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Add</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 media (documents, images, videos, etc.) to your profile to make it an online portfolio. </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Embed links into your summary, experience, and education sections.</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Add articles, projects, and your resume to create a multimedia portfolio.</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p:txBody>
      </p:sp>
      <p:sp>
        <p:nvSpPr>
          <p:cNvPr id="11" name="TextBox 10">
            <a:extLst>
              <a:ext uri="{FF2B5EF4-FFF2-40B4-BE49-F238E27FC236}">
                <a16:creationId xmlns:a16="http://schemas.microsoft.com/office/drawing/2014/main" id="{3C7AB97E-8C7C-4059-BEC9-623997A5954E}"/>
              </a:ext>
            </a:extLst>
          </p:cNvPr>
          <p:cNvSpPr txBox="1"/>
          <p:nvPr/>
        </p:nvSpPr>
        <p:spPr>
          <a:xfrm>
            <a:off x="721511" y="4200448"/>
            <a:ext cx="5871669" cy="1463862"/>
          </a:xfrm>
          <a:prstGeom prst="rect">
            <a:avLst/>
          </a:prstGeom>
          <a:solidFill>
            <a:schemeClr val="bg1"/>
          </a:solidFill>
          <a:ln w="38100">
            <a:solidFill>
              <a:schemeClr val="tx1"/>
            </a:solidFill>
          </a:ln>
        </p:spPr>
        <p:txBody>
          <a:bodyPr wrap="square" rtlCol="0">
            <a:spAutoFit/>
          </a:bodyPr>
          <a:lstStyle/>
          <a:p>
            <a:pPr marL="0" marR="0" lvl="1" indent="0" algn="l" rtl="0">
              <a:lnSpc>
                <a:spcPct val="100000"/>
              </a:lnSpc>
              <a:spcBef>
                <a:spcPts val="0"/>
              </a:spcBef>
              <a:spcAft>
                <a:spcPts val="0"/>
              </a:spcAft>
              <a:buClr>
                <a:schemeClr val="dk1"/>
              </a:buClr>
              <a:buSzPts val="11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Experience</a:t>
            </a:r>
          </a:p>
          <a:p>
            <a:pPr marL="0" marR="0" lvl="0" indent="0" algn="l" rtl="0">
              <a:lnSpc>
                <a:spcPct val="115000"/>
              </a:lnSpc>
              <a:spcBef>
                <a:spcPts val="0"/>
              </a:spcBef>
              <a:spcAft>
                <a:spcPts val="0"/>
              </a:spcAft>
              <a:buClr>
                <a:schemeClr val="dk1"/>
              </a:buClr>
              <a:buSzPts val="1100"/>
              <a:buFont typeface="Arial"/>
              <a:buNone/>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List all significant work history in chronological order, and include strong, keyword-rich descriptions and accomplishments for each position. The first position listed should be a role related to the experience you are currently gaining in the program. </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Include your most recent positions and no more than 15 years of experience.</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You can w</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rite in first person or without personal pronouns.</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4625" algn="l" rtl="0">
              <a:lnSpc>
                <a:spcPct val="100000"/>
              </a:lnSpc>
              <a:spcBef>
                <a:spcPts val="0"/>
              </a:spcBef>
              <a:spcAft>
                <a:spcPts val="0"/>
              </a:spcAft>
              <a:buClr>
                <a:srgbClr val="000000"/>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Summarize positions in two to three sentences and add your top three achievements.</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p:txBody>
      </p:sp>
      <p:sp>
        <p:nvSpPr>
          <p:cNvPr id="12" name="TextBox 11">
            <a:extLst>
              <a:ext uri="{FF2B5EF4-FFF2-40B4-BE49-F238E27FC236}">
                <a16:creationId xmlns:a16="http://schemas.microsoft.com/office/drawing/2014/main" id="{B62764E5-5F6E-40A2-8212-92F2E519D24B}"/>
              </a:ext>
            </a:extLst>
          </p:cNvPr>
          <p:cNvSpPr txBox="1"/>
          <p:nvPr/>
        </p:nvSpPr>
        <p:spPr>
          <a:xfrm>
            <a:off x="734906" y="5893589"/>
            <a:ext cx="5858274" cy="867482"/>
          </a:xfrm>
          <a:prstGeom prst="rect">
            <a:avLst/>
          </a:prstGeom>
          <a:solidFill>
            <a:schemeClr val="bg1"/>
          </a:solidFill>
          <a:ln w="38100">
            <a:solidFill>
              <a:schemeClr val="tx1"/>
            </a:solidFill>
          </a:ln>
        </p:spPr>
        <p:txBody>
          <a:bodyPr wrap="square" rtlCol="0">
            <a:spAutoFit/>
          </a:bodyPr>
          <a:lstStyle/>
          <a:p>
            <a:pPr marL="0" marR="0" lvl="1" indent="0" algn="l" rtl="0">
              <a:lnSpc>
                <a:spcPct val="100000"/>
              </a:lnSpc>
              <a:spcBef>
                <a:spcPts val="0"/>
              </a:spcBef>
              <a:spcAft>
                <a:spcPts val="0"/>
              </a:spcAft>
              <a:buClr>
                <a:srgbClr val="000000"/>
              </a:buClr>
              <a:buSzPts val="12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Education</a:t>
            </a:r>
          </a:p>
          <a:p>
            <a:pPr marL="0" marR="0" lvl="0" indent="0" algn="l" rtl="0">
              <a:lnSpc>
                <a:spcPct val="115000"/>
              </a:lnSpc>
              <a:spcBef>
                <a:spcPts val="0"/>
              </a:spcBef>
              <a:spcAft>
                <a:spcPts val="0"/>
              </a:spcAft>
              <a:buClr>
                <a:schemeClr val="dk1"/>
              </a:buClr>
              <a:buSzPts val="1100"/>
              <a:buFont typeface="Arial"/>
              <a:buNone/>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Include all the institutions you have attended, as well as your current program. </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A</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dd dates for education courses that you are currently enrolled in or recently completed.</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a:p>
            <a:pPr marL="171450" marR="0" lvl="0" indent="-171450" algn="l" rtl="0">
              <a:lnSpc>
                <a:spcPct val="115000"/>
              </a:lnSpc>
              <a:spcBef>
                <a:spcPts val="0"/>
              </a:spcBef>
              <a:spcAft>
                <a:spcPts val="0"/>
              </a:spcAft>
              <a:buClr>
                <a:schemeClr val="dk1"/>
              </a:buClr>
              <a:buSzPts val="1100"/>
              <a:buFont typeface="Roboto Light"/>
              <a:buChar char="•"/>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Leave dates blank for older degrees dating back beyond five years.</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p:txBody>
      </p:sp>
      <p:sp>
        <p:nvSpPr>
          <p:cNvPr id="13" name="TextBox 12">
            <a:extLst>
              <a:ext uri="{FF2B5EF4-FFF2-40B4-BE49-F238E27FC236}">
                <a16:creationId xmlns:a16="http://schemas.microsoft.com/office/drawing/2014/main" id="{46E968CC-CAAF-47BA-89A6-4C9CB97093F5}"/>
              </a:ext>
            </a:extLst>
          </p:cNvPr>
          <p:cNvSpPr txBox="1"/>
          <p:nvPr/>
        </p:nvSpPr>
        <p:spPr>
          <a:xfrm>
            <a:off x="721510" y="7029988"/>
            <a:ext cx="5871669" cy="460447"/>
          </a:xfrm>
          <a:prstGeom prst="rect">
            <a:avLst/>
          </a:prstGeom>
          <a:solidFill>
            <a:schemeClr val="bg1"/>
          </a:solidFill>
          <a:ln w="38100">
            <a:solidFill>
              <a:schemeClr val="tx1"/>
            </a:solidFill>
          </a:ln>
        </p:spPr>
        <p:txBody>
          <a:bodyPr wrap="square" rtlCol="0">
            <a:spAutoFit/>
          </a:bodyPr>
          <a:lstStyle/>
          <a:p>
            <a:pPr marL="0" marR="0" lvl="1" indent="0" algn="l" rtl="0">
              <a:lnSpc>
                <a:spcPct val="100000"/>
              </a:lnSpc>
              <a:spcBef>
                <a:spcPts val="0"/>
              </a:spcBef>
              <a:spcAft>
                <a:spcPts val="0"/>
              </a:spcAft>
              <a:buClr>
                <a:schemeClr val="dk1"/>
              </a:buClr>
              <a:buSzPts val="11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Licenses and Certifications </a:t>
            </a:r>
          </a:p>
          <a:p>
            <a:pPr marL="0" marR="0" lvl="0" indent="0" algn="l" rtl="0">
              <a:lnSpc>
                <a:spcPct val="115000"/>
              </a:lnSpc>
              <a:spcBef>
                <a:spcPts val="0"/>
              </a:spcBef>
              <a:spcAft>
                <a:spcPts val="0"/>
              </a:spcAft>
              <a:buClr>
                <a:schemeClr val="dk1"/>
              </a:buClr>
              <a:buSzPts val="1100"/>
              <a:buFont typeface="Arial"/>
              <a:buNone/>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List all relevant licenses and industry certifications you have achieved.</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p:txBody>
      </p:sp>
      <p:sp>
        <p:nvSpPr>
          <p:cNvPr id="14" name="TextBox 13">
            <a:extLst>
              <a:ext uri="{FF2B5EF4-FFF2-40B4-BE49-F238E27FC236}">
                <a16:creationId xmlns:a16="http://schemas.microsoft.com/office/drawing/2014/main" id="{B4257805-2260-40B4-AEC0-6EE3C8B34BC1}"/>
              </a:ext>
            </a:extLst>
          </p:cNvPr>
          <p:cNvSpPr txBox="1"/>
          <p:nvPr/>
        </p:nvSpPr>
        <p:spPr>
          <a:xfrm>
            <a:off x="734905" y="7769771"/>
            <a:ext cx="5858273" cy="663964"/>
          </a:xfrm>
          <a:prstGeom prst="rect">
            <a:avLst/>
          </a:prstGeom>
          <a:solidFill>
            <a:schemeClr val="bg1"/>
          </a:solidFill>
          <a:ln w="38100">
            <a:solidFill>
              <a:schemeClr val="tx1"/>
            </a:solidFill>
          </a:ln>
        </p:spPr>
        <p:txBody>
          <a:bodyPr wrap="square" rtlCol="0">
            <a:spAutoFit/>
          </a:bodyPr>
          <a:lstStyle/>
          <a:p>
            <a:pPr marL="0" marR="0" lvl="1" indent="0" algn="l" rtl="0">
              <a:lnSpc>
                <a:spcPct val="100000"/>
              </a:lnSpc>
              <a:spcBef>
                <a:spcPts val="0"/>
              </a:spcBef>
              <a:spcAft>
                <a:spcPts val="0"/>
              </a:spcAft>
              <a:buClr>
                <a:srgbClr val="000000"/>
              </a:buClr>
              <a:buSzPts val="1200"/>
              <a:buFont typeface="Arial"/>
              <a:buNone/>
            </a:pPr>
            <a:r>
              <a:rPr lang="en-US" sz="1150" b="1" i="0" u="none" strike="noStrike" cap="none" dirty="0">
                <a:solidFill>
                  <a:srgbClr val="0070C0"/>
                </a:solidFill>
                <a:latin typeface="Source Sans Pro" panose="020B0503030403020204" pitchFamily="34" charset="0"/>
                <a:ea typeface="Source Sans Pro" panose="020B0503030403020204" pitchFamily="34" charset="0"/>
                <a:cs typeface="Roboto Light"/>
                <a:sym typeface="Roboto Light"/>
              </a:rPr>
              <a:t>Volunteer Experience </a:t>
            </a:r>
          </a:p>
          <a:p>
            <a:pPr marL="0" marR="0" lvl="0" indent="0" algn="l" rtl="0">
              <a:lnSpc>
                <a:spcPct val="115000"/>
              </a:lnSpc>
              <a:spcBef>
                <a:spcPts val="0"/>
              </a:spcBef>
              <a:spcAft>
                <a:spcPts val="0"/>
              </a:spcAft>
              <a:buClr>
                <a:schemeClr val="dk1"/>
              </a:buClr>
              <a:buSzPts val="1100"/>
              <a:buFont typeface="Arial"/>
              <a:buNone/>
            </a:pP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You can include </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any </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volunteer work you do </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or </a:t>
            </a:r>
            <a:r>
              <a:rPr lang="en-US" sz="1150" i="0" u="none" strike="noStrike" cap="none" dirty="0">
                <a:solidFill>
                  <a:schemeClr val="dk1"/>
                </a:solidFill>
                <a:latin typeface="Source Sans Pro" panose="020B0503030403020204" pitchFamily="34" charset="0"/>
                <a:ea typeface="Source Sans Pro" panose="020B0503030403020204" pitchFamily="34" charset="0"/>
                <a:cs typeface="Roboto Light"/>
                <a:sym typeface="Roboto Light"/>
              </a:rPr>
              <a:t>causes you support. Experience should be relatively current, within the last two years</a:t>
            </a:r>
            <a:r>
              <a:rPr lang="en-US" sz="1150" dirty="0">
                <a:solidFill>
                  <a:schemeClr val="dk1"/>
                </a:solidFill>
                <a:latin typeface="Source Sans Pro" panose="020B0503030403020204" pitchFamily="34" charset="0"/>
                <a:ea typeface="Source Sans Pro" panose="020B0503030403020204" pitchFamily="34" charset="0"/>
                <a:cs typeface="Roboto Light"/>
                <a:sym typeface="Roboto Light"/>
              </a:rPr>
              <a:t> to the present.</a:t>
            </a:r>
            <a:endParaRPr lang="en-US" sz="1150" i="0" u="none" strike="noStrike" cap="none" dirty="0">
              <a:solidFill>
                <a:srgbClr val="000000"/>
              </a:solidFill>
              <a:latin typeface="Source Sans Pro" panose="020B0503030403020204" pitchFamily="34" charset="0"/>
              <a:ea typeface="Source Sans Pro" panose="020B0503030403020204" pitchFamily="34" charset="0"/>
              <a:cs typeface="Roboto Light"/>
              <a:sym typeface="Roboto Ligh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d544ebbea8_0_13"/>
          <p:cNvSpPr txBox="1">
            <a:spLocks noGrp="1"/>
          </p:cNvSpPr>
          <p:nvPr>
            <p:ph type="body" idx="1"/>
          </p:nvPr>
        </p:nvSpPr>
        <p:spPr>
          <a:xfrm>
            <a:off x="765760" y="5128050"/>
            <a:ext cx="6036000" cy="831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lang="en-US" sz="1100" dirty="0">
              <a:latin typeface="Roboto Light"/>
              <a:ea typeface="Roboto Light"/>
              <a:cs typeface="Roboto Light"/>
              <a:sym typeface="Roboto Light"/>
            </a:endParaRPr>
          </a:p>
          <a:p>
            <a:pPr marL="0" lvl="0" indent="0" algn="l" rtl="0">
              <a:lnSpc>
                <a:spcPct val="115000"/>
              </a:lnSpc>
              <a:spcBef>
                <a:spcPts val="0"/>
              </a:spcBef>
              <a:spcAft>
                <a:spcPts val="0"/>
              </a:spcAft>
              <a:buClr>
                <a:schemeClr val="dk1"/>
              </a:buClr>
              <a:buSzPts val="1100"/>
              <a:buFont typeface="Arial"/>
              <a:buNone/>
            </a:pPr>
            <a:endParaRPr lang="en-US" sz="1100" dirty="0">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ts val="1100"/>
              <a:buFont typeface="Arial"/>
              <a:buNone/>
            </a:pPr>
            <a:endParaRPr lang="en-US" sz="1100" dirty="0">
              <a:latin typeface="Arial"/>
              <a:ea typeface="Arial"/>
              <a:cs typeface="Arial"/>
              <a:sym typeface="Arial"/>
            </a:endParaRPr>
          </a:p>
          <a:p>
            <a:pPr marL="0" lvl="0" indent="0" algn="l" rtl="0">
              <a:lnSpc>
                <a:spcPct val="90000"/>
              </a:lnSpc>
              <a:spcBef>
                <a:spcPts val="750"/>
              </a:spcBef>
              <a:spcAft>
                <a:spcPts val="0"/>
              </a:spcAft>
              <a:buSzPts val="1800"/>
              <a:buNone/>
            </a:pPr>
            <a:endParaRPr lang="en-US" dirty="0"/>
          </a:p>
        </p:txBody>
      </p:sp>
      <p:pic>
        <p:nvPicPr>
          <p:cNvPr id="109" name="Google Shape;109;gd544ebbea8_0_13" descr="Group brainstorm outline"/>
          <p:cNvPicPr preferRelativeResize="0"/>
          <p:nvPr/>
        </p:nvPicPr>
        <p:blipFill rotWithShape="1">
          <a:blip r:embed="rId4">
            <a:alphaModFix/>
          </a:blip>
          <a:srcRect/>
          <a:stretch/>
        </p:blipFill>
        <p:spPr>
          <a:xfrm>
            <a:off x="100436" y="7198426"/>
            <a:ext cx="457200" cy="457200"/>
          </a:xfrm>
          <a:prstGeom prst="rect">
            <a:avLst/>
          </a:prstGeom>
          <a:noFill/>
          <a:ln>
            <a:noFill/>
          </a:ln>
        </p:spPr>
      </p:pic>
      <p:pic>
        <p:nvPicPr>
          <p:cNvPr id="110" name="Google Shape;110;gd544ebbea8_0_13"/>
          <p:cNvPicPr preferRelativeResize="0"/>
          <p:nvPr/>
        </p:nvPicPr>
        <p:blipFill rotWithShape="1">
          <a:blip r:embed="rId5">
            <a:alphaModFix/>
          </a:blip>
          <a:srcRect/>
          <a:stretch/>
        </p:blipFill>
        <p:spPr>
          <a:xfrm>
            <a:off x="-52039" y="5216098"/>
            <a:ext cx="633425" cy="327475"/>
          </a:xfrm>
          <a:prstGeom prst="rect">
            <a:avLst/>
          </a:prstGeom>
          <a:noFill/>
          <a:ln>
            <a:noFill/>
          </a:ln>
        </p:spPr>
      </p:pic>
      <p:pic>
        <p:nvPicPr>
          <p:cNvPr id="111" name="Google Shape;111;gd544ebbea8_0_13" descr="Bullseye with solid fill"/>
          <p:cNvPicPr preferRelativeResize="0"/>
          <p:nvPr/>
        </p:nvPicPr>
        <p:blipFill rotWithShape="1">
          <a:blip r:embed="rId6">
            <a:alphaModFix/>
          </a:blip>
          <a:srcRect/>
          <a:stretch/>
        </p:blipFill>
        <p:spPr>
          <a:xfrm>
            <a:off x="147936" y="3658992"/>
            <a:ext cx="371475" cy="371496"/>
          </a:xfrm>
          <a:prstGeom prst="rect">
            <a:avLst/>
          </a:prstGeom>
          <a:noFill/>
          <a:ln>
            <a:noFill/>
          </a:ln>
        </p:spPr>
      </p:pic>
      <p:pic>
        <p:nvPicPr>
          <p:cNvPr id="112" name="Google Shape;112;gd544ebbea8_0_13" descr="Ribbon with solid fill"/>
          <p:cNvPicPr preferRelativeResize="0"/>
          <p:nvPr/>
        </p:nvPicPr>
        <p:blipFill rotWithShape="1">
          <a:blip r:embed="rId7">
            <a:alphaModFix/>
          </a:blip>
          <a:srcRect/>
          <a:stretch/>
        </p:blipFill>
        <p:spPr>
          <a:xfrm>
            <a:off x="162902" y="1499824"/>
            <a:ext cx="371475" cy="371475"/>
          </a:xfrm>
          <a:prstGeom prst="rect">
            <a:avLst/>
          </a:prstGeom>
          <a:noFill/>
          <a:ln>
            <a:noFill/>
          </a:ln>
        </p:spPr>
      </p:pic>
      <p:sp>
        <p:nvSpPr>
          <p:cNvPr id="7" name="TextBox 6">
            <a:extLst>
              <a:ext uri="{FF2B5EF4-FFF2-40B4-BE49-F238E27FC236}">
                <a16:creationId xmlns:a16="http://schemas.microsoft.com/office/drawing/2014/main" id="{EA212E8B-0F52-490A-A6C0-437CB4FC5373}"/>
              </a:ext>
            </a:extLst>
          </p:cNvPr>
          <p:cNvSpPr txBox="1"/>
          <p:nvPr/>
        </p:nvSpPr>
        <p:spPr>
          <a:xfrm>
            <a:off x="672440" y="429926"/>
            <a:ext cx="5836920" cy="2569934"/>
          </a:xfrm>
          <a:prstGeom prst="rect">
            <a:avLst/>
          </a:prstGeom>
          <a:solidFill>
            <a:schemeClr val="bg1"/>
          </a:solidFill>
          <a:ln w="38100">
            <a:solidFill>
              <a:schemeClr val="tx1"/>
            </a:solidFill>
          </a:ln>
        </p:spPr>
        <p:txBody>
          <a:bodyPr wrap="square" rtlCol="0">
            <a:spAutoFit/>
          </a:bodyPr>
          <a:lstStyle/>
          <a:p>
            <a:pPr marL="0" lvl="1" indent="0" algn="l" rtl="0">
              <a:lnSpc>
                <a:spcPct val="100000"/>
              </a:lnSpc>
              <a:spcBef>
                <a:spcPts val="0"/>
              </a:spcBef>
              <a:spcAft>
                <a:spcPts val="0"/>
              </a:spcAft>
              <a:buClr>
                <a:schemeClr val="dk1"/>
              </a:buClr>
              <a:buSzPts val="1100"/>
              <a:buFont typeface="Arial"/>
              <a:buNone/>
            </a:pPr>
            <a:r>
              <a:rPr lang="en-US" sz="1150" b="1" dirty="0">
                <a:solidFill>
                  <a:srgbClr val="0070C0"/>
                </a:solidFill>
                <a:latin typeface="Source Sans Pro" panose="020B0503030403020204" pitchFamily="34" charset="0"/>
                <a:ea typeface="Source Sans Pro" panose="020B0503030403020204" pitchFamily="34" charset="0"/>
                <a:cs typeface="Roboto Light"/>
                <a:sym typeface="Roboto Light"/>
              </a:rPr>
              <a:t>Accomplishments </a:t>
            </a:r>
          </a:p>
          <a:p>
            <a:pPr marL="0" lvl="1" indent="0" algn="l" rtl="0">
              <a:lnSpc>
                <a:spcPct val="100000"/>
              </a:lnSpc>
              <a:spcBef>
                <a:spcPts val="0"/>
              </a:spcBef>
              <a:spcAft>
                <a:spcPts val="0"/>
              </a:spcAft>
              <a:buClr>
                <a:schemeClr val="dk1"/>
              </a:buClr>
              <a:buSzPts val="1100"/>
              <a:buFont typeface="Arial"/>
              <a:buNone/>
            </a:pPr>
            <a:r>
              <a:rPr lang="en-US" sz="1150" dirty="0">
                <a:solidFill>
                  <a:srgbClr val="0070C0"/>
                </a:solidFill>
                <a:latin typeface="Source Sans Pro" panose="020B0503030403020204" pitchFamily="34" charset="0"/>
                <a:ea typeface="Source Sans Pro" panose="020B0503030403020204" pitchFamily="34" charset="0"/>
                <a:cs typeface="Roboto Light"/>
                <a:sym typeface="Roboto Light"/>
              </a:rPr>
              <a:t>Courses</a:t>
            </a:r>
            <a:endParaRPr lang="en-US" sz="1150" b="1" dirty="0">
              <a:solidFill>
                <a:srgbClr val="0070C0"/>
              </a:solidFill>
              <a:latin typeface="Source Sans Pro" panose="020B0503030403020204" pitchFamily="34" charset="0"/>
              <a:ea typeface="Source Sans Pro" panose="020B0503030403020204" pitchFamily="34" charset="0"/>
              <a:cs typeface="Roboto"/>
              <a:sym typeface="Roboto"/>
            </a:endParaRPr>
          </a:p>
          <a:p>
            <a:pPr marL="171450" lvl="1" indent="-171450" algn="l" rtl="0">
              <a:lnSpc>
                <a:spcPct val="100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List all relevant courses you have taken in your current program and at prior academic institutions.</a:t>
            </a:r>
          </a:p>
          <a:p>
            <a:pPr marL="0" lvl="1" indent="0" algn="l" rtl="0">
              <a:lnSpc>
                <a:spcPct val="100000"/>
              </a:lnSpc>
              <a:spcBef>
                <a:spcPts val="0"/>
              </a:spcBef>
              <a:spcAft>
                <a:spcPts val="0"/>
              </a:spcAft>
              <a:buClr>
                <a:schemeClr val="dk1"/>
              </a:buClr>
              <a:buSzPts val="1100"/>
              <a:buFont typeface="Arial"/>
              <a:buNone/>
            </a:pPr>
            <a:r>
              <a:rPr lang="en-US" sz="1150" dirty="0">
                <a:solidFill>
                  <a:srgbClr val="0070C0"/>
                </a:solidFill>
                <a:latin typeface="Source Sans Pro" panose="020B0503030403020204" pitchFamily="34" charset="0"/>
                <a:ea typeface="Source Sans Pro" panose="020B0503030403020204" pitchFamily="34" charset="0"/>
                <a:cs typeface="Roboto Light"/>
                <a:sym typeface="Roboto Light"/>
              </a:rPr>
              <a:t>Honors, awards, publications, and patents</a:t>
            </a:r>
            <a:endParaRPr lang="en-US" sz="1150" b="1" dirty="0">
              <a:solidFill>
                <a:srgbClr val="0070C0"/>
              </a:solidFill>
              <a:latin typeface="Source Sans Pro" panose="020B0503030403020204" pitchFamily="34" charset="0"/>
              <a:ea typeface="Source Sans Pro" panose="020B0503030403020204" pitchFamily="34" charset="0"/>
              <a:cs typeface="Roboto"/>
              <a:sym typeface="Roboto"/>
            </a:endParaRPr>
          </a:p>
          <a:p>
            <a:pPr marL="171450" lvl="1" indent="-171450" algn="l" rtl="0">
              <a:lnSpc>
                <a:spcPct val="100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List all honors, awards, publications, and patents, and add detail to these accomplishments.</a:t>
            </a:r>
          </a:p>
          <a:p>
            <a:pPr marL="0" lvl="1" indent="0" algn="l" rtl="0">
              <a:lnSpc>
                <a:spcPct val="100000"/>
              </a:lnSpc>
              <a:spcBef>
                <a:spcPts val="0"/>
              </a:spcBef>
              <a:spcAft>
                <a:spcPts val="0"/>
              </a:spcAft>
              <a:buClr>
                <a:schemeClr val="dk1"/>
              </a:buClr>
              <a:buSzPts val="1100"/>
              <a:buFont typeface="Arial"/>
              <a:buNone/>
            </a:pPr>
            <a:r>
              <a:rPr lang="en-US" sz="1150" dirty="0">
                <a:solidFill>
                  <a:srgbClr val="0070C0"/>
                </a:solidFill>
                <a:latin typeface="Source Sans Pro" panose="020B0503030403020204" pitchFamily="34" charset="0"/>
                <a:ea typeface="Source Sans Pro" panose="020B0503030403020204" pitchFamily="34" charset="0"/>
                <a:cs typeface="Roboto Light"/>
                <a:sym typeface="Roboto Light"/>
              </a:rPr>
              <a:t>Languages</a:t>
            </a:r>
            <a:endParaRPr lang="en-US" sz="1150" b="1" dirty="0">
              <a:solidFill>
                <a:srgbClr val="0070C0"/>
              </a:solidFill>
              <a:latin typeface="Source Sans Pro" panose="020B0503030403020204" pitchFamily="34" charset="0"/>
              <a:ea typeface="Source Sans Pro" panose="020B0503030403020204" pitchFamily="34" charset="0"/>
              <a:cs typeface="Roboto"/>
              <a:sym typeface="Roboto"/>
            </a:endParaRPr>
          </a:p>
          <a:p>
            <a:pPr marL="171450" lvl="1" indent="-171450" algn="l" rtl="0">
              <a:lnSpc>
                <a:spcPct val="100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Include all relevant language skills.</a:t>
            </a:r>
          </a:p>
          <a:p>
            <a:pPr marL="0" lvl="1" indent="0" algn="l" rtl="0">
              <a:lnSpc>
                <a:spcPct val="100000"/>
              </a:lnSpc>
              <a:spcBef>
                <a:spcPts val="0"/>
              </a:spcBef>
              <a:spcAft>
                <a:spcPts val="0"/>
              </a:spcAft>
              <a:buClr>
                <a:schemeClr val="dk1"/>
              </a:buClr>
              <a:buSzPts val="1100"/>
              <a:buFont typeface="Arial"/>
              <a:buNone/>
            </a:pPr>
            <a:r>
              <a:rPr lang="en-US" sz="1150" dirty="0">
                <a:solidFill>
                  <a:srgbClr val="0070C0"/>
                </a:solidFill>
                <a:latin typeface="Source Sans Pro" panose="020B0503030403020204" pitchFamily="34" charset="0"/>
                <a:ea typeface="Source Sans Pro" panose="020B0503030403020204" pitchFamily="34" charset="0"/>
                <a:cs typeface="Roboto Light"/>
                <a:sym typeface="Roboto Light"/>
              </a:rPr>
              <a:t>Projects</a:t>
            </a:r>
            <a:endParaRPr lang="en-US" sz="1150" b="1" dirty="0">
              <a:solidFill>
                <a:srgbClr val="0070C0"/>
              </a:solidFill>
              <a:latin typeface="Source Sans Pro" panose="020B0503030403020204" pitchFamily="34" charset="0"/>
              <a:ea typeface="Source Sans Pro" panose="020B0503030403020204" pitchFamily="34" charset="0"/>
              <a:cs typeface="Roboto"/>
              <a:sym typeface="Roboto"/>
            </a:endParaRPr>
          </a:p>
          <a:p>
            <a:pPr marL="171450" lvl="1" indent="-171450" algn="l" rtl="0">
              <a:lnSpc>
                <a:spcPct val="100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Add relevant school or personal projects with a title, detailed description, and outcome. </a:t>
            </a:r>
          </a:p>
          <a:p>
            <a:pPr marL="0" lvl="1" indent="0" algn="l" rtl="0">
              <a:lnSpc>
                <a:spcPct val="100000"/>
              </a:lnSpc>
              <a:spcBef>
                <a:spcPts val="0"/>
              </a:spcBef>
              <a:spcAft>
                <a:spcPts val="0"/>
              </a:spcAft>
              <a:buClr>
                <a:schemeClr val="dk1"/>
              </a:buClr>
              <a:buSzPts val="1100"/>
              <a:buFont typeface="Arial"/>
              <a:buNone/>
            </a:pPr>
            <a:r>
              <a:rPr lang="en-US" sz="1150" dirty="0">
                <a:solidFill>
                  <a:srgbClr val="0070C0"/>
                </a:solidFill>
                <a:latin typeface="Source Sans Pro" panose="020B0503030403020204" pitchFamily="34" charset="0"/>
                <a:ea typeface="Source Sans Pro" panose="020B0503030403020204" pitchFamily="34" charset="0"/>
                <a:cs typeface="Roboto Light"/>
                <a:sym typeface="Roboto Light"/>
              </a:rPr>
              <a:t>Organizations</a:t>
            </a:r>
            <a:endParaRPr lang="en-US" sz="1150" b="1" dirty="0">
              <a:solidFill>
                <a:srgbClr val="0070C0"/>
              </a:solidFill>
              <a:latin typeface="Source Sans Pro" panose="020B0503030403020204" pitchFamily="34" charset="0"/>
              <a:ea typeface="Source Sans Pro" panose="020B0503030403020204" pitchFamily="34" charset="0"/>
              <a:cs typeface="Roboto"/>
              <a:sym typeface="Roboto"/>
            </a:endParaRPr>
          </a:p>
          <a:p>
            <a:pPr marL="171450" lvl="1" indent="-171450" algn="l" rtl="0">
              <a:lnSpc>
                <a:spcPct val="100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Include all industry-relevant organizations with the dates of your involvement, position, member status, and a description of the organization. </a:t>
            </a:r>
            <a:endParaRPr lang="en-US" sz="1150" dirty="0">
              <a:solidFill>
                <a:srgbClr val="7030A0"/>
              </a:solidFill>
              <a:latin typeface="Source Sans Pro" panose="020B0503030403020204" pitchFamily="34" charset="0"/>
              <a:ea typeface="Source Sans Pro" panose="020B0503030403020204" pitchFamily="34" charset="0"/>
              <a:cs typeface="Roboto Light"/>
              <a:sym typeface="Roboto Light"/>
            </a:endParaRPr>
          </a:p>
        </p:txBody>
      </p:sp>
      <p:sp>
        <p:nvSpPr>
          <p:cNvPr id="8" name="TextBox 7">
            <a:extLst>
              <a:ext uri="{FF2B5EF4-FFF2-40B4-BE49-F238E27FC236}">
                <a16:creationId xmlns:a16="http://schemas.microsoft.com/office/drawing/2014/main" id="{1E25CF55-F4B9-4A4D-8AF2-48E4CEC800BA}"/>
              </a:ext>
            </a:extLst>
          </p:cNvPr>
          <p:cNvSpPr txBox="1"/>
          <p:nvPr/>
        </p:nvSpPr>
        <p:spPr>
          <a:xfrm>
            <a:off x="672440" y="3255117"/>
            <a:ext cx="5836920" cy="1154162"/>
          </a:xfrm>
          <a:prstGeom prst="rect">
            <a:avLst/>
          </a:prstGeom>
          <a:solidFill>
            <a:schemeClr val="bg1"/>
          </a:solidFill>
          <a:ln w="38100">
            <a:solidFill>
              <a:schemeClr val="tx1"/>
            </a:solidFill>
          </a:ln>
        </p:spPr>
        <p:txBody>
          <a:bodyPr wrap="square" rtlCol="0">
            <a:spAutoFit/>
          </a:bodyPr>
          <a:lstStyle/>
          <a:p>
            <a:pPr marL="0" lvl="1" indent="0" algn="l" rtl="0">
              <a:lnSpc>
                <a:spcPct val="100000"/>
              </a:lnSpc>
              <a:spcBef>
                <a:spcPts val="0"/>
              </a:spcBef>
              <a:spcAft>
                <a:spcPts val="0"/>
              </a:spcAft>
              <a:buClr>
                <a:schemeClr val="dk1"/>
              </a:buClr>
              <a:buSzPts val="1100"/>
              <a:buFont typeface="Arial"/>
              <a:buNone/>
            </a:pPr>
            <a:r>
              <a:rPr lang="en-US" sz="1150" b="1" dirty="0">
                <a:solidFill>
                  <a:srgbClr val="0070C0"/>
                </a:solidFill>
                <a:latin typeface="Source Sans Pro" panose="020B0503030403020204" pitchFamily="34" charset="0"/>
                <a:ea typeface="Source Sans Pro" panose="020B0503030403020204" pitchFamily="34" charset="0"/>
                <a:cs typeface="Roboto Light"/>
                <a:sym typeface="Roboto Light"/>
              </a:rPr>
              <a:t>Skills and Endorsements</a:t>
            </a:r>
          </a:p>
          <a:p>
            <a:pPr marL="0" lvl="1" indent="0" algn="l" rtl="0">
              <a:lnSpc>
                <a:spcPct val="100000"/>
              </a:lnSpc>
              <a:spcBef>
                <a:spcPts val="0"/>
              </a:spcBef>
              <a:spcAft>
                <a:spcPts val="0"/>
              </a:spcAft>
              <a:buClr>
                <a:schemeClr val="dk1"/>
              </a:buClr>
              <a:buSzPts val="1100"/>
              <a:buFont typeface="Arial"/>
              <a:buNone/>
            </a:pPr>
            <a:r>
              <a:rPr lang="en-US" sz="1150" dirty="0">
                <a:latin typeface="Source Sans Pro" panose="020B0503030403020204" pitchFamily="34" charset="0"/>
                <a:ea typeface="Source Sans Pro" panose="020B0503030403020204" pitchFamily="34" charset="0"/>
                <a:cs typeface="Roboto Light"/>
                <a:sym typeface="Roboto Light"/>
              </a:rPr>
              <a:t>Skills and endorsements provide an opportunity to increase your visibility in employer and recruiter searches by adding keywords. </a:t>
            </a:r>
          </a:p>
          <a:p>
            <a:pPr marL="171450" lvl="1" indent="-171450" algn="l" rtl="0">
              <a:lnSpc>
                <a:spcPct val="100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Arrange your skills to showcase your top three skills first; these will show as your featured skills.</a:t>
            </a:r>
          </a:p>
          <a:p>
            <a:pPr marL="171450" lvl="1" indent="-171450" algn="l" rtl="0">
              <a:lnSpc>
                <a:spcPct val="100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Choose up to 50 skills and endorsements.</a:t>
            </a:r>
          </a:p>
        </p:txBody>
      </p:sp>
      <p:sp>
        <p:nvSpPr>
          <p:cNvPr id="9" name="TextBox 8">
            <a:extLst>
              <a:ext uri="{FF2B5EF4-FFF2-40B4-BE49-F238E27FC236}">
                <a16:creationId xmlns:a16="http://schemas.microsoft.com/office/drawing/2014/main" id="{F0A334BB-83F7-4B30-88D5-ADA74A108127}"/>
              </a:ext>
            </a:extLst>
          </p:cNvPr>
          <p:cNvSpPr txBox="1"/>
          <p:nvPr/>
        </p:nvSpPr>
        <p:spPr>
          <a:xfrm>
            <a:off x="662940" y="4660862"/>
            <a:ext cx="5836920" cy="1274516"/>
          </a:xfrm>
          <a:prstGeom prst="rect">
            <a:avLst/>
          </a:prstGeom>
          <a:solidFill>
            <a:schemeClr val="bg1"/>
          </a:solidFill>
          <a:ln w="38100">
            <a:solidFill>
              <a:schemeClr val="tx1"/>
            </a:solidFill>
          </a:ln>
        </p:spPr>
        <p:txBody>
          <a:bodyPr wrap="square" rtlCol="0">
            <a:spAutoFit/>
          </a:bodyPr>
          <a:lstStyle/>
          <a:p>
            <a:pPr marL="0" lvl="1" indent="0" algn="l" rtl="0">
              <a:lnSpc>
                <a:spcPct val="100000"/>
              </a:lnSpc>
              <a:spcBef>
                <a:spcPts val="0"/>
              </a:spcBef>
              <a:spcAft>
                <a:spcPts val="0"/>
              </a:spcAft>
              <a:buSzPts val="1100"/>
              <a:buNone/>
            </a:pPr>
            <a:r>
              <a:rPr lang="en-US" sz="1150" b="1" dirty="0">
                <a:solidFill>
                  <a:srgbClr val="0070C0"/>
                </a:solidFill>
                <a:latin typeface="Source Sans Pro" panose="020B0503030403020204" pitchFamily="34" charset="0"/>
                <a:ea typeface="Source Sans Pro" panose="020B0503030403020204" pitchFamily="34" charset="0"/>
                <a:cs typeface="Roboto Light"/>
                <a:sym typeface="Roboto Light"/>
              </a:rPr>
              <a:t>Recommendations</a:t>
            </a:r>
          </a:p>
          <a:p>
            <a:pPr marL="0" lvl="0" indent="0" algn="l" rtl="0">
              <a:lnSpc>
                <a:spcPct val="115000"/>
              </a:lnSpc>
              <a:spcBef>
                <a:spcPts val="0"/>
              </a:spcBef>
              <a:spcAft>
                <a:spcPts val="0"/>
              </a:spcAft>
              <a:buClr>
                <a:schemeClr val="dk1"/>
              </a:buClr>
              <a:buSzPts val="1100"/>
              <a:buFont typeface="Arial"/>
              <a:buNone/>
            </a:pPr>
            <a:r>
              <a:rPr lang="en-US" sz="1150" dirty="0">
                <a:latin typeface="Source Sans Pro" panose="020B0503030403020204" pitchFamily="34" charset="0"/>
                <a:ea typeface="Source Sans Pro" panose="020B0503030403020204" pitchFamily="34" charset="0"/>
                <a:cs typeface="Roboto Light"/>
                <a:sym typeface="Roboto Light"/>
              </a:rPr>
              <a:t>Ask for recommendations from classmates, instructors, previous coworkers, etc., who can speak to your professional skills and qualities that support your projected future success in your career. </a:t>
            </a:r>
          </a:p>
          <a:p>
            <a:pPr marL="171450" lvl="0" indent="-171450" algn="l" rtl="0">
              <a:lnSpc>
                <a:spcPct val="115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Two to three recommendations are ideal.</a:t>
            </a:r>
          </a:p>
          <a:p>
            <a:pPr marL="171450" lvl="0" indent="-171450" algn="l" rtl="0">
              <a:lnSpc>
                <a:spcPct val="115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Keep recommendations current, and delete outdated ones.</a:t>
            </a:r>
          </a:p>
        </p:txBody>
      </p:sp>
      <p:sp>
        <p:nvSpPr>
          <p:cNvPr id="10" name="TextBox 9">
            <a:extLst>
              <a:ext uri="{FF2B5EF4-FFF2-40B4-BE49-F238E27FC236}">
                <a16:creationId xmlns:a16="http://schemas.microsoft.com/office/drawing/2014/main" id="{8690FE6C-4AA3-4A29-AB00-9818014688E6}"/>
              </a:ext>
            </a:extLst>
          </p:cNvPr>
          <p:cNvSpPr txBox="1"/>
          <p:nvPr/>
        </p:nvSpPr>
        <p:spPr>
          <a:xfrm>
            <a:off x="658812" y="6161251"/>
            <a:ext cx="5850547" cy="2566408"/>
          </a:xfrm>
          <a:prstGeom prst="rect">
            <a:avLst/>
          </a:prstGeom>
          <a:solidFill>
            <a:schemeClr val="bg1"/>
          </a:solidFill>
          <a:ln w="38100">
            <a:solidFill>
              <a:schemeClr val="tx1"/>
            </a:solidFill>
          </a:ln>
        </p:spPr>
        <p:txBody>
          <a:bodyPr wrap="square" rtlCol="0">
            <a:spAutoFit/>
          </a:bodyPr>
          <a:lstStyle/>
          <a:p>
            <a:pPr marL="0" lvl="1" indent="0" algn="l" rtl="0">
              <a:lnSpc>
                <a:spcPct val="100000"/>
              </a:lnSpc>
              <a:spcBef>
                <a:spcPts val="0"/>
              </a:spcBef>
              <a:spcAft>
                <a:spcPts val="0"/>
              </a:spcAft>
              <a:buSzPts val="1100"/>
              <a:buNone/>
            </a:pPr>
            <a:r>
              <a:rPr lang="en-US" sz="1150" b="1" dirty="0">
                <a:solidFill>
                  <a:srgbClr val="0070C0"/>
                </a:solidFill>
                <a:latin typeface="Source Sans Pro" panose="020B0503030403020204" pitchFamily="34" charset="0"/>
                <a:ea typeface="Source Sans Pro" panose="020B0503030403020204" pitchFamily="34" charset="0"/>
                <a:cs typeface="Roboto Light"/>
                <a:sym typeface="Roboto Light"/>
              </a:rPr>
              <a:t>Interests</a:t>
            </a:r>
          </a:p>
          <a:p>
            <a:pPr marL="0" lvl="1" indent="0" algn="l" rtl="0">
              <a:lnSpc>
                <a:spcPct val="100000"/>
              </a:lnSpc>
              <a:spcBef>
                <a:spcPts val="0"/>
              </a:spcBef>
              <a:spcAft>
                <a:spcPts val="0"/>
              </a:spcAft>
              <a:buSzPts val="1100"/>
              <a:buNone/>
            </a:pPr>
            <a:r>
              <a:rPr lang="en-US" sz="1150" dirty="0">
                <a:latin typeface="Source Sans Pro" panose="020B0503030403020204" pitchFamily="34" charset="0"/>
                <a:ea typeface="Source Sans Pro" panose="020B0503030403020204" pitchFamily="34" charset="0"/>
                <a:cs typeface="Roboto Light"/>
                <a:sym typeface="Roboto Light"/>
              </a:rPr>
              <a:t>If you are applying for a position, make sure you are following the company. Recruiters do check this section to see if you are “truly” interested in the latest company news. </a:t>
            </a:r>
          </a:p>
          <a:p>
            <a:pPr marL="0" lvl="1" indent="0" algn="l" rtl="0">
              <a:lnSpc>
                <a:spcPct val="100000"/>
              </a:lnSpc>
              <a:spcBef>
                <a:spcPts val="0"/>
              </a:spcBef>
              <a:spcAft>
                <a:spcPts val="0"/>
              </a:spcAft>
              <a:buSzPts val="1100"/>
              <a:buNone/>
            </a:pPr>
            <a:r>
              <a:rPr lang="en-US" sz="1150" dirty="0">
                <a:solidFill>
                  <a:srgbClr val="0070C0"/>
                </a:solidFill>
                <a:latin typeface="Source Sans Pro" panose="020B0503030403020204" pitchFamily="34" charset="0"/>
                <a:ea typeface="Source Sans Pro" panose="020B0503030403020204" pitchFamily="34" charset="0"/>
                <a:cs typeface="Roboto Light"/>
                <a:sym typeface="Roboto Light"/>
              </a:rPr>
              <a:t>Influencers</a:t>
            </a:r>
          </a:p>
          <a:p>
            <a:pPr marL="171450" lvl="1" indent="-171450" algn="l" rtl="0">
              <a:lnSpc>
                <a:spcPct val="115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Industry experts who have a large network and share articles and posts for you to engage with</a:t>
            </a:r>
          </a:p>
          <a:p>
            <a:pPr marL="0" lvl="1" indent="0" algn="l" rtl="0">
              <a:lnSpc>
                <a:spcPct val="100000"/>
              </a:lnSpc>
              <a:spcBef>
                <a:spcPts val="0"/>
              </a:spcBef>
              <a:spcAft>
                <a:spcPts val="0"/>
              </a:spcAft>
              <a:buSzPts val="1100"/>
              <a:buNone/>
            </a:pPr>
            <a:r>
              <a:rPr lang="en-US" sz="1150" dirty="0">
                <a:solidFill>
                  <a:srgbClr val="0070C0"/>
                </a:solidFill>
                <a:latin typeface="Source Sans Pro" panose="020B0503030403020204" pitchFamily="34" charset="0"/>
                <a:ea typeface="Source Sans Pro" panose="020B0503030403020204" pitchFamily="34" charset="0"/>
                <a:cs typeface="Roboto Light"/>
                <a:sym typeface="Roboto Light"/>
              </a:rPr>
              <a:t>Companies</a:t>
            </a:r>
          </a:p>
          <a:p>
            <a:pPr marL="171450" lvl="1" indent="-171450" algn="l" rtl="0">
              <a:lnSpc>
                <a:spcPct val="115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Follow companies you would like to work for and companies of interest.</a:t>
            </a:r>
          </a:p>
          <a:p>
            <a:pPr marL="0" lvl="1" indent="0" algn="l" rtl="0">
              <a:lnSpc>
                <a:spcPct val="100000"/>
              </a:lnSpc>
              <a:spcBef>
                <a:spcPts val="0"/>
              </a:spcBef>
              <a:spcAft>
                <a:spcPts val="0"/>
              </a:spcAft>
              <a:buSzPts val="1100"/>
              <a:buNone/>
            </a:pPr>
            <a:r>
              <a:rPr lang="en-US" sz="1150" dirty="0">
                <a:solidFill>
                  <a:srgbClr val="0070C0"/>
                </a:solidFill>
                <a:latin typeface="Source Sans Pro" panose="020B0503030403020204" pitchFamily="34" charset="0"/>
                <a:ea typeface="Source Sans Pro" panose="020B0503030403020204" pitchFamily="34" charset="0"/>
                <a:cs typeface="Roboto Light"/>
                <a:sym typeface="Roboto Light"/>
              </a:rPr>
              <a:t>Groups</a:t>
            </a:r>
          </a:p>
          <a:p>
            <a:pPr marL="171450" lvl="1" indent="-171450" algn="l" rtl="0">
              <a:lnSpc>
                <a:spcPct val="115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Join up to 30; this can include college alumni organizations, professional associations, and industry-related groups.</a:t>
            </a:r>
          </a:p>
          <a:p>
            <a:pPr marL="0" lvl="1" indent="0" algn="l" rtl="0">
              <a:lnSpc>
                <a:spcPct val="115000"/>
              </a:lnSpc>
              <a:spcBef>
                <a:spcPts val="0"/>
              </a:spcBef>
              <a:spcAft>
                <a:spcPts val="0"/>
              </a:spcAft>
              <a:buSzPts val="1100"/>
              <a:buNone/>
            </a:pPr>
            <a:r>
              <a:rPr lang="en-US" sz="1150" dirty="0">
                <a:solidFill>
                  <a:srgbClr val="0070C0"/>
                </a:solidFill>
                <a:latin typeface="Source Sans Pro" panose="020B0503030403020204" pitchFamily="34" charset="0"/>
                <a:ea typeface="Source Sans Pro" panose="020B0503030403020204" pitchFamily="34" charset="0"/>
                <a:cs typeface="Roboto Light"/>
                <a:sym typeface="Roboto Light"/>
              </a:rPr>
              <a:t>Schools</a:t>
            </a:r>
          </a:p>
          <a:p>
            <a:pPr marL="171450" lvl="1" indent="-171450" algn="l" rtl="0">
              <a:lnSpc>
                <a:spcPct val="115000"/>
              </a:lnSpc>
              <a:spcBef>
                <a:spcPts val="0"/>
              </a:spcBef>
              <a:spcAft>
                <a:spcPts val="0"/>
              </a:spcAft>
              <a:buSzPts val="1100"/>
              <a:buFont typeface="Roboto Light"/>
              <a:buChar char="•"/>
            </a:pPr>
            <a:r>
              <a:rPr lang="en-US" sz="1150" dirty="0">
                <a:latin typeface="Source Sans Pro" panose="020B0503030403020204" pitchFamily="34" charset="0"/>
                <a:ea typeface="Source Sans Pro" panose="020B0503030403020204" pitchFamily="34" charset="0"/>
                <a:cs typeface="Roboto Light"/>
                <a:sym typeface="Roboto Light"/>
              </a:rPr>
              <a:t>Alumni organizations from previous academic institutions </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BACKING_FORM_KEY" val="1114146-c:\users\kelleydadah\downloads\dm linkedin style guide.pptx"/>
  <p:tag name="ARTICULATE_PRESENTER_VERSION" val="8"/>
  <p:tag name="ARTICULATE_PROJECT_CHECK" val="0"/>
  <p:tag name="ARTICULATE_SLIDE_THUMBNAIL_REFRESH" val="1"/>
  <p:tag name="ARTICULATE_SLIDE_COUNT" val="3"/>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1629</TotalTime>
  <Words>1001</Words>
  <Application>Microsoft Office PowerPoint</Application>
  <PresentationFormat>On-screen Show (4:3)</PresentationFormat>
  <Paragraphs>98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Roboto Light</vt:lpstr>
      <vt:lpstr>Arial</vt:lpstr>
      <vt:lpstr>Calibri</vt:lpstr>
      <vt:lpstr>Source Sans Pro</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Dewelt</dc:creator>
  <cp:lastModifiedBy>Cassandra Muniz</cp:lastModifiedBy>
  <cp:revision>26</cp:revision>
  <dcterms:created xsi:type="dcterms:W3CDTF">2020-12-22T17:19:14Z</dcterms:created>
  <dcterms:modified xsi:type="dcterms:W3CDTF">2021-12-02T18:59:21Z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5978DDF3-9FF0-4B85-A933-80D53D670774</vt:lpwstr>
  </property>
  <property fmtid="{D5CDD505-2E9C-101B-9397-08002B2CF9AE}" pid="4" name="ArticulatePath">
    <vt:lpwstr>DM LinkedIn Style Guide</vt:lpwstr>
  </property>
  <property fmtid="{D5CDD505-2E9C-101B-9397-08002B2CF9AE}" pid="5" name="ArticulateProjectVersion">
    <vt:lpwstr>8</vt:lpwstr>
  </property>
  <property fmtid="{D5CDD505-2E9C-101B-9397-08002B2CF9AE}" pid="6" name="ArticulateProjectFull">
    <vt:lpwstr>C:\Users\KelleyDadah\Downloads\DM LinkedIn Style Guide.ppta</vt:lpwstr>
  </property>
</Properties>
</file>