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bf343ac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bf343ac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bf343acd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bf343acd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d516e3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d516e3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d516e3c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d516e3c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d516e3c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d516e3c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bf343ac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bf343ac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bf343ac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bf343ac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Slide: "So what’s TypeScript?"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First bullet (TypeScript's release in 2012):</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TypeScript was created by Microsoft in 2012. It’s been around for a little more than a decade, gaining popularity as JavaScript projects and codebases grew in size and complexity.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Second bullet (Shortcomings of JavaScript):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JavaScript is a dynamically typed language. This flexibility makes it easy to write code, but difficult to maintain and scale in larger projects.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One major shortcoming is the lack of </a:t>
            </a:r>
            <a:r>
              <a:rPr b="1" lang="en">
                <a:solidFill>
                  <a:schemeClr val="dk1"/>
                </a:solidFill>
              </a:rPr>
              <a:t>static typing</a:t>
            </a:r>
            <a:r>
              <a:rPr lang="en">
                <a:solidFill>
                  <a:schemeClr val="dk1"/>
                </a:solidFill>
              </a:rPr>
              <a:t>—you don’t know if you’ve made a typo or a wrong data type assignment until runtime. TypeScript adds static typing, allowing you to catch errors earlier, while you're coding.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Tooling support</a:t>
            </a:r>
            <a:r>
              <a:rPr lang="en">
                <a:solidFill>
                  <a:schemeClr val="dk1"/>
                </a:solidFill>
              </a:rPr>
              <a:t> in vanilla JavaScript isn't as robust for large projects. In JS, you may need to rely on linters and external tools to enforce code quality. TypeScript offers built-in error detection, better autocompletion, and navigation features.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Lack of interfaces and clear object structures</a:t>
            </a:r>
            <a:r>
              <a:rPr lang="en">
                <a:solidFill>
                  <a:schemeClr val="dk1"/>
                </a:solidFill>
              </a:rPr>
              <a:t>: In JavaScript, object shapes are flexible, which can cause bugs if someone mistakenly uses an object in the wrong way. TypeScript enforces strict type-checking on object properties.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Third bullet (Compiled language):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Unlike JavaScript, which is interpreted directly by browsers, TypeScript needs to be compiled into JavaScript. This compilation process catches many errors before the code is run, saving debugging 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Fourth bullet (TypeScript as "stricter JS"):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TypeScript offers a "strict mode" that makes JavaScript development safer and easier to maintain. It helps avoid issues like undefined variables or type mismatches by enforcing rules at compile time. Essentially, TypeScript is like JavaScript with more rules, making it a better choice for larger projects with complex logic.</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4835c4d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4835c4d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e180fa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e180fa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f343ac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f343ac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180fa1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180fa1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bf343ac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bf343ac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bf343ac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bf343ac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Hackerdude374/csc-490-JS-vs-TS" TargetMode="External"/><Relationship Id="rId4" Type="http://schemas.openxmlformats.org/officeDocument/2006/relationships/hyperlink" Target="https://drive.google.com/file/d/1PAfkv3w5gVVpoGyAz8gnNA16mutUzYtv/view?usp=driv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JavaScript </a:t>
            </a:r>
            <a:r>
              <a:rPr lang="en">
                <a:solidFill>
                  <a:schemeClr val="lt1"/>
                </a:solidFill>
              </a:rPr>
              <a:t>vs TypeScript</a:t>
            </a:r>
            <a:endParaRPr>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2"/>
                </a:solidFill>
              </a:rPr>
              <a:t>What's</a:t>
            </a:r>
            <a:r>
              <a:rPr lang="en">
                <a:solidFill>
                  <a:schemeClr val="lt2"/>
                </a:solidFill>
              </a:rPr>
              <a:t> the difference?</a:t>
            </a:r>
            <a:endParaRPr>
              <a:solidFill>
                <a:schemeClr val="lt2"/>
              </a:solidFill>
            </a:endParaRPr>
          </a:p>
          <a:p>
            <a:pPr indent="0" lvl="0" marL="0" rtl="0" algn="ctr">
              <a:spcBef>
                <a:spcPts val="0"/>
              </a:spcBef>
              <a:spcAft>
                <a:spcPts val="0"/>
              </a:spcAft>
              <a:buNone/>
            </a:pPr>
            <a:r>
              <a:rPr lang="en" sz="1400">
                <a:solidFill>
                  <a:schemeClr val="lt2"/>
                </a:solidFill>
              </a:rPr>
              <a:t>And also a market perspective</a:t>
            </a:r>
            <a:endParaRPr sz="1400">
              <a:solidFill>
                <a:schemeClr val="lt2"/>
              </a:solidFill>
            </a:endParaRPr>
          </a:p>
          <a:p>
            <a:pPr indent="0" lvl="0" marL="0" rtl="0" algn="ctr">
              <a:spcBef>
                <a:spcPts val="0"/>
              </a:spcBef>
              <a:spcAft>
                <a:spcPts val="0"/>
              </a:spcAft>
              <a:buNone/>
            </a:pPr>
            <a:r>
              <a:rPr lang="en" sz="1532">
                <a:solidFill>
                  <a:schemeClr val="lt2"/>
                </a:solidFill>
              </a:rPr>
              <a:t>Robert Le</a:t>
            </a:r>
            <a:endParaRPr sz="1532">
              <a:solidFill>
                <a:schemeClr val="lt2"/>
              </a:solidFill>
            </a:endParaRPr>
          </a:p>
        </p:txBody>
      </p:sp>
      <p:pic>
        <p:nvPicPr>
          <p:cNvPr id="56" name="Google Shape;56;p13"/>
          <p:cNvPicPr preferRelativeResize="0"/>
          <p:nvPr/>
        </p:nvPicPr>
        <p:blipFill>
          <a:blip r:embed="rId3">
            <a:alphaModFix/>
          </a:blip>
          <a:stretch>
            <a:fillRect/>
          </a:stretch>
        </p:blipFill>
        <p:spPr>
          <a:xfrm>
            <a:off x="6311948" y="94448"/>
            <a:ext cx="1863175" cy="1863175"/>
          </a:xfrm>
          <a:prstGeom prst="rect">
            <a:avLst/>
          </a:prstGeom>
          <a:noFill/>
          <a:ln>
            <a:noFill/>
          </a:ln>
        </p:spPr>
      </p:pic>
      <p:pic>
        <p:nvPicPr>
          <p:cNvPr id="57" name="Google Shape;57;p13"/>
          <p:cNvPicPr preferRelativeResize="0"/>
          <p:nvPr/>
        </p:nvPicPr>
        <p:blipFill>
          <a:blip r:embed="rId4">
            <a:alphaModFix/>
          </a:blip>
          <a:stretch>
            <a:fillRect/>
          </a:stretch>
        </p:blipFill>
        <p:spPr>
          <a:xfrm>
            <a:off x="195924" y="3407624"/>
            <a:ext cx="2367100" cy="1645550"/>
          </a:xfrm>
          <a:prstGeom prst="rect">
            <a:avLst/>
          </a:prstGeom>
          <a:noFill/>
          <a:ln>
            <a:noFill/>
          </a:ln>
        </p:spPr>
      </p:pic>
      <p:pic>
        <p:nvPicPr>
          <p:cNvPr id="58" name="Google Shape;58;p13"/>
          <p:cNvPicPr preferRelativeResize="0"/>
          <p:nvPr/>
        </p:nvPicPr>
        <p:blipFill>
          <a:blip r:embed="rId5">
            <a:alphaModFix/>
          </a:blip>
          <a:stretch>
            <a:fillRect/>
          </a:stretch>
        </p:blipFill>
        <p:spPr>
          <a:xfrm>
            <a:off x="385925" y="147625"/>
            <a:ext cx="28575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Diving deep on the AI startups and TypeScript…</a:t>
            </a:r>
            <a:endParaRPr>
              <a:solidFill>
                <a:schemeClr val="lt2"/>
              </a:solidFill>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They love TS because it’s cool</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But the </a:t>
            </a:r>
            <a:r>
              <a:rPr lang="en">
                <a:solidFill>
                  <a:schemeClr val="lt2"/>
                </a:solidFill>
              </a:rPr>
              <a:t>scalability</a:t>
            </a:r>
            <a:r>
              <a:rPr lang="en">
                <a:solidFill>
                  <a:schemeClr val="lt2"/>
                </a:solidFill>
              </a:rPr>
              <a:t> and support for libraries, for example AI libraries such as TensorFlow, Hugging Face, LangChain </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Code readability among vast engineers of different fields</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Enhanced bug catching since AI is a complicated software</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Fast production and code quality</a:t>
            </a:r>
            <a:endParaRPr>
              <a:solidFill>
                <a:schemeClr val="lt2"/>
              </a:solidFill>
            </a:endParaRPr>
          </a:p>
          <a:p>
            <a:pPr indent="0" lvl="0" marL="0" rtl="0" algn="l">
              <a:spcBef>
                <a:spcPts val="1200"/>
              </a:spcBef>
              <a:spcAft>
                <a:spcPts val="1200"/>
              </a:spcAft>
              <a:buNone/>
            </a:pPr>
            <a:r>
              <a:t/>
            </a:r>
            <a:endParaRPr>
              <a:solidFill>
                <a:schemeClr val="lt2"/>
              </a:solidFill>
            </a:endParaRPr>
          </a:p>
        </p:txBody>
      </p:sp>
      <p:pic>
        <p:nvPicPr>
          <p:cNvPr id="127" name="Google Shape;127;p22"/>
          <p:cNvPicPr preferRelativeResize="0"/>
          <p:nvPr/>
        </p:nvPicPr>
        <p:blipFill>
          <a:blip r:embed="rId3">
            <a:alphaModFix/>
          </a:blip>
          <a:stretch>
            <a:fillRect/>
          </a:stretch>
        </p:blipFill>
        <p:spPr>
          <a:xfrm>
            <a:off x="6212913" y="3109813"/>
            <a:ext cx="2619375" cy="1743075"/>
          </a:xfrm>
          <a:prstGeom prst="rect">
            <a:avLst/>
          </a:prstGeom>
          <a:noFill/>
          <a:ln>
            <a:noFill/>
          </a:ln>
        </p:spPr>
      </p:pic>
      <p:pic>
        <p:nvPicPr>
          <p:cNvPr id="128" name="Google Shape;128;p22"/>
          <p:cNvPicPr preferRelativeResize="0"/>
          <p:nvPr/>
        </p:nvPicPr>
        <p:blipFill>
          <a:blip r:embed="rId4">
            <a:alphaModFix/>
          </a:blip>
          <a:stretch>
            <a:fillRect/>
          </a:stretch>
        </p:blipFill>
        <p:spPr>
          <a:xfrm>
            <a:off x="636875" y="3252700"/>
            <a:ext cx="28575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2342135" y="0"/>
            <a:ext cx="4699629"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rPr>
              <a:t>Live</a:t>
            </a:r>
            <a:r>
              <a:rPr lang="en">
                <a:solidFill>
                  <a:schemeClr val="lt2"/>
                </a:solidFill>
              </a:rPr>
              <a:t> Demo - 2 to-do apps with JS and TS </a:t>
            </a:r>
            <a:r>
              <a:rPr lang="en"/>
              <a:t>t o -do apps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Code:</a:t>
            </a:r>
            <a:endParaRPr>
              <a:solidFill>
                <a:schemeClr val="lt2"/>
              </a:solidFill>
            </a:endParaRPr>
          </a:p>
          <a:p>
            <a:pPr indent="0" lvl="0" marL="0" rtl="0" algn="l">
              <a:spcBef>
                <a:spcPts val="1200"/>
              </a:spcBef>
              <a:spcAft>
                <a:spcPts val="0"/>
              </a:spcAft>
              <a:buNone/>
            </a:pPr>
            <a:r>
              <a:rPr lang="en" u="sng">
                <a:solidFill>
                  <a:schemeClr val="hlink"/>
                </a:solidFill>
                <a:hlinkClick r:id="rId3"/>
              </a:rPr>
              <a:t>https://github.com/Hackerdude374/csc-490-JS-vs-TS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lt2"/>
                </a:solidFill>
              </a:rPr>
              <a:t>Video:</a:t>
            </a:r>
            <a:endParaRPr>
              <a:solidFill>
                <a:schemeClr val="lt2"/>
              </a:solidFill>
            </a:endParaRPr>
          </a:p>
          <a:p>
            <a:pPr indent="0" lvl="0" marL="0" rtl="0" algn="l">
              <a:spcBef>
                <a:spcPts val="1200"/>
              </a:spcBef>
              <a:spcAft>
                <a:spcPts val="0"/>
              </a:spcAft>
              <a:buNone/>
            </a:pPr>
            <a:r>
              <a:rPr lang="en" u="sng">
                <a:solidFill>
                  <a:schemeClr val="hlink"/>
                </a:solidFill>
                <a:hlinkClick r:id="rId4"/>
              </a:rPr>
              <a:t>https://drive.google.com/file/d/1PAfkv3w5gVVpoGyAz8gnNA16mutUzYtv/view?usp=drive_link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Job market: Is it worth it to learn JS/TS?</a:t>
            </a:r>
            <a:endParaRPr>
              <a:solidFill>
                <a:srgbClr val="FFFFFF"/>
              </a:solidFill>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highlight>
                  <a:schemeClr val="dk1"/>
                </a:highlight>
              </a:rPr>
              <a:t>In today’s market, you have to showcase outside learning and a drive/”passion” for SWE more than the </a:t>
            </a:r>
            <a:r>
              <a:rPr lang="en">
                <a:solidFill>
                  <a:schemeClr val="lt2"/>
                </a:solidFill>
                <a:highlight>
                  <a:schemeClr val="dk1"/>
                </a:highlight>
              </a:rPr>
              <a:t>average</a:t>
            </a:r>
            <a:r>
              <a:rPr lang="en">
                <a:solidFill>
                  <a:schemeClr val="lt2"/>
                </a:solidFill>
                <a:highlight>
                  <a:schemeClr val="dk1"/>
                </a:highlight>
              </a:rPr>
              <a:t> student</a:t>
            </a:r>
            <a:endParaRPr>
              <a:solidFill>
                <a:schemeClr val="lt2"/>
              </a:solidFill>
              <a:highlight>
                <a:schemeClr val="dk1"/>
              </a:highlight>
            </a:endParaRPr>
          </a:p>
          <a:p>
            <a:pPr indent="-342900" lvl="0" marL="457200" rtl="0" algn="l">
              <a:spcBef>
                <a:spcPts val="0"/>
              </a:spcBef>
              <a:spcAft>
                <a:spcPts val="0"/>
              </a:spcAft>
              <a:buClr>
                <a:schemeClr val="lt2"/>
              </a:buClr>
              <a:buSzPts val="1800"/>
              <a:buChar char="-"/>
            </a:pPr>
            <a:r>
              <a:rPr lang="en">
                <a:solidFill>
                  <a:schemeClr val="lt2"/>
                </a:solidFill>
                <a:highlight>
                  <a:schemeClr val="dk1"/>
                </a:highlight>
              </a:rPr>
              <a:t>JS is the forefront of web development and a staple of the industry</a:t>
            </a:r>
            <a:endParaRPr>
              <a:solidFill>
                <a:schemeClr val="lt2"/>
              </a:solidFill>
              <a:highlight>
                <a:schemeClr val="dk1"/>
              </a:highlight>
            </a:endParaRPr>
          </a:p>
          <a:p>
            <a:pPr indent="-342900" lvl="0" marL="457200" rtl="0" algn="l">
              <a:spcBef>
                <a:spcPts val="0"/>
              </a:spcBef>
              <a:spcAft>
                <a:spcPts val="0"/>
              </a:spcAft>
              <a:buClr>
                <a:schemeClr val="lt2"/>
              </a:buClr>
              <a:buSzPts val="1800"/>
              <a:buChar char="-"/>
            </a:pPr>
            <a:r>
              <a:rPr lang="en">
                <a:solidFill>
                  <a:schemeClr val="lt2"/>
                </a:solidFill>
                <a:highlight>
                  <a:schemeClr val="dk1"/>
                </a:highlight>
              </a:rPr>
              <a:t>TS is growing and also has a huge need in the industry</a:t>
            </a:r>
            <a:endParaRPr>
              <a:solidFill>
                <a:schemeClr val="lt2"/>
              </a:solidFill>
              <a:highlight>
                <a:schemeClr val="dk1"/>
              </a:highlight>
            </a:endParaRPr>
          </a:p>
          <a:p>
            <a:pPr indent="-342900" lvl="0" marL="457200" rtl="0" algn="l">
              <a:spcBef>
                <a:spcPts val="0"/>
              </a:spcBef>
              <a:spcAft>
                <a:spcPts val="0"/>
              </a:spcAft>
              <a:buClr>
                <a:schemeClr val="lt2"/>
              </a:buClr>
              <a:buSzPts val="1800"/>
              <a:buChar char="-"/>
            </a:pPr>
            <a:r>
              <a:rPr lang="en">
                <a:solidFill>
                  <a:schemeClr val="lt2"/>
                </a:solidFill>
                <a:highlight>
                  <a:schemeClr val="dk1"/>
                </a:highlight>
              </a:rPr>
              <a:t>Suggestions is to learn both, learn full stack development with both languages using online resources such as Udemy, Youtube, documentation</a:t>
            </a:r>
            <a:endParaRPr>
              <a:solidFill>
                <a:schemeClr val="lt2"/>
              </a:solidFill>
              <a:highlight>
                <a:schemeClr val="dk1"/>
              </a:highlight>
            </a:endParaRPr>
          </a:p>
          <a:p>
            <a:pPr indent="-342900" lvl="0" marL="457200" rtl="0" algn="l">
              <a:spcBef>
                <a:spcPts val="0"/>
              </a:spcBef>
              <a:spcAft>
                <a:spcPts val="0"/>
              </a:spcAft>
              <a:buClr>
                <a:schemeClr val="lt2"/>
              </a:buClr>
              <a:buSzPts val="1800"/>
              <a:buChar char="-"/>
            </a:pPr>
            <a:r>
              <a:rPr lang="en">
                <a:solidFill>
                  <a:schemeClr val="lt2"/>
                </a:solidFill>
                <a:highlight>
                  <a:schemeClr val="dk1"/>
                </a:highlight>
              </a:rPr>
              <a:t>Maybe learn how to implement AI functionalities such as LangChain in your apps - build RAG (Retrieval Augmented Generation) projects</a:t>
            </a:r>
            <a:endParaRPr>
              <a:solidFill>
                <a:schemeClr val="lt2"/>
              </a:solidFill>
              <a:highlight>
                <a:schemeClr val="dk1"/>
              </a:highlight>
            </a:endParaRPr>
          </a:p>
          <a:p>
            <a:pPr indent="-342900" lvl="0" marL="457200" rtl="0" algn="l">
              <a:spcBef>
                <a:spcPts val="0"/>
              </a:spcBef>
              <a:spcAft>
                <a:spcPts val="0"/>
              </a:spcAft>
              <a:buClr>
                <a:schemeClr val="lt2"/>
              </a:buClr>
              <a:buSzPts val="1800"/>
              <a:buChar char="-"/>
            </a:pPr>
            <a:r>
              <a:rPr lang="en">
                <a:solidFill>
                  <a:schemeClr val="lt2"/>
                </a:solidFill>
                <a:highlight>
                  <a:schemeClr val="dk1"/>
                </a:highlight>
              </a:rPr>
              <a:t>My data engineering/web dev internship is currently implementing TS for future projects</a:t>
            </a:r>
            <a:endParaRPr>
              <a:solidFill>
                <a:schemeClr val="lt2"/>
              </a:solidFill>
              <a:highlight>
                <a:schemeClr val="dk1"/>
              </a:highlight>
            </a:endParaRPr>
          </a:p>
        </p:txBody>
      </p:sp>
      <p:pic>
        <p:nvPicPr>
          <p:cNvPr id="148" name="Google Shape;148;p25"/>
          <p:cNvPicPr preferRelativeResize="0"/>
          <p:nvPr/>
        </p:nvPicPr>
        <p:blipFill>
          <a:blip r:embed="rId3">
            <a:alphaModFix/>
          </a:blip>
          <a:stretch>
            <a:fillRect/>
          </a:stretch>
        </p:blipFill>
        <p:spPr>
          <a:xfrm>
            <a:off x="6764700" y="74920"/>
            <a:ext cx="2476976" cy="1077550"/>
          </a:xfrm>
          <a:prstGeom prst="rect">
            <a:avLst/>
          </a:prstGeom>
          <a:noFill/>
          <a:ln>
            <a:noFill/>
          </a:ln>
        </p:spPr>
      </p:pic>
      <p:pic>
        <p:nvPicPr>
          <p:cNvPr id="149" name="Google Shape;149;p25"/>
          <p:cNvPicPr preferRelativeResize="0"/>
          <p:nvPr/>
        </p:nvPicPr>
        <p:blipFill>
          <a:blip r:embed="rId4">
            <a:alphaModFix/>
          </a:blip>
          <a:stretch>
            <a:fillRect/>
          </a:stretch>
        </p:blipFill>
        <p:spPr>
          <a:xfrm>
            <a:off x="6419525" y="4079925"/>
            <a:ext cx="2412776" cy="98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highlight>
                  <a:schemeClr val="dk1"/>
                </a:highlight>
              </a:rPr>
              <a:t>Thank you!</a:t>
            </a:r>
            <a:endParaRPr>
              <a:solidFill>
                <a:schemeClr val="lt2"/>
              </a:solidFill>
              <a:highlight>
                <a:schemeClr val="dk1"/>
              </a:highlight>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945265" y="1209690"/>
            <a:ext cx="6996350" cy="3153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JavaScript, the fan favorite</a:t>
            </a:r>
            <a:endParaRPr>
              <a:solidFill>
                <a:schemeClr val="lt1"/>
              </a:solidFill>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The infamous “learn HTML, CSS, and JS” to get a high paying job</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One of the staples for web development/full stack, a field always in demand</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Versatile and industry standard frameworks, such as Vue.js, Express.js, React.js</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Constant support, such as with Node.js</a:t>
            </a:r>
            <a:endParaRPr>
              <a:solidFill>
                <a:schemeClr val="lt2"/>
              </a:solidFill>
            </a:endParaRPr>
          </a:p>
        </p:txBody>
      </p:sp>
      <p:pic>
        <p:nvPicPr>
          <p:cNvPr id="65" name="Google Shape;65;p14"/>
          <p:cNvPicPr preferRelativeResize="0"/>
          <p:nvPr/>
        </p:nvPicPr>
        <p:blipFill>
          <a:blip r:embed="rId3">
            <a:alphaModFix/>
          </a:blip>
          <a:stretch>
            <a:fillRect/>
          </a:stretch>
        </p:blipFill>
        <p:spPr>
          <a:xfrm>
            <a:off x="6699525" y="216150"/>
            <a:ext cx="1840100" cy="1030450"/>
          </a:xfrm>
          <a:prstGeom prst="rect">
            <a:avLst/>
          </a:prstGeom>
          <a:noFill/>
          <a:ln>
            <a:noFill/>
          </a:ln>
        </p:spPr>
      </p:pic>
      <p:pic>
        <p:nvPicPr>
          <p:cNvPr id="66" name="Google Shape;66;p14"/>
          <p:cNvPicPr preferRelativeResize="0"/>
          <p:nvPr/>
        </p:nvPicPr>
        <p:blipFill>
          <a:blip r:embed="rId4">
            <a:alphaModFix/>
          </a:blip>
          <a:stretch>
            <a:fillRect/>
          </a:stretch>
        </p:blipFill>
        <p:spPr>
          <a:xfrm>
            <a:off x="311699" y="3008700"/>
            <a:ext cx="2371200" cy="1829350"/>
          </a:xfrm>
          <a:prstGeom prst="rect">
            <a:avLst/>
          </a:prstGeom>
          <a:noFill/>
          <a:ln>
            <a:noFill/>
          </a:ln>
        </p:spPr>
      </p:pic>
      <p:pic>
        <p:nvPicPr>
          <p:cNvPr id="67" name="Google Shape;67;p14"/>
          <p:cNvPicPr preferRelativeResize="0"/>
          <p:nvPr/>
        </p:nvPicPr>
        <p:blipFill>
          <a:blip r:embed="rId5">
            <a:alphaModFix/>
          </a:blip>
          <a:stretch>
            <a:fillRect/>
          </a:stretch>
        </p:blipFill>
        <p:spPr>
          <a:xfrm>
            <a:off x="3659775" y="3607925"/>
            <a:ext cx="4286250" cy="1066800"/>
          </a:xfrm>
          <a:prstGeom prst="rect">
            <a:avLst/>
          </a:prstGeom>
          <a:noFill/>
          <a:ln>
            <a:noFill/>
          </a:ln>
        </p:spPr>
      </p:pic>
      <p:pic>
        <p:nvPicPr>
          <p:cNvPr id="68" name="Google Shape;68;p14"/>
          <p:cNvPicPr preferRelativeResize="0"/>
          <p:nvPr/>
        </p:nvPicPr>
        <p:blipFill>
          <a:blip r:embed="rId6">
            <a:alphaModFix/>
          </a:blip>
          <a:stretch>
            <a:fillRect/>
          </a:stretch>
        </p:blipFill>
        <p:spPr>
          <a:xfrm>
            <a:off x="5331329" y="2298100"/>
            <a:ext cx="3017075" cy="106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So what’s TypeScript?</a:t>
            </a:r>
            <a:endParaRPr>
              <a:solidFill>
                <a:schemeClr val="lt1"/>
              </a:solidFill>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A relatively new </a:t>
            </a:r>
            <a:r>
              <a:rPr lang="en">
                <a:solidFill>
                  <a:schemeClr val="lt2"/>
                </a:solidFill>
              </a:rPr>
              <a:t>language by Microsoft, coming out in 2012</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Addressed the shortcomings of JS, such as static typing</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A </a:t>
            </a:r>
            <a:r>
              <a:rPr b="1" lang="en">
                <a:solidFill>
                  <a:schemeClr val="lt2"/>
                </a:solidFill>
              </a:rPr>
              <a:t>compiled</a:t>
            </a:r>
            <a:r>
              <a:rPr lang="en">
                <a:solidFill>
                  <a:schemeClr val="lt2"/>
                </a:solidFill>
              </a:rPr>
              <a:t> language, unlike JS, an interpreted language</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Basically the “stricter JS” with better development tools and error checking</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Includes interfaces, classes, inheritance, polymorphism </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“The C++ of JavaScript”</a:t>
            </a:r>
            <a:endParaRPr>
              <a:solidFill>
                <a:schemeClr val="lt2"/>
              </a:solidFill>
            </a:endParaRPr>
          </a:p>
        </p:txBody>
      </p:sp>
      <p:pic>
        <p:nvPicPr>
          <p:cNvPr id="75" name="Google Shape;75;p15"/>
          <p:cNvPicPr preferRelativeResize="0"/>
          <p:nvPr/>
        </p:nvPicPr>
        <p:blipFill>
          <a:blip r:embed="rId3">
            <a:alphaModFix/>
          </a:blip>
          <a:stretch>
            <a:fillRect/>
          </a:stretch>
        </p:blipFill>
        <p:spPr>
          <a:xfrm>
            <a:off x="805150" y="3386546"/>
            <a:ext cx="1897050" cy="1182325"/>
          </a:xfrm>
          <a:prstGeom prst="rect">
            <a:avLst/>
          </a:prstGeom>
          <a:noFill/>
          <a:ln>
            <a:noFill/>
          </a:ln>
        </p:spPr>
      </p:pic>
      <p:pic>
        <p:nvPicPr>
          <p:cNvPr id="76" name="Google Shape;76;p15"/>
          <p:cNvPicPr preferRelativeResize="0"/>
          <p:nvPr/>
        </p:nvPicPr>
        <p:blipFill>
          <a:blip r:embed="rId4">
            <a:alphaModFix/>
          </a:blip>
          <a:stretch>
            <a:fillRect/>
          </a:stretch>
        </p:blipFill>
        <p:spPr>
          <a:xfrm>
            <a:off x="5018038" y="3049013"/>
            <a:ext cx="2466975"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1109675" y="286525"/>
            <a:ext cx="6924675" cy="422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2374460" y="0"/>
            <a:ext cx="439508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So what’s the point of TypeScript?</a:t>
            </a:r>
            <a:endParaRPr>
              <a:solidFill>
                <a:schemeClr val="lt1"/>
              </a:solidFill>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Many startups, especially the “AI hype” startups use it</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Becoming an industry standard, especially among small/new companies</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Has the same capabilities as JS such as full stack/web development</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Most developers prefer it over JS, according to a StackOverflow survey</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Reliable and great for large projects</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Sounds cooler</a:t>
            </a:r>
            <a:endParaRPr>
              <a:solidFill>
                <a:schemeClr val="lt2"/>
              </a:solidFill>
            </a:endParaRPr>
          </a:p>
        </p:txBody>
      </p:sp>
      <p:pic>
        <p:nvPicPr>
          <p:cNvPr id="95" name="Google Shape;95;p18"/>
          <p:cNvPicPr preferRelativeResize="0"/>
          <p:nvPr/>
        </p:nvPicPr>
        <p:blipFill>
          <a:blip r:embed="rId3">
            <a:alphaModFix/>
          </a:blip>
          <a:stretch>
            <a:fillRect/>
          </a:stretch>
        </p:blipFill>
        <p:spPr>
          <a:xfrm>
            <a:off x="311700" y="3153649"/>
            <a:ext cx="1905767" cy="1914275"/>
          </a:xfrm>
          <a:prstGeom prst="rect">
            <a:avLst/>
          </a:prstGeom>
          <a:noFill/>
          <a:ln>
            <a:noFill/>
          </a:ln>
        </p:spPr>
      </p:pic>
      <p:pic>
        <p:nvPicPr>
          <p:cNvPr id="96" name="Google Shape;96;p18"/>
          <p:cNvPicPr preferRelativeResize="0"/>
          <p:nvPr/>
        </p:nvPicPr>
        <p:blipFill>
          <a:blip r:embed="rId4">
            <a:alphaModFix/>
          </a:blip>
          <a:stretch>
            <a:fillRect/>
          </a:stretch>
        </p:blipFill>
        <p:spPr>
          <a:xfrm>
            <a:off x="5105850" y="3039225"/>
            <a:ext cx="3646251" cy="191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1832925" y="1279325"/>
            <a:ext cx="6999300" cy="32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1116775" y="820425"/>
            <a:ext cx="6191250" cy="337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So is TS faster than JS? </a:t>
            </a:r>
            <a:endParaRPr>
              <a:solidFill>
                <a:srgbClr val="FFFFFF"/>
              </a:solidFill>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The answer may </a:t>
            </a:r>
            <a:r>
              <a:rPr lang="en">
                <a:solidFill>
                  <a:schemeClr val="lt2"/>
                </a:solidFill>
              </a:rPr>
              <a:t>surprise</a:t>
            </a:r>
            <a:r>
              <a:rPr lang="en">
                <a:solidFill>
                  <a:schemeClr val="lt2"/>
                </a:solidFill>
              </a:rPr>
              <a:t> you, but in the production/run-time sense, no</a:t>
            </a:r>
            <a:endParaRPr>
              <a:solidFill>
                <a:schemeClr val="lt2"/>
              </a:solidFill>
            </a:endParaRPr>
          </a:p>
          <a:p>
            <a:pPr indent="-342900" lvl="0" marL="457200" rtl="0" algn="l">
              <a:spcBef>
                <a:spcPts val="0"/>
              </a:spcBef>
              <a:spcAft>
                <a:spcPts val="0"/>
              </a:spcAft>
              <a:buClr>
                <a:schemeClr val="lt2"/>
              </a:buClr>
              <a:buSzPts val="1800"/>
              <a:buChar char="-"/>
            </a:pPr>
            <a:r>
              <a:rPr lang="en">
                <a:solidFill>
                  <a:schemeClr val="lt2"/>
                </a:solidFill>
              </a:rPr>
              <a:t>The benefits of TS weigh in a </a:t>
            </a:r>
            <a:r>
              <a:rPr b="1" lang="en">
                <a:solidFill>
                  <a:schemeClr val="lt2"/>
                </a:solidFill>
              </a:rPr>
              <a:t>software development</a:t>
            </a:r>
            <a:r>
              <a:rPr lang="en">
                <a:solidFill>
                  <a:schemeClr val="lt2"/>
                </a:solidFill>
              </a:rPr>
              <a:t>  and </a:t>
            </a:r>
            <a:r>
              <a:rPr b="1" lang="en">
                <a:solidFill>
                  <a:schemeClr val="lt2"/>
                </a:solidFill>
              </a:rPr>
              <a:t>code readability </a:t>
            </a:r>
            <a:r>
              <a:rPr lang="en">
                <a:solidFill>
                  <a:schemeClr val="lt2"/>
                </a:solidFill>
              </a:rPr>
              <a:t>sense</a:t>
            </a:r>
            <a:endParaRPr>
              <a:solidFill>
                <a:schemeClr val="lt2"/>
              </a:solidFill>
            </a:endParaRPr>
          </a:p>
        </p:txBody>
      </p:sp>
      <p:pic>
        <p:nvPicPr>
          <p:cNvPr id="110" name="Google Shape;110;p20"/>
          <p:cNvPicPr preferRelativeResize="0"/>
          <p:nvPr/>
        </p:nvPicPr>
        <p:blipFill>
          <a:blip r:embed="rId3">
            <a:alphaModFix/>
          </a:blip>
          <a:stretch>
            <a:fillRect/>
          </a:stretch>
        </p:blipFill>
        <p:spPr>
          <a:xfrm>
            <a:off x="414428" y="2571750"/>
            <a:ext cx="1872677" cy="2123374"/>
          </a:xfrm>
          <a:prstGeom prst="rect">
            <a:avLst/>
          </a:prstGeom>
          <a:noFill/>
          <a:ln>
            <a:noFill/>
          </a:ln>
        </p:spPr>
      </p:pic>
      <p:pic>
        <p:nvPicPr>
          <p:cNvPr id="111" name="Google Shape;111;p20"/>
          <p:cNvPicPr preferRelativeResize="0"/>
          <p:nvPr/>
        </p:nvPicPr>
        <p:blipFill>
          <a:blip r:embed="rId4">
            <a:alphaModFix/>
          </a:blip>
          <a:stretch>
            <a:fillRect/>
          </a:stretch>
        </p:blipFill>
        <p:spPr>
          <a:xfrm>
            <a:off x="4978000" y="2861913"/>
            <a:ext cx="2971800" cy="1543050"/>
          </a:xfrm>
          <a:prstGeom prst="rect">
            <a:avLst/>
          </a:prstGeom>
          <a:noFill/>
          <a:ln>
            <a:noFill/>
          </a:ln>
        </p:spPr>
      </p:pic>
      <p:pic>
        <p:nvPicPr>
          <p:cNvPr id="112" name="Google Shape;112;p20"/>
          <p:cNvPicPr preferRelativeResize="0"/>
          <p:nvPr/>
        </p:nvPicPr>
        <p:blipFill>
          <a:blip r:embed="rId5">
            <a:alphaModFix/>
          </a:blip>
          <a:stretch>
            <a:fillRect/>
          </a:stretch>
        </p:blipFill>
        <p:spPr>
          <a:xfrm>
            <a:off x="2394300" y="2571750"/>
            <a:ext cx="247650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Code side by side</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0" y="1078375"/>
            <a:ext cx="4571999" cy="3564600"/>
          </a:xfrm>
          <a:prstGeom prst="rect">
            <a:avLst/>
          </a:prstGeom>
          <a:noFill/>
          <a:ln>
            <a:noFill/>
          </a:ln>
        </p:spPr>
      </p:pic>
      <p:pic>
        <p:nvPicPr>
          <p:cNvPr id="120" name="Google Shape;120;p21"/>
          <p:cNvPicPr preferRelativeResize="0"/>
          <p:nvPr/>
        </p:nvPicPr>
        <p:blipFill>
          <a:blip r:embed="rId4">
            <a:alphaModFix/>
          </a:blip>
          <a:stretch>
            <a:fillRect/>
          </a:stretch>
        </p:blipFill>
        <p:spPr>
          <a:xfrm>
            <a:off x="4981550" y="1085900"/>
            <a:ext cx="3850752" cy="354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