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</p:sldIdLst>
  <p:sldSz cx="12817475" cy="9612313"/>
  <p:notesSz cx="6858000" cy="9144000"/>
  <p:defaultTextStyle>
    <a:defPPr>
      <a:defRPr lang="en-US"/>
    </a:defPPr>
    <a:lvl1pPr marL="0" algn="l" defTabSz="128161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40806" algn="l" defTabSz="128161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281613" algn="l" defTabSz="128161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22420" algn="l" defTabSz="128161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563226" algn="l" defTabSz="128161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04032" algn="l" defTabSz="128161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844838" algn="l" defTabSz="128161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485646" algn="l" defTabSz="128161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126452" algn="l" defTabSz="128161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8">
          <p15:clr>
            <a:srgbClr val="A4A3A4"/>
          </p15:clr>
        </p15:guide>
        <p15:guide id="2" pos="40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5" autoAdjust="0"/>
    <p:restoredTop sz="94472" autoAdjust="0"/>
  </p:normalViewPr>
  <p:slideViewPr>
    <p:cSldViewPr>
      <p:cViewPr>
        <p:scale>
          <a:sx n="100" d="100"/>
          <a:sy n="100" d="100"/>
        </p:scale>
        <p:origin x="1188" y="72"/>
      </p:cViewPr>
      <p:guideLst>
        <p:guide orient="horz" pos="3028"/>
        <p:guide pos="40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1311" y="2986050"/>
            <a:ext cx="10894854" cy="2060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2622" y="5446979"/>
            <a:ext cx="8972232" cy="2456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1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2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3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4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4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5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6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087E-0AA3-41CE-8589-4CD5BDF6E461}" type="datetimeFigureOut">
              <a:rPr lang="en-GB" smtClean="0"/>
              <a:t>28/04/2015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C80B-4F7A-4983-B68A-A4EA5A9766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0512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087E-0AA3-41CE-8589-4CD5BDF6E461}" type="datetimeFigureOut">
              <a:rPr lang="en-GB" smtClean="0"/>
              <a:t>28/04/2015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C80B-4F7A-4983-B68A-A4EA5A9766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08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2669" y="384941"/>
            <a:ext cx="2883932" cy="82016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873" y="384941"/>
            <a:ext cx="8438172" cy="82016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087E-0AA3-41CE-8589-4CD5BDF6E461}" type="datetimeFigureOut">
              <a:rPr lang="en-GB" smtClean="0"/>
              <a:t>28/04/2015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C80B-4F7A-4983-B68A-A4EA5A9766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455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087E-0AA3-41CE-8589-4CD5BDF6E461}" type="datetimeFigureOut">
              <a:rPr lang="en-GB" smtClean="0"/>
              <a:t>28/04/2015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C80B-4F7A-4983-B68A-A4EA5A9766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40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494" y="6176804"/>
            <a:ext cx="10894854" cy="1909112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2494" y="4074111"/>
            <a:ext cx="10894854" cy="2102693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806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28161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24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322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403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483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564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64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087E-0AA3-41CE-8589-4CD5BDF6E461}" type="datetimeFigureOut">
              <a:rPr lang="en-GB" smtClean="0"/>
              <a:t>28/04/2015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C80B-4F7A-4983-B68A-A4EA5A9766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297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876" y="2242875"/>
            <a:ext cx="5661052" cy="634368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550" y="2242875"/>
            <a:ext cx="5661052" cy="634368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087E-0AA3-41CE-8589-4CD5BDF6E461}" type="datetimeFigureOut">
              <a:rPr lang="en-GB" smtClean="0"/>
              <a:t>28/04/2015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C80B-4F7A-4983-B68A-A4EA5A9766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146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873" y="2151646"/>
            <a:ext cx="5663278" cy="89670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806" indent="0">
              <a:buNone/>
              <a:defRPr sz="2800" b="1"/>
            </a:lvl2pPr>
            <a:lvl3pPr marL="1281613" indent="0">
              <a:buNone/>
              <a:defRPr sz="2600" b="1"/>
            </a:lvl3pPr>
            <a:lvl4pPr marL="1922420" indent="0">
              <a:buNone/>
              <a:defRPr sz="2200" b="1"/>
            </a:lvl4pPr>
            <a:lvl5pPr marL="2563226" indent="0">
              <a:buNone/>
              <a:defRPr sz="2200" b="1"/>
            </a:lvl5pPr>
            <a:lvl6pPr marL="3204032" indent="0">
              <a:buNone/>
              <a:defRPr sz="2200" b="1"/>
            </a:lvl6pPr>
            <a:lvl7pPr marL="3844838" indent="0">
              <a:buNone/>
              <a:defRPr sz="2200" b="1"/>
            </a:lvl7pPr>
            <a:lvl8pPr marL="4485646" indent="0">
              <a:buNone/>
              <a:defRPr sz="2200" b="1"/>
            </a:lvl8pPr>
            <a:lvl9pPr marL="5126452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873" y="3048349"/>
            <a:ext cx="5663278" cy="5538206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1102" y="2151646"/>
            <a:ext cx="5665502" cy="89670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806" indent="0">
              <a:buNone/>
              <a:defRPr sz="2800" b="1"/>
            </a:lvl2pPr>
            <a:lvl3pPr marL="1281613" indent="0">
              <a:buNone/>
              <a:defRPr sz="2600" b="1"/>
            </a:lvl3pPr>
            <a:lvl4pPr marL="1922420" indent="0">
              <a:buNone/>
              <a:defRPr sz="2200" b="1"/>
            </a:lvl4pPr>
            <a:lvl5pPr marL="2563226" indent="0">
              <a:buNone/>
              <a:defRPr sz="2200" b="1"/>
            </a:lvl5pPr>
            <a:lvl6pPr marL="3204032" indent="0">
              <a:buNone/>
              <a:defRPr sz="2200" b="1"/>
            </a:lvl6pPr>
            <a:lvl7pPr marL="3844838" indent="0">
              <a:buNone/>
              <a:defRPr sz="2200" b="1"/>
            </a:lvl7pPr>
            <a:lvl8pPr marL="4485646" indent="0">
              <a:buNone/>
              <a:defRPr sz="2200" b="1"/>
            </a:lvl8pPr>
            <a:lvl9pPr marL="5126452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1102" y="3048349"/>
            <a:ext cx="5665502" cy="5538206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087E-0AA3-41CE-8589-4CD5BDF6E461}" type="datetimeFigureOut">
              <a:rPr lang="en-GB" smtClean="0"/>
              <a:t>28/04/2015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C80B-4F7A-4983-B68A-A4EA5A9766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573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087E-0AA3-41CE-8589-4CD5BDF6E461}" type="datetimeFigureOut">
              <a:rPr lang="en-GB" smtClean="0"/>
              <a:t>28/04/2015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C80B-4F7A-4983-B68A-A4EA5A9766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7406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087E-0AA3-41CE-8589-4CD5BDF6E461}" type="datetimeFigureOut">
              <a:rPr lang="en-GB" smtClean="0"/>
              <a:t>28/04/2015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C80B-4F7A-4983-B68A-A4EA5A9766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859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876" y="382712"/>
            <a:ext cx="4216861" cy="162875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1277" y="382715"/>
            <a:ext cx="7165325" cy="8203842"/>
          </a:xfrm>
        </p:spPr>
        <p:txBody>
          <a:bodyPr/>
          <a:lstStyle>
            <a:lvl1pPr>
              <a:defRPr sz="44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876" y="2011469"/>
            <a:ext cx="4216861" cy="6575090"/>
          </a:xfrm>
        </p:spPr>
        <p:txBody>
          <a:bodyPr/>
          <a:lstStyle>
            <a:lvl1pPr marL="0" indent="0">
              <a:buNone/>
              <a:defRPr sz="2000"/>
            </a:lvl1pPr>
            <a:lvl2pPr marL="640806" indent="0">
              <a:buNone/>
              <a:defRPr sz="1600"/>
            </a:lvl2pPr>
            <a:lvl3pPr marL="1281613" indent="0">
              <a:buNone/>
              <a:defRPr sz="1400"/>
            </a:lvl3pPr>
            <a:lvl4pPr marL="1922420" indent="0">
              <a:buNone/>
              <a:defRPr sz="1300"/>
            </a:lvl4pPr>
            <a:lvl5pPr marL="2563226" indent="0">
              <a:buNone/>
              <a:defRPr sz="1300"/>
            </a:lvl5pPr>
            <a:lvl6pPr marL="3204032" indent="0">
              <a:buNone/>
              <a:defRPr sz="1300"/>
            </a:lvl6pPr>
            <a:lvl7pPr marL="3844838" indent="0">
              <a:buNone/>
              <a:defRPr sz="1300"/>
            </a:lvl7pPr>
            <a:lvl8pPr marL="4485646" indent="0">
              <a:buNone/>
              <a:defRPr sz="1300"/>
            </a:lvl8pPr>
            <a:lvl9pPr marL="512645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087E-0AA3-41CE-8589-4CD5BDF6E461}" type="datetimeFigureOut">
              <a:rPr lang="en-GB" smtClean="0"/>
              <a:t>28/04/2015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C80B-4F7A-4983-B68A-A4EA5A9766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462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2315" y="6728621"/>
            <a:ext cx="7690485" cy="79435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12315" y="858878"/>
            <a:ext cx="7690485" cy="5767388"/>
          </a:xfrm>
        </p:spPr>
        <p:txBody>
          <a:bodyPr/>
          <a:lstStyle>
            <a:lvl1pPr marL="0" indent="0">
              <a:buNone/>
              <a:defRPr sz="4400"/>
            </a:lvl1pPr>
            <a:lvl2pPr marL="640806" indent="0">
              <a:buNone/>
              <a:defRPr sz="4000"/>
            </a:lvl2pPr>
            <a:lvl3pPr marL="1281613" indent="0">
              <a:buNone/>
              <a:defRPr sz="3400"/>
            </a:lvl3pPr>
            <a:lvl4pPr marL="1922420" indent="0">
              <a:buNone/>
              <a:defRPr sz="2800"/>
            </a:lvl4pPr>
            <a:lvl5pPr marL="2563226" indent="0">
              <a:buNone/>
              <a:defRPr sz="2800"/>
            </a:lvl5pPr>
            <a:lvl6pPr marL="3204032" indent="0">
              <a:buNone/>
              <a:defRPr sz="2800"/>
            </a:lvl6pPr>
            <a:lvl7pPr marL="3844838" indent="0">
              <a:buNone/>
              <a:defRPr sz="2800"/>
            </a:lvl7pPr>
            <a:lvl8pPr marL="4485646" indent="0">
              <a:buNone/>
              <a:defRPr sz="2800"/>
            </a:lvl8pPr>
            <a:lvl9pPr marL="5126452" indent="0">
              <a:buNone/>
              <a:defRPr sz="28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2315" y="7522970"/>
            <a:ext cx="7690485" cy="1128112"/>
          </a:xfrm>
        </p:spPr>
        <p:txBody>
          <a:bodyPr/>
          <a:lstStyle>
            <a:lvl1pPr marL="0" indent="0">
              <a:buNone/>
              <a:defRPr sz="2000"/>
            </a:lvl1pPr>
            <a:lvl2pPr marL="640806" indent="0">
              <a:buNone/>
              <a:defRPr sz="1600"/>
            </a:lvl2pPr>
            <a:lvl3pPr marL="1281613" indent="0">
              <a:buNone/>
              <a:defRPr sz="1400"/>
            </a:lvl3pPr>
            <a:lvl4pPr marL="1922420" indent="0">
              <a:buNone/>
              <a:defRPr sz="1300"/>
            </a:lvl4pPr>
            <a:lvl5pPr marL="2563226" indent="0">
              <a:buNone/>
              <a:defRPr sz="1300"/>
            </a:lvl5pPr>
            <a:lvl6pPr marL="3204032" indent="0">
              <a:buNone/>
              <a:defRPr sz="1300"/>
            </a:lvl6pPr>
            <a:lvl7pPr marL="3844838" indent="0">
              <a:buNone/>
              <a:defRPr sz="1300"/>
            </a:lvl7pPr>
            <a:lvl8pPr marL="4485646" indent="0">
              <a:buNone/>
              <a:defRPr sz="1300"/>
            </a:lvl8pPr>
            <a:lvl9pPr marL="512645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087E-0AA3-41CE-8589-4CD5BDF6E461}" type="datetimeFigureOut">
              <a:rPr lang="en-GB" smtClean="0"/>
              <a:t>28/04/2015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C80B-4F7A-4983-B68A-A4EA5A9766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986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874" y="384938"/>
            <a:ext cx="11535728" cy="1602052"/>
          </a:xfrm>
          <a:prstGeom prst="rect">
            <a:avLst/>
          </a:prstGeom>
        </p:spPr>
        <p:txBody>
          <a:bodyPr vert="horz" lIns="128162" tIns="64081" rIns="128162" bIns="6408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874" y="2242875"/>
            <a:ext cx="11535728" cy="6343682"/>
          </a:xfrm>
          <a:prstGeom prst="rect">
            <a:avLst/>
          </a:prstGeom>
        </p:spPr>
        <p:txBody>
          <a:bodyPr vert="horz" lIns="128162" tIns="64081" rIns="128162" bIns="640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876" y="8909194"/>
            <a:ext cx="2990744" cy="511766"/>
          </a:xfrm>
          <a:prstGeom prst="rect">
            <a:avLst/>
          </a:prstGeom>
        </p:spPr>
        <p:txBody>
          <a:bodyPr vert="horz" lIns="128162" tIns="64081" rIns="128162" bIns="640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7087E-0AA3-41CE-8589-4CD5BDF6E461}" type="datetimeFigureOut">
              <a:rPr lang="en-GB" smtClean="0"/>
              <a:t>28/04/2015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9305" y="8909194"/>
            <a:ext cx="4058867" cy="511766"/>
          </a:xfrm>
          <a:prstGeom prst="rect">
            <a:avLst/>
          </a:prstGeom>
        </p:spPr>
        <p:txBody>
          <a:bodyPr vert="horz" lIns="128162" tIns="64081" rIns="128162" bIns="640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5857" y="8909194"/>
            <a:ext cx="2990744" cy="511766"/>
          </a:xfrm>
          <a:prstGeom prst="rect">
            <a:avLst/>
          </a:prstGeom>
        </p:spPr>
        <p:txBody>
          <a:bodyPr vert="horz" lIns="128162" tIns="64081" rIns="128162" bIns="640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8C80B-4F7A-4983-B68A-A4EA5A9766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55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1613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605" indent="-480605" algn="l" defTabSz="1281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41309" indent="-400504" algn="l" defTabSz="1281613" rtl="0" eaLnBrk="1" latinLnBrk="0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02017" indent="-320404" algn="l" defTabSz="1281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2822" indent="-320404" algn="l" defTabSz="128161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3628" indent="-320404" algn="l" defTabSz="1281613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4436" indent="-320404" algn="l" defTabSz="1281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5242" indent="-320404" algn="l" defTabSz="1281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6049" indent="-320404" algn="l" defTabSz="1281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6854" indent="-320404" algn="l" defTabSz="1281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161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806" algn="l" defTabSz="128161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81613" algn="l" defTabSz="128161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22420" algn="l" defTabSz="128161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563226" algn="l" defTabSz="128161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04032" algn="l" defTabSz="128161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44838" algn="l" defTabSz="128161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85646" algn="l" defTabSz="128161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26452" algn="l" defTabSz="128161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144041" y="170099"/>
            <a:ext cx="5854301" cy="819633"/>
          </a:xfrm>
          <a:prstGeom prst="rect">
            <a:avLst/>
          </a:prstGeom>
          <a:noFill/>
        </p:spPr>
        <p:txBody>
          <a:bodyPr wrap="square" lIns="128162" tIns="64081" rIns="128162" bIns="64081" rtlCol="0">
            <a:spAutoFit/>
          </a:bodyPr>
          <a:lstStyle/>
          <a:p>
            <a:r>
              <a:rPr lang="en-GB" sz="2200" dirty="0"/>
              <a:t>Mosquitoes inheriting at least one critically short telomere T</a:t>
            </a:r>
            <a:r>
              <a:rPr lang="en-GB" sz="2200" baseline="-25000" dirty="0"/>
              <a:t>0</a:t>
            </a:r>
            <a:r>
              <a:rPr lang="en-GB" sz="2200" dirty="0"/>
              <a:t> are unable to survive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526626"/>
              </p:ext>
            </p:extLst>
          </p:nvPr>
        </p:nvGraphicFramePr>
        <p:xfrm>
          <a:off x="121767" y="1061739"/>
          <a:ext cx="5782914" cy="3117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546"/>
                <a:gridCol w="642546"/>
                <a:gridCol w="642546"/>
                <a:gridCol w="642546"/>
                <a:gridCol w="642546"/>
                <a:gridCol w="642546"/>
                <a:gridCol w="642546"/>
                <a:gridCol w="642546"/>
                <a:gridCol w="642546"/>
              </a:tblGrid>
              <a:tr h="503541">
                <a:tc>
                  <a:txBody>
                    <a:bodyPr/>
                    <a:lstStyle/>
                    <a:p>
                      <a:endParaRPr lang="en-GB" sz="2600" dirty="0"/>
                    </a:p>
                  </a:txBody>
                  <a:tcPr marL="128175" marR="128175" marT="64082" marB="640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H T</a:t>
                      </a:r>
                      <a:r>
                        <a:rPr lang="en-GB" sz="1200" b="1" baseline="-25000" dirty="0" smtClean="0"/>
                        <a:t>3</a:t>
                      </a:r>
                      <a:endParaRPr lang="en-GB" sz="1200" b="1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2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b="0" kern="1200" baseline="-250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200" b="1" baseline="-25000" dirty="0" smtClean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200" b="1" baseline="-25000" dirty="0" smtClean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28175" marR="128175" marT="64082" marB="640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668476"/>
              </p:ext>
            </p:extLst>
          </p:nvPr>
        </p:nvGraphicFramePr>
        <p:xfrm>
          <a:off x="6746503" y="1061740"/>
          <a:ext cx="5782914" cy="3117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546"/>
                <a:gridCol w="642546"/>
                <a:gridCol w="642546"/>
                <a:gridCol w="642546"/>
                <a:gridCol w="642546"/>
                <a:gridCol w="642546"/>
                <a:gridCol w="642546"/>
                <a:gridCol w="642546"/>
                <a:gridCol w="642546"/>
              </a:tblGrid>
              <a:tr h="503541">
                <a:tc>
                  <a:txBody>
                    <a:bodyPr/>
                    <a:lstStyle/>
                    <a:p>
                      <a:endParaRPr lang="en-GB" sz="2600" dirty="0"/>
                    </a:p>
                  </a:txBody>
                  <a:tcPr marL="128175" marR="128175" marT="64082" marB="640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H T</a:t>
                      </a:r>
                      <a:r>
                        <a:rPr lang="en-GB" sz="1200" b="1" baseline="-25000" dirty="0" smtClean="0"/>
                        <a:t>3</a:t>
                      </a:r>
                      <a:endParaRPr lang="en-GB" sz="1200" b="1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2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b="0" kern="1200" baseline="-250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200" b="1" baseline="-25000" dirty="0" smtClean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200" b="1" baseline="-25000" dirty="0" smtClean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28175" marR="128175" marT="64082" marB="640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070682"/>
              </p:ext>
            </p:extLst>
          </p:nvPr>
        </p:nvGraphicFramePr>
        <p:xfrm>
          <a:off x="121767" y="5526236"/>
          <a:ext cx="5782914" cy="3117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546"/>
                <a:gridCol w="642546"/>
                <a:gridCol w="642546"/>
                <a:gridCol w="642546"/>
                <a:gridCol w="642546"/>
                <a:gridCol w="642546"/>
                <a:gridCol w="642546"/>
                <a:gridCol w="642546"/>
                <a:gridCol w="642546"/>
              </a:tblGrid>
              <a:tr h="503541">
                <a:tc>
                  <a:txBody>
                    <a:bodyPr/>
                    <a:lstStyle/>
                    <a:p>
                      <a:endParaRPr lang="en-GB" sz="2600" dirty="0"/>
                    </a:p>
                  </a:txBody>
                  <a:tcPr marL="128175" marR="128175" marT="64082" marB="640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H T</a:t>
                      </a:r>
                      <a:r>
                        <a:rPr lang="en-GB" sz="1200" b="1" baseline="-25000" dirty="0" smtClean="0"/>
                        <a:t>3</a:t>
                      </a:r>
                      <a:endParaRPr lang="en-GB" sz="1200" b="1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2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b="0" kern="1200" baseline="-250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78" marR="88978" marT="0" marB="0" anchor="ctr"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200" b="1" baseline="-25000" dirty="0" smtClean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200" b="1" baseline="-25000" dirty="0" smtClean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28175" marR="128175" marT="64082" marB="640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764013"/>
              </p:ext>
            </p:extLst>
          </p:nvPr>
        </p:nvGraphicFramePr>
        <p:xfrm>
          <a:off x="6746503" y="5526236"/>
          <a:ext cx="5782914" cy="3117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546"/>
                <a:gridCol w="642546"/>
                <a:gridCol w="642546"/>
                <a:gridCol w="642546"/>
                <a:gridCol w="642546"/>
                <a:gridCol w="642546"/>
                <a:gridCol w="642546"/>
                <a:gridCol w="642546"/>
                <a:gridCol w="642546"/>
              </a:tblGrid>
              <a:tr h="503541">
                <a:tc>
                  <a:txBody>
                    <a:bodyPr/>
                    <a:lstStyle/>
                    <a:p>
                      <a:endParaRPr lang="en-GB" sz="2600" dirty="0"/>
                    </a:p>
                  </a:txBody>
                  <a:tcPr marL="128175" marR="128175" marT="64082" marB="640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H T</a:t>
                      </a:r>
                      <a:r>
                        <a:rPr lang="en-GB" sz="1200" b="1" baseline="-25000" dirty="0" smtClean="0"/>
                        <a:t>3</a:t>
                      </a:r>
                      <a:endParaRPr lang="en-GB" sz="1200" b="1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2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b="0" kern="1200" baseline="-250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78" marR="88978" marT="0" marB="0" anchor="ctr"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200" b="1" baseline="-25000" dirty="0" smtClean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200" b="1" baseline="-25000" dirty="0" smtClean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28175" marR="128175" marT="64082" marB="640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9001025" y="2429892"/>
            <a:ext cx="0" cy="129614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9001025" y="2429892"/>
            <a:ext cx="2592288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1152153" y="6785293"/>
            <a:ext cx="576064" cy="46913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2448297" y="6174308"/>
            <a:ext cx="576064" cy="46913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747124" y="170099"/>
            <a:ext cx="5854301" cy="868077"/>
          </a:xfrm>
          <a:prstGeom prst="rect">
            <a:avLst/>
          </a:prstGeom>
          <a:noFill/>
        </p:spPr>
        <p:txBody>
          <a:bodyPr wrap="square" lIns="128162" tIns="64081" rIns="128162" bIns="64081" rtlCol="0">
            <a:spAutoFit/>
          </a:bodyPr>
          <a:lstStyle/>
          <a:p>
            <a:r>
              <a:rPr lang="en-GB" sz="2400" dirty="0" smtClean="0"/>
              <a:t>HEGs increase mutant frequency by inserting themselves on opposite chromosome</a:t>
            </a:r>
            <a:endParaRPr lang="en-GB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144041" y="4634595"/>
            <a:ext cx="5854301" cy="868077"/>
          </a:xfrm>
          <a:prstGeom prst="rect">
            <a:avLst/>
          </a:prstGeom>
          <a:noFill/>
        </p:spPr>
        <p:txBody>
          <a:bodyPr wrap="square" lIns="128162" tIns="64081" rIns="128162" bIns="64081" rtlCol="0">
            <a:spAutoFit/>
          </a:bodyPr>
          <a:lstStyle/>
          <a:p>
            <a:r>
              <a:rPr lang="en-GB" sz="2400" dirty="0" smtClean="0"/>
              <a:t>Telomeres of mutant mosquitoes shorten as they age</a:t>
            </a:r>
            <a:endParaRPr lang="en-GB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6696769" y="4634595"/>
            <a:ext cx="5854301" cy="868077"/>
          </a:xfrm>
          <a:prstGeom prst="rect">
            <a:avLst/>
          </a:prstGeom>
          <a:noFill/>
        </p:spPr>
        <p:txBody>
          <a:bodyPr wrap="square" lIns="128162" tIns="64081" rIns="128162" bIns="64081" rtlCol="0">
            <a:spAutoFit/>
          </a:bodyPr>
          <a:lstStyle/>
          <a:p>
            <a:r>
              <a:rPr lang="en-GB" sz="2400" dirty="0" smtClean="0"/>
              <a:t>Mutant gametes are able to propagate to the next generation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7113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735431"/>
              </p:ext>
            </p:extLst>
          </p:nvPr>
        </p:nvGraphicFramePr>
        <p:xfrm>
          <a:off x="144041" y="30815"/>
          <a:ext cx="12529404" cy="914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052"/>
                <a:gridCol w="464052"/>
                <a:gridCol w="464052"/>
                <a:gridCol w="1392156"/>
                <a:gridCol w="464052"/>
                <a:gridCol w="1392156"/>
                <a:gridCol w="464052"/>
                <a:gridCol w="1392156"/>
                <a:gridCol w="464052"/>
                <a:gridCol w="464052"/>
                <a:gridCol w="1392156"/>
                <a:gridCol w="464052"/>
                <a:gridCol w="1392156"/>
                <a:gridCol w="464052"/>
                <a:gridCol w="1392156"/>
              </a:tblGrid>
              <a:tr h="382853"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/>
                        <a:t>HT</a:t>
                      </a:r>
                      <a:r>
                        <a:rPr lang="en-GB" sz="1400" b="1" baseline="-25000" dirty="0" smtClean="0"/>
                        <a:t>0</a:t>
                      </a:r>
                      <a:endParaRPr lang="en-GB" sz="1400" b="1" dirty="0" smtClean="0"/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/>
                        <a:t>p</a:t>
                      </a:r>
                      <a:r>
                        <a:rPr lang="en-GB" sz="1400" b="1" i="0" baseline="-25000" dirty="0" smtClean="0"/>
                        <a:t>j=</a:t>
                      </a:r>
                      <a:r>
                        <a:rPr lang="en-GB" sz="1400" b="1" i="1" baseline="-25000" dirty="0" smtClean="0"/>
                        <a:t>0</a:t>
                      </a:r>
                      <a:endParaRPr lang="en-GB" sz="1400" b="1" i="1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/>
                        <a:t>HT</a:t>
                      </a:r>
                      <a:r>
                        <a:rPr lang="en-GB" sz="1400" b="1" baseline="-25000" dirty="0" smtClean="0"/>
                        <a:t>1</a:t>
                      </a:r>
                      <a:endParaRPr lang="en-GB" sz="1400" b="1" dirty="0" smtClean="0"/>
                    </a:p>
                    <a:p>
                      <a:pPr algn="ctr"/>
                      <a:r>
                        <a:rPr lang="en-GB" sz="1400" b="1" i="0" baseline="0" dirty="0" smtClean="0"/>
                        <a:t>p</a:t>
                      </a:r>
                      <a:r>
                        <a:rPr lang="en-GB" sz="1400" b="1" i="0" baseline="-25000" dirty="0" smtClean="0"/>
                        <a:t>j=</a:t>
                      </a:r>
                      <a:r>
                        <a:rPr lang="en-GB" sz="1400" b="1" i="1" baseline="-25000" dirty="0" smtClean="0"/>
                        <a:t>1</a:t>
                      </a:r>
                      <a:endParaRPr lang="en-GB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/>
                        <a:t>HT</a:t>
                      </a:r>
                      <a:r>
                        <a:rPr lang="en-GB" sz="1400" b="1" baseline="-25000" dirty="0" smtClean="0"/>
                        <a:t>2</a:t>
                      </a:r>
                      <a:endParaRPr lang="en-GB" sz="1400" b="1" dirty="0" smtClean="0"/>
                    </a:p>
                    <a:p>
                      <a:pPr algn="ctr"/>
                      <a:r>
                        <a:rPr lang="en-GB" sz="1400" b="1" i="0" baseline="0" dirty="0" smtClean="0"/>
                        <a:t>p</a:t>
                      </a:r>
                      <a:r>
                        <a:rPr lang="en-GB" sz="1400" b="1" i="1" baseline="-25000" dirty="0" smtClean="0"/>
                        <a:t>j=2</a:t>
                      </a:r>
                      <a:endParaRPr lang="en-GB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/>
                        <a:t>HT</a:t>
                      </a:r>
                      <a:r>
                        <a:rPr lang="en-GB" sz="1400" b="1" baseline="-25000" dirty="0" smtClean="0"/>
                        <a:t>3</a:t>
                      </a:r>
                      <a:endParaRPr lang="en-GB" sz="1400" b="1" dirty="0" smtClean="0"/>
                    </a:p>
                    <a:p>
                      <a:pPr algn="ctr"/>
                      <a:r>
                        <a:rPr lang="en-GB" sz="1400" b="1" i="0" baseline="0" dirty="0" smtClean="0"/>
                        <a:t>p</a:t>
                      </a:r>
                      <a:r>
                        <a:rPr lang="en-GB" sz="1400" b="1" i="1" baseline="-25000" dirty="0" smtClean="0"/>
                        <a:t>j=3</a:t>
                      </a:r>
                      <a:endParaRPr lang="en-GB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/>
                        <a:t>hT</a:t>
                      </a:r>
                      <a:r>
                        <a:rPr lang="en-GB" sz="1400" b="1" baseline="-25000" dirty="0" smtClean="0"/>
                        <a:t>0</a:t>
                      </a:r>
                      <a:endParaRPr lang="en-GB" sz="1400" b="1" dirty="0" smtClean="0"/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/>
                        <a:t>q</a:t>
                      </a:r>
                      <a:r>
                        <a:rPr lang="en-GB" sz="1400" b="1" i="1" baseline="-25000" dirty="0" smtClean="0"/>
                        <a:t>i=0</a:t>
                      </a:r>
                      <a:endParaRPr lang="en-GB" sz="1400" b="1" i="1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/>
                        <a:t>hT</a:t>
                      </a:r>
                      <a:r>
                        <a:rPr lang="en-GB" sz="1400" b="1" baseline="-25000" dirty="0" smtClean="0"/>
                        <a:t>1</a:t>
                      </a:r>
                      <a:endParaRPr lang="en-GB" sz="1400" b="1" dirty="0" smtClean="0"/>
                    </a:p>
                    <a:p>
                      <a:pPr algn="ctr"/>
                      <a:r>
                        <a:rPr lang="en-GB" sz="1400" b="1" i="0" dirty="0" smtClean="0"/>
                        <a:t>q</a:t>
                      </a:r>
                      <a:r>
                        <a:rPr lang="en-GB" sz="1400" b="1" i="1" baseline="-25000" dirty="0" smtClean="0"/>
                        <a:t>i=1</a:t>
                      </a:r>
                      <a:endParaRPr lang="en-GB" sz="1400" b="1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/>
                        <a:t>hT</a:t>
                      </a:r>
                      <a:r>
                        <a:rPr lang="en-GB" sz="1400" b="1" baseline="-25000" dirty="0" smtClean="0"/>
                        <a:t>2</a:t>
                      </a:r>
                      <a:endParaRPr lang="en-GB" sz="1400" b="1" dirty="0" smtClean="0"/>
                    </a:p>
                    <a:p>
                      <a:pPr algn="ctr"/>
                      <a:r>
                        <a:rPr lang="en-GB" sz="1400" b="1" i="0" dirty="0" smtClean="0"/>
                        <a:t>q</a:t>
                      </a:r>
                      <a:r>
                        <a:rPr lang="en-GB" sz="1400" b="1" i="1" baseline="-25000" dirty="0" smtClean="0"/>
                        <a:t>i=2</a:t>
                      </a:r>
                      <a:endParaRPr lang="en-GB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/>
                        <a:t>hT</a:t>
                      </a:r>
                      <a:r>
                        <a:rPr lang="en-GB" sz="1400" b="1" baseline="-25000" dirty="0" smtClean="0"/>
                        <a:t>3</a:t>
                      </a:r>
                      <a:endParaRPr lang="en-GB" sz="1400" b="1" dirty="0" smtClean="0"/>
                    </a:p>
                    <a:p>
                      <a:pPr algn="ctr"/>
                      <a:r>
                        <a:rPr lang="en-GB" sz="1400" b="1" i="0" dirty="0" smtClean="0"/>
                        <a:t>q</a:t>
                      </a:r>
                      <a:r>
                        <a:rPr lang="en-GB" sz="1400" b="1" i="0" baseline="-25000" dirty="0" smtClean="0"/>
                        <a:t>i=</a:t>
                      </a:r>
                      <a:r>
                        <a:rPr lang="en-GB" sz="1400" b="1" i="1" baseline="-25000" dirty="0" smtClean="0"/>
                        <a:t>3</a:t>
                      </a:r>
                      <a:endParaRPr lang="en-GB" sz="1400" b="1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</a:tr>
              <a:tr h="368749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/>
                        <a:t>HT</a:t>
                      </a:r>
                      <a:r>
                        <a:rPr lang="en-GB" sz="1400" b="1" baseline="-25000" dirty="0" smtClean="0"/>
                        <a:t>0</a:t>
                      </a:r>
                      <a:endParaRPr lang="en-GB" sz="1400" b="1" dirty="0" smtClean="0"/>
                    </a:p>
                    <a:p>
                      <a:r>
                        <a:rPr lang="en-GB" sz="1400" b="1" i="0" baseline="0" dirty="0" smtClean="0"/>
                        <a:t>p</a:t>
                      </a:r>
                      <a:r>
                        <a:rPr lang="en-GB" sz="1400" b="1" i="1" baseline="-25000" dirty="0" smtClean="0"/>
                        <a:t>j=0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945586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/>
                        <a:t>HT</a:t>
                      </a:r>
                      <a:r>
                        <a:rPr lang="en-GB" sz="1400" b="1" baseline="-25000" dirty="0" smtClean="0"/>
                        <a:t>1</a:t>
                      </a:r>
                      <a:endParaRPr lang="en-GB" sz="1400" b="1" dirty="0" smtClean="0"/>
                    </a:p>
                    <a:p>
                      <a:r>
                        <a:rPr lang="en-GB" sz="1400" b="1" i="0" baseline="0" dirty="0" smtClean="0"/>
                        <a:t>p</a:t>
                      </a:r>
                      <a:r>
                        <a:rPr lang="en-GB" sz="1400" b="1" i="1" baseline="-25000" dirty="0" smtClean="0"/>
                        <a:t>j=1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</a:p>
                    <a:p>
                      <a:endParaRPr lang="en-GB" sz="1100" b="1" dirty="0" smtClean="0"/>
                    </a:p>
                    <a:p>
                      <a:endParaRPr lang="en-GB" sz="1100" b="1" dirty="0" smtClean="0"/>
                    </a:p>
                    <a:p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1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1</a:t>
                      </a:r>
                      <a:endParaRPr lang="en-GB" sz="11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</a:p>
                    <a:p>
                      <a:endParaRPr lang="en-GB" sz="1100" b="1" dirty="0" smtClean="0"/>
                    </a:p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dirty="0" smtClean="0"/>
                    </a:p>
                    <a:p>
                      <a:endParaRPr lang="en-GB" sz="1100" b="1" dirty="0" smtClean="0"/>
                    </a:p>
                    <a:p>
                      <a:endParaRPr lang="en-GB" sz="1100" b="1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1" baseline="-25000" dirty="0" smtClean="0"/>
                        <a:t>1</a:t>
                      </a:r>
                      <a:r>
                        <a:rPr lang="en-GB" sz="1100" i="0" baseline="-2500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2</a:t>
                      </a:r>
                      <a:r>
                        <a:rPr lang="en-GB" sz="1100" i="1" baseline="0" dirty="0" smtClean="0"/>
                        <a:t>/2</a:t>
                      </a:r>
                    </a:p>
                    <a:p>
                      <a:endParaRPr lang="en-GB" sz="1100" i="1" baseline="0" dirty="0" smtClean="0"/>
                    </a:p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1" baseline="-25000" dirty="0" smtClean="0"/>
                        <a:t>1</a:t>
                      </a:r>
                      <a:r>
                        <a:rPr lang="en-GB" sz="1100" i="0" baseline="-2500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2</a:t>
                      </a:r>
                      <a:r>
                        <a:rPr lang="en-GB" sz="1100" i="1" baseline="0" dirty="0" smtClean="0"/>
                        <a:t>/2</a:t>
                      </a:r>
                      <a:endParaRPr lang="en-GB" sz="1100" dirty="0" smtClean="0"/>
                    </a:p>
                    <a:p>
                      <a:endParaRPr lang="en-GB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</a:p>
                    <a:p>
                      <a:endParaRPr lang="en-GB" sz="1100" b="1" dirty="0" smtClean="0"/>
                    </a:p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dirty="0" smtClean="0"/>
                    </a:p>
                    <a:p>
                      <a:endParaRPr lang="en-GB" sz="1100" b="1" dirty="0" smtClean="0"/>
                    </a:p>
                    <a:p>
                      <a:endParaRPr lang="en-GB" sz="1100" b="1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1" baseline="-25000" dirty="0" smtClean="0"/>
                        <a:t>1</a:t>
                      </a:r>
                      <a:r>
                        <a:rPr lang="en-GB" sz="1100" i="0" baseline="-2500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3</a:t>
                      </a:r>
                      <a:r>
                        <a:rPr lang="en-GB" sz="1100" i="1" baseline="0" dirty="0" smtClean="0"/>
                        <a:t>/2</a:t>
                      </a:r>
                    </a:p>
                    <a:p>
                      <a:endParaRPr lang="en-GB" sz="1100" i="1" baseline="0" dirty="0" smtClean="0"/>
                    </a:p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1" baseline="-25000" dirty="0" smtClean="0"/>
                        <a:t>1</a:t>
                      </a:r>
                      <a:r>
                        <a:rPr lang="en-GB" sz="1100" i="0" baseline="-2500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3</a:t>
                      </a:r>
                      <a:r>
                        <a:rPr lang="en-GB" sz="1100" i="1" baseline="0" dirty="0" smtClean="0"/>
                        <a:t>/2</a:t>
                      </a:r>
                      <a:endParaRPr lang="en-GB" sz="1100" dirty="0" smtClean="0"/>
                    </a:p>
                    <a:p>
                      <a:endParaRPr lang="en-GB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  <a:endParaRPr lang="en-GB" sz="1100" b="1" baseline="0" dirty="0" smtClean="0"/>
                    </a:p>
                    <a:p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(1-e)/2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(1+e)/2</a:t>
                      </a:r>
                      <a:endParaRPr lang="en-GB" sz="11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r(1-e)/2</a:t>
                      </a:r>
                    </a:p>
                    <a:p>
                      <a:endParaRPr lang="en-GB" sz="1100" i="0" baseline="0" dirty="0" smtClean="0"/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(1-r)(1-e)/2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(1-r+er)/2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(e-er+r)/2</a:t>
                      </a:r>
                      <a:endParaRPr lang="en-GB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r(1-e)/2</a:t>
                      </a:r>
                    </a:p>
                    <a:p>
                      <a:endParaRPr lang="en-GB" sz="1100" i="0" baseline="0" dirty="0" smtClean="0"/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(1-r)(1-e)/2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(1-r+er)/2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(e-er+r)/2</a:t>
                      </a:r>
                      <a:endParaRPr lang="en-GB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945586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/>
                        <a:t>HT</a:t>
                      </a:r>
                      <a:r>
                        <a:rPr lang="en-GB" sz="1400" b="1" baseline="-25000" dirty="0" smtClean="0"/>
                        <a:t>2</a:t>
                      </a:r>
                      <a:endParaRPr lang="en-GB" sz="1400" b="1" dirty="0" smtClean="0"/>
                    </a:p>
                    <a:p>
                      <a:r>
                        <a:rPr lang="en-GB" sz="1400" b="1" i="0" baseline="0" dirty="0" smtClean="0"/>
                        <a:t>p</a:t>
                      </a:r>
                      <a:r>
                        <a:rPr lang="en-GB" sz="1400" b="1" i="1" baseline="-25000" dirty="0" smtClean="0"/>
                        <a:t>j=2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</a:p>
                    <a:p>
                      <a:endParaRPr lang="en-GB" sz="1100" b="1" dirty="0" smtClean="0"/>
                    </a:p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dirty="0" smtClean="0"/>
                    </a:p>
                    <a:p>
                      <a:endParaRPr lang="en-GB" sz="1100" b="1" dirty="0" smtClean="0"/>
                    </a:p>
                    <a:p>
                      <a:endParaRPr lang="en-GB" sz="1100" b="1" dirty="0" smtClean="0"/>
                    </a:p>
                    <a:p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1" baseline="-25000" dirty="0" smtClean="0"/>
                        <a:t>2</a:t>
                      </a:r>
                      <a:r>
                        <a:rPr lang="en-GB" sz="1100" i="0" baseline="-2500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1</a:t>
                      </a:r>
                      <a:r>
                        <a:rPr lang="en-GB" sz="1100" i="1" baseline="0" dirty="0" smtClean="0"/>
                        <a:t>/2</a:t>
                      </a:r>
                    </a:p>
                    <a:p>
                      <a:endParaRPr lang="en-GB" sz="1100" i="1" baseline="0" dirty="0" smtClean="0"/>
                    </a:p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1" baseline="-25000" dirty="0" smtClean="0"/>
                        <a:t>2</a:t>
                      </a:r>
                      <a:r>
                        <a:rPr lang="en-GB" sz="1100" i="0" baseline="-2500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1</a:t>
                      </a:r>
                      <a:r>
                        <a:rPr lang="en-GB" sz="1100" i="1" baseline="0" dirty="0" smtClean="0"/>
                        <a:t>/2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2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2</a:t>
                      </a:r>
                      <a:endParaRPr lang="en-GB" sz="1100" i="1" dirty="0" smtClean="0"/>
                    </a:p>
                    <a:p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dirty="0" smtClean="0"/>
                    </a:p>
                    <a:p>
                      <a:endParaRPr lang="en-GB" sz="1100" b="1" dirty="0" smtClean="0"/>
                    </a:p>
                    <a:p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1" baseline="-25000" dirty="0" smtClean="0"/>
                        <a:t>2</a:t>
                      </a:r>
                      <a:r>
                        <a:rPr lang="en-GB" sz="1100" i="0" baseline="-2500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3</a:t>
                      </a:r>
                      <a:r>
                        <a:rPr lang="en-GB" sz="1100" i="1" baseline="0" dirty="0" smtClean="0"/>
                        <a:t>/2</a:t>
                      </a:r>
                    </a:p>
                    <a:p>
                      <a:endParaRPr lang="en-GB" sz="1100" i="1" baseline="0" dirty="0" smtClean="0"/>
                    </a:p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1" baseline="-25000" dirty="0" smtClean="0"/>
                        <a:t>2</a:t>
                      </a:r>
                      <a:r>
                        <a:rPr lang="en-GB" sz="1100" i="0" baseline="-2500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3</a:t>
                      </a:r>
                      <a:r>
                        <a:rPr lang="en-GB" sz="1100" i="1" baseline="0" dirty="0" smtClean="0"/>
                        <a:t>/2</a:t>
                      </a:r>
                      <a:endParaRPr lang="en-GB" sz="1100" dirty="0" smtClean="0"/>
                    </a:p>
                    <a:p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  <a:endParaRPr lang="en-GB" sz="1100" b="1" dirty="0" smtClean="0"/>
                    </a:p>
                    <a:p>
                      <a:endParaRPr lang="en-GB" sz="1100" b="1" dirty="0" smtClean="0"/>
                    </a:p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(e-er+r)/2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(1-r+er)/2</a:t>
                      </a:r>
                      <a:endParaRPr lang="en-GB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 (1-e)/2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 (1+e)/2</a:t>
                      </a:r>
                      <a:endParaRPr lang="en-GB" sz="1100" i="1" dirty="0" smtClean="0"/>
                    </a:p>
                    <a:p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r(1-e)/2</a:t>
                      </a:r>
                    </a:p>
                    <a:p>
                      <a:endParaRPr lang="en-GB" sz="1100" i="0" baseline="0" dirty="0" smtClean="0"/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(1-r)(1-e)/2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(1-r+er)/2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(e-er+r)/2</a:t>
                      </a:r>
                      <a:endParaRPr lang="en-GB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159269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/>
                        <a:t>HT</a:t>
                      </a:r>
                      <a:r>
                        <a:rPr lang="en-GB" sz="1400" b="1" baseline="-25000" dirty="0" smtClean="0"/>
                        <a:t>3</a:t>
                      </a:r>
                      <a:endParaRPr lang="en-GB" sz="1400" b="1" dirty="0" smtClean="0"/>
                    </a:p>
                    <a:p>
                      <a:r>
                        <a:rPr lang="en-GB" sz="1400" b="1" i="0" baseline="0" dirty="0" smtClean="0"/>
                        <a:t>p</a:t>
                      </a:r>
                      <a:r>
                        <a:rPr lang="en-GB" sz="1400" b="1" i="1" baseline="-25000" dirty="0" smtClean="0"/>
                        <a:t>j=3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</a:p>
                    <a:p>
                      <a:endParaRPr lang="en-GB" sz="1100" b="1" dirty="0" smtClean="0"/>
                    </a:p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dirty="0" smtClean="0"/>
                    </a:p>
                    <a:p>
                      <a:endParaRPr lang="en-GB" sz="1100" b="1" dirty="0" smtClean="0"/>
                    </a:p>
                    <a:p>
                      <a:endParaRPr lang="en-GB" sz="1100" b="1" dirty="0" smtClean="0"/>
                    </a:p>
                    <a:p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1" baseline="-25000" dirty="0" smtClean="0"/>
                        <a:t>3</a:t>
                      </a:r>
                      <a:r>
                        <a:rPr lang="en-GB" sz="1100" i="0" baseline="-2500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1</a:t>
                      </a:r>
                      <a:r>
                        <a:rPr lang="en-GB" sz="1100" i="1" baseline="0" dirty="0" smtClean="0"/>
                        <a:t>/2</a:t>
                      </a:r>
                    </a:p>
                    <a:p>
                      <a:endParaRPr lang="en-GB" sz="1100" i="1" baseline="0" dirty="0" smtClean="0"/>
                    </a:p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1" baseline="-25000" dirty="0" smtClean="0"/>
                        <a:t>3</a:t>
                      </a:r>
                      <a:r>
                        <a:rPr lang="en-GB" sz="1100" i="0" baseline="-2500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1</a:t>
                      </a:r>
                      <a:r>
                        <a:rPr lang="en-GB" sz="1100" i="1" baseline="0" dirty="0" smtClean="0"/>
                        <a:t>/2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dirty="0" smtClean="0"/>
                    </a:p>
                    <a:p>
                      <a:endParaRPr lang="en-GB" sz="1100" b="1" dirty="0" smtClean="0"/>
                    </a:p>
                    <a:p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2</a:t>
                      </a:r>
                      <a:r>
                        <a:rPr lang="en-GB" sz="1100" i="1" baseline="0" dirty="0" smtClean="0"/>
                        <a:t>/2</a:t>
                      </a:r>
                    </a:p>
                    <a:p>
                      <a:endParaRPr lang="en-GB" sz="1100" i="1" baseline="0" dirty="0" smtClean="0"/>
                    </a:p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1" baseline="-25000" dirty="0" smtClean="0"/>
                        <a:t>3</a:t>
                      </a:r>
                      <a:r>
                        <a:rPr lang="en-GB" sz="1100" i="0" baseline="-2500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2</a:t>
                      </a:r>
                      <a:r>
                        <a:rPr lang="en-GB" sz="1100" i="1" baseline="0" dirty="0" smtClean="0"/>
                        <a:t>/2</a:t>
                      </a:r>
                      <a:endParaRPr lang="en-GB" sz="1100" dirty="0" smtClean="0"/>
                    </a:p>
                    <a:p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3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3</a:t>
                      </a:r>
                      <a:endParaRPr lang="en-GB" sz="1100" i="1" dirty="0" smtClean="0"/>
                    </a:p>
                    <a:p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(e-er+r)/2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(1-r+er)/2</a:t>
                      </a:r>
                      <a:endParaRPr lang="en-GB" sz="11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(e-er+r)/2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(1-r+er)/2</a:t>
                      </a:r>
                      <a:endParaRPr lang="en-GB" sz="11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  <a:p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 (1-e)/2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(1+e)/2</a:t>
                      </a:r>
                      <a:endParaRPr lang="en-GB" sz="1100" i="1" dirty="0" smtClean="0"/>
                    </a:p>
                    <a:p>
                      <a:endParaRPr lang="en-GB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4693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/>
                        <a:t>hT</a:t>
                      </a:r>
                      <a:r>
                        <a:rPr lang="en-GB" sz="1400" b="1" baseline="-25000" dirty="0" smtClean="0"/>
                        <a:t>0</a:t>
                      </a:r>
                      <a:endParaRPr lang="en-GB" sz="1400" b="1" dirty="0" smtClean="0"/>
                    </a:p>
                    <a:p>
                      <a:r>
                        <a:rPr lang="en-GB" sz="1400" b="1" i="0" baseline="0" dirty="0" smtClean="0"/>
                        <a:t>q</a:t>
                      </a:r>
                      <a:r>
                        <a:rPr lang="en-GB" sz="1400" b="1" i="1" baseline="-25000" dirty="0" smtClean="0"/>
                        <a:t>i=0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945586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/>
                        <a:t>hT</a:t>
                      </a:r>
                      <a:r>
                        <a:rPr lang="en-GB" sz="1400" b="1" baseline="-25000" dirty="0" smtClean="0"/>
                        <a:t>1</a:t>
                      </a:r>
                      <a:endParaRPr lang="en-GB" sz="1400" b="1" dirty="0" smtClean="0"/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/>
                        <a:t>q</a:t>
                      </a:r>
                      <a:r>
                        <a:rPr lang="en-GB" sz="1400" b="1" i="1" baseline="-25000" dirty="0" smtClean="0"/>
                        <a:t>i=1</a:t>
                      </a:r>
                      <a:endParaRPr lang="en-GB" sz="1400" b="1" dirty="0" smtClean="0"/>
                    </a:p>
                    <a:p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  <a:endParaRPr lang="en-GB" sz="1100" b="1" baseline="0" dirty="0" smtClean="0"/>
                    </a:p>
                    <a:p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(1-e)/2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(1+e)/2</a:t>
                      </a:r>
                      <a:endParaRPr lang="en-GB" sz="1100" i="1" dirty="0" smtClean="0"/>
                    </a:p>
                    <a:p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  <a:endParaRPr lang="en-GB" sz="1100" b="1" dirty="0" smtClean="0"/>
                    </a:p>
                    <a:p>
                      <a:endParaRPr lang="en-GB" sz="1100" b="1" dirty="0" smtClean="0"/>
                    </a:p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(1-r)(1-e)/2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r(1-e)/2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(e-er+r)/2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(1-r+er)/2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(1-r)(1-e)/2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1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r(1-e)/2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(e-er+r)/2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(1-r+er)/2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endParaRPr lang="en-GB" sz="1100" i="0" baseline="0" dirty="0" smtClean="0"/>
                    </a:p>
                    <a:p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/2</a:t>
                      </a:r>
                    </a:p>
                    <a:p>
                      <a:endParaRPr lang="en-GB" sz="1100" i="0" baseline="0" dirty="0" smtClean="0"/>
                    </a:p>
                    <a:p>
                      <a:endParaRPr lang="en-GB" sz="1100" i="0" baseline="0" dirty="0" smtClean="0"/>
                    </a:p>
                    <a:p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3</a:t>
                      </a:r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/2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945586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/>
                        <a:t>hT</a:t>
                      </a:r>
                      <a:r>
                        <a:rPr lang="en-GB" sz="1400" b="1" baseline="-25000" dirty="0" smtClean="0"/>
                        <a:t>2</a:t>
                      </a:r>
                      <a:endParaRPr lang="en-GB" sz="1400" b="1" dirty="0" smtClean="0"/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/>
                        <a:t>q</a:t>
                      </a:r>
                      <a:r>
                        <a:rPr lang="en-GB" sz="1400" b="1" i="1" baseline="-25000" dirty="0" smtClean="0"/>
                        <a:t>i=2</a:t>
                      </a:r>
                      <a:endParaRPr lang="en-GB" sz="1400" b="1" dirty="0" smtClean="0"/>
                    </a:p>
                    <a:p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(1-r+er)/2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(e-er+r)/2</a:t>
                      </a:r>
                      <a:endParaRPr lang="en-GB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 (1-e)/2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 (1+e)/2</a:t>
                      </a:r>
                      <a:endParaRPr lang="en-GB" sz="1100" i="1" dirty="0" smtClean="0"/>
                    </a:p>
                    <a:p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(1-r)(1-e)/2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r(1-e)/2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(e-er+r)/2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(1-r+er)/2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/2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3</a:t>
                      </a:r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/2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945586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/>
                        <a:t>hT</a:t>
                      </a:r>
                      <a:r>
                        <a:rPr lang="en-GB" sz="1400" b="1" baseline="-25000" dirty="0" smtClean="0"/>
                        <a:t>3</a:t>
                      </a:r>
                      <a:endParaRPr lang="en-GB" sz="1400" b="1" dirty="0" smtClean="0"/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/>
                        <a:t>q</a:t>
                      </a:r>
                      <a:r>
                        <a:rPr lang="en-GB" sz="1400" b="1" i="1" baseline="-25000" dirty="0" smtClean="0"/>
                        <a:t>i=3</a:t>
                      </a:r>
                      <a:endParaRPr lang="en-GB" sz="1400" b="1" dirty="0" smtClean="0"/>
                    </a:p>
                    <a:p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(1-r+er)/2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(e-er+r)/2</a:t>
                      </a:r>
                      <a:endParaRPr lang="en-GB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(1-r+er)/2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(e-er+r)/2</a:t>
                      </a:r>
                      <a:endParaRPr lang="en-GB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  <a:p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 (1-e)/2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(1+e)/2</a:t>
                      </a:r>
                      <a:endParaRPr lang="en-GB" sz="1100" i="1" dirty="0" smtClean="0"/>
                    </a:p>
                    <a:p>
                      <a:endParaRPr lang="en-GB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3</a:t>
                      </a:r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/2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3</a:t>
                      </a:r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/2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3</a:t>
                      </a:r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65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2736</TotalTime>
  <Words>1395</Words>
  <Application>Microsoft Office PowerPoint</Application>
  <PresentationFormat>Custom</PresentationFormat>
  <Paragraphs>648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ＭＳ 明朝</vt:lpstr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White</dc:creator>
  <cp:lastModifiedBy>Andrew Brockman</cp:lastModifiedBy>
  <cp:revision>48</cp:revision>
  <dcterms:created xsi:type="dcterms:W3CDTF">2014-03-18T08:51:02Z</dcterms:created>
  <dcterms:modified xsi:type="dcterms:W3CDTF">2015-04-28T19:09:27Z</dcterms:modified>
</cp:coreProperties>
</file>