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7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787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787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787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CD2"/>
          </a:solidFill>
        </a:fill>
      </a:tcStyle>
    </a:wholeTbl>
    <a:band2H>
      <a:tcTxStyle/>
      <a:tcStyle>
        <a:tcBdr/>
        <a:fill>
          <a:solidFill>
            <a:srgbClr val="E7E7EA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4306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43064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4306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153636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3.jpg" descr="C:\Users\Kilian Moser\Desktop\CDTM_text_colo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4" y="5589239"/>
            <a:ext cx="4301777" cy="115212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-43115" y="-1"/>
            <a:ext cx="9209838" cy="5661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" y="0"/>
                </a:moveTo>
                <a:lnTo>
                  <a:pt x="21600" y="0"/>
                </a:lnTo>
                <a:lnTo>
                  <a:pt x="21600" y="21600"/>
                </a:lnTo>
                <a:cubicBezTo>
                  <a:pt x="14400" y="20484"/>
                  <a:pt x="1429" y="20065"/>
                  <a:pt x="0" y="18251"/>
                </a:cubicBezTo>
                <a:lnTo>
                  <a:pt x="65" y="0"/>
                </a:lnTo>
                <a:close/>
              </a:path>
            </a:pathLst>
          </a:custGeom>
          <a:solidFill>
            <a:srgbClr val="14306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143064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251518" y="3140967"/>
            <a:ext cx="8641658" cy="32266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452437" indent="-28575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2pPr>
            <a:lvl3pPr marL="533400" indent="-22860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3pPr>
            <a:lvl4pPr marL="714375" indent="-22860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4pPr>
            <a:lvl5pPr marL="893762" indent="-22860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56565" y="1556791"/>
            <a:ext cx="8637166" cy="158417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3.jpg" descr="C:\Users\Kilian Moser\Desktop\CDTM_text_colo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4" y="5589239"/>
            <a:ext cx="4301777" cy="115212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-43115" y="-1"/>
            <a:ext cx="9209838" cy="5661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" y="0"/>
                </a:moveTo>
                <a:lnTo>
                  <a:pt x="21600" y="0"/>
                </a:lnTo>
                <a:lnTo>
                  <a:pt x="21600" y="21600"/>
                </a:lnTo>
                <a:cubicBezTo>
                  <a:pt x="14400" y="20484"/>
                  <a:pt x="1429" y="20065"/>
                  <a:pt x="0" y="18251"/>
                </a:cubicBezTo>
                <a:lnTo>
                  <a:pt x="65" y="0"/>
                </a:lnTo>
                <a:close/>
              </a:path>
            </a:pathLst>
          </a:custGeom>
          <a:solidFill>
            <a:srgbClr val="14306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143064"/>
                </a:solidFill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251518" y="3140967"/>
            <a:ext cx="8641658" cy="32266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452437" indent="-28575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2pPr>
            <a:lvl3pPr marL="533400" indent="-22860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3pPr>
            <a:lvl4pPr marL="714375" indent="-22860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4pPr>
            <a:lvl5pPr marL="893762" indent="-22860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256565" y="1556791"/>
            <a:ext cx="8637166" cy="158417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43064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3.jpg" descr="C:\Users\Kilian Moser\Desktop\CDTM_text_colo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4" y="5589239"/>
            <a:ext cx="4301777" cy="115212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-43115" y="-1"/>
            <a:ext cx="9209838" cy="5661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" y="0"/>
                </a:moveTo>
                <a:lnTo>
                  <a:pt x="21600" y="0"/>
                </a:lnTo>
                <a:lnTo>
                  <a:pt x="21600" y="21600"/>
                </a:lnTo>
                <a:cubicBezTo>
                  <a:pt x="14400" y="20484"/>
                  <a:pt x="1429" y="20065"/>
                  <a:pt x="0" y="18251"/>
                </a:cubicBezTo>
                <a:lnTo>
                  <a:pt x="65" y="0"/>
                </a:lnTo>
                <a:close/>
              </a:path>
            </a:pathLst>
          </a:custGeom>
          <a:solidFill>
            <a:srgbClr val="14306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143064"/>
                </a:solidFill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251518" y="3140967"/>
            <a:ext cx="8641658" cy="32266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452437" indent="-28575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2pPr>
            <a:lvl3pPr marL="533400" indent="-22860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3pPr>
            <a:lvl4pPr marL="714375" indent="-22860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4pPr>
            <a:lvl5pPr marL="893762" indent="-228600">
              <a:spcBef>
                <a:spcPts val="0"/>
              </a:spcBef>
              <a:buFontTx/>
              <a:defRPr sz="16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256565" y="1556791"/>
            <a:ext cx="8637166" cy="158417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25344"/>
            <a:ext cx="9144000" cy="332657"/>
          </a:xfrm>
          <a:prstGeom prst="rect">
            <a:avLst/>
          </a:prstGeom>
          <a:solidFill>
            <a:srgbClr val="14306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image2.png" descr="CDTM Logo_with_points-0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72398" y="6556832"/>
            <a:ext cx="720776" cy="2997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"/>
          <p:cNvGrpSpPr/>
          <p:nvPr/>
        </p:nvGrpSpPr>
        <p:grpSpPr>
          <a:xfrm>
            <a:off x="9300495" y="2754084"/>
            <a:ext cx="1728193" cy="864097"/>
            <a:chOff x="0" y="0"/>
            <a:chExt cx="1728191" cy="864095"/>
          </a:xfrm>
        </p:grpSpPr>
        <p:sp>
          <p:nvSpPr>
            <p:cNvPr id="4" name="Shape 4"/>
            <p:cNvSpPr/>
            <p:nvPr/>
          </p:nvSpPr>
          <p:spPr>
            <a:xfrm>
              <a:off x="0" y="0"/>
              <a:ext cx="1728192" cy="864096"/>
            </a:xfrm>
            <a:prstGeom prst="rect">
              <a:avLst/>
            </a:prstGeom>
            <a:solidFill>
              <a:srgbClr val="77787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5"/>
            <p:cNvSpPr/>
            <p:nvPr/>
          </p:nvSpPr>
          <p:spPr>
            <a:xfrm>
              <a:off x="0" y="246628"/>
              <a:ext cx="17281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Dark Neutral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00495" y="3667607"/>
            <a:ext cx="1728193" cy="864097"/>
            <a:chOff x="0" y="0"/>
            <a:chExt cx="1728191" cy="864095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728192" cy="864096"/>
            </a:xfrm>
            <a:prstGeom prst="rect">
              <a:avLst/>
            </a:prstGeom>
            <a:solidFill>
              <a:srgbClr val="B2B3B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46628"/>
              <a:ext cx="17281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Light Neutral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00495" y="4581128"/>
            <a:ext cx="1728193" cy="864097"/>
            <a:chOff x="0" y="0"/>
            <a:chExt cx="1728191" cy="864095"/>
          </a:xfrm>
        </p:grpSpPr>
        <p:sp>
          <p:nvSpPr>
            <p:cNvPr id="10" name="Shape 10"/>
            <p:cNvSpPr/>
            <p:nvPr/>
          </p:nvSpPr>
          <p:spPr>
            <a:xfrm>
              <a:off x="0" y="0"/>
              <a:ext cx="1728192" cy="864096"/>
            </a:xfrm>
            <a:prstGeom prst="rect">
              <a:avLst/>
            </a:prstGeom>
            <a:solidFill>
              <a:srgbClr val="DC5B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246628"/>
              <a:ext cx="17281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Accentuation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324527" y="44624"/>
            <a:ext cx="1728193" cy="864096"/>
            <a:chOff x="0" y="0"/>
            <a:chExt cx="1728191" cy="864095"/>
          </a:xfrm>
        </p:grpSpPr>
        <p:sp>
          <p:nvSpPr>
            <p:cNvPr id="13" name="Shape 13"/>
            <p:cNvSpPr/>
            <p:nvPr/>
          </p:nvSpPr>
          <p:spPr>
            <a:xfrm>
              <a:off x="0" y="0"/>
              <a:ext cx="1728192" cy="864096"/>
            </a:xfrm>
            <a:prstGeom prst="rect">
              <a:avLst/>
            </a:prstGeom>
            <a:solidFill>
              <a:srgbClr val="1430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6628"/>
              <a:ext cx="17281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CDTM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324527" y="949740"/>
            <a:ext cx="1728193" cy="864097"/>
            <a:chOff x="0" y="0"/>
            <a:chExt cx="1728191" cy="864095"/>
          </a:xfrm>
        </p:grpSpPr>
        <p:sp>
          <p:nvSpPr>
            <p:cNvPr id="16" name="Shape 16"/>
            <p:cNvSpPr/>
            <p:nvPr/>
          </p:nvSpPr>
          <p:spPr>
            <a:xfrm>
              <a:off x="0" y="0"/>
              <a:ext cx="1728192" cy="864096"/>
            </a:xfrm>
            <a:prstGeom prst="rect">
              <a:avLst/>
            </a:prstGeom>
            <a:solidFill>
              <a:srgbClr val="0065B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246628"/>
              <a:ext cx="17281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TUM CI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324527" y="1844824"/>
            <a:ext cx="1728193" cy="864097"/>
            <a:chOff x="0" y="0"/>
            <a:chExt cx="1728191" cy="864095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1728192" cy="864096"/>
            </a:xfrm>
            <a:prstGeom prst="rect">
              <a:avLst/>
            </a:prstGeom>
            <a:solidFill>
              <a:srgbClr val="0094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246628"/>
              <a:ext cx="17281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LMU CI</a:t>
              </a:r>
            </a:p>
          </p:txBody>
        </p:sp>
      </p:grp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50825" y="188639"/>
            <a:ext cx="8642351" cy="115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43064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50825" y="1339849"/>
            <a:ext cx="8642350" cy="551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-43812" y="6597352"/>
            <a:ext cx="378001" cy="165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>
        <a:lnSpc>
          <a:spcPct val="90000"/>
        </a:lnSpc>
        <a:defRPr sz="2400">
          <a:solidFill>
            <a:srgbClr val="143064"/>
          </a:solidFill>
          <a:latin typeface="Calibri"/>
          <a:ea typeface="Calibri"/>
          <a:cs typeface="Calibri"/>
          <a:sym typeface="Calibri"/>
        </a:defRPr>
      </a:lvl1pPr>
      <a:lvl2pPr>
        <a:lnSpc>
          <a:spcPct val="90000"/>
        </a:lnSpc>
        <a:defRPr sz="2400">
          <a:solidFill>
            <a:srgbClr val="143064"/>
          </a:solidFill>
          <a:latin typeface="Calibri"/>
          <a:ea typeface="Calibri"/>
          <a:cs typeface="Calibri"/>
          <a:sym typeface="Calibri"/>
        </a:defRPr>
      </a:lvl2pPr>
      <a:lvl3pPr>
        <a:lnSpc>
          <a:spcPct val="90000"/>
        </a:lnSpc>
        <a:defRPr sz="2400">
          <a:solidFill>
            <a:srgbClr val="143064"/>
          </a:solidFill>
          <a:latin typeface="Calibri"/>
          <a:ea typeface="Calibri"/>
          <a:cs typeface="Calibri"/>
          <a:sym typeface="Calibri"/>
        </a:defRPr>
      </a:lvl3pPr>
      <a:lvl4pPr>
        <a:lnSpc>
          <a:spcPct val="90000"/>
        </a:lnSpc>
        <a:defRPr sz="2400">
          <a:solidFill>
            <a:srgbClr val="143064"/>
          </a:solidFill>
          <a:latin typeface="Calibri"/>
          <a:ea typeface="Calibri"/>
          <a:cs typeface="Calibri"/>
          <a:sym typeface="Calibri"/>
        </a:defRPr>
      </a:lvl4pPr>
      <a:lvl5pPr>
        <a:lnSpc>
          <a:spcPct val="90000"/>
        </a:lnSpc>
        <a:defRPr sz="2400">
          <a:solidFill>
            <a:srgbClr val="143064"/>
          </a:solidFill>
          <a:latin typeface="Calibri"/>
          <a:ea typeface="Calibri"/>
          <a:cs typeface="Calibri"/>
          <a:sym typeface="Calibri"/>
        </a:defRPr>
      </a:lvl5pPr>
      <a:lvl6pPr>
        <a:lnSpc>
          <a:spcPct val="90000"/>
        </a:lnSpc>
        <a:defRPr sz="2400">
          <a:solidFill>
            <a:srgbClr val="143064"/>
          </a:solidFill>
          <a:latin typeface="Calibri"/>
          <a:ea typeface="Calibri"/>
          <a:cs typeface="Calibri"/>
          <a:sym typeface="Calibri"/>
        </a:defRPr>
      </a:lvl6pPr>
      <a:lvl7pPr>
        <a:lnSpc>
          <a:spcPct val="90000"/>
        </a:lnSpc>
        <a:defRPr sz="2400">
          <a:solidFill>
            <a:srgbClr val="143064"/>
          </a:solidFill>
          <a:latin typeface="Calibri"/>
          <a:ea typeface="Calibri"/>
          <a:cs typeface="Calibri"/>
          <a:sym typeface="Calibri"/>
        </a:defRPr>
      </a:lvl7pPr>
      <a:lvl8pPr>
        <a:lnSpc>
          <a:spcPct val="90000"/>
        </a:lnSpc>
        <a:defRPr sz="2400">
          <a:solidFill>
            <a:srgbClr val="143064"/>
          </a:solidFill>
          <a:latin typeface="Calibri"/>
          <a:ea typeface="Calibri"/>
          <a:cs typeface="Calibri"/>
          <a:sym typeface="Calibri"/>
        </a:defRPr>
      </a:lvl8pPr>
      <a:lvl9pPr>
        <a:lnSpc>
          <a:spcPct val="90000"/>
        </a:lnSpc>
        <a:defRPr sz="2400">
          <a:solidFill>
            <a:srgbClr val="143064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285750" indent="-285750">
        <a:spcBef>
          <a:spcPts val="600"/>
        </a:spcBef>
        <a:buSzPct val="100000"/>
        <a:buFont typeface="Wingdings"/>
        <a:buChar char="▪"/>
        <a:defRPr>
          <a:latin typeface="Calibri"/>
          <a:ea typeface="Calibri"/>
          <a:cs typeface="Calibri"/>
          <a:sym typeface="Calibri"/>
        </a:defRPr>
      </a:lvl1pPr>
      <a:lvl2pPr marL="488156" indent="-321468">
        <a:spcBef>
          <a:spcPts val="600"/>
        </a:spcBef>
        <a:buSzPct val="100000"/>
        <a:buFont typeface="Wingdings"/>
        <a:buChar char="−"/>
        <a:defRPr>
          <a:latin typeface="Calibri"/>
          <a:ea typeface="Calibri"/>
          <a:cs typeface="Calibri"/>
          <a:sym typeface="Calibri"/>
        </a:defRPr>
      </a:lvl2pPr>
      <a:lvl3pPr marL="561975" indent="-257175">
        <a:spcBef>
          <a:spcPts val="600"/>
        </a:spcBef>
        <a:buSzPct val="100000"/>
        <a:buFont typeface="Wingdings"/>
        <a:buChar char="−"/>
        <a:defRPr>
          <a:latin typeface="Calibri"/>
          <a:ea typeface="Calibri"/>
          <a:cs typeface="Calibri"/>
          <a:sym typeface="Calibri"/>
        </a:defRPr>
      </a:lvl3pPr>
      <a:lvl4pPr marL="742950" indent="-257175">
        <a:spcBef>
          <a:spcPts val="600"/>
        </a:spcBef>
        <a:buSzPct val="100000"/>
        <a:buFont typeface="Wingdings"/>
        <a:buChar char="−"/>
        <a:defRPr>
          <a:latin typeface="Calibri"/>
          <a:ea typeface="Calibri"/>
          <a:cs typeface="Calibri"/>
          <a:sym typeface="Calibri"/>
        </a:defRPr>
      </a:lvl4pPr>
      <a:lvl5pPr marL="922337" indent="-257175">
        <a:spcBef>
          <a:spcPts val="600"/>
        </a:spcBef>
        <a:buSzPct val="100000"/>
        <a:buFont typeface="Wingdings"/>
        <a:buChar char="−"/>
        <a:defRPr>
          <a:latin typeface="Calibri"/>
          <a:ea typeface="Calibri"/>
          <a:cs typeface="Calibri"/>
          <a:sym typeface="Calibri"/>
        </a:defRPr>
      </a:lvl5pPr>
      <a:lvl6pPr indent="2286000">
        <a:spcBef>
          <a:spcPts val="600"/>
        </a:spcBef>
        <a:buFont typeface="Wingdings"/>
        <a:defRPr>
          <a:latin typeface="Calibri"/>
          <a:ea typeface="Calibri"/>
          <a:cs typeface="Calibri"/>
          <a:sym typeface="Calibri"/>
        </a:defRPr>
      </a:lvl6pPr>
      <a:lvl7pPr marL="2948939" indent="-205739">
        <a:spcBef>
          <a:spcPts val="600"/>
        </a:spcBef>
        <a:buSzPct val="100000"/>
        <a:buFont typeface="Wingdings"/>
        <a:buChar char="•"/>
        <a:defRPr>
          <a:latin typeface="Calibri"/>
          <a:ea typeface="Calibri"/>
          <a:cs typeface="Calibri"/>
          <a:sym typeface="Calibri"/>
        </a:defRPr>
      </a:lvl7pPr>
      <a:lvl8pPr marL="3406140" indent="-205740">
        <a:spcBef>
          <a:spcPts val="600"/>
        </a:spcBef>
        <a:buSzPct val="100000"/>
        <a:buFont typeface="Wingdings"/>
        <a:buChar char="•"/>
        <a:defRPr>
          <a:latin typeface="Calibri"/>
          <a:ea typeface="Calibri"/>
          <a:cs typeface="Calibri"/>
          <a:sym typeface="Calibri"/>
        </a:defRPr>
      </a:lvl8pPr>
      <a:lvl9pPr marL="3863340" indent="-205740">
        <a:spcBef>
          <a:spcPts val="600"/>
        </a:spcBef>
        <a:buSzPct val="100000"/>
        <a:buFont typeface="Wingdings"/>
        <a:buChar char="•"/>
        <a:defRPr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image" Target="../media/image34.pn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png"/><Relationship Id="rId37" Type="http://schemas.openxmlformats.org/officeDocument/2006/relationships/image" Target="../media/image38.png"/><Relationship Id="rId38" Type="http://schemas.openxmlformats.org/officeDocument/2006/relationships/image" Target="../media/image39.png"/><Relationship Id="rId39" Type="http://schemas.openxmlformats.org/officeDocument/2006/relationships/image" Target="../media/image40.png"/><Relationship Id="rId50" Type="http://schemas.openxmlformats.org/officeDocument/2006/relationships/image" Target="../media/image51.png"/><Relationship Id="rId51" Type="http://schemas.openxmlformats.org/officeDocument/2006/relationships/image" Target="../media/image52.png"/><Relationship Id="rId52" Type="http://schemas.openxmlformats.org/officeDocument/2006/relationships/image" Target="../media/image53.png"/><Relationship Id="rId53" Type="http://schemas.openxmlformats.org/officeDocument/2006/relationships/image" Target="../media/image54.png"/><Relationship Id="rId54" Type="http://schemas.openxmlformats.org/officeDocument/2006/relationships/image" Target="../media/image55.png"/><Relationship Id="rId55" Type="http://schemas.openxmlformats.org/officeDocument/2006/relationships/image" Target="../media/image56.png"/><Relationship Id="rId56" Type="http://schemas.openxmlformats.org/officeDocument/2006/relationships/image" Target="../media/image57.png"/><Relationship Id="rId57" Type="http://schemas.openxmlformats.org/officeDocument/2006/relationships/image" Target="../media/image58.png"/><Relationship Id="rId58" Type="http://schemas.openxmlformats.org/officeDocument/2006/relationships/image" Target="../media/image59.png"/><Relationship Id="rId59" Type="http://schemas.openxmlformats.org/officeDocument/2006/relationships/image" Target="../media/image60.png"/><Relationship Id="rId70" Type="http://schemas.openxmlformats.org/officeDocument/2006/relationships/image" Target="../media/image71.png"/><Relationship Id="rId71" Type="http://schemas.openxmlformats.org/officeDocument/2006/relationships/image" Target="../media/image72.png"/><Relationship Id="rId72" Type="http://schemas.openxmlformats.org/officeDocument/2006/relationships/image" Target="../media/image73.png"/><Relationship Id="rId73" Type="http://schemas.openxmlformats.org/officeDocument/2006/relationships/image" Target="../media/image74.png"/><Relationship Id="rId74" Type="http://schemas.openxmlformats.org/officeDocument/2006/relationships/image" Target="../media/image75.png"/><Relationship Id="rId75" Type="http://schemas.openxmlformats.org/officeDocument/2006/relationships/image" Target="../media/image76.png"/><Relationship Id="rId76" Type="http://schemas.openxmlformats.org/officeDocument/2006/relationships/image" Target="../media/image77.png"/><Relationship Id="rId77" Type="http://schemas.openxmlformats.org/officeDocument/2006/relationships/image" Target="../media/image78.png"/><Relationship Id="rId78" Type="http://schemas.openxmlformats.org/officeDocument/2006/relationships/image" Target="../media/image79.png"/><Relationship Id="rId79" Type="http://schemas.openxmlformats.org/officeDocument/2006/relationships/image" Target="../media/image80.png"/><Relationship Id="rId90" Type="http://schemas.openxmlformats.org/officeDocument/2006/relationships/image" Target="../media/image91.png"/><Relationship Id="rId91" Type="http://schemas.openxmlformats.org/officeDocument/2006/relationships/image" Target="../media/image92.png"/><Relationship Id="rId92" Type="http://schemas.openxmlformats.org/officeDocument/2006/relationships/image" Target="../media/image93.png"/><Relationship Id="rId93" Type="http://schemas.openxmlformats.org/officeDocument/2006/relationships/image" Target="../media/image94.png"/><Relationship Id="rId94" Type="http://schemas.openxmlformats.org/officeDocument/2006/relationships/image" Target="../media/image95.png"/><Relationship Id="rId95" Type="http://schemas.openxmlformats.org/officeDocument/2006/relationships/image" Target="../media/image96.png"/><Relationship Id="rId96" Type="http://schemas.openxmlformats.org/officeDocument/2006/relationships/image" Target="../media/image97.png"/><Relationship Id="rId97" Type="http://schemas.openxmlformats.org/officeDocument/2006/relationships/image" Target="../media/image98.png"/><Relationship Id="rId98" Type="http://schemas.openxmlformats.org/officeDocument/2006/relationships/image" Target="../media/image99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40" Type="http://schemas.openxmlformats.org/officeDocument/2006/relationships/image" Target="../media/image41.png"/><Relationship Id="rId41" Type="http://schemas.openxmlformats.org/officeDocument/2006/relationships/image" Target="../media/image42.png"/><Relationship Id="rId42" Type="http://schemas.openxmlformats.org/officeDocument/2006/relationships/image" Target="../media/image43.png"/><Relationship Id="rId43" Type="http://schemas.openxmlformats.org/officeDocument/2006/relationships/image" Target="../media/image44.png"/><Relationship Id="rId44" Type="http://schemas.openxmlformats.org/officeDocument/2006/relationships/image" Target="../media/image45.png"/><Relationship Id="rId45" Type="http://schemas.openxmlformats.org/officeDocument/2006/relationships/image" Target="../media/image46.png"/><Relationship Id="rId46" Type="http://schemas.openxmlformats.org/officeDocument/2006/relationships/image" Target="../media/image47.png"/><Relationship Id="rId47" Type="http://schemas.openxmlformats.org/officeDocument/2006/relationships/image" Target="../media/image48.png"/><Relationship Id="rId48" Type="http://schemas.openxmlformats.org/officeDocument/2006/relationships/image" Target="../media/image49.png"/><Relationship Id="rId49" Type="http://schemas.openxmlformats.org/officeDocument/2006/relationships/image" Target="../media/image50.png"/><Relationship Id="rId60" Type="http://schemas.openxmlformats.org/officeDocument/2006/relationships/image" Target="../media/image61.png"/><Relationship Id="rId61" Type="http://schemas.openxmlformats.org/officeDocument/2006/relationships/image" Target="../media/image62.png"/><Relationship Id="rId62" Type="http://schemas.openxmlformats.org/officeDocument/2006/relationships/image" Target="../media/image63.png"/><Relationship Id="rId63" Type="http://schemas.openxmlformats.org/officeDocument/2006/relationships/image" Target="../media/image64.png"/><Relationship Id="rId64" Type="http://schemas.openxmlformats.org/officeDocument/2006/relationships/image" Target="../media/image65.png"/><Relationship Id="rId65" Type="http://schemas.openxmlformats.org/officeDocument/2006/relationships/image" Target="../media/image66.png"/><Relationship Id="rId66" Type="http://schemas.openxmlformats.org/officeDocument/2006/relationships/image" Target="../media/image67.png"/><Relationship Id="rId67" Type="http://schemas.openxmlformats.org/officeDocument/2006/relationships/image" Target="../media/image68.png"/><Relationship Id="rId68" Type="http://schemas.openxmlformats.org/officeDocument/2006/relationships/image" Target="../media/image69.png"/><Relationship Id="rId69" Type="http://schemas.openxmlformats.org/officeDocument/2006/relationships/image" Target="../media/image70.png"/><Relationship Id="rId80" Type="http://schemas.openxmlformats.org/officeDocument/2006/relationships/image" Target="../media/image81.png"/><Relationship Id="rId81" Type="http://schemas.openxmlformats.org/officeDocument/2006/relationships/image" Target="../media/image82.png"/><Relationship Id="rId82" Type="http://schemas.openxmlformats.org/officeDocument/2006/relationships/image" Target="../media/image83.png"/><Relationship Id="rId83" Type="http://schemas.openxmlformats.org/officeDocument/2006/relationships/image" Target="../media/image84.png"/><Relationship Id="rId84" Type="http://schemas.openxmlformats.org/officeDocument/2006/relationships/image" Target="../media/image85.png"/><Relationship Id="rId85" Type="http://schemas.openxmlformats.org/officeDocument/2006/relationships/image" Target="../media/image86.png"/><Relationship Id="rId86" Type="http://schemas.openxmlformats.org/officeDocument/2006/relationships/image" Target="../media/image87.png"/><Relationship Id="rId87" Type="http://schemas.openxmlformats.org/officeDocument/2006/relationships/image" Target="../media/image88.png"/><Relationship Id="rId88" Type="http://schemas.openxmlformats.org/officeDocument/2006/relationships/image" Target="../media/image89.png"/><Relationship Id="rId8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2.jpg"/><Relationship Id="rId3" Type="http://schemas.openxmlformats.org/officeDocument/2006/relationships/image" Target="../media/image10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251518" y="3140967"/>
            <a:ext cx="8641658" cy="151217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Deep </a:t>
            </a:r>
            <a:r>
              <a:rPr lang="en-US" smtClean="0"/>
              <a:t>Learning </a:t>
            </a:r>
            <a:r>
              <a:rPr lang="en-US" dirty="0"/>
              <a:t>– 2015</a:t>
            </a:r>
          </a:p>
          <a:p>
            <a:r>
              <a:rPr lang="en-US" dirty="0"/>
              <a:t>Magnus </a:t>
            </a:r>
            <a:r>
              <a:rPr lang="en-US" dirty="0" err="1"/>
              <a:t>Jahnen</a:t>
            </a:r>
            <a:r>
              <a:rPr lang="en-US" dirty="0"/>
              <a:t> &amp; Peter Budweiser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256565" y="1556792"/>
            <a:ext cx="8637166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</a:rPr>
              <a:t>Traffic </a:t>
            </a:r>
            <a:r>
              <a:rPr lang="en-US" sz="3200" dirty="0" smtClean="0">
                <a:solidFill>
                  <a:schemeClr val="bg1"/>
                </a:solidFill>
              </a:rPr>
              <a:t>Sign Recognition – </a:t>
            </a:r>
            <a:r>
              <a:rPr lang="en-US" sz="3200" dirty="0" err="1" smtClean="0">
                <a:solidFill>
                  <a:schemeClr val="bg1"/>
                </a:solidFill>
              </a:rPr>
              <a:t>SignKafe</a:t>
            </a:r>
            <a:r>
              <a:rPr lang="en-US" sz="3200" dirty="0">
                <a:solidFill>
                  <a:schemeClr val="bg1"/>
                </a:solidFill>
              </a:rPr>
              <a:t>	</a:t>
            </a:r>
            <a:endParaRPr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50825" y="188639"/>
            <a:ext cx="8642351" cy="7064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143064"/>
                </a:solidFill>
              </a:rPr>
              <a:t>Our Goal: Classify more than 40 different German Traffic Signs and detect them in an everyday image</a:t>
            </a:r>
            <a:endParaRPr lang="en-US" sz="2400" dirty="0">
              <a:solidFill>
                <a:srgbClr val="143064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69837" y="6584652"/>
            <a:ext cx="873126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000">
                <a:solidFill>
                  <a:srgbClr val="FFFFFF"/>
                </a:solidFill>
              </a:rPr>
              <a:t>|  01.09.2015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-43812" y="6597352"/>
            <a:ext cx="378002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  <a:t>2</a:t>
            </a:fld>
            <a:endParaRPr sz="1000">
              <a:solidFill>
                <a:srgbClr val="FFFFFF"/>
              </a:solidFill>
            </a:endParaRPr>
          </a:p>
        </p:txBody>
      </p:sp>
      <p:grpSp>
        <p:nvGrpSpPr>
          <p:cNvPr id="164" name="Gruppieren 163"/>
          <p:cNvGrpSpPr/>
          <p:nvPr/>
        </p:nvGrpSpPr>
        <p:grpSpPr>
          <a:xfrm>
            <a:off x="1380649" y="1186202"/>
            <a:ext cx="6382703" cy="4861873"/>
            <a:chOff x="903921" y="1186202"/>
            <a:chExt cx="6382703" cy="4861873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400" y="3739865"/>
              <a:ext cx="1228725" cy="1095375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9" y="1186202"/>
              <a:ext cx="1171575" cy="1019175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449" y="2809874"/>
              <a:ext cx="638175" cy="685800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900" y="4895200"/>
              <a:ext cx="914400" cy="94297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389" y="3444590"/>
              <a:ext cx="619125" cy="59055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614" y="5475239"/>
              <a:ext cx="552450" cy="55245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059" y="2043112"/>
              <a:ext cx="828675" cy="8382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662" y="3705225"/>
              <a:ext cx="904875" cy="923925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700" y="2138362"/>
              <a:ext cx="914400" cy="828675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199" y="1711983"/>
              <a:ext cx="542925" cy="55245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109" y="4186237"/>
              <a:ext cx="323850" cy="314325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520" y="3014662"/>
              <a:ext cx="304800" cy="276225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511" y="4129788"/>
              <a:ext cx="638175" cy="638175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746" y="3968725"/>
              <a:ext cx="476250" cy="447675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3343275"/>
              <a:ext cx="152400" cy="171450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700" y="3427094"/>
              <a:ext cx="209550" cy="209550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471" y="1312267"/>
              <a:ext cx="190500" cy="371475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893" y="2178064"/>
              <a:ext cx="247650" cy="285750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543" y="1430841"/>
              <a:ext cx="190500" cy="180975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316" y="2997193"/>
              <a:ext cx="400050" cy="409575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4937" y="2106449"/>
              <a:ext cx="314325" cy="31432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3440429"/>
              <a:ext cx="228600" cy="228600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572" y="2030272"/>
              <a:ext cx="304800" cy="304800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446" y="2928936"/>
              <a:ext cx="180975" cy="20002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935" y="3497439"/>
              <a:ext cx="190500" cy="161925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913" y="2622379"/>
              <a:ext cx="219075" cy="219075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398" y="3428999"/>
              <a:ext cx="666750" cy="66675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754" y="2292609"/>
              <a:ext cx="514350" cy="542925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622" y="2295104"/>
              <a:ext cx="209550" cy="209550"/>
            </a:xfrm>
            <a:prstGeom prst="rect">
              <a:avLst/>
            </a:prstGeom>
          </p:spPr>
        </p:pic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410" y="5087588"/>
              <a:ext cx="361950" cy="361950"/>
            </a:xfrm>
            <a:prstGeom prst="rect">
              <a:avLst/>
            </a:prstGeom>
          </p:spPr>
        </p:pic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06" y="3395662"/>
              <a:ext cx="428625" cy="409575"/>
            </a:xfrm>
            <a:prstGeom prst="rect">
              <a:avLst/>
            </a:prstGeom>
          </p:spPr>
        </p:pic>
        <p:pic>
          <p:nvPicPr>
            <p:cNvPr id="66" name="Grafik 65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920" y="2731917"/>
              <a:ext cx="714375" cy="733425"/>
            </a:xfrm>
            <a:prstGeom prst="rect">
              <a:avLst/>
            </a:prstGeom>
          </p:spPr>
        </p:pic>
        <p:pic>
          <p:nvPicPr>
            <p:cNvPr id="67" name="Grafik 66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810" y="5125590"/>
              <a:ext cx="323850" cy="333375"/>
            </a:xfrm>
            <a:prstGeom prst="rect">
              <a:avLst/>
            </a:prstGeom>
          </p:spPr>
        </p:pic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711" y="4664741"/>
              <a:ext cx="228600" cy="266700"/>
            </a:xfrm>
            <a:prstGeom prst="rect">
              <a:avLst/>
            </a:prstGeom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709" y="5864242"/>
              <a:ext cx="161925" cy="180975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966" y="5089208"/>
              <a:ext cx="285750" cy="304800"/>
            </a:xfrm>
            <a:prstGeom prst="rect">
              <a:avLst/>
            </a:prstGeom>
          </p:spPr>
        </p:pic>
        <p:pic>
          <p:nvPicPr>
            <p:cNvPr id="71" name="Grafik 70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274" y="2927681"/>
              <a:ext cx="781050" cy="704850"/>
            </a:xfrm>
            <a:prstGeom prst="rect">
              <a:avLst/>
            </a:prstGeom>
          </p:spPr>
        </p:pic>
        <p:pic>
          <p:nvPicPr>
            <p:cNvPr id="72" name="Grafik 71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628" y="4892309"/>
              <a:ext cx="342900" cy="342900"/>
            </a:xfrm>
            <a:prstGeom prst="rect">
              <a:avLst/>
            </a:prstGeom>
          </p:spPr>
        </p:pic>
        <p:pic>
          <p:nvPicPr>
            <p:cNvPr id="73" name="Grafik 72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904" y="3690970"/>
              <a:ext cx="733425" cy="733425"/>
            </a:xfrm>
            <a:prstGeom prst="rect">
              <a:avLst/>
            </a:prstGeom>
          </p:spPr>
        </p:pic>
        <p:pic>
          <p:nvPicPr>
            <p:cNvPr id="74" name="Grafik 73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012" y="4902995"/>
              <a:ext cx="180975" cy="161925"/>
            </a:xfrm>
            <a:prstGeom prst="rect">
              <a:avLst/>
            </a:prstGeom>
          </p:spPr>
        </p:pic>
        <p:pic>
          <p:nvPicPr>
            <p:cNvPr id="75" name="Grafik 74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763" y="1903418"/>
              <a:ext cx="504825" cy="447675"/>
            </a:xfrm>
            <a:prstGeom prst="rect">
              <a:avLst/>
            </a:prstGeom>
          </p:spPr>
        </p:pic>
        <p:pic>
          <p:nvPicPr>
            <p:cNvPr id="76" name="Grafik 75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210" y="2020725"/>
              <a:ext cx="466725" cy="485775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509" y="1195387"/>
              <a:ext cx="685800" cy="714375"/>
            </a:xfrm>
            <a:prstGeom prst="rect">
              <a:avLst/>
            </a:prstGeom>
          </p:spPr>
        </p:pic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171" y="2593308"/>
              <a:ext cx="228600" cy="247650"/>
            </a:xfrm>
            <a:prstGeom prst="rect">
              <a:avLst/>
            </a:prstGeom>
          </p:spPr>
        </p:pic>
        <p:pic>
          <p:nvPicPr>
            <p:cNvPr id="79" name="Grafik 78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3814" y="3830344"/>
              <a:ext cx="314325" cy="276225"/>
            </a:xfrm>
            <a:prstGeom prst="rect">
              <a:avLst/>
            </a:prstGeom>
          </p:spPr>
        </p:pic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59" y="4359941"/>
              <a:ext cx="571500" cy="571500"/>
            </a:xfrm>
            <a:prstGeom prst="rect">
              <a:avLst/>
            </a:prstGeom>
          </p:spPr>
        </p:pic>
        <p:pic>
          <p:nvPicPr>
            <p:cNvPr id="81" name="Grafik 80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428" y="4121968"/>
              <a:ext cx="304800" cy="304800"/>
            </a:xfrm>
            <a:prstGeom prst="rect">
              <a:avLst/>
            </a:prstGeom>
          </p:spPr>
        </p:pic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925" y="1220000"/>
              <a:ext cx="523875" cy="552450"/>
            </a:xfrm>
            <a:prstGeom prst="rect">
              <a:avLst/>
            </a:prstGeom>
          </p:spPr>
        </p:pic>
        <p:pic>
          <p:nvPicPr>
            <p:cNvPr id="115" name="Grafik 114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086" y="3643312"/>
              <a:ext cx="228600" cy="209550"/>
            </a:xfrm>
            <a:prstGeom prst="rect">
              <a:avLst/>
            </a:prstGeom>
          </p:spPr>
        </p:pic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537" y="5817220"/>
              <a:ext cx="219075" cy="200025"/>
            </a:xfrm>
            <a:prstGeom prst="rect">
              <a:avLst/>
            </a:prstGeom>
          </p:spPr>
        </p:pic>
        <p:pic>
          <p:nvPicPr>
            <p:cNvPr id="117" name="Grafik 116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675" y="4819919"/>
              <a:ext cx="209550" cy="190500"/>
            </a:xfrm>
            <a:prstGeom prst="rect">
              <a:avLst/>
            </a:prstGeom>
          </p:spPr>
        </p:pic>
        <p:pic>
          <p:nvPicPr>
            <p:cNvPr id="118" name="Grafik 117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4561673"/>
              <a:ext cx="200025" cy="180975"/>
            </a:xfrm>
            <a:prstGeom prst="rect">
              <a:avLst/>
            </a:prstGeom>
          </p:spPr>
        </p:pic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698" y="2060297"/>
              <a:ext cx="152400" cy="171450"/>
            </a:xfrm>
            <a:prstGeom prst="rect">
              <a:avLst/>
            </a:prstGeom>
          </p:spPr>
        </p:pic>
        <p:pic>
          <p:nvPicPr>
            <p:cNvPr id="120" name="Grafik 119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973" y="4226592"/>
              <a:ext cx="238125" cy="266700"/>
            </a:xfrm>
            <a:prstGeom prst="rect">
              <a:avLst/>
            </a:prstGeom>
          </p:spPr>
        </p:pic>
        <p:pic>
          <p:nvPicPr>
            <p:cNvPr id="121" name="Grafik 120"/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312" y="3017519"/>
              <a:ext cx="228600" cy="228600"/>
            </a:xfrm>
            <a:prstGeom prst="rect">
              <a:avLst/>
            </a:prstGeom>
          </p:spPr>
        </p:pic>
        <p:pic>
          <p:nvPicPr>
            <p:cNvPr id="122" name="Grafik 121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735" y="2464767"/>
              <a:ext cx="1047750" cy="923925"/>
            </a:xfrm>
            <a:prstGeom prst="rect">
              <a:avLst/>
            </a:prstGeom>
          </p:spPr>
        </p:pic>
        <p:pic>
          <p:nvPicPr>
            <p:cNvPr id="123" name="Grafik 122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715" y="5283094"/>
              <a:ext cx="266700" cy="266700"/>
            </a:xfrm>
            <a:prstGeom prst="rect">
              <a:avLst/>
            </a:prstGeom>
          </p:spPr>
        </p:pic>
        <p:pic>
          <p:nvPicPr>
            <p:cNvPr id="124" name="Grafik 123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13" y="5008211"/>
              <a:ext cx="190500" cy="200025"/>
            </a:xfrm>
            <a:prstGeom prst="rect">
              <a:avLst/>
            </a:prstGeom>
          </p:spPr>
        </p:pic>
        <p:pic>
          <p:nvPicPr>
            <p:cNvPr id="125" name="Grafik 124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601" y="5628975"/>
              <a:ext cx="428625" cy="419100"/>
            </a:xfrm>
            <a:prstGeom prst="rect">
              <a:avLst/>
            </a:prstGeom>
          </p:spPr>
        </p:pic>
        <p:pic>
          <p:nvPicPr>
            <p:cNvPr id="126" name="Grafik 125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082" y="2990849"/>
              <a:ext cx="142875" cy="142875"/>
            </a:xfrm>
            <a:prstGeom prst="rect">
              <a:avLst/>
            </a:prstGeom>
          </p:spPr>
        </p:pic>
        <p:pic>
          <p:nvPicPr>
            <p:cNvPr id="127" name="Grafik 126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011" y="5636245"/>
              <a:ext cx="419100" cy="381000"/>
            </a:xfrm>
            <a:prstGeom prst="rect">
              <a:avLst/>
            </a:prstGeom>
          </p:spPr>
        </p:pic>
        <p:pic>
          <p:nvPicPr>
            <p:cNvPr id="128" name="Grafik 127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052" y="5148532"/>
              <a:ext cx="171450" cy="171450"/>
            </a:xfrm>
            <a:prstGeom prst="rect">
              <a:avLst/>
            </a:prstGeom>
          </p:spPr>
        </p:pic>
        <p:pic>
          <p:nvPicPr>
            <p:cNvPr id="129" name="Grafik 128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786" y="1860556"/>
              <a:ext cx="523875" cy="533400"/>
            </a:xfrm>
            <a:prstGeom prst="rect">
              <a:avLst/>
            </a:prstGeom>
          </p:spPr>
        </p:pic>
        <p:pic>
          <p:nvPicPr>
            <p:cNvPr id="130" name="Grafik 129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65" y="1393050"/>
              <a:ext cx="180975" cy="180975"/>
            </a:xfrm>
            <a:prstGeom prst="rect">
              <a:avLst/>
            </a:prstGeom>
          </p:spPr>
        </p:pic>
        <p:pic>
          <p:nvPicPr>
            <p:cNvPr id="131" name="Grafik 130"/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536" y="2274267"/>
              <a:ext cx="314325" cy="381000"/>
            </a:xfrm>
            <a:prstGeom prst="rect">
              <a:avLst/>
            </a:prstGeom>
          </p:spPr>
        </p:pic>
        <p:pic>
          <p:nvPicPr>
            <p:cNvPr id="132" name="Grafik 131"/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698" y="3471862"/>
              <a:ext cx="276225" cy="276225"/>
            </a:xfrm>
            <a:prstGeom prst="rect">
              <a:avLst/>
            </a:prstGeom>
          </p:spPr>
        </p:pic>
        <p:pic>
          <p:nvPicPr>
            <p:cNvPr id="133" name="Grafik 132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838" y="3290887"/>
              <a:ext cx="161925" cy="180975"/>
            </a:xfrm>
            <a:prstGeom prst="rect">
              <a:avLst/>
            </a:prstGeom>
          </p:spPr>
        </p:pic>
        <p:pic>
          <p:nvPicPr>
            <p:cNvPr id="134" name="Grafik 133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538" y="5260007"/>
              <a:ext cx="733425" cy="752475"/>
            </a:xfrm>
            <a:prstGeom prst="rect">
              <a:avLst/>
            </a:prstGeom>
          </p:spPr>
        </p:pic>
        <p:pic>
          <p:nvPicPr>
            <p:cNvPr id="135" name="Grafik 134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499" y="3890657"/>
              <a:ext cx="219075" cy="219075"/>
            </a:xfrm>
            <a:prstGeom prst="rect">
              <a:avLst/>
            </a:prstGeom>
          </p:spPr>
        </p:pic>
        <p:pic>
          <p:nvPicPr>
            <p:cNvPr id="136" name="Grafik 135"/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21" y="3164700"/>
              <a:ext cx="457200" cy="457200"/>
            </a:xfrm>
            <a:prstGeom prst="rect">
              <a:avLst/>
            </a:prstGeom>
          </p:spPr>
        </p:pic>
        <p:pic>
          <p:nvPicPr>
            <p:cNvPr id="137" name="Grafik 136"/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527" y="2522291"/>
              <a:ext cx="228600" cy="257175"/>
            </a:xfrm>
            <a:prstGeom prst="rect">
              <a:avLst/>
            </a:prstGeom>
          </p:spPr>
        </p:pic>
        <p:pic>
          <p:nvPicPr>
            <p:cNvPr id="138" name="Grafik 137"/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749" y="4676475"/>
              <a:ext cx="904875" cy="952500"/>
            </a:xfrm>
            <a:prstGeom prst="rect">
              <a:avLst/>
            </a:prstGeom>
          </p:spPr>
        </p:pic>
        <p:pic>
          <p:nvPicPr>
            <p:cNvPr id="139" name="Grafik 138"/>
            <p:cNvPicPr>
              <a:picLocks noChangeAspect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451" y="2890837"/>
              <a:ext cx="466725" cy="457200"/>
            </a:xfrm>
            <a:prstGeom prst="rect">
              <a:avLst/>
            </a:prstGeom>
          </p:spPr>
        </p:pic>
        <p:pic>
          <p:nvPicPr>
            <p:cNvPr id="140" name="Grafik 139"/>
            <p:cNvPicPr>
              <a:picLocks noChangeAspect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594" y="1683883"/>
              <a:ext cx="752475" cy="752475"/>
            </a:xfrm>
            <a:prstGeom prst="rect">
              <a:avLst/>
            </a:prstGeom>
          </p:spPr>
        </p:pic>
        <p:pic>
          <p:nvPicPr>
            <p:cNvPr id="141" name="Grafik 140"/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344" y="3714748"/>
              <a:ext cx="381000" cy="352425"/>
            </a:xfrm>
            <a:prstGeom prst="rect">
              <a:avLst/>
            </a:prstGeom>
          </p:spPr>
        </p:pic>
        <p:pic>
          <p:nvPicPr>
            <p:cNvPr id="142" name="Grafik 141"/>
            <p:cNvPicPr>
              <a:picLocks noChangeAspect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701" y="3282012"/>
              <a:ext cx="180975" cy="180975"/>
            </a:xfrm>
            <a:prstGeom prst="rect">
              <a:avLst/>
            </a:prstGeom>
          </p:spPr>
        </p:pic>
        <p:pic>
          <p:nvPicPr>
            <p:cNvPr id="143" name="Grafik 142"/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625" y="4653231"/>
              <a:ext cx="342900" cy="342900"/>
            </a:xfrm>
            <a:prstGeom prst="rect">
              <a:avLst/>
            </a:prstGeom>
          </p:spPr>
        </p:pic>
        <p:pic>
          <p:nvPicPr>
            <p:cNvPr id="144" name="Grafik 143"/>
            <p:cNvPicPr>
              <a:picLocks noChangeAspect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839" y="4842209"/>
              <a:ext cx="219075" cy="219075"/>
            </a:xfrm>
            <a:prstGeom prst="rect">
              <a:avLst/>
            </a:prstGeom>
          </p:spPr>
        </p:pic>
        <p:pic>
          <p:nvPicPr>
            <p:cNvPr id="145" name="Grafik 144"/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636" y="4524375"/>
              <a:ext cx="200025" cy="209550"/>
            </a:xfrm>
            <a:prstGeom prst="rect">
              <a:avLst/>
            </a:prstGeom>
          </p:spPr>
        </p:pic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986" y="4319587"/>
              <a:ext cx="171450" cy="180975"/>
            </a:xfrm>
            <a:prstGeom prst="rect">
              <a:avLst/>
            </a:prstGeom>
          </p:spPr>
        </p:pic>
        <p:pic>
          <p:nvPicPr>
            <p:cNvPr id="147" name="Grafik 146"/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278" y="3326129"/>
              <a:ext cx="228600" cy="228600"/>
            </a:xfrm>
            <a:prstGeom prst="rect">
              <a:avLst/>
            </a:prstGeom>
          </p:spPr>
        </p:pic>
        <p:pic>
          <p:nvPicPr>
            <p:cNvPr id="148" name="Grafik 147"/>
            <p:cNvPicPr>
              <a:picLocks noChangeAspect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166" y="1359297"/>
              <a:ext cx="457200" cy="476250"/>
            </a:xfrm>
            <a:prstGeom prst="rect">
              <a:avLst/>
            </a:prstGeom>
          </p:spPr>
        </p:pic>
        <p:pic>
          <p:nvPicPr>
            <p:cNvPr id="149" name="Grafik 148"/>
            <p:cNvPicPr>
              <a:picLocks noChangeAspect="1"/>
            </p:cNvPicPr>
            <p:nvPr/>
          </p:nvPicPr>
          <p:blipFill>
            <a:blip r:embed="rId8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090" y="5436220"/>
              <a:ext cx="600075" cy="600075"/>
            </a:xfrm>
            <a:prstGeom prst="rect">
              <a:avLst/>
            </a:prstGeom>
          </p:spPr>
        </p:pic>
        <p:pic>
          <p:nvPicPr>
            <p:cNvPr id="150" name="Grafik 149"/>
            <p:cNvPicPr>
              <a:picLocks noChangeAspect="1"/>
            </p:cNvPicPr>
            <p:nvPr/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21" y="5219969"/>
              <a:ext cx="190500" cy="190500"/>
            </a:xfrm>
            <a:prstGeom prst="rect">
              <a:avLst/>
            </a:prstGeom>
          </p:spPr>
        </p:pic>
        <p:pic>
          <p:nvPicPr>
            <p:cNvPr id="151" name="Grafik 150"/>
            <p:cNvPicPr>
              <a:picLocks noChangeAspect="1"/>
            </p:cNvPicPr>
            <p:nvPr/>
          </p:nvPicPr>
          <p:blipFill>
            <a:blip r:embed="rId8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062" y="3910011"/>
              <a:ext cx="876300" cy="866775"/>
            </a:xfrm>
            <a:prstGeom prst="rect">
              <a:avLst/>
            </a:prstGeom>
          </p:spPr>
        </p:pic>
        <p:pic>
          <p:nvPicPr>
            <p:cNvPr id="152" name="Grafik 151"/>
            <p:cNvPicPr>
              <a:picLocks noChangeAspect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460" y="3211829"/>
              <a:ext cx="200025" cy="228600"/>
            </a:xfrm>
            <a:prstGeom prst="rect">
              <a:avLst/>
            </a:prstGeom>
          </p:spPr>
        </p:pic>
        <p:pic>
          <p:nvPicPr>
            <p:cNvPr id="153" name="Grafik 152"/>
            <p:cNvPicPr>
              <a:picLocks noChangeAspect="1"/>
            </p:cNvPicPr>
            <p:nvPr/>
          </p:nvPicPr>
          <p:blipFill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271" y="4996132"/>
              <a:ext cx="276225" cy="238125"/>
            </a:xfrm>
            <a:prstGeom prst="rect">
              <a:avLst/>
            </a:prstGeom>
          </p:spPr>
        </p:pic>
        <p:pic>
          <p:nvPicPr>
            <p:cNvPr id="154" name="Grafik 153"/>
            <p:cNvPicPr>
              <a:picLocks noChangeAspect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863" y="5411422"/>
              <a:ext cx="171450" cy="171450"/>
            </a:xfrm>
            <a:prstGeom prst="rect">
              <a:avLst/>
            </a:prstGeom>
          </p:spPr>
        </p:pic>
        <p:pic>
          <p:nvPicPr>
            <p:cNvPr id="155" name="Grafik 154"/>
            <p:cNvPicPr>
              <a:picLocks noChangeAspect="1"/>
            </p:cNvPicPr>
            <p:nvPr/>
          </p:nvPicPr>
          <p:blipFill>
            <a:blip r:embed="rId9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537" y="5540995"/>
              <a:ext cx="219075" cy="219075"/>
            </a:xfrm>
            <a:prstGeom prst="rect">
              <a:avLst/>
            </a:prstGeom>
          </p:spPr>
        </p:pic>
        <p:pic>
          <p:nvPicPr>
            <p:cNvPr id="156" name="Grafik 155"/>
            <p:cNvPicPr>
              <a:picLocks noChangeAspect="1"/>
            </p:cNvPicPr>
            <p:nvPr/>
          </p:nvPicPr>
          <p:blipFill>
            <a:blip r:embed="rId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037" y="2405061"/>
              <a:ext cx="295275" cy="295275"/>
            </a:xfrm>
            <a:prstGeom prst="rect">
              <a:avLst/>
            </a:prstGeom>
          </p:spPr>
        </p:pic>
        <p:pic>
          <p:nvPicPr>
            <p:cNvPr id="157" name="Grafik 156"/>
            <p:cNvPicPr>
              <a:picLocks noChangeAspect="1"/>
            </p:cNvPicPr>
            <p:nvPr/>
          </p:nvPicPr>
          <p:blipFill>
            <a:blip r:embed="rId9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4" y="1299891"/>
              <a:ext cx="514350" cy="476250"/>
            </a:xfrm>
            <a:prstGeom prst="rect">
              <a:avLst/>
            </a:prstGeom>
          </p:spPr>
        </p:pic>
        <p:pic>
          <p:nvPicPr>
            <p:cNvPr id="158" name="Grafik 157"/>
            <p:cNvPicPr>
              <a:picLocks noChangeAspect="1"/>
            </p:cNvPicPr>
            <p:nvPr/>
          </p:nvPicPr>
          <p:blipFill>
            <a:blip r:embed="rId9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400" y="1187847"/>
              <a:ext cx="400050" cy="409575"/>
            </a:xfrm>
            <a:prstGeom prst="rect">
              <a:avLst/>
            </a:prstGeom>
          </p:spPr>
        </p:pic>
        <p:pic>
          <p:nvPicPr>
            <p:cNvPr id="159" name="Grafik 158"/>
            <p:cNvPicPr>
              <a:picLocks noChangeAspect="1"/>
            </p:cNvPicPr>
            <p:nvPr/>
          </p:nvPicPr>
          <p:blipFill>
            <a:blip r:embed="rId9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52" y="5636245"/>
              <a:ext cx="400050" cy="400050"/>
            </a:xfrm>
            <a:prstGeom prst="rect">
              <a:avLst/>
            </a:prstGeom>
          </p:spPr>
        </p:pic>
        <p:pic>
          <p:nvPicPr>
            <p:cNvPr id="160" name="Grafik 159"/>
            <p:cNvPicPr>
              <a:picLocks noChangeAspect="1"/>
            </p:cNvPicPr>
            <p:nvPr/>
          </p:nvPicPr>
          <p:blipFill>
            <a:blip r:embed="rId9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549" y="1186202"/>
              <a:ext cx="600075" cy="571500"/>
            </a:xfrm>
            <a:prstGeom prst="rect">
              <a:avLst/>
            </a:prstGeom>
          </p:spPr>
        </p:pic>
        <p:pic>
          <p:nvPicPr>
            <p:cNvPr id="161" name="Grafik 160"/>
            <p:cNvPicPr>
              <a:picLocks noChangeAspect="1"/>
            </p:cNvPicPr>
            <p:nvPr/>
          </p:nvPicPr>
          <p:blipFill>
            <a:blip r:embed="rId9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299" y="5760070"/>
              <a:ext cx="314325" cy="276225"/>
            </a:xfrm>
            <a:prstGeom prst="rect">
              <a:avLst/>
            </a:prstGeom>
          </p:spPr>
        </p:pic>
        <p:pic>
          <p:nvPicPr>
            <p:cNvPr id="162" name="Grafik 161"/>
            <p:cNvPicPr>
              <a:picLocks noChangeAspect="1"/>
            </p:cNvPicPr>
            <p:nvPr/>
          </p:nvPicPr>
          <p:blipFill>
            <a:blip r:embed="rId9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602" y="4819920"/>
              <a:ext cx="590550" cy="590550"/>
            </a:xfrm>
            <a:prstGeom prst="rect">
              <a:avLst/>
            </a:prstGeom>
          </p:spPr>
        </p:pic>
        <p:pic>
          <p:nvPicPr>
            <p:cNvPr id="163" name="Grafik 162"/>
            <p:cNvPicPr>
              <a:picLocks noChangeAspect="1"/>
            </p:cNvPicPr>
            <p:nvPr/>
          </p:nvPicPr>
          <p:blipFill>
            <a:blip r:embed="rId9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881" y="2552699"/>
              <a:ext cx="523875" cy="48577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provided by the ‘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Neuroinformatik</a:t>
            </a:r>
            <a:r>
              <a:rPr lang="en-US" dirty="0" smtClean="0"/>
              <a:t>’ of the Ruhr-</a:t>
            </a:r>
            <a:r>
              <a:rPr lang="en-US" dirty="0" err="1" smtClean="0"/>
              <a:t>Universität</a:t>
            </a:r>
            <a:r>
              <a:rPr lang="en-US" dirty="0" smtClean="0"/>
              <a:t> Bonn – German Traffic Sign Recognition Benchmark competition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825" y="1339849"/>
            <a:ext cx="8642350" cy="18224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More than 50,000 images in total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43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PPM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Already labelled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lot of different sizes (smaller than 256x256)</a:t>
            </a:r>
          </a:p>
          <a:p>
            <a:endParaRPr lang="en-US" dirty="0"/>
          </a:p>
        </p:txBody>
      </p:sp>
      <p:sp>
        <p:nvSpPr>
          <p:cNvPr id="7" name="Pfeil nach rechts 6"/>
          <p:cNvSpPr/>
          <p:nvPr/>
        </p:nvSpPr>
        <p:spPr>
          <a:xfrm>
            <a:off x="982980" y="3371850"/>
            <a:ext cx="455295" cy="182880"/>
          </a:xfrm>
          <a:prstGeom prst="rightArrow">
            <a:avLst/>
          </a:prstGeom>
          <a:solidFill>
            <a:schemeClr val="accent6"/>
          </a:solidFill>
          <a:ln w="25400" cap="sq">
            <a:solidFill>
              <a:schemeClr val="accent6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392555" y="3764280"/>
            <a:ext cx="6358890" cy="2803920"/>
            <a:chOff x="1392555" y="3569970"/>
            <a:chExt cx="6358890" cy="2803920"/>
          </a:xfrm>
        </p:grpSpPr>
        <p:grpSp>
          <p:nvGrpSpPr>
            <p:cNvPr id="6" name="Gruppieren 5"/>
            <p:cNvGrpSpPr/>
            <p:nvPr/>
          </p:nvGrpSpPr>
          <p:grpSpPr>
            <a:xfrm>
              <a:off x="1392555" y="3569970"/>
              <a:ext cx="6358890" cy="2438400"/>
              <a:chOff x="1432560" y="3524250"/>
              <a:chExt cx="6358890" cy="2438400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2560" y="3524250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050" y="3524250"/>
                <a:ext cx="2438400" cy="2438400"/>
              </a:xfrm>
              <a:prstGeom prst="rect">
                <a:avLst/>
              </a:prstGeom>
            </p:spPr>
          </p:pic>
        </p:grpSp>
        <p:sp>
          <p:nvSpPr>
            <p:cNvPr id="8" name="Textfeld 7"/>
            <p:cNvSpPr txBox="1"/>
            <p:nvPr/>
          </p:nvSpPr>
          <p:spPr>
            <a:xfrm>
              <a:off x="1840230" y="6000750"/>
              <a:ext cx="154305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Squash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760720" y="6004560"/>
              <a:ext cx="154305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Random Noise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1682115" y="3278625"/>
            <a:ext cx="577977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either squash the images or fill the gaps with random noise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an </a:t>
            </a:r>
            <a:r>
              <a:rPr lang="en-US" dirty="0" err="1" smtClean="0"/>
              <a:t>AlexNet</a:t>
            </a:r>
            <a:r>
              <a:rPr lang="en-US" dirty="0" smtClean="0"/>
              <a:t> with our data set and reached an accuracy of about 97% of the trained network</a:t>
            </a:r>
            <a:endParaRPr lang="en-US" dirty="0"/>
          </a:p>
        </p:txBody>
      </p:sp>
      <p:sp>
        <p:nvSpPr>
          <p:cNvPr id="12" name="AutoShape 2" descr="imap://peter%2Ebudweiser@imap.web.de:993/fetch%3EUID%3E/INBOX%3E73003220?part=1.2&amp;type=image/jpeg&amp;filename=0c60094476b9681f77f2f4138225bba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uppieren 18"/>
          <p:cNvGrpSpPr/>
          <p:nvPr/>
        </p:nvGrpSpPr>
        <p:grpSpPr>
          <a:xfrm>
            <a:off x="155575" y="2005698"/>
            <a:ext cx="8737601" cy="3602382"/>
            <a:chOff x="155575" y="2840088"/>
            <a:chExt cx="8737601" cy="3602382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02" t="47621" r="39611" b="-221"/>
            <a:stretch/>
          </p:blipFill>
          <p:spPr>
            <a:xfrm>
              <a:off x="155575" y="2840088"/>
              <a:ext cx="4320000" cy="3102267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9" t="2904" r="10394" b="4379"/>
            <a:stretch/>
          </p:blipFill>
          <p:spPr>
            <a:xfrm>
              <a:off x="4573176" y="2840089"/>
              <a:ext cx="4320000" cy="3080652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1544050" y="6069330"/>
              <a:ext cx="154305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Squash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961651" y="6073140"/>
              <a:ext cx="154305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Random Noise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489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6565" y="2574061"/>
            <a:ext cx="8637166" cy="1584177"/>
          </a:xfrm>
        </p:spPr>
        <p:txBody>
          <a:bodyPr/>
          <a:lstStyle/>
          <a:p>
            <a:pPr algn="ctr"/>
            <a:r>
              <a:rPr lang="en-US" sz="5400" dirty="0" smtClean="0"/>
              <a:t>LIVE 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79791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BD"/>
      </a:accent1>
      <a:accent2>
        <a:srgbClr val="009440"/>
      </a:accent2>
      <a:accent3>
        <a:srgbClr val="777877"/>
      </a:accent3>
      <a:accent4>
        <a:srgbClr val="B2B3B2"/>
      </a:accent4>
      <a:accent5>
        <a:srgbClr val="DC5A26"/>
      </a:accent5>
      <a:accent6>
        <a:srgbClr val="143064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BD"/>
      </a:accent1>
      <a:accent2>
        <a:srgbClr val="009440"/>
      </a:accent2>
      <a:accent3>
        <a:srgbClr val="777877"/>
      </a:accent3>
      <a:accent4>
        <a:srgbClr val="B2B3B2"/>
      </a:accent4>
      <a:accent5>
        <a:srgbClr val="DC5A26"/>
      </a:accent5>
      <a:accent6>
        <a:srgbClr val="143064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Helvetica Neue</vt:lpstr>
      <vt:lpstr>Wingdings</vt:lpstr>
      <vt:lpstr>Arial</vt:lpstr>
      <vt:lpstr>Default</vt:lpstr>
      <vt:lpstr>Traffic Sign Recognition – SignKafe </vt:lpstr>
      <vt:lpstr>Our Goal: Classify more than 40 different German Traffic Signs and detect them in an everyday image</vt:lpstr>
      <vt:lpstr>Images provided by the ‘Institut für Neuroinformatik’ of the Ruhr-Universität Bonn – German Traffic Sign Recognition Benchmark competition</vt:lpstr>
      <vt:lpstr>Trained an AlexNet with our data set and reached an accuracy of about 97% of the trained network</vt:lpstr>
      <vt:lpstr>LIVE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TRENDS</dc:title>
  <dc:creator>Peter Budweiser</dc:creator>
  <cp:lastModifiedBy>ga68fey</cp:lastModifiedBy>
  <cp:revision>18</cp:revision>
  <dcterms:modified xsi:type="dcterms:W3CDTF">2015-12-14T14:17:55Z</dcterms:modified>
</cp:coreProperties>
</file>