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4L0sxiB9pWyuVYOd7i2MR/no3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regular.fntdata"/><Relationship Id="rId25" Type="http://schemas.openxmlformats.org/officeDocument/2006/relationships/slide" Target="slides/slide21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5ff3be025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65ff3be025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5ff3be025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365ff3be025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60ddf4e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3660ddf4e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60ddf4e39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3660ddf4e39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60ddf4e3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660ddf4e39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60ddf4e3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660ddf4e3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60ddf4e39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3660ddf4e39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60ddf4e39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3660ddf4e39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60ddf4e39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660ddf4e39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60ddf4e39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660ddf4e39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660ddf4e39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8a0bfdf4f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g358a0bfdf4f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5ff3be02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08" name="Google Shape;108;g365ff3be025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5ff3be02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16" name="Google Shape;116;g365ff3be02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5ff3be025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24" name="Google Shape;124;g365ff3be025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5ff3be025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32" name="Google Shape;132;g365ff3be025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5ff3be025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40" name="Google Shape;140;g365ff3be025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5ff3be025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48" name="Google Shape;148;g365ff3be025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86ffd4e28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Image source: AI-generated</a:t>
            </a:r>
            <a:endParaRPr/>
          </a:p>
        </p:txBody>
      </p:sp>
      <p:sp>
        <p:nvSpPr>
          <p:cNvPr id="156" name="Google Shape;156;g3586ffd4e28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4cd75a29e_0_13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g354cd75a29e_0_13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g354cd75a29e_0_1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354cd75a29e_0_1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g354cd75a29e_0_139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" name="Google Shape;19;g354cd75a29e_0_139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g354cd75a29e_0_13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cd75a29e_0_200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82" name="Google Shape;82;g354cd75a29e_0_20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g354cd75a29e_0_203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85" name="Google Shape;85;g354cd75a29e_0_20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354cd75a29e_0_20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g354cd75a29e_0_203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g354cd75a29e_0_203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g354cd75a29e_0_20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4cd75a29e_0_2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54cd75a29e_0_2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3" name="Google Shape;23;g354cd75a29e_0_21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g354cd75a29e_0_2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g354cd75a29e_0_2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g354cd75a29e_0_2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354cd75a29e_0_14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9" name="Google Shape;29;g354cd75a29e_0_1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54cd75a29e_0_1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g354cd75a29e_0_147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g354cd75a29e_0_14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4cd75a29e_0_15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g354cd75a29e_0_15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6" name="Google Shape;36;g354cd75a29e_0_1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354cd75a29e_0_1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g354cd75a29e_0_153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9" name="Google Shape;39;g354cd75a29e_0_153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0" name="Google Shape;40;g354cd75a29e_0_15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4cd75a29e_0_16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g354cd75a29e_0_16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4" name="Google Shape;44;g354cd75a29e_0_1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354cd75a29e_0_1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g354cd75a29e_0_161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7" name="Google Shape;47;g354cd75a29e_0_161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8" name="Google Shape;48;g354cd75a29e_0_161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9" name="Google Shape;49;g354cd75a29e_0_16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4cd75a29e_0_17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g354cd75a29e_0_17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3" name="Google Shape;53;g354cd75a29e_0_1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354cd75a29e_0_1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g354cd75a29e_0_17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6" name="Google Shape;56;g354cd75a29e_0_17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4cd75a29e_0_17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g354cd75a29e_0_17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0" name="Google Shape;60;g354cd75a29e_0_1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54cd75a29e_0_1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g354cd75a29e_0_177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3" name="Google Shape;63;g354cd75a29e_0_177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4" name="Google Shape;64;g354cd75a29e_0_17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g354cd75a29e_0_185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7" name="Google Shape;67;g354cd75a29e_0_18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354cd75a29e_0_18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g354cd75a29e_0_185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g354cd75a29e_0_18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4cd75a29e_0_19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g354cd75a29e_0_19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74" name="Google Shape;74;g354cd75a29e_0_19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354cd75a29e_0_19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g354cd75a29e_0_191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77" name="Google Shape;77;g354cd75a29e_0_191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g354cd75a29e_0_191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9" name="Google Shape;79;g354cd75a29e_0_19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4cd75a29e_0_1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g354cd75a29e_0_1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354cd75a29e_0_1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bit.ly/feedback_mnm" TargetMode="External"/><Relationship Id="rId4" Type="http://schemas.openxmlformats.org/officeDocument/2006/relationships/hyperlink" Target="http://bit.ly/feedback_mn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idx="1" type="subTitle"/>
          </p:nvPr>
        </p:nvSpPr>
        <p:spPr>
          <a:xfrm>
            <a:off x="1148325" y="1673175"/>
            <a:ext cx="10294200" cy="4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Intro to Learning Theory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t/>
            </a:r>
            <a:endParaRPr sz="96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Md. Nurul Muttakin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Lecturer, CSE, BUET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5ff3be025_0_85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Theory: Intuition</a:t>
            </a:r>
            <a:endParaRPr sz="1829"/>
          </a:p>
        </p:txBody>
      </p:sp>
      <p:sp>
        <p:nvSpPr>
          <p:cNvPr id="167" name="Google Shape;167;g365ff3be025_0_8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68" name="Google Shape;168;g365ff3be025_0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365ff3be025_0_85"/>
          <p:cNvSpPr txBox="1"/>
          <p:nvPr>
            <p:ph idx="1" type="body"/>
          </p:nvPr>
        </p:nvSpPr>
        <p:spPr>
          <a:xfrm>
            <a:off x="274650" y="2466725"/>
            <a:ext cx="11642700" cy="17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4572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-US" sz="3400"/>
              <a:t>Any hypothesis that is </a:t>
            </a:r>
            <a:r>
              <a:rPr b="1" i="1" lang="en-US" sz="3400"/>
              <a:t>seriously wrong</a:t>
            </a:r>
            <a:r>
              <a:rPr lang="en-US" sz="3400"/>
              <a:t> will almost certainly be </a:t>
            </a:r>
            <a:r>
              <a:rPr b="1" i="1" lang="en-US" sz="3400"/>
              <a:t>“found out” </a:t>
            </a:r>
            <a:r>
              <a:rPr lang="en-US" sz="3400"/>
              <a:t>with </a:t>
            </a:r>
            <a:r>
              <a:rPr b="1" i="1" lang="en-US" sz="3400"/>
              <a:t>high probability</a:t>
            </a:r>
            <a:r>
              <a:rPr lang="en-US" sz="3400"/>
              <a:t> after a </a:t>
            </a:r>
            <a:r>
              <a:rPr b="1" i="1" lang="en-US" sz="3400"/>
              <a:t>small number of examples</a:t>
            </a:r>
            <a:r>
              <a:rPr lang="en-US" sz="3400"/>
              <a:t>, because it will make an incorrect prediction.</a:t>
            </a:r>
            <a:endParaRPr sz="3400"/>
          </a:p>
          <a:p>
            <a:pPr indent="0" lvl="0" marL="914400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5ff3be025_0_93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Theory: Intuition</a:t>
            </a:r>
            <a:endParaRPr sz="1829"/>
          </a:p>
        </p:txBody>
      </p:sp>
      <p:sp>
        <p:nvSpPr>
          <p:cNvPr id="175" name="Google Shape;175;g365ff3be025_0_9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76" name="Google Shape;176;g365ff3be025_0_9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365ff3be025_0_93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4381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Thus, any hypothesis that is </a:t>
            </a:r>
            <a:r>
              <a:rPr b="1" lang="en-US" sz="3300"/>
              <a:t>consistent</a:t>
            </a:r>
            <a:r>
              <a:rPr lang="en-US" sz="3300"/>
              <a:t> with a </a:t>
            </a:r>
            <a:r>
              <a:rPr b="1" lang="en-US" sz="3300"/>
              <a:t>sufficiently large</a:t>
            </a:r>
            <a:r>
              <a:rPr lang="en-US" sz="3300"/>
              <a:t> set of training examples is </a:t>
            </a:r>
            <a:r>
              <a:rPr b="1" lang="en-US" sz="3300"/>
              <a:t>unlikely </a:t>
            </a:r>
            <a:r>
              <a:rPr lang="en-US" sz="3300"/>
              <a:t>to be </a:t>
            </a:r>
            <a:r>
              <a:rPr b="1" lang="en-US" sz="3300"/>
              <a:t>seriously wrong</a:t>
            </a:r>
            <a:r>
              <a:rPr lang="en-US" sz="3300"/>
              <a:t>: </a:t>
            </a:r>
            <a:endParaRPr sz="3300"/>
          </a:p>
          <a:p>
            <a:pPr indent="-4381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3300"/>
              <a:buChar char="●"/>
            </a:pPr>
            <a:r>
              <a:rPr lang="en-US" sz="3300"/>
              <a:t>Such a hypothesis </a:t>
            </a:r>
            <a:r>
              <a:rPr lang="en-US" sz="3300"/>
              <a:t>must be </a:t>
            </a:r>
            <a:r>
              <a:rPr b="1" lang="en-US" sz="3300"/>
              <a:t>probably approximately correct (PAC)</a:t>
            </a:r>
            <a:endParaRPr b="1" sz="3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60ddf4e39_0_0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PAC Learning</a:t>
            </a:r>
            <a:endParaRPr sz="1829"/>
          </a:p>
        </p:txBody>
      </p:sp>
      <p:sp>
        <p:nvSpPr>
          <p:cNvPr id="183" name="Google Shape;183;g3660ddf4e39_0_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84" name="Google Shape;184;g3660ddf4e3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g3660ddf4e39_0_0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4635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700"/>
              <a:t>Any learning algorithm that returns hypotheses that are probably approximately correct is called a</a:t>
            </a:r>
            <a:r>
              <a:rPr b="1" lang="en-US" sz="3700"/>
              <a:t> PAC learning algorithm </a:t>
            </a:r>
            <a:endParaRPr b="1" sz="3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60ddf4e39_0_7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PAC Learning: Assumptions</a:t>
            </a:r>
            <a:endParaRPr sz="1829"/>
          </a:p>
        </p:txBody>
      </p:sp>
      <p:sp>
        <p:nvSpPr>
          <p:cNvPr id="191" name="Google Shape;191;g3660ddf4e39_0_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92" name="Google Shape;192;g3660ddf4e39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g3660ddf4e39_0_7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US" sz="2700"/>
              <a:t>Stationarity (Assumption 1): </a:t>
            </a:r>
            <a:r>
              <a:rPr lang="en-US" sz="2700"/>
              <a:t>F</a:t>
            </a:r>
            <a:r>
              <a:rPr lang="en-US" sz="2700"/>
              <a:t>uture examples are going to be drawn from the same fixed distribution </a:t>
            </a:r>
            <a:r>
              <a:rPr b="1" i="1" lang="en-US" sz="2700"/>
              <a:t>P(E)=P(X, Y) </a:t>
            </a:r>
            <a:r>
              <a:rPr lang="en-US" sz="2700"/>
              <a:t>as past examples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US" sz="2700"/>
              <a:t>Noiseless </a:t>
            </a:r>
            <a:r>
              <a:rPr b="1" lang="en-US" sz="2700"/>
              <a:t>(Assumption 2): </a:t>
            </a:r>
            <a:r>
              <a:rPr lang="en-US" sz="2700"/>
              <a:t>The true function </a:t>
            </a:r>
            <a:r>
              <a:rPr b="1" i="1" lang="en-US" sz="2700"/>
              <a:t>f</a:t>
            </a:r>
            <a:r>
              <a:rPr b="1" lang="en-US" sz="2700"/>
              <a:t> </a:t>
            </a:r>
            <a:r>
              <a:rPr lang="en-US" sz="2700"/>
              <a:t>is deterministic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US" sz="2700"/>
              <a:t>Realizability </a:t>
            </a:r>
            <a:r>
              <a:rPr b="1" lang="en-US" sz="2700"/>
              <a:t>(Assumption 3):  </a:t>
            </a:r>
            <a:r>
              <a:rPr lang="en-US" sz="2700"/>
              <a:t>True function</a:t>
            </a:r>
            <a:r>
              <a:rPr b="1" lang="en-US" sz="2700"/>
              <a:t> </a:t>
            </a:r>
            <a:r>
              <a:rPr b="1" i="1" lang="en-US" sz="2700"/>
              <a:t>f</a:t>
            </a:r>
            <a:r>
              <a:rPr b="1" lang="en-US" sz="2700"/>
              <a:t> </a:t>
            </a:r>
            <a:r>
              <a:rPr lang="en-US" sz="2700"/>
              <a:t>is a member of the hypothesis space </a:t>
            </a:r>
            <a:r>
              <a:rPr b="1" i="1" lang="en-US" sz="2700"/>
              <a:t>H</a:t>
            </a:r>
            <a:r>
              <a:rPr lang="en-US" sz="2700"/>
              <a:t> that is being considered.</a:t>
            </a:r>
            <a:endParaRPr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60ddf4e39_0_21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PAC Learning: Boolean Functions</a:t>
            </a:r>
            <a:endParaRPr sz="1829"/>
          </a:p>
        </p:txBody>
      </p:sp>
      <p:sp>
        <p:nvSpPr>
          <p:cNvPr id="199" name="Google Shape;199;g3660ddf4e39_0_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200" name="Google Shape;200;g3660ddf4e39_0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g3660ddf4e39_0_21"/>
          <p:cNvSpPr txBox="1"/>
          <p:nvPr>
            <p:ph idx="1" type="body"/>
          </p:nvPr>
        </p:nvSpPr>
        <p:spPr>
          <a:xfrm>
            <a:off x="365375" y="1281700"/>
            <a:ext cx="252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US" sz="2700"/>
              <a:t>0/1 Loss: </a:t>
            </a:r>
            <a:endParaRPr sz="2700"/>
          </a:p>
        </p:txBody>
      </p:sp>
      <p:pic>
        <p:nvPicPr>
          <p:cNvPr id="202" name="Google Shape;202;g3660ddf4e39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88" y="2195100"/>
            <a:ext cx="6105525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660ddf4e39_0_21"/>
          <p:cNvSpPr txBox="1"/>
          <p:nvPr>
            <p:ph idx="1" type="body"/>
          </p:nvPr>
        </p:nvSpPr>
        <p:spPr>
          <a:xfrm>
            <a:off x="365375" y="3101100"/>
            <a:ext cx="66840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US" sz="2700"/>
              <a:t>Expected </a:t>
            </a:r>
            <a:r>
              <a:rPr b="1" lang="en-US" sz="2700"/>
              <a:t>Generalization Loss:</a:t>
            </a:r>
            <a:r>
              <a:rPr b="1" lang="en-US" sz="2700"/>
              <a:t>  </a:t>
            </a:r>
            <a:endParaRPr sz="2700"/>
          </a:p>
        </p:txBody>
      </p:sp>
      <p:pic>
        <p:nvPicPr>
          <p:cNvPr id="204" name="Google Shape;204;g3660ddf4e39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325" y="4196700"/>
            <a:ext cx="7753424" cy="13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60ddf4e39_0_43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PAC Learning: Boolean Functions</a:t>
            </a:r>
            <a:endParaRPr sz="1829"/>
          </a:p>
        </p:txBody>
      </p:sp>
      <p:sp>
        <p:nvSpPr>
          <p:cNvPr id="210" name="Google Shape;210;g3660ddf4e39_0_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211" name="Google Shape;211;g3660ddf4e39_0_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3660ddf4e39_0_43"/>
          <p:cNvSpPr txBox="1"/>
          <p:nvPr>
            <p:ph idx="1" type="body"/>
          </p:nvPr>
        </p:nvSpPr>
        <p:spPr>
          <a:xfrm>
            <a:off x="379875" y="1201750"/>
            <a:ext cx="11265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US" sz="2700"/>
              <a:t>Expected Generalization Loss error with 0/1 loss:  </a:t>
            </a:r>
            <a:endParaRPr sz="2700"/>
          </a:p>
        </p:txBody>
      </p:sp>
      <p:pic>
        <p:nvPicPr>
          <p:cNvPr id="213" name="Google Shape;213;g3660ddf4e39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00" y="2884074"/>
            <a:ext cx="9596426" cy="113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660ddf4e39_0_4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660ddf4e39_0_43"/>
          <p:cNvSpPr txBox="1"/>
          <p:nvPr>
            <p:ph idx="1" type="body"/>
          </p:nvPr>
        </p:nvSpPr>
        <p:spPr>
          <a:xfrm>
            <a:off x="539400" y="4079950"/>
            <a:ext cx="112656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i="1" lang="en-US" sz="2700"/>
              <a:t>error(h) </a:t>
            </a:r>
            <a:r>
              <a:rPr lang="en-US" sz="2700"/>
              <a:t>is the probability that </a:t>
            </a:r>
            <a:r>
              <a:rPr b="1" i="1" lang="en-US" sz="2700"/>
              <a:t>h</a:t>
            </a:r>
            <a:r>
              <a:rPr lang="en-US" sz="2700"/>
              <a:t> misclassifies a new example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 hypothesis </a:t>
            </a:r>
            <a:r>
              <a:rPr b="1" i="1" lang="en-US" sz="2700"/>
              <a:t>h</a:t>
            </a:r>
            <a:r>
              <a:rPr b="1" lang="en-US" sz="2700"/>
              <a:t> </a:t>
            </a:r>
            <a:r>
              <a:rPr lang="en-US" sz="2700"/>
              <a:t>is  </a:t>
            </a:r>
            <a:r>
              <a:rPr b="1" lang="en-US" sz="2700"/>
              <a:t>approximately correct </a:t>
            </a:r>
            <a:r>
              <a:rPr lang="en-US" sz="2700"/>
              <a:t>if</a:t>
            </a:r>
            <a:r>
              <a:rPr b="1" lang="en-US" sz="2700"/>
              <a:t> </a:t>
            </a:r>
            <a:r>
              <a:rPr b="1" i="1" lang="en-US" sz="2700"/>
              <a:t>error(h) ≤𝜖 ,  </a:t>
            </a:r>
            <a:r>
              <a:rPr b="1" i="1" lang="en-US" sz="2700"/>
              <a:t>𝜖 </a:t>
            </a:r>
            <a:r>
              <a:rPr i="1" lang="en-US" sz="2700"/>
              <a:t> is a small constant</a:t>
            </a:r>
            <a:endParaRPr i="1" sz="2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60ddf4e39_0_65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PAC Learning: Boolean Functions</a:t>
            </a:r>
            <a:endParaRPr sz="1829"/>
          </a:p>
        </p:txBody>
      </p:sp>
      <p:sp>
        <p:nvSpPr>
          <p:cNvPr id="221" name="Google Shape;221;g3660ddf4e39_0_6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222" name="Google Shape;222;g3660ddf4e39_0_6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g3660ddf4e39_0_6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660ddf4e39_0_65"/>
          <p:cNvSpPr txBox="1"/>
          <p:nvPr>
            <p:ph idx="1" type="body"/>
          </p:nvPr>
        </p:nvSpPr>
        <p:spPr>
          <a:xfrm>
            <a:off x="419700" y="1136750"/>
            <a:ext cx="11530200" cy="28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Find </a:t>
            </a:r>
            <a:r>
              <a:rPr lang="en-US" sz="2900"/>
              <a:t>an </a:t>
            </a:r>
            <a:r>
              <a:rPr b="1" i="1" lang="en-US" sz="2900"/>
              <a:t>N </a:t>
            </a:r>
            <a:r>
              <a:rPr lang="en-US" sz="2900"/>
              <a:t>such that, </a:t>
            </a:r>
            <a:endParaRPr sz="2900"/>
          </a:p>
          <a:p>
            <a:pPr indent="-41275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after training on </a:t>
            </a:r>
            <a:r>
              <a:rPr b="1" i="1" lang="en-US" sz="2900"/>
              <a:t>N</a:t>
            </a:r>
            <a:r>
              <a:rPr lang="en-US" sz="2900"/>
              <a:t> examples, </a:t>
            </a:r>
            <a:endParaRPr sz="2900"/>
          </a:p>
          <a:p>
            <a:pPr indent="-41275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with </a:t>
            </a:r>
            <a:r>
              <a:rPr b="1" lang="en-US" sz="2900"/>
              <a:t>high probability</a:t>
            </a:r>
            <a:r>
              <a:rPr lang="en-US" sz="2900"/>
              <a:t>, </a:t>
            </a:r>
            <a:endParaRPr sz="2900"/>
          </a:p>
          <a:p>
            <a:pPr indent="-41275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all </a:t>
            </a:r>
            <a:r>
              <a:rPr b="1" lang="en-US" sz="2900"/>
              <a:t>consistent </a:t>
            </a:r>
            <a:endParaRPr b="1" sz="29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hypotheses</a:t>
            </a:r>
            <a:r>
              <a:rPr lang="en-US" sz="2900"/>
              <a:t>  will be </a:t>
            </a:r>
            <a:r>
              <a:rPr b="1" lang="en-US" sz="2900"/>
              <a:t>approximately correct</a:t>
            </a:r>
            <a:r>
              <a:rPr lang="en-US" sz="2900"/>
              <a:t>.</a:t>
            </a:r>
            <a:endParaRPr i="1" sz="2700"/>
          </a:p>
        </p:txBody>
      </p:sp>
      <p:sp>
        <p:nvSpPr>
          <p:cNvPr id="225" name="Google Shape;225;g3660ddf4e39_0_65"/>
          <p:cNvSpPr txBox="1"/>
          <p:nvPr>
            <p:ph idx="1" type="body"/>
          </p:nvPr>
        </p:nvSpPr>
        <p:spPr>
          <a:xfrm>
            <a:off x="485100" y="3696850"/>
            <a:ext cx="11001000" cy="22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/>
              <a:t>Approximately Correct </a:t>
            </a:r>
            <a:r>
              <a:rPr lang="en-US" sz="2900"/>
              <a:t>means:</a:t>
            </a:r>
            <a:r>
              <a:rPr lang="en-US" sz="2900"/>
              <a:t> </a:t>
            </a:r>
            <a:endParaRPr sz="2900"/>
          </a:p>
          <a:p>
            <a:pPr indent="-398938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H</a:t>
            </a:r>
            <a:r>
              <a:rPr lang="en-US" sz="2900"/>
              <a:t>ypothesis </a:t>
            </a:r>
            <a:r>
              <a:rPr b="1" i="1" lang="en-US" sz="2900"/>
              <a:t>h </a:t>
            </a:r>
            <a:r>
              <a:rPr lang="en-US" sz="2900"/>
              <a:t>is “close” to the true function </a:t>
            </a:r>
            <a:r>
              <a:rPr b="1" i="1" lang="en-US" sz="2900"/>
              <a:t>f </a:t>
            </a:r>
            <a:r>
              <a:rPr lang="en-US" sz="2900"/>
              <a:t>in hypothesis space</a:t>
            </a:r>
            <a:r>
              <a:rPr lang="en-US" sz="2900"/>
              <a:t> </a:t>
            </a:r>
            <a:endParaRPr sz="2900"/>
          </a:p>
          <a:p>
            <a:pPr indent="-398938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i="1" lang="en-US" sz="2900"/>
              <a:t>h</a:t>
            </a:r>
            <a:r>
              <a:rPr lang="en-US" sz="2900"/>
              <a:t> </a:t>
            </a:r>
            <a:r>
              <a:rPr lang="en-US" sz="2900"/>
              <a:t>lies inside what is called the </a:t>
            </a:r>
            <a:r>
              <a:rPr b="1" i="1" lang="en-US" sz="2700"/>
              <a:t>𝜖 </a:t>
            </a:r>
            <a:r>
              <a:rPr b="1" lang="en-US" sz="2900"/>
              <a:t>-ball</a:t>
            </a:r>
            <a:r>
              <a:rPr lang="en-US" sz="2900"/>
              <a:t> around the true function </a:t>
            </a:r>
            <a:r>
              <a:rPr b="1" i="1" lang="en-US" sz="2900"/>
              <a:t>f</a:t>
            </a:r>
            <a:endParaRPr b="1" i="1" sz="2900"/>
          </a:p>
          <a:p>
            <a:pPr indent="-398938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900"/>
              <a:t>The hypothesis space outside </a:t>
            </a:r>
            <a:r>
              <a:rPr b="1" i="1" lang="en-US" sz="2700"/>
              <a:t>𝜖 </a:t>
            </a:r>
            <a:r>
              <a:rPr b="1" lang="en-US" sz="2900"/>
              <a:t>-ball</a:t>
            </a:r>
            <a:r>
              <a:rPr lang="en-US" sz="2900"/>
              <a:t> is called </a:t>
            </a:r>
            <a:endParaRPr baseline="-25000" sz="29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700"/>
          </a:p>
        </p:txBody>
      </p:sp>
      <p:pic>
        <p:nvPicPr>
          <p:cNvPr id="226" name="Google Shape;226;g3660ddf4e39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825" y="5044425"/>
            <a:ext cx="77872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60ddf4e39_0_88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PAC Learning: Boolean Functions</a:t>
            </a:r>
            <a:endParaRPr sz="1829"/>
          </a:p>
        </p:txBody>
      </p:sp>
      <p:sp>
        <p:nvSpPr>
          <p:cNvPr id="232" name="Google Shape;232;g3660ddf4e39_0_8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233" name="Google Shape;233;g3660ddf4e39_0_8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3660ddf4e39_0_8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660ddf4e39_0_88"/>
          <p:cNvSpPr txBox="1"/>
          <p:nvPr>
            <p:ph idx="1" type="body"/>
          </p:nvPr>
        </p:nvSpPr>
        <p:spPr>
          <a:xfrm>
            <a:off x="419700" y="1136750"/>
            <a:ext cx="11532600" cy="28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Derive the probability the a hypothesis </a:t>
            </a:r>
            <a:r>
              <a:rPr b="1" lang="en-US" sz="2900"/>
              <a:t> </a:t>
            </a:r>
            <a:r>
              <a:rPr lang="en-US" sz="2900"/>
              <a:t>                     and consistent with first </a:t>
            </a:r>
            <a:r>
              <a:rPr b="1" lang="en-US" sz="2900"/>
              <a:t>N</a:t>
            </a:r>
            <a:r>
              <a:rPr lang="en-US" sz="2900"/>
              <a:t> examples:</a:t>
            </a:r>
            <a:endParaRPr sz="2900"/>
          </a:p>
          <a:p>
            <a:pPr indent="-41275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  </a:t>
            </a:r>
            <a:endParaRPr sz="2900"/>
          </a:p>
          <a:p>
            <a:pPr indent="-41275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Probability ( h</a:t>
            </a:r>
            <a:r>
              <a:rPr baseline="-25000" lang="en-US" sz="2900"/>
              <a:t>b  </a:t>
            </a:r>
            <a:r>
              <a:rPr lang="en-US" sz="2900"/>
              <a:t> is consistent with a example ) &lt;= ( 1- ϵ )</a:t>
            </a:r>
            <a:endParaRPr sz="2900"/>
          </a:p>
          <a:p>
            <a:pPr indent="-41275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P ( </a:t>
            </a:r>
            <a:r>
              <a:rPr lang="en-US" sz="2900"/>
              <a:t>h</a:t>
            </a:r>
            <a:r>
              <a:rPr baseline="-25000" lang="en-US" sz="2900"/>
              <a:t>b  </a:t>
            </a:r>
            <a:r>
              <a:rPr lang="en-US" sz="2900"/>
              <a:t> is consistent with N examples ) &lt;= (1- ϵ)</a:t>
            </a:r>
            <a:r>
              <a:rPr baseline="30000" lang="en-US" sz="2900"/>
              <a:t>N</a:t>
            </a:r>
            <a:endParaRPr baseline="30000" sz="2900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236" name="Google Shape;236;g3660ddf4e39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7575" y="1223750"/>
            <a:ext cx="14478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3660ddf4e39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400" y="2081200"/>
            <a:ext cx="2223334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660ddf4e39_0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3637575"/>
            <a:ext cx="9925175" cy="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660ddf4e39_0_88"/>
          <p:cNvSpPr txBox="1"/>
          <p:nvPr/>
        </p:nvSpPr>
        <p:spPr>
          <a:xfrm>
            <a:off x="3274500" y="4560450"/>
            <a:ext cx="564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Can you prove this inequality?</a:t>
            </a:r>
            <a:endParaRPr b="1" sz="2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60ddf4e39_0_102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PAC Learning: Boolean Functions</a:t>
            </a:r>
            <a:endParaRPr sz="1829"/>
          </a:p>
        </p:txBody>
      </p:sp>
      <p:sp>
        <p:nvSpPr>
          <p:cNvPr id="245" name="Google Shape;245;g3660ddf4e39_0_10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246" name="Google Shape;246;g3660ddf4e39_0_1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3660ddf4e39_0_10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660ddf4e39_0_102"/>
          <p:cNvSpPr txBox="1"/>
          <p:nvPr>
            <p:ph idx="1" type="body"/>
          </p:nvPr>
        </p:nvSpPr>
        <p:spPr>
          <a:xfrm>
            <a:off x="419700" y="1136750"/>
            <a:ext cx="115326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Let us assume a small </a:t>
            </a:r>
            <a:r>
              <a:rPr lang="en-US" sz="2900"/>
              <a:t>probability</a:t>
            </a:r>
            <a:r>
              <a:rPr lang="en-US" sz="2900"/>
              <a:t> 𝛿 such that</a:t>
            </a:r>
            <a:endParaRPr sz="2900"/>
          </a:p>
        </p:txBody>
      </p:sp>
      <p:sp>
        <p:nvSpPr>
          <p:cNvPr id="249" name="Google Shape;249;g3660ddf4e39_0_102"/>
          <p:cNvSpPr txBox="1"/>
          <p:nvPr/>
        </p:nvSpPr>
        <p:spPr>
          <a:xfrm>
            <a:off x="3581400" y="2730750"/>
            <a:ext cx="564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Lato"/>
                <a:ea typeface="Lato"/>
                <a:cs typeface="Lato"/>
                <a:sym typeface="Lato"/>
              </a:rPr>
              <a:t>,    prove the following…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g3660ddf4e39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625" y="1818350"/>
            <a:ext cx="9103421" cy="58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660ddf4e39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375" y="2761313"/>
            <a:ext cx="31623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660ddf4e39_0_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175" y="3383375"/>
            <a:ext cx="34861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3660ddf4e39_0_102"/>
          <p:cNvSpPr txBox="1"/>
          <p:nvPr>
            <p:ph idx="1" type="body"/>
          </p:nvPr>
        </p:nvSpPr>
        <p:spPr>
          <a:xfrm>
            <a:off x="514375" y="4853800"/>
            <a:ext cx="115326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Now, calculate the sample complexity ( </a:t>
            </a:r>
            <a:r>
              <a:rPr b="1" lang="en-US" sz="2900"/>
              <a:t>N </a:t>
            </a:r>
            <a:r>
              <a:rPr lang="en-US" sz="2900"/>
              <a:t>) for a set of all Boolean functions with </a:t>
            </a:r>
            <a:r>
              <a:rPr b="1" lang="en-US" sz="2900"/>
              <a:t>n</a:t>
            </a:r>
            <a:r>
              <a:rPr lang="en-US" sz="2900"/>
              <a:t> attributes.</a:t>
            </a:r>
            <a:endParaRPr sz="2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60ddf4e39_0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Implications of PAC on generalization</a:t>
            </a:r>
            <a:endParaRPr sz="4300"/>
          </a:p>
        </p:txBody>
      </p:sp>
      <p:sp>
        <p:nvSpPr>
          <p:cNvPr id="260" name="Google Shape;260;g3660ddf4e39_0_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hypothesis space contains enough hypothesis to classify the given set of example all possible ways –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complexity in PAC requires all possible examples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we may restrict the hypothesis space –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may miss the true function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escape this dilemma –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275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Char char="●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 knowledge, 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Ockham's</a:t>
            </a: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razor, leanable subsets of the entire hypothesis space</a:t>
            </a:r>
            <a:endParaRPr sz="2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660ddf4e39_0_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</a:t>
            </a:r>
            <a:endParaRPr sz="1829"/>
          </a:p>
        </p:txBody>
      </p:sp>
      <p:sp>
        <p:nvSpPr>
          <p:cNvPr id="103" name="Google Shape;10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can we be sure that our learned hypothesis will predict well for </a:t>
            </a:r>
            <a:r>
              <a:rPr b="1" lang="en-US" sz="2700"/>
              <a:t>previously unseen inputs</a:t>
            </a:r>
            <a:r>
              <a:rPr lang="en-US" sz="2700"/>
              <a:t>?</a:t>
            </a:r>
            <a:endParaRPr sz="2700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Acknowledgement</a:t>
            </a:r>
            <a:endParaRPr b="1"/>
          </a:p>
        </p:txBody>
      </p:sp>
      <p:sp>
        <p:nvSpPr>
          <p:cNvPr id="267" name="Google Shape;26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Chapter 18 (3rd ed.)/19(4th ed.) (AIAMA) (Textbook</a:t>
            </a:r>
            <a:r>
              <a:rPr lang="en-US" sz="2400"/>
              <a:t>)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Online resources including LLMs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269" name="Google Shape;26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8a0bfdf4f_0_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600"/>
              <a:t>Feedback</a:t>
            </a:r>
            <a:endParaRPr/>
          </a:p>
        </p:txBody>
      </p:sp>
      <p:sp>
        <p:nvSpPr>
          <p:cNvPr id="275" name="Google Shape;275;g358a0bfdf4f_0_15"/>
          <p:cNvSpPr txBox="1"/>
          <p:nvPr>
            <p:ph idx="1" type="body"/>
          </p:nvPr>
        </p:nvSpPr>
        <p:spPr>
          <a:xfrm>
            <a:off x="953550" y="2821825"/>
            <a:ext cx="10056900" cy="9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81818"/>
              <a:buNone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Please share your valuable </a:t>
            </a:r>
            <a:r>
              <a:rPr b="1" lang="en-US" sz="4000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3"/>
              </a:rPr>
              <a:t>feedback</a:t>
            </a: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 .</a:t>
            </a:r>
            <a:endParaRPr b="1" sz="4000">
              <a:latin typeface="Times"/>
              <a:ea typeface="Times"/>
              <a:cs typeface="Times"/>
              <a:sym typeface="Times"/>
            </a:endParaRPr>
          </a:p>
          <a:p>
            <a:pPr indent="0" lvl="0" marL="2286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81818"/>
              <a:buNone/>
            </a:pP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Form link: </a:t>
            </a:r>
            <a:r>
              <a:rPr b="1" lang="en-US" sz="4000" u="sng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  <a:hlinkClick r:id="rId4"/>
              </a:rPr>
              <a:t>bit.ly/feedback_mnm</a:t>
            </a:r>
            <a:r>
              <a:rPr b="1" lang="en-US" sz="4000">
                <a:latin typeface="Times"/>
                <a:ea typeface="Times"/>
                <a:cs typeface="Times"/>
                <a:sym typeface="Times"/>
              </a:rPr>
              <a:t> </a:t>
            </a:r>
            <a:endParaRPr b="1" sz="4000">
              <a:latin typeface="Times"/>
              <a:ea typeface="Times"/>
              <a:cs typeface="Times"/>
              <a:sym typeface="Times"/>
            </a:endParaRPr>
          </a:p>
          <a:p>
            <a:pPr indent="0" lvl="0" marL="1143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2272"/>
              <a:buNone/>
            </a:pPr>
            <a:r>
              <a:t/>
            </a:r>
            <a:endParaRPr sz="32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76" name="Google Shape;276;g358a0bfdf4f_0_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277" name="Google Shape;277;g358a0bfdf4f_0_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5ff3be025_0_14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</a:t>
            </a:r>
            <a:endParaRPr sz="1829"/>
          </a:p>
        </p:txBody>
      </p:sp>
      <p:sp>
        <p:nvSpPr>
          <p:cNvPr id="111" name="Google Shape;111;g365ff3be025_0_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12" name="Google Shape;112;g365ff3be025_0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g365ff3be025_0_14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can we be sure that our learned hypothesis will predict well for </a:t>
            </a:r>
            <a:r>
              <a:rPr b="1" lang="en-US" sz="2700"/>
              <a:t>previously unseen inputs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do we know that the hypothesis </a:t>
            </a:r>
            <a:r>
              <a:rPr b="1" i="1" lang="en-US" sz="2700"/>
              <a:t>h</a:t>
            </a:r>
            <a:r>
              <a:rPr lang="en-US" sz="2700"/>
              <a:t> is close to the target function</a:t>
            </a:r>
            <a:r>
              <a:rPr b="1" i="1" lang="en-US" sz="2700"/>
              <a:t> f</a:t>
            </a:r>
            <a:r>
              <a:rPr lang="en-US" sz="2700"/>
              <a:t> if we don’t know what </a:t>
            </a:r>
            <a:r>
              <a:rPr b="1" i="1" lang="en-US" sz="2700"/>
              <a:t>f</a:t>
            </a:r>
            <a:r>
              <a:rPr lang="en-US" sz="2700"/>
              <a:t> is?</a:t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5ff3be025_0_21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</a:t>
            </a:r>
            <a:endParaRPr sz="1829"/>
          </a:p>
        </p:txBody>
      </p:sp>
      <p:sp>
        <p:nvSpPr>
          <p:cNvPr id="119" name="Google Shape;119;g365ff3be025_0_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20" name="Google Shape;120;g365ff3be025_0_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365ff3be025_0_21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can we be sure that our learned hypothesis will predict well for </a:t>
            </a:r>
            <a:r>
              <a:rPr b="1" lang="en-US" sz="2700"/>
              <a:t>previously unseen inputs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do we know that the hypothesis </a:t>
            </a:r>
            <a:r>
              <a:rPr b="1" i="1" lang="en-US" sz="2700"/>
              <a:t>h</a:t>
            </a:r>
            <a:r>
              <a:rPr lang="en-US" sz="2700"/>
              <a:t> is close to the target function</a:t>
            </a:r>
            <a:r>
              <a:rPr b="1" i="1" lang="en-US" sz="2700"/>
              <a:t> f</a:t>
            </a:r>
            <a:r>
              <a:rPr lang="en-US" sz="2700"/>
              <a:t> if we don’t know what </a:t>
            </a:r>
            <a:r>
              <a:rPr b="1" i="1" lang="en-US" sz="2700"/>
              <a:t>f</a:t>
            </a:r>
            <a:r>
              <a:rPr lang="en-US" sz="2700"/>
              <a:t> is?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</a:t>
            </a:r>
            <a:r>
              <a:rPr b="1" lang="en-US" sz="2700"/>
              <a:t>many examples</a:t>
            </a:r>
            <a:r>
              <a:rPr lang="en-US" sz="2700"/>
              <a:t> do we need to get a </a:t>
            </a:r>
            <a:r>
              <a:rPr b="1" lang="en-US" sz="2700"/>
              <a:t>good</a:t>
            </a:r>
            <a:r>
              <a:rPr lang="en-US" sz="2700"/>
              <a:t> </a:t>
            </a:r>
            <a:r>
              <a:rPr b="1" i="1" lang="en-US" sz="2700"/>
              <a:t>h</a:t>
            </a:r>
            <a:r>
              <a:rPr lang="en-US" sz="2700"/>
              <a:t>?</a:t>
            </a:r>
            <a:endParaRPr sz="2700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5ff3be025_0_35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</a:t>
            </a:r>
            <a:endParaRPr sz="1829"/>
          </a:p>
        </p:txBody>
      </p:sp>
      <p:sp>
        <p:nvSpPr>
          <p:cNvPr id="127" name="Google Shape;127;g365ff3be025_0_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28" name="Google Shape;128;g365ff3be025_0_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g365ff3be025_0_35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can we be sure that our learned hypothesis will predict well for </a:t>
            </a:r>
            <a:r>
              <a:rPr b="1" lang="en-US" sz="2700"/>
              <a:t>previously unseen inputs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do we know that the hypothesis </a:t>
            </a:r>
            <a:r>
              <a:rPr b="1" i="1" lang="en-US" sz="2700"/>
              <a:t>h</a:t>
            </a:r>
            <a:r>
              <a:rPr lang="en-US" sz="2700"/>
              <a:t> is close to the target function</a:t>
            </a:r>
            <a:r>
              <a:rPr b="1" i="1" lang="en-US" sz="2700"/>
              <a:t> f</a:t>
            </a:r>
            <a:r>
              <a:rPr lang="en-US" sz="2700"/>
              <a:t> if we don’t know what </a:t>
            </a:r>
            <a:r>
              <a:rPr b="1" i="1" lang="en-US" sz="2700"/>
              <a:t>f</a:t>
            </a:r>
            <a:r>
              <a:rPr lang="en-US" sz="2700"/>
              <a:t> is?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</a:t>
            </a:r>
            <a:r>
              <a:rPr b="1" lang="en-US" sz="2700"/>
              <a:t>many examples</a:t>
            </a:r>
            <a:r>
              <a:rPr lang="en-US" sz="2700"/>
              <a:t> do we need to get a </a:t>
            </a:r>
            <a:r>
              <a:rPr b="1" lang="en-US" sz="2700"/>
              <a:t>good</a:t>
            </a:r>
            <a:r>
              <a:rPr lang="en-US" sz="2700"/>
              <a:t> </a:t>
            </a:r>
            <a:r>
              <a:rPr b="1" i="1" lang="en-US" sz="2700"/>
              <a:t>h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What </a:t>
            </a:r>
            <a:r>
              <a:rPr b="1" lang="en-US" sz="2700"/>
              <a:t>hypothesis</a:t>
            </a:r>
            <a:r>
              <a:rPr lang="en-US" sz="2700"/>
              <a:t> space should we use?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5ff3be025_0_63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</a:t>
            </a:r>
            <a:endParaRPr sz="1829"/>
          </a:p>
        </p:txBody>
      </p:sp>
      <p:sp>
        <p:nvSpPr>
          <p:cNvPr id="135" name="Google Shape;135;g365ff3be025_0_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36" name="Google Shape;136;g365ff3be025_0_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365ff3be025_0_63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can we be sure that our learned hypothesis will predict well for </a:t>
            </a:r>
            <a:r>
              <a:rPr b="1" lang="en-US" sz="2700"/>
              <a:t>previously unseen inputs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do we know that the hypothesis </a:t>
            </a:r>
            <a:r>
              <a:rPr b="1" i="1" lang="en-US" sz="2700"/>
              <a:t>h</a:t>
            </a:r>
            <a:r>
              <a:rPr lang="en-US" sz="2700"/>
              <a:t> is close to the target function</a:t>
            </a:r>
            <a:r>
              <a:rPr b="1" i="1" lang="en-US" sz="2700"/>
              <a:t> f</a:t>
            </a:r>
            <a:r>
              <a:rPr lang="en-US" sz="2700"/>
              <a:t> if we don’t know what </a:t>
            </a:r>
            <a:r>
              <a:rPr b="1" i="1" lang="en-US" sz="2700"/>
              <a:t>f</a:t>
            </a:r>
            <a:r>
              <a:rPr lang="en-US" sz="2700"/>
              <a:t> is?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</a:t>
            </a:r>
            <a:r>
              <a:rPr b="1" lang="en-US" sz="2700"/>
              <a:t>many examples</a:t>
            </a:r>
            <a:r>
              <a:rPr lang="en-US" sz="2700"/>
              <a:t> do we need to get a </a:t>
            </a:r>
            <a:r>
              <a:rPr b="1" lang="en-US" sz="2700"/>
              <a:t>good</a:t>
            </a:r>
            <a:r>
              <a:rPr lang="en-US" sz="2700"/>
              <a:t> </a:t>
            </a:r>
            <a:r>
              <a:rPr b="1" i="1" lang="en-US" sz="2700"/>
              <a:t>h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What </a:t>
            </a:r>
            <a:r>
              <a:rPr b="1" lang="en-US" sz="2700"/>
              <a:t>hypothesis</a:t>
            </a:r>
            <a:r>
              <a:rPr lang="en-US" sz="2700"/>
              <a:t> space should we use?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If the hypothesis space is very complex, can we even find the best </a:t>
            </a:r>
            <a:r>
              <a:rPr b="1" i="1" lang="en-US" sz="2700"/>
              <a:t>h</a:t>
            </a:r>
            <a:r>
              <a:rPr lang="en-US" sz="2700"/>
              <a:t>?</a:t>
            </a:r>
            <a:endParaRPr sz="2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5ff3be025_0_70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</a:t>
            </a:r>
            <a:endParaRPr sz="1829"/>
          </a:p>
        </p:txBody>
      </p:sp>
      <p:sp>
        <p:nvSpPr>
          <p:cNvPr id="143" name="Google Shape;143;g365ff3be025_0_7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44" name="Google Shape;144;g365ff3be025_0_7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g365ff3be025_0_70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can we be sure that our learned hypothesis will predict well for </a:t>
            </a:r>
            <a:r>
              <a:rPr b="1" lang="en-US" sz="2700"/>
              <a:t>previously unseen inputs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do we know that the hypothesis </a:t>
            </a:r>
            <a:r>
              <a:rPr b="1" i="1" lang="en-US" sz="2700"/>
              <a:t>h</a:t>
            </a:r>
            <a:r>
              <a:rPr lang="en-US" sz="2700"/>
              <a:t> is close to the target function</a:t>
            </a:r>
            <a:r>
              <a:rPr b="1" i="1" lang="en-US" sz="2700"/>
              <a:t> f</a:t>
            </a:r>
            <a:r>
              <a:rPr lang="en-US" sz="2700"/>
              <a:t> if we don’t know what </a:t>
            </a:r>
            <a:r>
              <a:rPr b="1" i="1" lang="en-US" sz="2700"/>
              <a:t>f</a:t>
            </a:r>
            <a:r>
              <a:rPr lang="en-US" sz="2700"/>
              <a:t> is?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</a:t>
            </a:r>
            <a:r>
              <a:rPr b="1" lang="en-US" sz="2700"/>
              <a:t>many examples</a:t>
            </a:r>
            <a:r>
              <a:rPr lang="en-US" sz="2700"/>
              <a:t> do we need to get a </a:t>
            </a:r>
            <a:r>
              <a:rPr b="1" lang="en-US" sz="2700"/>
              <a:t>good</a:t>
            </a:r>
            <a:r>
              <a:rPr lang="en-US" sz="2700"/>
              <a:t> </a:t>
            </a:r>
            <a:r>
              <a:rPr b="1" i="1" lang="en-US" sz="2700"/>
              <a:t>h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What </a:t>
            </a:r>
            <a:r>
              <a:rPr b="1" lang="en-US" sz="2700"/>
              <a:t>hypothesis</a:t>
            </a:r>
            <a:r>
              <a:rPr lang="en-US" sz="2700"/>
              <a:t> space should we use?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If the hypothesis space is very complex, can we even find the best </a:t>
            </a:r>
            <a:r>
              <a:rPr b="1" i="1" lang="en-US" sz="2700"/>
              <a:t>h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complex should </a:t>
            </a:r>
            <a:r>
              <a:rPr b="1" i="1" lang="en-US" sz="2700"/>
              <a:t>h</a:t>
            </a:r>
            <a:r>
              <a:rPr lang="en-US" sz="2700"/>
              <a:t> be?</a:t>
            </a:r>
            <a:endParaRPr sz="2700"/>
          </a:p>
          <a:p>
            <a:pPr indent="0" lvl="0" marL="9144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5ff3be025_0_42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</a:t>
            </a:r>
            <a:endParaRPr sz="1829"/>
          </a:p>
        </p:txBody>
      </p:sp>
      <p:sp>
        <p:nvSpPr>
          <p:cNvPr id="151" name="Google Shape;151;g365ff3be025_0_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52" name="Google Shape;152;g365ff3be025_0_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g365ff3be025_0_42"/>
          <p:cNvSpPr txBox="1"/>
          <p:nvPr>
            <p:ph idx="1" type="body"/>
          </p:nvPr>
        </p:nvSpPr>
        <p:spPr>
          <a:xfrm>
            <a:off x="336375" y="1219825"/>
            <a:ext cx="11642700" cy="49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can we be sure that our learned hypothesis will predict well for </a:t>
            </a:r>
            <a:r>
              <a:rPr b="1" lang="en-US" sz="2700"/>
              <a:t>previously unseen inputs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do we know that the hypothesis </a:t>
            </a:r>
            <a:r>
              <a:rPr b="1" i="1" lang="en-US" sz="2700"/>
              <a:t>h</a:t>
            </a:r>
            <a:r>
              <a:rPr lang="en-US" sz="2700"/>
              <a:t> is close to the target function</a:t>
            </a:r>
            <a:r>
              <a:rPr b="1" i="1" lang="en-US" sz="2700"/>
              <a:t> f</a:t>
            </a:r>
            <a:r>
              <a:rPr lang="en-US" sz="2700"/>
              <a:t> if we don’t know what </a:t>
            </a:r>
            <a:r>
              <a:rPr b="1" i="1" lang="en-US" sz="2700"/>
              <a:t>f</a:t>
            </a:r>
            <a:r>
              <a:rPr lang="en-US" sz="2700"/>
              <a:t> is?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</a:t>
            </a:r>
            <a:r>
              <a:rPr b="1" lang="en-US" sz="2700"/>
              <a:t>many examples</a:t>
            </a:r>
            <a:r>
              <a:rPr lang="en-US" sz="2700"/>
              <a:t> do we need to get a </a:t>
            </a:r>
            <a:r>
              <a:rPr b="1" lang="en-US" sz="2700"/>
              <a:t>good</a:t>
            </a:r>
            <a:r>
              <a:rPr lang="en-US" sz="2700"/>
              <a:t> </a:t>
            </a:r>
            <a:r>
              <a:rPr b="1" i="1" lang="en-US" sz="2700"/>
              <a:t>h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What </a:t>
            </a:r>
            <a:r>
              <a:rPr b="1" lang="en-US" sz="2700"/>
              <a:t>hypothesis</a:t>
            </a:r>
            <a:r>
              <a:rPr lang="en-US" sz="2700"/>
              <a:t> space should we use?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If the hypothesis space is very complex, can we even find the best </a:t>
            </a:r>
            <a:r>
              <a:rPr b="1" i="1" lang="en-US" sz="2700"/>
              <a:t>h</a:t>
            </a:r>
            <a:r>
              <a:rPr lang="en-US" sz="2700"/>
              <a:t>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complex should </a:t>
            </a:r>
            <a:r>
              <a:rPr b="1" i="1" lang="en-US" sz="2700"/>
              <a:t>h</a:t>
            </a:r>
            <a:r>
              <a:rPr lang="en-US" sz="2700"/>
              <a:t> be?</a:t>
            </a:r>
            <a:endParaRPr sz="2700"/>
          </a:p>
          <a:p>
            <a:pPr indent="-40005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How do we avoid </a:t>
            </a:r>
            <a:r>
              <a:rPr b="1" lang="en-US" sz="2700"/>
              <a:t>overfitting</a:t>
            </a:r>
            <a:r>
              <a:rPr lang="en-US" sz="2700"/>
              <a:t>?</a:t>
            </a:r>
            <a:endParaRPr sz="2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86ffd4e28_0_100"/>
          <p:cNvSpPr txBox="1"/>
          <p:nvPr>
            <p:ph type="title"/>
          </p:nvPr>
        </p:nvSpPr>
        <p:spPr>
          <a:xfrm>
            <a:off x="838200" y="365125"/>
            <a:ext cx="105156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40"/>
              <a:buFont typeface="Calibri"/>
              <a:buNone/>
            </a:pPr>
            <a:r>
              <a:rPr lang="en-US" sz="4440"/>
              <a:t>Learning Theory</a:t>
            </a:r>
            <a:endParaRPr sz="1829"/>
          </a:p>
        </p:txBody>
      </p:sp>
      <p:sp>
        <p:nvSpPr>
          <p:cNvPr id="159" name="Google Shape;159;g3586ffd4e28_0_10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Md Nurul Muttakin, Lecturer, CSE, BUET</a:t>
            </a:r>
            <a:endParaRPr/>
          </a:p>
        </p:txBody>
      </p:sp>
      <p:sp>
        <p:nvSpPr>
          <p:cNvPr id="160" name="Google Shape;160;g3586ffd4e28_0_1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g3586ffd4e28_0_100"/>
          <p:cNvSpPr txBox="1"/>
          <p:nvPr>
            <p:ph idx="1" type="body"/>
          </p:nvPr>
        </p:nvSpPr>
        <p:spPr>
          <a:xfrm>
            <a:off x="1441800" y="2452225"/>
            <a:ext cx="93084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How many examples are needed for learning?</a:t>
            </a:r>
            <a:endParaRPr sz="3600"/>
          </a:p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2023-07-30T18:35:28Z</dcterms:created>
  <dc:creator>Mr. Sukarna Barua</dc:creator>
</cp:coreProperties>
</file>