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OAxzI2AnRSf7Pqkie5KDOEszn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a332cfe1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68" name="Google Shape;168;g35a332cfe1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a71e517c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76" name="Google Shape;176;g35a71e517c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4d5048e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84" name="Google Shape;184;g35d4d5048e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8a0bfdf4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92" name="Google Shape;192;g358a0bfdf4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86ffd4e2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08" name="Google Shape;108;g3586ffd4e2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86ffd4e28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17" name="Google Shape;117;g3586ffd4e28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4d5048e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26" name="Google Shape;126;g35d4d5048e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6ffd4e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36" name="Google Shape;136;g3586ffd4e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86ffd4e28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44" name="Google Shape;144;g3586ffd4e28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a332cfe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52" name="Google Shape;152;g35a332cfe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a332cfe1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https://miro.medium.com/v2/resize:fit:720/format:webp/1*oEqzFfEfIKtkKwa5LoaCog.png</a:t>
            </a:r>
            <a:endParaRPr/>
          </a:p>
        </p:txBody>
      </p:sp>
      <p:sp>
        <p:nvSpPr>
          <p:cNvPr id="160" name="Google Shape;160;g35a332cfe1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cd75a29e_0_13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g354cd75a29e_0_13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354cd75a29e_0_1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354cd75a29e_0_1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354cd75a29e_0_13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354cd75a29e_0_13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354cd75a29e_0_1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cd75a29e_0_20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2" name="Google Shape;82;g354cd75a29e_0_2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354cd75a29e_0_20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5" name="Google Shape;85;g354cd75a29e_0_2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54cd75a29e_0_2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g354cd75a29e_0_20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g354cd75a29e_0_20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g354cd75a29e_0_2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cd75a29e_0_2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4cd75a29e_0_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g354cd75a29e_0_2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g354cd75a29e_0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354cd75a29e_0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354cd75a29e_0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54cd75a29e_0_14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9" name="Google Shape;29;g354cd75a29e_0_1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54cd75a29e_0_1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g354cd75a29e_0_14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g354cd75a29e_0_1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cd75a29e_0_15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g354cd75a29e_0_1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6" name="Google Shape;36;g354cd75a29e_0_1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54cd75a29e_0_1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g354cd75a29e_0_15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g354cd75a29e_0_15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g354cd75a29e_0_1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4cd75a29e_0_1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g354cd75a29e_0_1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4" name="Google Shape;44;g354cd75a29e_0_1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54cd75a29e_0_1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354cd75a29e_0_16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7" name="Google Shape;47;g354cd75a29e_0_16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8" name="Google Shape;48;g354cd75a29e_0_16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354cd75a29e_0_1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cd75a29e_0_1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354cd75a29e_0_1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3" name="Google Shape;53;g354cd75a29e_0_1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54cd75a29e_0_1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g354cd75a29e_0_17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6" name="Google Shape;56;g354cd75a29e_0_1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4cd75a29e_0_1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g354cd75a29e_0_1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0" name="Google Shape;60;g354cd75a29e_0_1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54cd75a29e_0_1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g354cd75a29e_0_17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3" name="Google Shape;63;g354cd75a29e_0_17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" name="Google Shape;64;g354cd75a29e_0_1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g354cd75a29e_0_18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7" name="Google Shape;67;g354cd75a29e_0_1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54cd75a29e_0_1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g354cd75a29e_0_18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g354cd75a29e_0_1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4cd75a29e_0_1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g354cd75a29e_0_1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4" name="Google Shape;74;g354cd75a29e_0_1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54cd75a29e_0_1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354cd75a29e_0_19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7" name="Google Shape;77;g354cd75a29e_0_19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354cd75a29e_0_19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g354cd75a29e_0_1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4cd75a29e_0_1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354cd75a29e_0_1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354cd75a29e_0_1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feedback_mnm" TargetMode="External"/><Relationship Id="rId4" Type="http://schemas.openxmlformats.org/officeDocument/2006/relationships/hyperlink" Target="http://bit.ly/feedback_mn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1148325" y="1673175"/>
            <a:ext cx="102942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Learning From Examples (Decision Trees)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Md. Nurul Muttakin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Lecturer, 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a332cfe12_0_19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Decision Tree: Expressiveness</a:t>
            </a:r>
            <a:endParaRPr sz="3600"/>
          </a:p>
        </p:txBody>
      </p:sp>
      <p:sp>
        <p:nvSpPr>
          <p:cNvPr id="171" name="Google Shape;171;g35a332cfe12_0_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72" name="Google Shape;172;g35a332cfe12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g35a332cfe1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5" y="1028225"/>
            <a:ext cx="11023410" cy="523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a71e517cb_0_1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Represent the</a:t>
            </a:r>
            <a:r>
              <a:rPr lang="en-US" sz="3600"/>
              <a:t> Decision Tree DNF</a:t>
            </a:r>
            <a:endParaRPr sz="3600"/>
          </a:p>
        </p:txBody>
      </p:sp>
      <p:sp>
        <p:nvSpPr>
          <p:cNvPr id="179" name="Google Shape;179;g35a71e517cb_0_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80" name="Google Shape;180;g35a71e517cb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35a71e517c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475" y="1466750"/>
            <a:ext cx="6105050" cy="3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4d5048e5_0_18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Decision Tree (DT) Expressiveness</a:t>
            </a:r>
            <a:endParaRPr sz="3600"/>
          </a:p>
        </p:txBody>
      </p:sp>
      <p:sp>
        <p:nvSpPr>
          <p:cNvPr id="187" name="Google Shape;187;g35d4d5048e5_0_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88" name="Google Shape;188;g35d4d5048e5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35d4d5048e5_0_18"/>
          <p:cNvSpPr txBox="1"/>
          <p:nvPr>
            <p:ph idx="1" type="body"/>
          </p:nvPr>
        </p:nvSpPr>
        <p:spPr>
          <a:xfrm>
            <a:off x="838200" y="1825625"/>
            <a:ext cx="10515600" cy="4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  How many Possible Boolean Functions?</a:t>
            </a:r>
            <a:r>
              <a:rPr lang="en-US" sz="4000">
                <a:latin typeface="Times"/>
                <a:ea typeface="Times"/>
                <a:cs typeface="Times"/>
                <a:sym typeface="Times"/>
              </a:rPr>
              <a:t> 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85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with </a:t>
            </a: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200">
                <a:latin typeface="Times"/>
                <a:ea typeface="Times"/>
                <a:cs typeface="Times"/>
                <a:sym typeface="Times"/>
              </a:rPr>
              <a:t> Boolean variables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2540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Char char="▪"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 How many Possible DT?</a:t>
            </a:r>
            <a:r>
              <a:rPr lang="en-US" sz="4000">
                <a:latin typeface="Times"/>
                <a:ea typeface="Times"/>
                <a:cs typeface="Times"/>
                <a:sym typeface="Times"/>
              </a:rPr>
              <a:t> 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85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with </a:t>
            </a: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US" sz="3200">
                <a:latin typeface="Times"/>
                <a:ea typeface="Times"/>
                <a:cs typeface="Times"/>
                <a:sym typeface="Times"/>
              </a:rPr>
              <a:t> Boolean variables</a:t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a0bfdf4f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Feedback</a:t>
            </a:r>
            <a:endParaRPr/>
          </a:p>
        </p:txBody>
      </p:sp>
      <p:sp>
        <p:nvSpPr>
          <p:cNvPr id="195" name="Google Shape;195;g358a0bfdf4f_0_15"/>
          <p:cNvSpPr txBox="1"/>
          <p:nvPr>
            <p:ph idx="1" type="body"/>
          </p:nvPr>
        </p:nvSpPr>
        <p:spPr>
          <a:xfrm>
            <a:off x="953550" y="2821825"/>
            <a:ext cx="10056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1818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Please share your valuable </a:t>
            </a:r>
            <a:r>
              <a:rPr b="1" lang="en-US" sz="4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feedback</a:t>
            </a: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.</a:t>
            </a:r>
            <a:endParaRPr b="1" sz="4000">
              <a:latin typeface="Times"/>
              <a:ea typeface="Times"/>
              <a:cs typeface="Times"/>
              <a:sym typeface="Times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1818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Form link: </a:t>
            </a:r>
            <a:r>
              <a:rPr b="1" lang="en-US" sz="4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bit.ly/feedback_mnm</a:t>
            </a: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</a:t>
            </a:r>
            <a:endParaRPr b="1" sz="4000">
              <a:latin typeface="Times"/>
              <a:ea typeface="Times"/>
              <a:cs typeface="Times"/>
              <a:sym typeface="Times"/>
            </a:endParaRPr>
          </a:p>
          <a:p>
            <a:pPr indent="0" lvl="0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2272"/>
              <a:buNone/>
            </a:pPr>
            <a:r>
              <a:t/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6" name="Google Shape;196;g358a0bfdf4f_0_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97" name="Google Shape;197;g358a0bfdf4f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Acknowledgement</a:t>
            </a:r>
            <a:endParaRPr b="1"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Chapter 18 (3rd ed.)/19(4th ed.) (AIAMA) (Textbook)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Sukarna Barua sir, Associate Professor, CSE, BUET.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Dr. Muhammad Ali Nayeem sir, Assistant Professor, CSE, BUET.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And many other online resources including LLMs.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05" name="Google Shape;20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Example problem: Restaurant waiting</a:t>
            </a:r>
            <a:endParaRPr sz="1829"/>
          </a:p>
        </p:txBody>
      </p: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36375" y="1219825"/>
            <a:ext cx="115992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Supervised</a:t>
            </a: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 Learning Problem →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 deciding whether to wait for a table at a restaurant</a:t>
            </a:r>
            <a:endParaRPr sz="2451">
              <a:latin typeface="Times"/>
              <a:ea typeface="Times"/>
              <a:cs typeface="Times"/>
              <a:sym typeface="Times"/>
            </a:endParaRPr>
          </a:p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Output, y</a:t>
            </a: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 →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a boolean variable, </a:t>
            </a:r>
            <a:r>
              <a:rPr i="1" lang="en-US" sz="2451">
                <a:latin typeface="Times"/>
                <a:ea typeface="Times"/>
                <a:cs typeface="Times"/>
                <a:sym typeface="Times"/>
              </a:rPr>
              <a:t>WillWait</a:t>
            </a:r>
            <a:endParaRPr i="1" sz="2451">
              <a:latin typeface="Times"/>
              <a:ea typeface="Times"/>
              <a:cs typeface="Times"/>
              <a:sym typeface="Times"/>
            </a:endParaRPr>
          </a:p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Input, x</a:t>
            </a: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→ a vector of ten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attribute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 values, each of which has discrete values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86ffd4e28_0_100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Example problem: Restaurant waiting</a:t>
            </a:r>
            <a:endParaRPr sz="1829"/>
          </a:p>
        </p:txBody>
      </p:sp>
      <p:sp>
        <p:nvSpPr>
          <p:cNvPr id="111" name="Google Shape;111;g3586ffd4e28_0_1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12" name="Google Shape;112;g3586ffd4e28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3586ffd4e28_0_100"/>
          <p:cNvSpPr txBox="1"/>
          <p:nvPr>
            <p:ph idx="1" type="body"/>
          </p:nvPr>
        </p:nvSpPr>
        <p:spPr>
          <a:xfrm>
            <a:off x="336375" y="1219825"/>
            <a:ext cx="115557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Supervised Learning Problem →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 deciding whether to wait for a table at a restaurant</a:t>
            </a:r>
            <a:endParaRPr sz="2451">
              <a:latin typeface="Times"/>
              <a:ea typeface="Times"/>
              <a:cs typeface="Times"/>
              <a:sym typeface="Times"/>
            </a:endParaRPr>
          </a:p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Output, y →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a boolean variable, </a:t>
            </a:r>
            <a:r>
              <a:rPr i="1" lang="en-US" sz="2451">
                <a:latin typeface="Times"/>
                <a:ea typeface="Times"/>
                <a:cs typeface="Times"/>
                <a:sym typeface="Times"/>
              </a:rPr>
              <a:t>WillWait</a:t>
            </a:r>
            <a:endParaRPr i="1" sz="2451">
              <a:latin typeface="Times"/>
              <a:ea typeface="Times"/>
              <a:cs typeface="Times"/>
              <a:sym typeface="Times"/>
            </a:endParaRPr>
          </a:p>
          <a:p>
            <a:pPr indent="-384256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51"/>
              <a:buFont typeface="Times"/>
              <a:buChar char="●"/>
            </a:pPr>
            <a:r>
              <a:rPr b="1" lang="en-US" sz="2451">
                <a:latin typeface="Times"/>
                <a:ea typeface="Times"/>
                <a:cs typeface="Times"/>
                <a:sym typeface="Times"/>
              </a:rPr>
              <a:t>Input, x </a:t>
            </a:r>
            <a:r>
              <a:rPr lang="en-US" sz="2451">
                <a:latin typeface="Times"/>
                <a:ea typeface="Times"/>
                <a:cs typeface="Times"/>
                <a:sym typeface="Times"/>
              </a:rPr>
              <a:t>→ a vector of ten attribute values, each of which has discrete values</a:t>
            </a:r>
            <a:endParaRPr sz="2700"/>
          </a:p>
        </p:txBody>
      </p:sp>
      <p:pic>
        <p:nvPicPr>
          <p:cNvPr id="114" name="Google Shape;114;g3586ffd4e2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75" y="2586625"/>
            <a:ext cx="8835500" cy="36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86ffd4e28_0_108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Example problem: Restaurant waiting</a:t>
            </a:r>
            <a:endParaRPr sz="1829"/>
          </a:p>
        </p:txBody>
      </p:sp>
      <p:sp>
        <p:nvSpPr>
          <p:cNvPr id="120" name="Google Shape;120;g3586ffd4e28_0_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21" name="Google Shape;121;g3586ffd4e28_0_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3586ffd4e28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216225"/>
            <a:ext cx="1040130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586ffd4e28_0_108"/>
          <p:cNvSpPr/>
          <p:nvPr/>
        </p:nvSpPr>
        <p:spPr>
          <a:xfrm>
            <a:off x="3410150" y="1984800"/>
            <a:ext cx="4378800" cy="3157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ato"/>
                <a:ea typeface="Lato"/>
                <a:cs typeface="Lato"/>
                <a:sym typeface="Lato"/>
              </a:rPr>
              <a:t>Can </a:t>
            </a:r>
            <a:r>
              <a:rPr lang="en-US" sz="2600">
                <a:latin typeface="Lato"/>
                <a:ea typeface="Lato"/>
                <a:cs typeface="Lato"/>
                <a:sym typeface="Lato"/>
              </a:rPr>
              <a:t>you tell the input space size? Or what is the number of all possible inputs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d4d5048e5_0_7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Example problem: Restaurant waiting</a:t>
            </a:r>
            <a:endParaRPr sz="1829"/>
          </a:p>
        </p:txBody>
      </p:sp>
      <p:sp>
        <p:nvSpPr>
          <p:cNvPr id="129" name="Google Shape;129;g35d4d5048e5_0_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30" name="Google Shape;130;g35d4d5048e5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35d4d5048e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25" y="1966450"/>
            <a:ext cx="5653360" cy="36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d4d5048e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875" y="1908446"/>
            <a:ext cx="5443600" cy="366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5d4d5048e5_0_7"/>
          <p:cNvSpPr/>
          <p:nvPr/>
        </p:nvSpPr>
        <p:spPr>
          <a:xfrm>
            <a:off x="6048950" y="3732025"/>
            <a:ext cx="898800" cy="4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86ffd4e28_0_0"/>
          <p:cNvSpPr txBox="1"/>
          <p:nvPr>
            <p:ph type="title"/>
          </p:nvPr>
        </p:nvSpPr>
        <p:spPr>
          <a:xfrm>
            <a:off x="838200" y="365125"/>
            <a:ext cx="105156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600"/>
              <a:t>Supervised Learning</a:t>
            </a:r>
            <a:endParaRPr/>
          </a:p>
        </p:txBody>
      </p:sp>
      <p:sp>
        <p:nvSpPr>
          <p:cNvPr id="139" name="Google Shape;139;g3586ffd4e28_0_0"/>
          <p:cNvSpPr txBox="1"/>
          <p:nvPr>
            <p:ph idx="1" type="body"/>
          </p:nvPr>
        </p:nvSpPr>
        <p:spPr>
          <a:xfrm>
            <a:off x="838200" y="1825625"/>
            <a:ext cx="9350700" cy="4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3495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  Model Class / Hypothesis Space</a:t>
            </a:r>
            <a:r>
              <a:rPr lang="en-US" sz="4000">
                <a:latin typeface="Times"/>
                <a:ea typeface="Times"/>
                <a:cs typeface="Times"/>
                <a:sym typeface="Times"/>
              </a:rPr>
              <a:t>: 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7056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"/>
              <a:buChar char="▪"/>
            </a:pP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Decision Trees</a:t>
            </a:r>
            <a:endParaRPr b="1" sz="3200">
              <a:latin typeface="Times"/>
              <a:ea typeface="Times"/>
              <a:cs typeface="Times"/>
              <a:sym typeface="Times"/>
            </a:endParaRPr>
          </a:p>
          <a:p>
            <a:pPr indent="-67056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Linear Models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7056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Non-parametric Models: Nearest Neighbors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7056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Ensemble Models: Random Forest etc.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-67056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"/>
              <a:buChar char="▪"/>
            </a:pPr>
            <a:r>
              <a:rPr lang="en-US" sz="3200">
                <a:latin typeface="Times"/>
                <a:ea typeface="Times"/>
                <a:cs typeface="Times"/>
                <a:sym typeface="Times"/>
              </a:rPr>
              <a:t>Neural Networks</a:t>
            </a: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indent="0" lvl="0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0" name="Google Shape;140;g3586ffd4e28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41" name="Google Shape;141;g3586ffd4e2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6ffd4e28_0_126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A Decision Tree</a:t>
            </a:r>
            <a:endParaRPr sz="3600"/>
          </a:p>
        </p:txBody>
      </p:sp>
      <p:sp>
        <p:nvSpPr>
          <p:cNvPr id="147" name="Google Shape;147;g3586ffd4e28_0_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48" name="Google Shape;148;g3586ffd4e28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3586ffd4e28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50" y="1122625"/>
            <a:ext cx="7769849" cy="52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a332cfe12_0_0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A Decision Tree</a:t>
            </a:r>
            <a:endParaRPr sz="3600"/>
          </a:p>
        </p:txBody>
      </p:sp>
      <p:sp>
        <p:nvSpPr>
          <p:cNvPr id="155" name="Google Shape;155;g35a332cfe12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56" name="Google Shape;156;g35a332cfe1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35a332cfe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0" y="970225"/>
            <a:ext cx="11581010" cy="523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a332cfe12_0_11"/>
          <p:cNvSpPr txBox="1"/>
          <p:nvPr>
            <p:ph type="title"/>
          </p:nvPr>
        </p:nvSpPr>
        <p:spPr>
          <a:xfrm>
            <a:off x="838200" y="365125"/>
            <a:ext cx="10515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3600"/>
              <a:t>A Decision Tree</a:t>
            </a:r>
            <a:endParaRPr sz="3600"/>
          </a:p>
        </p:txBody>
      </p:sp>
      <p:sp>
        <p:nvSpPr>
          <p:cNvPr id="163" name="Google Shape;163;g35a332cfe12_0_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64" name="Google Shape;164;g35a332cfe12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35a332cfe1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38" y="970225"/>
            <a:ext cx="11539337" cy="5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2023-07-30T18:35:28Z</dcterms:created>
  <dc:creator>Mr. Sukarna Barua</dc:creator>
</cp:coreProperties>
</file>