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Dhakal" initials="AD" lastIdx="1" clrIdx="0">
    <p:extLst>
      <p:ext uri="{19B8F6BF-5375-455C-9EA6-DF929625EA0E}">
        <p15:presenceInfo xmlns:p15="http://schemas.microsoft.com/office/powerpoint/2012/main" userId="S::c0898886@mylambton.ca::904203de-c9bf-4ef2-b45f-24283b8afa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7T16:16:38.95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87ACB-C8E7-438D-B813-E7BB4577FEF0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1B0E9-EF51-4E4F-B360-F9D88935B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5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CBC2-29C0-297D-1DFD-EADCC09F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92054"/>
            <a:ext cx="9448800" cy="947445"/>
          </a:xfrm>
        </p:spPr>
        <p:txBody>
          <a:bodyPr>
            <a:normAutofit/>
          </a:bodyPr>
          <a:lstStyle/>
          <a:p>
            <a:r>
              <a:rPr lang="en-US" sz="3000" b="1" dirty="0"/>
              <a:t>Popularity Prediction in Spotify Dataset using Ensemble Learning</a:t>
            </a:r>
            <a:endParaRPr lang="en-CA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3F400-A78B-2014-0034-649C3BF7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37266"/>
            <a:ext cx="5295530" cy="2556770"/>
          </a:xfrm>
        </p:spPr>
        <p:txBody>
          <a:bodyPr>
            <a:norm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CA" dirty="0"/>
              <a:t>Anil Dhakal (C0898886)</a:t>
            </a:r>
          </a:p>
          <a:p>
            <a:r>
              <a:rPr lang="en-US" dirty="0"/>
              <a:t>Nishant Neupane (C0899757)</a:t>
            </a:r>
          </a:p>
          <a:p>
            <a:r>
              <a:rPr lang="en-US" dirty="0"/>
              <a:t>Raju Pandit (C0893347)</a:t>
            </a:r>
          </a:p>
          <a:p>
            <a:r>
              <a:rPr lang="en-US" dirty="0"/>
              <a:t>Sanat Kumar </a:t>
            </a:r>
            <a:r>
              <a:rPr lang="en-US" dirty="0" err="1"/>
              <a:t>Upreti</a:t>
            </a:r>
            <a:r>
              <a:rPr lang="en-US" dirty="0"/>
              <a:t> (C0898884)</a:t>
            </a:r>
          </a:p>
          <a:p>
            <a:r>
              <a:rPr lang="en-US" dirty="0"/>
              <a:t>Sujan </a:t>
            </a:r>
            <a:r>
              <a:rPr lang="en-US" dirty="0" err="1"/>
              <a:t>Lamichhane</a:t>
            </a:r>
            <a:r>
              <a:rPr lang="en-US" dirty="0"/>
              <a:t> (C0898959)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69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1A38-DDD8-AC6A-F85F-9910BDD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FF05D-909C-7069-E770-E3E0EBD2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X = </a:t>
            </a:r>
            <a:r>
              <a:rPr lang="en-US" dirty="0" err="1"/>
              <a:t>df.drop</a:t>
            </a:r>
            <a:r>
              <a:rPr lang="en-US" dirty="0"/>
              <a:t>(['popularity'], axis=1), y = </a:t>
            </a:r>
            <a:r>
              <a:rPr lang="en-US" dirty="0" err="1"/>
              <a:t>df</a:t>
            </a:r>
            <a:r>
              <a:rPr lang="en-US" dirty="0"/>
              <a:t>['popularity’]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Used </a:t>
            </a:r>
            <a:r>
              <a:rPr lang="en-US" dirty="0" err="1"/>
              <a:t>train_test_split</a:t>
            </a:r>
            <a:r>
              <a:rPr lang="en-US" dirty="0"/>
              <a:t>() from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test_size</a:t>
            </a:r>
            <a:r>
              <a:rPr lang="en-US" dirty="0"/>
              <a:t>=0.45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Models Used for Initial Analysis: </a:t>
            </a:r>
          </a:p>
          <a:p>
            <a:r>
              <a:rPr lang="en-US" dirty="0"/>
              <a:t>	- </a:t>
            </a:r>
            <a:r>
              <a:rPr lang="en-US" dirty="0" err="1"/>
              <a:t>LinearRegression</a:t>
            </a:r>
            <a:r>
              <a:rPr lang="en-US" dirty="0"/>
              <a:t>, </a:t>
            </a:r>
            <a:r>
              <a:rPr lang="en-US" dirty="0" err="1"/>
              <a:t>DecisionTreeRegressor</a:t>
            </a:r>
            <a:r>
              <a:rPr lang="en-US" dirty="0"/>
              <a:t>, and 		  </a:t>
            </a:r>
            <a:r>
              <a:rPr lang="en-US" dirty="0" err="1"/>
              <a:t>RandomForestRegressor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accuracy is for 0.33 fraction of data. Increase to 45-50% when full dataset is used.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8954A-995E-55A7-EAD1-EC6ED9BE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41" y="2698812"/>
            <a:ext cx="3644962" cy="29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D387-3997-31E8-CFDA-25CFCC82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8982C-6CDA-3ED2-2E78-3449BD45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68474"/>
            <a:ext cx="3941684" cy="4425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1E840-9E2E-2CA0-BFFE-F91BE80B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85" y="2468474"/>
            <a:ext cx="4722920" cy="442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0B2A6-4A8F-7E7C-1918-EBFF167C7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605" y="2466247"/>
            <a:ext cx="3527395" cy="4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5310-062E-E19C-53AB-599712F4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21055-6C5A-68AE-6173-98630DFC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66" y="2104008"/>
            <a:ext cx="12204866" cy="47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1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8A87-49E2-B5A9-7B33-4601FCB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K-fold Cross Validation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E87C-9D12-7208-550D-1083AAD6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K-fold Datasets e.g. k = 4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8D1DC-1FEB-20BC-997C-78103F0BD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3 folds are used for training and one fold for validation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1D250-CB48-D442-FA27-35B42E898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183802"/>
            <a:ext cx="5410200" cy="82391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RandomForestRegressor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BD54-2062-8DE5-B697-6FF6D1AD1E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 each fold, </a:t>
            </a:r>
            <a:r>
              <a:rPr lang="en-US" dirty="0" err="1"/>
              <a:t>mse</a:t>
            </a:r>
            <a:r>
              <a:rPr lang="en-US" dirty="0"/>
              <a:t> and r2_score are calculated.</a:t>
            </a:r>
          </a:p>
          <a:p>
            <a:r>
              <a:rPr lang="en-US" dirty="0"/>
              <a:t>Fold 1 has highest r2_score. It is suitable fold.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C5DAB-A38F-61E2-2B90-371A2A93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8" y="3941685"/>
            <a:ext cx="4492963" cy="227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7D309-2AD3-453A-0C4F-2ABA1E97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31797"/>
            <a:ext cx="5175682" cy="14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F50B-B78B-8610-FA4E-0BDB9213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K-fold Cross Validation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F8729-9CF3-8240-4030-9D15E4DC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4216894"/>
            <a:ext cx="8337612" cy="45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98C01-13DD-1C2C-476B-108628B288BF}"/>
              </a:ext>
            </a:extLst>
          </p:cNvPr>
          <p:cNvSpPr txBox="1"/>
          <p:nvPr/>
        </p:nvSpPr>
        <p:spPr>
          <a:xfrm>
            <a:off x="958788" y="2057401"/>
            <a:ext cx="8337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Training the model with appropriate i.e. Fold 1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Then, testing model on unseen data namely </a:t>
            </a:r>
            <a:r>
              <a:rPr lang="en-US" dirty="0" err="1"/>
              <a:t>X_hold</a:t>
            </a:r>
            <a:r>
              <a:rPr lang="en-US" dirty="0"/>
              <a:t>, </a:t>
            </a:r>
            <a:r>
              <a:rPr lang="en-US" dirty="0" err="1"/>
              <a:t>y_hold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the appropriate fold of dataset, R2 score increased significantly as shown above.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529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55DE-C1AD-84C6-0FD9-8AFEE6E7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074" y="976543"/>
            <a:ext cx="9448800" cy="1045099"/>
          </a:xfrm>
        </p:spPr>
        <p:txBody>
          <a:bodyPr>
            <a:normAutofit fontScale="90000"/>
          </a:bodyPr>
          <a:lstStyle/>
          <a:p>
            <a:r>
              <a:rPr lang="en-US" dirty="0"/>
              <a:t>Hyper-Parameter Tuning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B671A-AFE1-E463-DD2E-37ABEC469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074" y="2211772"/>
            <a:ext cx="9448800" cy="301717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Through Cross-Validation using </a:t>
            </a:r>
            <a:r>
              <a:rPr lang="en-US" dirty="0" err="1"/>
              <a:t>GridSearch</a:t>
            </a:r>
            <a:r>
              <a:rPr lang="en-US" dirty="0"/>
              <a:t> from Scratch</a:t>
            </a:r>
          </a:p>
          <a:p>
            <a:r>
              <a:rPr lang="en-CA" dirty="0"/>
              <a:t>	- </a:t>
            </a:r>
            <a:r>
              <a:rPr lang="en-CA" dirty="0" err="1"/>
              <a:t>n_estimators</a:t>
            </a:r>
            <a:r>
              <a:rPr lang="en-CA" dirty="0"/>
              <a:t> = [200, 300], </a:t>
            </a:r>
            <a:r>
              <a:rPr lang="en-CA" dirty="0" err="1"/>
              <a:t>max_depth</a:t>
            </a:r>
            <a:r>
              <a:rPr lang="en-CA" dirty="0"/>
              <a:t> = [None, 10], </a:t>
            </a:r>
          </a:p>
          <a:p>
            <a:r>
              <a:rPr lang="en-CA" dirty="0"/>
              <a:t>	  criterion = ['</a:t>
            </a:r>
            <a:r>
              <a:rPr lang="en-CA" dirty="0" err="1"/>
              <a:t>squared_error</a:t>
            </a:r>
            <a:r>
              <a:rPr lang="en-CA" dirty="0"/>
              <a:t>’]</a:t>
            </a:r>
          </a:p>
          <a:p>
            <a:r>
              <a:rPr lang="en-CA" dirty="0"/>
              <a:t>	- scores = </a:t>
            </a:r>
            <a:r>
              <a:rPr lang="en-CA" dirty="0" err="1"/>
              <a:t>cross_val_score</a:t>
            </a:r>
            <a:r>
              <a:rPr lang="en-CA" dirty="0"/>
              <a:t>(model, X, y, cv=3,)</a:t>
            </a:r>
          </a:p>
          <a:p>
            <a:r>
              <a:rPr lang="en-CA" dirty="0"/>
              <a:t>	- </a:t>
            </a:r>
            <a:r>
              <a:rPr lang="en-CA" dirty="0" err="1"/>
              <a:t>np.mean</a:t>
            </a:r>
            <a:r>
              <a:rPr lang="en-CA" dirty="0"/>
              <a:t>(scores)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From above hyperparameter list, choose the optimal parameter as one with highest scoring.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way, the hyper parameter can be tuned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B290A-6BCF-4B8A-FAC4-B81BC925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4" y="5143573"/>
            <a:ext cx="947869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1D48D-2C34-4DF0-3162-D363F279D49A}"/>
              </a:ext>
            </a:extLst>
          </p:cNvPr>
          <p:cNvSpPr txBox="1"/>
          <p:nvPr/>
        </p:nvSpPr>
        <p:spPr>
          <a:xfrm>
            <a:off x="1917577" y="1340528"/>
            <a:ext cx="9836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Hyper-Parameter Tunning: </a:t>
            </a:r>
            <a:r>
              <a:rPr lang="en-US" sz="3000" dirty="0" err="1"/>
              <a:t>RandomizedSearchCV</a:t>
            </a:r>
            <a:endParaRPr lang="en-CA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272C-73F3-16DE-EA20-F1EBB2BC86B4}"/>
              </a:ext>
            </a:extLst>
          </p:cNvPr>
          <p:cNvSpPr txBox="1"/>
          <p:nvPr/>
        </p:nvSpPr>
        <p:spPr>
          <a:xfrm>
            <a:off x="1580225" y="2290439"/>
            <a:ext cx="903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algorithm forms the combination of hyperparameters but select the combination of parameters randomly.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Iterate until stopping conditions like number of iterations or desired output accuracy is achieved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37246-BCEF-DB39-B6BC-6CA8C1CD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5" y="3884603"/>
            <a:ext cx="10126783" cy="21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97B7-095C-E96C-C7E2-6855A4DF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3" y="646705"/>
            <a:ext cx="10820399" cy="955675"/>
          </a:xfrm>
        </p:spPr>
        <p:txBody>
          <a:bodyPr/>
          <a:lstStyle/>
          <a:p>
            <a:pPr algn="l"/>
            <a:r>
              <a:rPr lang="en-US" dirty="0"/>
              <a:t>Useful Applications of the Project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A4F7-37E9-F275-1514-2010E6C6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937212"/>
            <a:ext cx="10490200" cy="317632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Personalized Playlist formation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Marketing Campaign – using popular songs in social media content, games, commercial advertisement, etc.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Music Trend Analysis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Music Recommendation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099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D0B4-1B72-A868-DA9C-2E8974A3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The End. </a:t>
            </a:r>
            <a:br>
              <a:rPr lang="en-CA" dirty="0"/>
            </a:br>
            <a:r>
              <a:rPr lang="en-C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ACEF6-E20E-FDF8-5A18-73AE6AF7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Any Questions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2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584C-A9CC-157C-D0FB-941A9A58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0516"/>
            <a:ext cx="10820399" cy="874412"/>
          </a:xfrm>
        </p:spPr>
        <p:txBody>
          <a:bodyPr/>
          <a:lstStyle/>
          <a:p>
            <a:pPr algn="l"/>
            <a:r>
              <a:rPr lang="en-US" dirty="0"/>
              <a:t>Agenda Overview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F481D-56F6-1204-CA52-82805AF5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431184"/>
            <a:ext cx="10490200" cy="426827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Dataset Overview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 Extraction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Exploratory Data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 Preprocessing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Model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 Visualizations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K-Fold Cross Validation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Hyper-parameter Tunning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Useful Applications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451F9-9CC5-643A-F48C-866EF2C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55728" y="0"/>
            <a:ext cx="3536272" cy="2293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45A72-6675-F6B9-181C-86D9A6CB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0516"/>
            <a:ext cx="10820399" cy="1034210"/>
          </a:xfrm>
        </p:spPr>
        <p:txBody>
          <a:bodyPr/>
          <a:lstStyle/>
          <a:p>
            <a:pPr algn="l"/>
            <a:r>
              <a:rPr lang="en-US" dirty="0"/>
              <a:t>Project Introduction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1496A-ADDF-AE53-05B9-3927585E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90983"/>
            <a:ext cx="6699106" cy="351367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Overview: To predict the popularity level of songs based on diverse set of input features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Motivation: Song popularity prediction has significant importance in music industry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Spotify?: largest and popular music streaming platform, provide diverse range of data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43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1726-D0DD-EAFC-6D1D-0A886293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356" y="655620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Dataset Overview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F9F08-845C-99B3-65FF-709D403AA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80" y="4172506"/>
            <a:ext cx="9685859" cy="2585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B7577-6AB4-609E-F93E-EF690788E143}"/>
              </a:ext>
            </a:extLst>
          </p:cNvPr>
          <p:cNvSpPr txBox="1"/>
          <p:nvPr/>
        </p:nvSpPr>
        <p:spPr>
          <a:xfrm>
            <a:off x="1368480" y="1746979"/>
            <a:ext cx="7775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Structed format i.e. CSV file (Spotify Tracks Dataset)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Taking 0.33 (~38K) fraction of whole dataset as the dataset is too big (110K+ observations).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features in original dataset – 21 features (target - popularity)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types – Object(like ‘str’), Bool, Integer, and Float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51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19F8-3914-9BA8-A264-7854242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3440"/>
            <a:ext cx="10820399" cy="955675"/>
          </a:xfrm>
        </p:spPr>
        <p:txBody>
          <a:bodyPr/>
          <a:lstStyle/>
          <a:p>
            <a:pPr algn="l"/>
            <a:r>
              <a:rPr lang="en-US" dirty="0"/>
              <a:t>Data Extraction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F90B-9137-F175-64C4-A1FB81A2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635373"/>
            <a:ext cx="10490200" cy="378888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Source of Dataset – Kaggle (public dataset)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dirty="0"/>
              <a:t>Tools used for extraction – Pandas</a:t>
            </a:r>
          </a:p>
          <a:p>
            <a:pPr algn="l"/>
            <a:endParaRPr lang="en-CA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dirty="0"/>
              <a:t>Using </a:t>
            </a:r>
            <a:r>
              <a:rPr lang="en-CA" dirty="0" err="1"/>
              <a:t>read_csv</a:t>
            </a:r>
            <a:r>
              <a:rPr lang="en-CA" dirty="0"/>
              <a:t>() method for reading CSV file</a:t>
            </a:r>
          </a:p>
          <a:p>
            <a:pPr algn="l"/>
            <a:endParaRPr lang="en-CA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dirty="0"/>
              <a:t>Using sample(frac=0.33) method to perform random sampling</a:t>
            </a:r>
          </a:p>
          <a:p>
            <a:pPr algn="l"/>
            <a:endParaRPr lang="en-CA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dirty="0"/>
              <a:t>Extracted and loaded as </a:t>
            </a:r>
            <a:r>
              <a:rPr lang="en-CA" dirty="0" err="1"/>
              <a:t>DataFrame</a:t>
            </a:r>
            <a:r>
              <a:rPr lang="en-CA" dirty="0"/>
              <a:t> object (rows X columns = table)</a:t>
            </a:r>
          </a:p>
        </p:txBody>
      </p:sp>
    </p:spTree>
    <p:extLst>
      <p:ext uri="{BB962C8B-B14F-4D97-AF65-F5344CB8AC3E}">
        <p14:creationId xmlns:p14="http://schemas.microsoft.com/office/powerpoint/2010/main" val="71869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8B36-0481-F651-FFBD-BF12FBF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98" y="764373"/>
            <a:ext cx="9517602" cy="1293028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81579-02CF-422D-7D0D-955A49AFC909}"/>
              </a:ext>
            </a:extLst>
          </p:cNvPr>
          <p:cNvSpPr txBox="1"/>
          <p:nvPr/>
        </p:nvSpPr>
        <p:spPr>
          <a:xfrm>
            <a:off x="88777" y="2021890"/>
            <a:ext cx="61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df.info()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df.describe</a:t>
            </a:r>
            <a:r>
              <a:rPr lang="en-CA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04319-0F68-45A6-A8D8-518DB004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39" y="3429000"/>
            <a:ext cx="429964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4922B-A0C9-D9AE-5524-68256D05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79" y="3429000"/>
            <a:ext cx="5782321" cy="34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2452E-A496-5946-517A-B0E9472F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693"/>
            <a:ext cx="6640497" cy="3169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43486F-9857-BE13-4521-ABC8F754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06" y="3759693"/>
            <a:ext cx="5531194" cy="3133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DA029-B4CD-7DA5-F7DD-CDDB817F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C5D8-18C5-C18A-2A4E-7EC194E9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870" y="764373"/>
            <a:ext cx="9029330" cy="1293028"/>
          </a:xfrm>
        </p:spPr>
        <p:txBody>
          <a:bodyPr/>
          <a:lstStyle/>
          <a:p>
            <a:pPr algn="l"/>
            <a:r>
              <a:rPr lang="en-US" dirty="0"/>
              <a:t>Data VALIDATION AND CLEANSING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5F730-7639-41FF-2316-5ED07FA91142}"/>
              </a:ext>
            </a:extLst>
          </p:cNvPr>
          <p:cNvSpPr txBox="1"/>
          <p:nvPr/>
        </p:nvSpPr>
        <p:spPr>
          <a:xfrm>
            <a:off x="825623" y="2057401"/>
            <a:ext cx="10209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Validation and Cleansing</a:t>
            </a:r>
          </a:p>
          <a:p>
            <a:r>
              <a:rPr lang="en-US" dirty="0"/>
              <a:t>	- Checking null values and counting it.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df.isna</a:t>
            </a:r>
            <a:r>
              <a:rPr lang="en-US" dirty="0"/>
              <a:t>().sum()</a:t>
            </a:r>
          </a:p>
          <a:p>
            <a:r>
              <a:rPr lang="en-US" dirty="0"/>
              <a:t>	- The </a:t>
            </a:r>
            <a:r>
              <a:rPr lang="en-US" dirty="0" err="1"/>
              <a:t>track_id</a:t>
            </a:r>
            <a:r>
              <a:rPr lang="en-US" dirty="0"/>
              <a:t>, </a:t>
            </a:r>
            <a:r>
              <a:rPr lang="en-US" dirty="0" err="1"/>
              <a:t>album_name</a:t>
            </a:r>
            <a:r>
              <a:rPr lang="en-US" dirty="0"/>
              <a:t> and </a:t>
            </a:r>
            <a:r>
              <a:rPr lang="en-US" dirty="0" err="1"/>
              <a:t>track_name</a:t>
            </a:r>
            <a:r>
              <a:rPr lang="en-US" dirty="0"/>
              <a:t> features had one-one null value. </a:t>
            </a:r>
          </a:p>
          <a:p>
            <a:r>
              <a:rPr lang="en-US" dirty="0"/>
              <a:t>	- Just dropping the null valued observations.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df.dropna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- Checking duplicated values and counting it.  </a:t>
            </a:r>
            <a:r>
              <a:rPr lang="en-US" dirty="0" err="1">
                <a:sym typeface="Wingdings" panose="05000000000000000000" pitchFamily="2" charset="2"/>
              </a:rPr>
              <a:t>df.duplicated</a:t>
            </a:r>
            <a:r>
              <a:rPr lang="en-US" dirty="0">
                <a:sym typeface="Wingdings" panose="05000000000000000000" pitchFamily="2" charset="2"/>
              </a:rPr>
              <a:t>().sum()</a:t>
            </a:r>
          </a:p>
          <a:p>
            <a:r>
              <a:rPr lang="en-US" dirty="0">
                <a:sym typeface="Wingdings" panose="05000000000000000000" pitchFamily="2" charset="2"/>
              </a:rPr>
              <a:t>	- Found 62 duplicated values after removing unique column “Unnamed: 0”</a:t>
            </a:r>
          </a:p>
          <a:p>
            <a:r>
              <a:rPr lang="en-US" dirty="0">
                <a:sym typeface="Wingdings" panose="05000000000000000000" pitchFamily="2" charset="2"/>
              </a:rPr>
              <a:t>	- Just dropping the duplicated observations  </a:t>
            </a:r>
            <a:r>
              <a:rPr lang="en-US" dirty="0" err="1">
                <a:sym typeface="Wingdings" panose="05000000000000000000" pitchFamily="2" charset="2"/>
              </a:rPr>
              <a:t>df.drop_duplicates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922C8-8219-03A6-2D02-AE2FC0E1B8F6}"/>
              </a:ext>
            </a:extLst>
          </p:cNvPr>
          <p:cNvSpPr txBox="1"/>
          <p:nvPr/>
        </p:nvSpPr>
        <p:spPr>
          <a:xfrm>
            <a:off x="825623" y="4634144"/>
            <a:ext cx="10209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Scaling</a:t>
            </a:r>
          </a:p>
          <a:p>
            <a:r>
              <a:rPr lang="en-US" dirty="0"/>
              <a:t>	- “</a:t>
            </a:r>
            <a:r>
              <a:rPr lang="en-US" dirty="0" err="1"/>
              <a:t>duration_ms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denotes the total duration for which song was streamed.</a:t>
            </a:r>
          </a:p>
          <a:p>
            <a:r>
              <a:rPr lang="en-US" dirty="0">
                <a:sym typeface="Wingdings" panose="05000000000000000000" pitchFamily="2" charset="2"/>
              </a:rPr>
              <a:t>	- Initially it was in milliseconds and values were large. So, need to scale down</a:t>
            </a:r>
          </a:p>
          <a:p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fr-FR" dirty="0" err="1">
                <a:sym typeface="Wingdings" panose="05000000000000000000" pitchFamily="2" charset="2"/>
              </a:rPr>
              <a:t>df</a:t>
            </a:r>
            <a:r>
              <a:rPr lang="fr-FR" dirty="0">
                <a:sym typeface="Wingdings" panose="05000000000000000000" pitchFamily="2" charset="2"/>
              </a:rPr>
              <a:t>['</a:t>
            </a:r>
            <a:r>
              <a:rPr lang="fr-FR" dirty="0" err="1">
                <a:sym typeface="Wingdings" panose="05000000000000000000" pitchFamily="2" charset="2"/>
              </a:rPr>
              <a:t>duration_ms</a:t>
            </a:r>
            <a:r>
              <a:rPr lang="fr-FR" dirty="0">
                <a:sym typeface="Wingdings" panose="05000000000000000000" pitchFamily="2" charset="2"/>
              </a:rPr>
              <a:t>'] = </a:t>
            </a:r>
            <a:r>
              <a:rPr lang="fr-FR" dirty="0" err="1">
                <a:sym typeface="Wingdings" panose="05000000000000000000" pitchFamily="2" charset="2"/>
              </a:rPr>
              <a:t>df</a:t>
            </a:r>
            <a:r>
              <a:rPr lang="fr-FR" dirty="0">
                <a:sym typeface="Wingdings" panose="05000000000000000000" pitchFamily="2" charset="2"/>
              </a:rPr>
              <a:t>['</a:t>
            </a:r>
            <a:r>
              <a:rPr lang="fr-FR" dirty="0" err="1">
                <a:sym typeface="Wingdings" panose="05000000000000000000" pitchFamily="2" charset="2"/>
              </a:rPr>
              <a:t>duration_ms</a:t>
            </a:r>
            <a:r>
              <a:rPr lang="fr-FR" dirty="0">
                <a:sym typeface="Wingdings" panose="05000000000000000000" pitchFamily="2" charset="2"/>
              </a:rPr>
              <a:t>'] / (1000)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r>
              <a:rPr lang="en-US" dirty="0">
                <a:sym typeface="Wingdings" panose="05000000000000000000" pitchFamily="2" charset="2"/>
              </a:rPr>
              <a:t>	- Then, renamed this as “</a:t>
            </a:r>
            <a:r>
              <a:rPr lang="en-US" dirty="0" err="1">
                <a:sym typeface="Wingdings" panose="05000000000000000000" pitchFamily="2" charset="2"/>
              </a:rPr>
              <a:t>duration_s</a:t>
            </a:r>
            <a:r>
              <a:rPr lang="en-US" dirty="0">
                <a:sym typeface="Wingdings" panose="05000000000000000000" pitchFamily="2" charset="2"/>
              </a:rPr>
              <a:t>” i.e. s for seconds.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96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49E4D-DB55-C0A2-BE35-017B7153425D}"/>
              </a:ext>
            </a:extLst>
          </p:cNvPr>
          <p:cNvSpPr txBox="1"/>
          <p:nvPr/>
        </p:nvSpPr>
        <p:spPr>
          <a:xfrm>
            <a:off x="710214" y="1615736"/>
            <a:ext cx="1028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Aggregation and Representation</a:t>
            </a:r>
          </a:p>
          <a:p>
            <a:r>
              <a:rPr lang="en-US" dirty="0"/>
              <a:t>	- top five artists, </a:t>
            </a:r>
            <a:r>
              <a:rPr lang="en-US" dirty="0" err="1"/>
              <a:t>track_genre</a:t>
            </a:r>
            <a:r>
              <a:rPr lang="en-US" dirty="0"/>
              <a:t>, and time-signature based on popularity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BF0EC-E44F-4F96-7C99-6D1269EC1757}"/>
              </a:ext>
            </a:extLst>
          </p:cNvPr>
          <p:cNvSpPr txBox="1"/>
          <p:nvPr/>
        </p:nvSpPr>
        <p:spPr>
          <a:xfrm>
            <a:off x="710214" y="2734322"/>
            <a:ext cx="1028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Label Encoding and One-Hot Encoding</a:t>
            </a:r>
          </a:p>
          <a:p>
            <a:r>
              <a:rPr lang="en-US" dirty="0"/>
              <a:t>	- “explicit” feature has binary values i.e. True or False. </a:t>
            </a:r>
            <a:r>
              <a:rPr lang="en-US" dirty="0">
                <a:sym typeface="Wingdings" panose="05000000000000000000" pitchFamily="2" charset="2"/>
              </a:rPr>
              <a:t> Label Encoded</a:t>
            </a:r>
          </a:p>
          <a:p>
            <a:r>
              <a:rPr lang="en-US" dirty="0">
                <a:sym typeface="Wingdings" panose="05000000000000000000" pitchFamily="2" charset="2"/>
              </a:rPr>
              <a:t>	- “</a:t>
            </a:r>
            <a:r>
              <a:rPr lang="en-US" dirty="0" err="1">
                <a:sym typeface="Wingdings" panose="05000000000000000000" pitchFamily="2" charset="2"/>
              </a:rPr>
              <a:t>track_genre</a:t>
            </a:r>
            <a:r>
              <a:rPr lang="en-US" dirty="0">
                <a:sym typeface="Wingdings" panose="05000000000000000000" pitchFamily="2" charset="2"/>
              </a:rPr>
              <a:t>” feature </a:t>
            </a:r>
            <a:r>
              <a:rPr lang="en-US">
                <a:sym typeface="Wingdings" panose="05000000000000000000" pitchFamily="2" charset="2"/>
              </a:rPr>
              <a:t>has 114 </a:t>
            </a:r>
            <a:r>
              <a:rPr lang="en-US" dirty="0">
                <a:sym typeface="Wingdings" panose="05000000000000000000" pitchFamily="2" charset="2"/>
              </a:rPr>
              <a:t>classes i.e. categorical values  One Hot Encoded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155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208</TotalTime>
  <Words>817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Vapor Trail</vt:lpstr>
      <vt:lpstr>Popularity Prediction in Spotify Dataset using Ensemble Learning</vt:lpstr>
      <vt:lpstr>Agenda Overview</vt:lpstr>
      <vt:lpstr>Project Introduction</vt:lpstr>
      <vt:lpstr>Dataset Overview</vt:lpstr>
      <vt:lpstr>Data Extraction</vt:lpstr>
      <vt:lpstr>Exploratory Data Analysis (EDA)</vt:lpstr>
      <vt:lpstr>PowerPoint Presentation</vt:lpstr>
      <vt:lpstr>Data VALIDATION AND CLEANSING</vt:lpstr>
      <vt:lpstr>PowerPoint Presentation</vt:lpstr>
      <vt:lpstr>Model Analysis</vt:lpstr>
      <vt:lpstr>Data Visualization</vt:lpstr>
      <vt:lpstr>Data Visualization</vt:lpstr>
      <vt:lpstr>K-fold Cross Validation</vt:lpstr>
      <vt:lpstr>K-fold Cross Validation</vt:lpstr>
      <vt:lpstr>Hyper-Parameter Tuning</vt:lpstr>
      <vt:lpstr>PowerPoint Presentation</vt:lpstr>
      <vt:lpstr>Useful Applications of the Project</vt:lpstr>
      <vt:lpstr>The End.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Prediction in Spotify Dataset using Ensemble Learning</dc:title>
  <dc:creator>Anil Dhakal</dc:creator>
  <cp:lastModifiedBy>Anil Dhakal</cp:lastModifiedBy>
  <cp:revision>41</cp:revision>
  <dcterms:created xsi:type="dcterms:W3CDTF">2023-07-07T19:32:06Z</dcterms:created>
  <dcterms:modified xsi:type="dcterms:W3CDTF">2023-07-07T23:08:23Z</dcterms:modified>
</cp:coreProperties>
</file>