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312" r:id="rId2"/>
    <p:sldId id="359" r:id="rId3"/>
    <p:sldId id="363" r:id="rId4"/>
    <p:sldId id="365" r:id="rId5"/>
    <p:sldId id="362" r:id="rId6"/>
    <p:sldId id="364" r:id="rId7"/>
    <p:sldId id="360" r:id="rId8"/>
  </p:sldIdLst>
  <p:sldSz cx="12192000" cy="6858000"/>
  <p:notesSz cx="6858000" cy="9144000"/>
  <p:defaultText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FF80F6"/>
    <a:srgbClr val="FF57E6"/>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8" autoAdjust="0"/>
    <p:restoredTop sz="89850" autoAdjust="0"/>
  </p:normalViewPr>
  <p:slideViewPr>
    <p:cSldViewPr snapToGrid="0">
      <p:cViewPr varScale="1">
        <p:scale>
          <a:sx n="65" d="100"/>
          <a:sy n="65" d="100"/>
        </p:scale>
        <p:origin x="-804" y="-108"/>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1" d="100"/>
          <a:sy n="71" d="100"/>
        </p:scale>
        <p:origin x="-390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C2E5-45C9-954D-B58D-1479FF2ABCBF}" type="datetimeFigureOut">
              <a:rPr lang="en-US" smtClean="0"/>
              <a:pPr/>
              <a:t>9/15/2014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6488F-7019-3E45-952E-5532AA5D1AA1}"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1025001631"/>
      </p:ext>
    </p:extLst>
  </p:cSld>
  <p:clrMap bg1="lt1" tx1="dk1" bg2="lt2" tx2="dk2" accent1="accent1" accent2="accent2" accent3="accent3" accent4="accent4" accent5="accent5" accent6="accent6" hlink="hlink" folHlink="folHlink"/>
  <p:notesStyle>
    <a:lvl1pPr marL="0" algn="l" defTabSz="456480" rtl="0" eaLnBrk="1" latinLnBrk="0" hangingPunct="1">
      <a:defRPr sz="1200" kern="1200">
        <a:solidFill>
          <a:schemeClr val="tx1"/>
        </a:solidFill>
        <a:latin typeface="+mn-lt"/>
        <a:ea typeface="+mn-ea"/>
        <a:cs typeface="+mn-cs"/>
      </a:defRPr>
    </a:lvl1pPr>
    <a:lvl2pPr marL="456480" algn="l" defTabSz="456480" rtl="0" eaLnBrk="1" latinLnBrk="0" hangingPunct="1">
      <a:defRPr sz="1200" kern="1200">
        <a:solidFill>
          <a:schemeClr val="tx1"/>
        </a:solidFill>
        <a:latin typeface="+mn-lt"/>
        <a:ea typeface="+mn-ea"/>
        <a:cs typeface="+mn-cs"/>
      </a:defRPr>
    </a:lvl2pPr>
    <a:lvl3pPr marL="912960" algn="l" defTabSz="456480" rtl="0" eaLnBrk="1" latinLnBrk="0" hangingPunct="1">
      <a:defRPr sz="1200" kern="1200">
        <a:solidFill>
          <a:schemeClr val="tx1"/>
        </a:solidFill>
        <a:latin typeface="+mn-lt"/>
        <a:ea typeface="+mn-ea"/>
        <a:cs typeface="+mn-cs"/>
      </a:defRPr>
    </a:lvl3pPr>
    <a:lvl4pPr marL="1369440" algn="l" defTabSz="456480" rtl="0" eaLnBrk="1" latinLnBrk="0" hangingPunct="1">
      <a:defRPr sz="1200" kern="1200">
        <a:solidFill>
          <a:schemeClr val="tx1"/>
        </a:solidFill>
        <a:latin typeface="+mn-lt"/>
        <a:ea typeface="+mn-ea"/>
        <a:cs typeface="+mn-cs"/>
      </a:defRPr>
    </a:lvl4pPr>
    <a:lvl5pPr marL="1825920" algn="l" defTabSz="456480" rtl="0" eaLnBrk="1" latinLnBrk="0" hangingPunct="1">
      <a:defRPr sz="1200" kern="1200">
        <a:solidFill>
          <a:schemeClr val="tx1"/>
        </a:solidFill>
        <a:latin typeface="+mn-lt"/>
        <a:ea typeface="+mn-ea"/>
        <a:cs typeface="+mn-cs"/>
      </a:defRPr>
    </a:lvl5pPr>
    <a:lvl6pPr marL="2282401" algn="l" defTabSz="456480" rtl="0" eaLnBrk="1" latinLnBrk="0" hangingPunct="1">
      <a:defRPr sz="1200" kern="1200">
        <a:solidFill>
          <a:schemeClr val="tx1"/>
        </a:solidFill>
        <a:latin typeface="+mn-lt"/>
        <a:ea typeface="+mn-ea"/>
        <a:cs typeface="+mn-cs"/>
      </a:defRPr>
    </a:lvl6pPr>
    <a:lvl7pPr marL="2738882" algn="l" defTabSz="456480" rtl="0" eaLnBrk="1" latinLnBrk="0" hangingPunct="1">
      <a:defRPr sz="1200" kern="1200">
        <a:solidFill>
          <a:schemeClr val="tx1"/>
        </a:solidFill>
        <a:latin typeface="+mn-lt"/>
        <a:ea typeface="+mn-ea"/>
        <a:cs typeface="+mn-cs"/>
      </a:defRPr>
    </a:lvl7pPr>
    <a:lvl8pPr marL="3195363" algn="l" defTabSz="456480" rtl="0" eaLnBrk="1" latinLnBrk="0" hangingPunct="1">
      <a:defRPr sz="1200" kern="1200">
        <a:solidFill>
          <a:schemeClr val="tx1"/>
        </a:solidFill>
        <a:latin typeface="+mn-lt"/>
        <a:ea typeface="+mn-ea"/>
        <a:cs typeface="+mn-cs"/>
      </a:defRPr>
    </a:lvl8pPr>
    <a:lvl9pPr marL="3651843" algn="l" defTabSz="4564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902858"/>
            <a:ext cx="7766936" cy="1082604"/>
          </a:xfrm>
        </p:spPr>
        <p:txBody>
          <a:bodyPr anchor="b">
            <a:noAutofit/>
          </a:bodyPr>
          <a:lstStyle>
            <a:lvl1pPr algn="ctr">
              <a:defRPr sz="5500">
                <a:solidFill>
                  <a:schemeClr val="accent1"/>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1479459" y="2985459"/>
            <a:ext cx="7766936" cy="1096899"/>
          </a:xfrm>
        </p:spPr>
        <p:txBody>
          <a:bodyPr anchor="t"/>
          <a:lstStyle>
            <a:lvl1pPr marL="0" indent="0" algn="ctr">
              <a:buNone/>
              <a:defRPr>
                <a:solidFill>
                  <a:schemeClr val="tx1">
                    <a:lumMod val="50000"/>
                    <a:lumOff val="50000"/>
                  </a:schemeClr>
                </a:solidFill>
              </a:defRPr>
            </a:lvl1pPr>
            <a:lvl2pPr marL="456480" indent="0" algn="ctr">
              <a:buNone/>
              <a:defRPr>
                <a:solidFill>
                  <a:schemeClr val="tx1">
                    <a:tint val="75000"/>
                  </a:schemeClr>
                </a:solidFill>
              </a:defRPr>
            </a:lvl2pPr>
            <a:lvl3pPr marL="912960" indent="0" algn="ctr">
              <a:buNone/>
              <a:defRPr>
                <a:solidFill>
                  <a:schemeClr val="tx1">
                    <a:tint val="75000"/>
                  </a:schemeClr>
                </a:solidFill>
              </a:defRPr>
            </a:lvl3pPr>
            <a:lvl4pPr marL="1369440" indent="0" algn="ctr">
              <a:buNone/>
              <a:defRPr>
                <a:solidFill>
                  <a:schemeClr val="tx1">
                    <a:tint val="75000"/>
                  </a:schemeClr>
                </a:solidFill>
              </a:defRPr>
            </a:lvl4pPr>
            <a:lvl5pPr marL="1825920" indent="0" algn="ctr">
              <a:buNone/>
              <a:defRPr>
                <a:solidFill>
                  <a:schemeClr val="tx1">
                    <a:tint val="75000"/>
                  </a:schemeClr>
                </a:solidFill>
              </a:defRPr>
            </a:lvl5pPr>
            <a:lvl6pPr marL="2282401" indent="0" algn="ctr">
              <a:buNone/>
              <a:defRPr>
                <a:solidFill>
                  <a:schemeClr val="tx1">
                    <a:tint val="75000"/>
                  </a:schemeClr>
                </a:solidFill>
              </a:defRPr>
            </a:lvl6pPr>
            <a:lvl7pPr marL="2738882" indent="0" algn="ctr">
              <a:buNone/>
              <a:defRPr>
                <a:solidFill>
                  <a:schemeClr val="tx1">
                    <a:tint val="75000"/>
                  </a:schemeClr>
                </a:solidFill>
              </a:defRPr>
            </a:lvl7pPr>
            <a:lvl8pPr marL="3195363" indent="0" algn="ctr">
              <a:buNone/>
              <a:defRPr>
                <a:solidFill>
                  <a:schemeClr val="tx1">
                    <a:tint val="75000"/>
                  </a:schemeClr>
                </a:solidFill>
              </a:defRPr>
            </a:lvl8pPr>
            <a:lvl9pPr marL="3651843"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5107320" cy="1049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296" tIns="45648" rIns="91296" bIns="45648" rtlCol="0" anchor="ctr"/>
          <a:lstStyle/>
          <a:p>
            <a:pPr algn="ctr"/>
            <a:endParaRPr lang="en-US"/>
          </a:p>
        </p:txBody>
      </p:sp>
      <p:pic>
        <p:nvPicPr>
          <p:cNvPr id="18" name="Picture 17" descr="gklst_final_green3.png"/>
          <p:cNvPicPr>
            <a:picLocks noChangeAspect="1"/>
          </p:cNvPicPr>
          <p:nvPr userDrawn="1"/>
        </p:nvPicPr>
        <p:blipFill rotWithShape="1">
          <a:blip r:embed="rId2" cstate="screen">
            <a:extLst>
              <a:ext uri="{28A0092B-C50C-407E-A947-70E740481C1C}">
                <a14:useLocalDpi xmlns:mc="http://schemas.openxmlformats.org/markup-compatibility/2006" xmlns:mv="urn:schemas-microsoft-com:mac:vml" xmlns:a14="http://schemas.microsoft.com/office/drawing/2010/main" xmlns=""/>
              </a:ext>
            </a:extLst>
          </a:blip>
          <a:srcRect l="13481" r="14124" b="38882"/>
          <a:stretch/>
        </p:blipFill>
        <p:spPr>
          <a:xfrm>
            <a:off x="2995375" y="756979"/>
            <a:ext cx="1145696" cy="1007820"/>
          </a:xfrm>
          <a:prstGeom prst="rect">
            <a:avLst/>
          </a:prstGeom>
        </p:spPr>
      </p:pic>
      <p:pic>
        <p:nvPicPr>
          <p:cNvPr id="20" name="Picture 19" descr="gklst_final_green3.png"/>
          <p:cNvPicPr>
            <a:picLocks noChangeAspect="1"/>
          </p:cNvPicPr>
          <p:nvPr userDrawn="1"/>
        </p:nvPicPr>
        <p:blipFill rotWithShape="1">
          <a:blip r:embed="rId2" cstate="screen">
            <a:extLst>
              <a:ext uri="{28A0092B-C50C-407E-A947-70E740481C1C}">
                <a14:useLocalDpi xmlns:mc="http://schemas.openxmlformats.org/markup-compatibility/2006" xmlns:mv="urn:schemas-microsoft-com:mac:vml" xmlns:a14="http://schemas.microsoft.com/office/drawing/2010/main" xmlns=""/>
              </a:ext>
            </a:extLst>
          </a:blip>
          <a:srcRect t="66946"/>
          <a:stretch/>
        </p:blipFill>
        <p:spPr>
          <a:xfrm>
            <a:off x="4149131" y="895036"/>
            <a:ext cx="1582572" cy="545052"/>
          </a:xfrm>
          <a:prstGeom prst="rect">
            <a:avLst/>
          </a:prstGeom>
        </p:spPr>
      </p:pic>
      <p:pic>
        <p:nvPicPr>
          <p:cNvPr id="22" name="Picture 21" descr="geeklist-corps-of-developers_full.png"/>
          <p:cNvPicPr>
            <a:picLocks noChangeAspect="1"/>
          </p:cNvPicPr>
          <p:nvPr userDrawn="1"/>
        </p:nvPicPr>
        <p:blipFill rotWithShape="1">
          <a:blip r:embed="rId3" cstate="screen">
            <a:extLst>
              <a:ext uri="{28A0092B-C50C-407E-A947-70E740481C1C}">
                <a14:useLocalDpi xmlns:mc="http://schemas.openxmlformats.org/markup-compatibility/2006" xmlns:mv="urn:schemas-microsoft-com:mac:vml" xmlns:a14="http://schemas.microsoft.com/office/drawing/2010/main" xmlns=""/>
              </a:ext>
            </a:extLst>
          </a:blip>
          <a:srcRect/>
          <a:stretch/>
        </p:blipFill>
        <p:spPr>
          <a:xfrm>
            <a:off x="5737573" y="984498"/>
            <a:ext cx="2041760" cy="386562"/>
          </a:xfrm>
          <a:prstGeom prst="rect">
            <a:avLst/>
          </a:prstGeom>
        </p:spPr>
      </p:pic>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39" y="1217054"/>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91139" y="5077854"/>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5" y="2160589"/>
            <a:ext cx="8596668" cy="439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57" y="2160984"/>
            <a:ext cx="4185623"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57" y="2737246"/>
            <a:ext cx="4185623"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4"/>
            <a:ext cx="4185619"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95" y="2737246"/>
            <a:ext cx="4185617"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677335" y="1159685"/>
            <a:ext cx="8596668" cy="908775"/>
          </a:xfrm>
        </p:spPr>
        <p:txBody>
          <a:bodyPr>
            <a:normAutofit/>
          </a:bodyPr>
          <a:lstStyle>
            <a:lvl1pPr>
              <a:defRPr sz="3600"/>
            </a:lvl1pPr>
          </a:lstStyle>
          <a:p>
            <a:r>
              <a:rPr lang="en-US" smtClean="0"/>
              <a:t>Click to edit Master title style</a:t>
            </a:r>
            <a:endParaRPr lang="en-US"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5"/>
            <a:ext cx="3854528" cy="1278467"/>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911182"/>
            <a:ext cx="4513541" cy="56603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80"/>
            <a:ext cx="3854528" cy="2584449"/>
          </a:xfrm>
        </p:spPr>
        <p:txBody>
          <a:bodyPr>
            <a:normAutofit/>
          </a:bodyPr>
          <a:lstStyle>
            <a:lvl1pPr marL="0" indent="0">
              <a:buNone/>
              <a:defRPr sz="1500"/>
            </a:lvl1pPr>
            <a:lvl2pPr marL="456343" indent="0">
              <a:buNone/>
              <a:defRPr sz="1500"/>
            </a:lvl2pPr>
            <a:lvl3pPr marL="912687" indent="0">
              <a:buNone/>
              <a:defRPr sz="1200"/>
            </a:lvl3pPr>
            <a:lvl4pPr marL="1369031" indent="0">
              <a:buNone/>
              <a:defRPr sz="1100"/>
            </a:lvl4pPr>
            <a:lvl5pPr marL="1825371" indent="0">
              <a:buNone/>
              <a:defRPr sz="1100"/>
            </a:lvl5pPr>
            <a:lvl6pPr marL="2281715" indent="0">
              <a:buNone/>
              <a:defRPr sz="1100"/>
            </a:lvl6pPr>
            <a:lvl7pPr marL="2738059" indent="0">
              <a:buNone/>
              <a:defRPr sz="1100"/>
            </a:lvl7pPr>
            <a:lvl8pPr marL="3194404" indent="0">
              <a:buNone/>
              <a:defRPr sz="1100"/>
            </a:lvl8pPr>
            <a:lvl9pPr marL="3650745" indent="0">
              <a:buNone/>
              <a:defRPr sz="1100"/>
            </a:lvl9pPr>
          </a:lstStyle>
          <a:p>
            <a:pPr lvl="0"/>
            <a:r>
              <a:rPr lang="en-US" smtClean="0"/>
              <a:t>Click to edit Master text styles</a:t>
            </a: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41" y="542186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139" y="1230859"/>
            <a:ext cx="8596668" cy="3845718"/>
          </a:xfrm>
        </p:spPr>
        <p:txBody>
          <a:bodyPr anchor="t">
            <a:normAutofit/>
          </a:bodyPr>
          <a:lstStyle>
            <a:lvl1pPr marL="0" indent="0" algn="ctr">
              <a:buNone/>
              <a:defRPr sz="1600"/>
            </a:lvl1pPr>
            <a:lvl2pPr marL="456480" indent="0">
              <a:buNone/>
              <a:defRPr sz="1600"/>
            </a:lvl2pPr>
            <a:lvl3pPr marL="912960" indent="0">
              <a:buNone/>
              <a:defRPr sz="1600"/>
            </a:lvl3pPr>
            <a:lvl4pPr marL="1369440" indent="0">
              <a:buNone/>
              <a:defRPr sz="1600"/>
            </a:lvl4pPr>
            <a:lvl5pPr marL="1825920" indent="0">
              <a:buNone/>
              <a:defRPr sz="1600"/>
            </a:lvl5pPr>
            <a:lvl6pPr marL="2282401" indent="0">
              <a:buNone/>
              <a:defRPr sz="1600"/>
            </a:lvl6pPr>
            <a:lvl7pPr marL="2738882" indent="0">
              <a:buNone/>
              <a:defRPr sz="1600"/>
            </a:lvl7pPr>
            <a:lvl8pPr marL="3195363" indent="0">
              <a:buNone/>
              <a:defRPr sz="1600"/>
            </a:lvl8pPr>
            <a:lvl9pPr marL="365184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91141" y="5988596"/>
            <a:ext cx="8596667" cy="674024"/>
          </a:xfrm>
        </p:spPr>
        <p:txBody>
          <a:bodyPr>
            <a:normAutofit/>
          </a:bodyPr>
          <a:lstStyle>
            <a:lvl1pPr marL="0" indent="0">
              <a:buNone/>
              <a:defRPr sz="1200"/>
            </a:lvl1pPr>
            <a:lvl2pPr marL="456480" indent="0">
              <a:buNone/>
              <a:defRPr sz="1200"/>
            </a:lvl2pPr>
            <a:lvl3pPr marL="912960" indent="0">
              <a:buNone/>
              <a:defRPr sz="1100"/>
            </a:lvl3pPr>
            <a:lvl4pPr marL="1369440" indent="0">
              <a:buNone/>
              <a:defRPr sz="900"/>
            </a:lvl4pPr>
            <a:lvl5pPr marL="1825920" indent="0">
              <a:buNone/>
              <a:defRPr sz="900"/>
            </a:lvl5pPr>
            <a:lvl6pPr marL="2282401" indent="0">
              <a:buNone/>
              <a:defRPr sz="900"/>
            </a:lvl6pPr>
            <a:lvl7pPr marL="2738882" indent="0">
              <a:buNone/>
              <a:defRPr sz="900"/>
            </a:lvl7pPr>
            <a:lvl8pPr marL="3195363" indent="0">
              <a:buNone/>
              <a:defRPr sz="900"/>
            </a:lvl8pPr>
            <a:lvl9pPr marL="3651843"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467640"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159425" y="-8467"/>
              <a:ext cx="2029400"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159424" y="-8467"/>
              <a:ext cx="203257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427836" y="3048000"/>
              <a:ext cx="2764164"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userDrawn="1"/>
          </p:nvSpPr>
          <p:spPr>
            <a:xfrm>
              <a:off x="10200836" y="-8467"/>
              <a:ext cx="19879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484568" y="-8467"/>
              <a:ext cx="704256"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1159685"/>
            <a:ext cx="8596668" cy="908775"/>
          </a:xfrm>
          <a:prstGeom prst="rect">
            <a:avLst/>
          </a:prstGeom>
        </p:spPr>
        <p:txBody>
          <a:bodyPr vert="horz" lIns="91296" tIns="45648" rIns="91296" bIns="45648"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296" tIns="45648" rIns="91296" bIns="4564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296" tIns="45648" rIns="91296" bIns="45648" rtlCol="0" anchor="ctr"/>
          <a:lstStyle>
            <a:lvl1pPr algn="r">
              <a:defRPr sz="900">
                <a:solidFill>
                  <a:schemeClr val="tx1">
                    <a:tint val="75000"/>
                  </a:schemeClr>
                </a:solidFill>
              </a:defRPr>
            </a:lvl1pPr>
          </a:lstStyle>
          <a:p>
            <a:fld id="{B61BEF0D-F0BB-DE4B-95CE-6DB70DBA9567}" type="datetimeFigureOut">
              <a:rPr lang="en-US" dirty="0"/>
              <a:pPr/>
              <a:t>9/15/2014</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296" tIns="45648" rIns="91296" bIns="45648"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296" tIns="45648" rIns="91296" bIns="45648"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9" name="Picture 8" descr="gklst_final_green3.png"/>
          <p:cNvPicPr>
            <a:picLocks noChangeAspect="1"/>
          </p:cNvPicPr>
          <p:nvPr userDrawn="1"/>
        </p:nvPicPr>
        <p:blipFill rotWithShape="1">
          <a:blip r:embed="rId16" cstate="screen">
            <a:extLst>
              <a:ext uri="{28A0092B-C50C-407E-A947-70E740481C1C}">
                <a14:useLocalDpi xmlns:mc="http://schemas.openxmlformats.org/markup-compatibility/2006" xmlns:mv="urn:schemas-microsoft-com:mac:vml" xmlns:a14="http://schemas.microsoft.com/office/drawing/2010/main" xmlns=""/>
              </a:ext>
            </a:extLst>
          </a:blip>
          <a:srcRect l="13481" r="14124" b="38882"/>
          <a:stretch/>
        </p:blipFill>
        <p:spPr>
          <a:xfrm>
            <a:off x="13804" y="124252"/>
            <a:ext cx="1145696" cy="1007820"/>
          </a:xfrm>
          <a:prstGeom prst="rect">
            <a:avLst/>
          </a:prstGeom>
        </p:spPr>
      </p:pic>
      <p:pic>
        <p:nvPicPr>
          <p:cNvPr id="30" name="Picture 29" descr="gklst_final_green3.png"/>
          <p:cNvPicPr>
            <a:picLocks noChangeAspect="1"/>
          </p:cNvPicPr>
          <p:nvPr userDrawn="1"/>
        </p:nvPicPr>
        <p:blipFill rotWithShape="1">
          <a:blip r:embed="rId16" cstate="screen">
            <a:extLst>
              <a:ext uri="{28A0092B-C50C-407E-A947-70E740481C1C}">
                <a14:useLocalDpi xmlns:mc="http://schemas.openxmlformats.org/markup-compatibility/2006" xmlns:mv="urn:schemas-microsoft-com:mac:vml" xmlns:a14="http://schemas.microsoft.com/office/drawing/2010/main" xmlns=""/>
              </a:ext>
            </a:extLst>
          </a:blip>
          <a:srcRect t="66946"/>
          <a:stretch/>
        </p:blipFill>
        <p:spPr>
          <a:xfrm>
            <a:off x="1167559" y="262310"/>
            <a:ext cx="1582572" cy="545052"/>
          </a:xfrm>
          <a:prstGeom prst="rect">
            <a:avLst/>
          </a:prstGeom>
        </p:spPr>
      </p:pic>
      <p:pic>
        <p:nvPicPr>
          <p:cNvPr id="10" name="Picture 9" descr="geeklist-corps-of-developers_full.png"/>
          <p:cNvPicPr>
            <a:picLocks noChangeAspect="1"/>
          </p:cNvPicPr>
          <p:nvPr userDrawn="1"/>
        </p:nvPicPr>
        <p:blipFill rotWithShape="1">
          <a:blip r:embed="rId17" cstate="screen">
            <a:extLst>
              <a:ext uri="{28A0092B-C50C-407E-A947-70E740481C1C}">
                <a14:useLocalDpi xmlns:mc="http://schemas.openxmlformats.org/markup-compatibility/2006" xmlns:mv="urn:schemas-microsoft-com:mac:vml" xmlns:a14="http://schemas.microsoft.com/office/drawing/2010/main" xmlns=""/>
              </a:ext>
            </a:extLst>
          </a:blip>
          <a:srcRect/>
          <a:stretch/>
        </p:blipFill>
        <p:spPr>
          <a:xfrm>
            <a:off x="2756003" y="351768"/>
            <a:ext cx="2041760" cy="386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txStyles>
    <p:titleStyle>
      <a:lvl1pPr algn="l" defTabSz="45648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360" indent="-342360" algn="l" defTabSz="456480" rtl="0" eaLnBrk="1" latinLnBrk="0" hangingPunct="1">
        <a:spcBef>
          <a:spcPts val="1000"/>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41781" indent="-285301" algn="l" defTabSz="45648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1200" indent="-228240" algn="l" defTabSz="456480" rtl="0" eaLnBrk="1" latinLnBrk="0" hangingPunct="1">
        <a:spcBef>
          <a:spcPts val="1000"/>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59768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416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0641"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67122"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3603"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0084"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dirty="0" err="1" smtClean="0"/>
              <a:t>GreeLog</a:t>
            </a:r>
            <a:r>
              <a:rPr lang="en-IN" dirty="0" smtClean="0"/>
              <a:t>    </a:t>
            </a:r>
            <a:endParaRPr lang="en-IN" dirty="0"/>
          </a:p>
        </p:txBody>
      </p:sp>
      <p:sp>
        <p:nvSpPr>
          <p:cNvPr id="3" name="Subtitle 2"/>
          <p:cNvSpPr>
            <a:spLocks noGrp="1"/>
          </p:cNvSpPr>
          <p:nvPr>
            <p:ph type="subTitle" idx="1"/>
          </p:nvPr>
        </p:nvSpPr>
        <p:spPr>
          <a:xfrm>
            <a:off x="1464711" y="3516401"/>
            <a:ext cx="7766936" cy="2427199"/>
          </a:xfrm>
        </p:spPr>
        <p:txBody>
          <a:bodyPr>
            <a:normAutofit/>
          </a:bodyPr>
          <a:lstStyle/>
          <a:p>
            <a:pPr algn="l"/>
            <a:r>
              <a:rPr lang="en-IN" sz="3200" b="1" dirty="0" smtClean="0">
                <a:solidFill>
                  <a:schemeClr val="accent1"/>
                </a:solidFill>
              </a:rPr>
              <a:t>Name of Team Members:</a:t>
            </a:r>
          </a:p>
          <a:p>
            <a:pPr algn="l"/>
            <a:r>
              <a:rPr lang="en-IN" sz="2000" dirty="0" err="1" smtClean="0">
                <a:solidFill>
                  <a:schemeClr val="accent1"/>
                </a:solidFill>
              </a:rPr>
              <a:t>Sumukh</a:t>
            </a:r>
            <a:r>
              <a:rPr lang="en-IN" sz="2000" dirty="0" smtClean="0">
                <a:solidFill>
                  <a:schemeClr val="accent1"/>
                </a:solidFill>
              </a:rPr>
              <a:t> </a:t>
            </a:r>
            <a:r>
              <a:rPr lang="en-IN" sz="2000" dirty="0" err="1" smtClean="0">
                <a:solidFill>
                  <a:schemeClr val="accent1"/>
                </a:solidFill>
              </a:rPr>
              <a:t>Barve</a:t>
            </a:r>
            <a:endParaRPr lang="en-IN" sz="2000" dirty="0" smtClean="0">
              <a:solidFill>
                <a:schemeClr val="accent1"/>
              </a:solidFill>
            </a:endParaRPr>
          </a:p>
          <a:p>
            <a:pPr algn="l"/>
            <a:r>
              <a:rPr lang="en-IN" sz="2000" dirty="0" err="1" smtClean="0">
                <a:solidFill>
                  <a:schemeClr val="accent1"/>
                </a:solidFill>
              </a:rPr>
              <a:t>Parth</a:t>
            </a:r>
            <a:r>
              <a:rPr lang="en-IN" sz="2000" dirty="0" smtClean="0">
                <a:solidFill>
                  <a:schemeClr val="accent1"/>
                </a:solidFill>
              </a:rPr>
              <a:t> Mehta</a:t>
            </a:r>
          </a:p>
          <a:p>
            <a:pPr algn="l"/>
            <a:r>
              <a:rPr lang="en-IN" sz="2000" dirty="0" err="1" smtClean="0">
                <a:solidFill>
                  <a:schemeClr val="accent1"/>
                </a:solidFill>
              </a:rPr>
              <a:t>Suraj</a:t>
            </a:r>
            <a:r>
              <a:rPr lang="en-IN" sz="2000" dirty="0" smtClean="0">
                <a:solidFill>
                  <a:schemeClr val="accent1"/>
                </a:solidFill>
              </a:rPr>
              <a:t> </a:t>
            </a:r>
            <a:r>
              <a:rPr lang="en-IN" sz="2000" dirty="0" err="1" smtClean="0">
                <a:solidFill>
                  <a:schemeClr val="accent1"/>
                </a:solidFill>
              </a:rPr>
              <a:t>Palwe</a:t>
            </a:r>
            <a:endParaRPr lang="en-IN" sz="2000" dirty="0" smtClean="0">
              <a:solidFill>
                <a:schemeClr val="accent1"/>
              </a:solidFill>
            </a:endParaRPr>
          </a:p>
          <a:p>
            <a:pPr algn="l"/>
            <a:r>
              <a:rPr lang="en-IN" sz="2000" dirty="0" smtClean="0">
                <a:solidFill>
                  <a:schemeClr val="accent1"/>
                </a:solidFill>
              </a:rPr>
              <a:t>Indranil Chandra</a:t>
            </a:r>
            <a:endParaRPr lang="en-IN" sz="2000" dirty="0">
              <a:solidFill>
                <a:schemeClr val="accent1"/>
              </a:solidFill>
            </a:endParaRPr>
          </a:p>
        </p:txBody>
      </p:sp>
      <p:sp>
        <p:nvSpPr>
          <p:cNvPr id="4" name="TextBox 3"/>
          <p:cNvSpPr txBox="1"/>
          <p:nvPr/>
        </p:nvSpPr>
        <p:spPr>
          <a:xfrm>
            <a:off x="3878826" y="2949677"/>
            <a:ext cx="2787445" cy="400110"/>
          </a:xfrm>
          <a:prstGeom prst="rect">
            <a:avLst/>
          </a:prstGeom>
          <a:noFill/>
        </p:spPr>
        <p:txBody>
          <a:bodyPr wrap="square" rtlCol="0">
            <a:spAutoFit/>
          </a:bodyPr>
          <a:lstStyle/>
          <a:p>
            <a:r>
              <a:rPr lang="en-IN" sz="2000" dirty="0" smtClean="0">
                <a:solidFill>
                  <a:schemeClr val="accent2"/>
                </a:solidFill>
              </a:rPr>
              <a:t>       Mumbai, India</a:t>
            </a:r>
            <a:endParaRPr lang="en-IN" sz="2000" dirty="0">
              <a:solidFill>
                <a:schemeClr val="accent2"/>
              </a:solidFill>
            </a:endParaRP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639" y="2610782"/>
            <a:ext cx="8613058" cy="1082604"/>
          </a:xfrm>
        </p:spPr>
        <p:txBody>
          <a:bodyPr/>
          <a:lstStyle/>
          <a:p>
            <a:r>
              <a:rPr lang="en-IN" dirty="0" smtClean="0"/>
              <a:t>Problem Statement </a:t>
            </a:r>
            <a:br>
              <a:rPr lang="en-IN" dirty="0" smtClean="0"/>
            </a:br>
            <a:r>
              <a:rPr lang="en-IN" dirty="0" smtClean="0"/>
              <a:t>by CERE(NGO in Mumbai)</a:t>
            </a:r>
          </a:p>
        </p:txBody>
      </p:sp>
      <p:sp>
        <p:nvSpPr>
          <p:cNvPr id="3" name="Subtitle 2"/>
          <p:cNvSpPr>
            <a:spLocks noGrp="1"/>
          </p:cNvSpPr>
          <p:nvPr>
            <p:ph type="subTitle" idx="1"/>
          </p:nvPr>
        </p:nvSpPr>
        <p:spPr>
          <a:xfrm>
            <a:off x="1066503" y="3737625"/>
            <a:ext cx="8490452" cy="1096899"/>
          </a:xfrm>
        </p:spPr>
        <p:txBody>
          <a:bodyPr>
            <a:normAutofit lnSpcReduction="10000"/>
          </a:bodyPr>
          <a:lstStyle/>
          <a:p>
            <a:pPr algn="just"/>
            <a:endParaRPr lang="en-IN" dirty="0" smtClean="0">
              <a:solidFill>
                <a:schemeClr val="tx1"/>
              </a:solidFill>
            </a:endParaRPr>
          </a:p>
          <a:p>
            <a:pPr algn="just"/>
            <a:r>
              <a:rPr lang="en-IN" sz="2000" dirty="0" smtClean="0">
                <a:solidFill>
                  <a:schemeClr val="accent1"/>
                </a:solidFill>
              </a:rPr>
              <a:t>Creating a common platform about all the information on environment where videos and documents related to climate change can be shared. </a:t>
            </a:r>
            <a:endParaRPr lang="en-IN" sz="2000" dirty="0">
              <a:solidFill>
                <a:schemeClr val="accent1"/>
              </a:solidFill>
            </a:endParaRP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148" y="1814368"/>
            <a:ext cx="8567969" cy="1082604"/>
          </a:xfrm>
        </p:spPr>
        <p:txBody>
          <a:bodyPr/>
          <a:lstStyle/>
          <a:p>
            <a:r>
              <a:rPr lang="en-IN" dirty="0" smtClean="0"/>
              <a:t>Solution for the </a:t>
            </a:r>
            <a:r>
              <a:rPr lang="en-IN" dirty="0" err="1" smtClean="0"/>
              <a:t>Probelm</a:t>
            </a:r>
            <a:endParaRPr lang="en-IN" dirty="0"/>
          </a:p>
        </p:txBody>
      </p:sp>
      <p:sp>
        <p:nvSpPr>
          <p:cNvPr id="3" name="Subtitle 2"/>
          <p:cNvSpPr>
            <a:spLocks noGrp="1"/>
          </p:cNvSpPr>
          <p:nvPr>
            <p:ph type="subTitle" idx="1"/>
          </p:nvPr>
        </p:nvSpPr>
        <p:spPr>
          <a:xfrm>
            <a:off x="1047135" y="3244646"/>
            <a:ext cx="8390989" cy="4409768"/>
          </a:xfrm>
        </p:spPr>
        <p:txBody>
          <a:bodyPr>
            <a:normAutofit/>
          </a:bodyPr>
          <a:lstStyle/>
          <a:p>
            <a:pPr algn="just">
              <a:buFont typeface="Arial" pitchFamily="34" charset="0"/>
              <a:buChar char="•"/>
            </a:pPr>
            <a:r>
              <a:rPr lang="en-IN" dirty="0" smtClean="0">
                <a:solidFill>
                  <a:schemeClr val="accent1"/>
                </a:solidFill>
              </a:rPr>
              <a:t>The idea we propose is to create a common networking/blogging platform for the environmentalists, organizations and individuals to participate in climate change awareness campaigns and tasks.</a:t>
            </a:r>
          </a:p>
          <a:p>
            <a:pPr algn="just">
              <a:buFont typeface="Arial" pitchFamily="34" charset="0"/>
              <a:buChar char="•"/>
            </a:pPr>
            <a:r>
              <a:rPr lang="en-IN" dirty="0" smtClean="0">
                <a:solidFill>
                  <a:schemeClr val="accent1"/>
                </a:solidFill>
              </a:rPr>
              <a:t>Every organization assigns some activities such as planting a tree or organizing a cleanliness drive in a locality and individuals/environmentalists will execute the task. </a:t>
            </a: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148" y="1755375"/>
            <a:ext cx="8567969" cy="1082604"/>
          </a:xfrm>
        </p:spPr>
        <p:txBody>
          <a:bodyPr/>
          <a:lstStyle/>
          <a:p>
            <a:r>
              <a:rPr lang="en-IN" dirty="0" smtClean="0"/>
              <a:t>Solution for the </a:t>
            </a:r>
            <a:r>
              <a:rPr lang="en-IN" dirty="0" err="1" smtClean="0"/>
              <a:t>Probelm</a:t>
            </a:r>
            <a:endParaRPr lang="en-IN" dirty="0"/>
          </a:p>
        </p:txBody>
      </p:sp>
      <p:sp>
        <p:nvSpPr>
          <p:cNvPr id="3" name="Subtitle 2"/>
          <p:cNvSpPr>
            <a:spLocks noGrp="1"/>
          </p:cNvSpPr>
          <p:nvPr>
            <p:ph type="subTitle" idx="1"/>
          </p:nvPr>
        </p:nvSpPr>
        <p:spPr>
          <a:xfrm>
            <a:off x="1032386" y="3052916"/>
            <a:ext cx="8390989" cy="4409768"/>
          </a:xfrm>
        </p:spPr>
        <p:txBody>
          <a:bodyPr>
            <a:normAutofit/>
          </a:bodyPr>
          <a:lstStyle/>
          <a:p>
            <a:pPr algn="just">
              <a:buFont typeface="Arial" pitchFamily="34" charset="0"/>
              <a:buChar char="•"/>
            </a:pPr>
            <a:r>
              <a:rPr lang="en-IN" dirty="0" smtClean="0">
                <a:solidFill>
                  <a:schemeClr val="accent1"/>
                </a:solidFill>
              </a:rPr>
              <a:t>The tasks done by the individuals will be evaluated by the organization and the individuals will be awarded 'KARMA' by them according to the extent of efforts and impact that the individual created in that campaign. </a:t>
            </a:r>
          </a:p>
          <a:p>
            <a:pPr algn="just">
              <a:buFont typeface="Arial" pitchFamily="34" charset="0"/>
              <a:buChar char="•"/>
            </a:pPr>
            <a:r>
              <a:rPr lang="en-IN" dirty="0" smtClean="0">
                <a:solidFill>
                  <a:schemeClr val="accent1"/>
                </a:solidFill>
              </a:rPr>
              <a:t>This also is a networking platform, organizations looking for volunteers can find them easily here and even hire them for their organization if they have very high KARMA. </a:t>
            </a:r>
          </a:p>
          <a:p>
            <a:pPr algn="just">
              <a:buFont typeface="Arial" pitchFamily="34" charset="0"/>
              <a:buChar char="•"/>
            </a:pPr>
            <a:r>
              <a:rPr lang="en-IN" dirty="0" smtClean="0">
                <a:solidFill>
                  <a:schemeClr val="accent1"/>
                </a:solidFill>
              </a:rPr>
              <a:t>The platform will also be used to educate individuals about the climate change issues on a daily basis directly from the backend of the application through videos, pictures documentaries and articles.</a:t>
            </a:r>
            <a:endParaRPr lang="en-IN" dirty="0">
              <a:solidFill>
                <a:schemeClr val="accent1"/>
              </a:solidFill>
            </a:endParaRP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Progress so far</a:t>
            </a:r>
            <a:endParaRPr lang="en-IN" dirty="0"/>
          </a:p>
        </p:txBody>
      </p:sp>
      <p:sp>
        <p:nvSpPr>
          <p:cNvPr id="3" name="Subtitle 2"/>
          <p:cNvSpPr>
            <a:spLocks noGrp="1"/>
          </p:cNvSpPr>
          <p:nvPr>
            <p:ph type="subTitle" idx="1"/>
          </p:nvPr>
        </p:nvSpPr>
        <p:spPr>
          <a:xfrm>
            <a:off x="1405717" y="2941213"/>
            <a:ext cx="7766936" cy="2235471"/>
          </a:xfrm>
        </p:spPr>
        <p:txBody>
          <a:bodyPr>
            <a:normAutofit lnSpcReduction="10000"/>
          </a:bodyPr>
          <a:lstStyle/>
          <a:p>
            <a:endParaRPr lang="en-IN" sz="3200" dirty="0" smtClean="0">
              <a:solidFill>
                <a:schemeClr val="accent1"/>
              </a:solidFill>
            </a:endParaRPr>
          </a:p>
          <a:p>
            <a:r>
              <a:rPr lang="en-IN" sz="3200" dirty="0" err="1" smtClean="0">
                <a:solidFill>
                  <a:schemeClr val="accent1"/>
                </a:solidFill>
              </a:rPr>
              <a:t>Greelog</a:t>
            </a:r>
            <a:r>
              <a:rPr lang="en-IN" sz="3200" dirty="0" smtClean="0">
                <a:solidFill>
                  <a:schemeClr val="accent1"/>
                </a:solidFill>
              </a:rPr>
              <a:t> is a </a:t>
            </a:r>
            <a:r>
              <a:rPr lang="en-IN" sz="3200" dirty="0" err="1" smtClean="0">
                <a:solidFill>
                  <a:schemeClr val="accent1"/>
                </a:solidFill>
              </a:rPr>
              <a:t>pastebin</a:t>
            </a:r>
            <a:r>
              <a:rPr lang="en-IN" sz="3200" dirty="0" smtClean="0">
                <a:solidFill>
                  <a:schemeClr val="accent1"/>
                </a:solidFill>
              </a:rPr>
              <a:t>.</a:t>
            </a:r>
          </a:p>
          <a:p>
            <a:r>
              <a:rPr lang="en-IN" sz="3200" dirty="0" smtClean="0">
                <a:solidFill>
                  <a:schemeClr val="accent1"/>
                </a:solidFill>
              </a:rPr>
              <a:t>Android application has been made to share thoughts in </a:t>
            </a:r>
            <a:r>
              <a:rPr lang="en-IN" sz="3200" dirty="0" err="1" smtClean="0">
                <a:solidFill>
                  <a:schemeClr val="accent1"/>
                </a:solidFill>
              </a:rPr>
              <a:t>GreeLog</a:t>
            </a:r>
            <a:r>
              <a:rPr lang="en-IN" sz="3200" dirty="0" smtClean="0">
                <a:solidFill>
                  <a:schemeClr val="accent1"/>
                </a:solidFill>
              </a:rPr>
              <a:t> on the go.</a:t>
            </a:r>
            <a:endParaRPr lang="en-IN" sz="3200" dirty="0">
              <a:solidFill>
                <a:schemeClr val="accent1"/>
              </a:solidFill>
            </a:endParaRP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Future Plans</a:t>
            </a:r>
            <a:endParaRPr lang="en-IN" dirty="0"/>
          </a:p>
        </p:txBody>
      </p:sp>
      <p:sp>
        <p:nvSpPr>
          <p:cNvPr id="3" name="Subtitle 2"/>
          <p:cNvSpPr>
            <a:spLocks noGrp="1"/>
          </p:cNvSpPr>
          <p:nvPr>
            <p:ph type="subTitle" idx="1"/>
          </p:nvPr>
        </p:nvSpPr>
        <p:spPr>
          <a:xfrm>
            <a:off x="1037007" y="3339420"/>
            <a:ext cx="8637935" cy="2309212"/>
          </a:xfrm>
        </p:spPr>
        <p:txBody>
          <a:bodyPr>
            <a:normAutofit/>
          </a:bodyPr>
          <a:lstStyle/>
          <a:p>
            <a:pPr algn="just"/>
            <a:r>
              <a:rPr lang="en-IN" dirty="0" smtClean="0">
                <a:solidFill>
                  <a:schemeClr val="accent1"/>
                </a:solidFill>
              </a:rPr>
              <a:t>We are planning to enable sharing option in the web </a:t>
            </a:r>
            <a:r>
              <a:rPr lang="en-IN" dirty="0" smtClean="0">
                <a:solidFill>
                  <a:schemeClr val="accent1"/>
                </a:solidFill>
              </a:rPr>
              <a:t>&amp; android </a:t>
            </a:r>
            <a:r>
              <a:rPr lang="en-IN" dirty="0" smtClean="0">
                <a:solidFill>
                  <a:schemeClr val="accent1"/>
                </a:solidFill>
              </a:rPr>
              <a:t>app </a:t>
            </a:r>
            <a:r>
              <a:rPr lang="en-IN" dirty="0" smtClean="0">
                <a:solidFill>
                  <a:schemeClr val="accent1"/>
                </a:solidFill>
              </a:rPr>
              <a:t>which would enable the users to share their work with a much larger audience from </a:t>
            </a:r>
            <a:r>
              <a:rPr lang="en-IN" dirty="0" err="1" smtClean="0">
                <a:solidFill>
                  <a:schemeClr val="accent1"/>
                </a:solidFill>
              </a:rPr>
              <a:t>GreeLog</a:t>
            </a:r>
            <a:r>
              <a:rPr lang="en-IN" dirty="0" smtClean="0">
                <a:solidFill>
                  <a:schemeClr val="accent1"/>
                </a:solidFill>
              </a:rPr>
              <a:t> </a:t>
            </a:r>
            <a:r>
              <a:rPr lang="en-IN" dirty="0" err="1" smtClean="0">
                <a:solidFill>
                  <a:schemeClr val="accent1"/>
                </a:solidFill>
              </a:rPr>
              <a:t>apllications</a:t>
            </a:r>
            <a:r>
              <a:rPr lang="en-IN" dirty="0" smtClean="0">
                <a:solidFill>
                  <a:schemeClr val="accent1"/>
                </a:solidFill>
              </a:rPr>
              <a:t> both on web and android platforms.</a:t>
            </a:r>
            <a:endParaRPr lang="en-IN" dirty="0" smtClean="0">
              <a:solidFill>
                <a:schemeClr val="accent1"/>
              </a:solidFill>
            </a:endParaRPr>
          </a:p>
          <a:p>
            <a:pPr algn="just"/>
            <a:r>
              <a:rPr lang="en-IN" dirty="0" smtClean="0">
                <a:solidFill>
                  <a:schemeClr val="accent1"/>
                </a:solidFill>
              </a:rPr>
              <a:t>In short, everything else we planned.</a:t>
            </a:r>
            <a:endParaRPr lang="en-IN" dirty="0">
              <a:solidFill>
                <a:schemeClr val="accent1"/>
              </a:solidFill>
            </a:endParaRPr>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227" y="3318703"/>
            <a:ext cx="7766936" cy="1082604"/>
          </a:xfrm>
        </p:spPr>
        <p:txBody>
          <a:bodyPr/>
          <a:lstStyle/>
          <a:p>
            <a:r>
              <a:rPr lang="en-IN" dirty="0" smtClean="0"/>
              <a:t/>
            </a:r>
            <a:br>
              <a:rPr lang="en-IN" dirty="0" smtClean="0"/>
            </a:br>
            <a:r>
              <a:rPr lang="en-IN" dirty="0" smtClean="0"/>
              <a:t>Thank You!!!</a:t>
            </a:r>
            <a:endParaRPr lang="en-IN" dirty="0"/>
          </a:p>
        </p:txBody>
      </p:sp>
    </p:spTree>
  </p:cSld>
  <p:clrMapOvr>
    <a:masterClrMapping/>
  </p:clrMapOvr>
  <mc:AlternateContent xmlns:mc="http://schemas.openxmlformats.org/markup-compatibility/2006">
    <mc:Choice xmlns:mv="urn:schemas-microsoft-com:mac:vml" xmlns:p14="http://schemas.microsoft.com/office/powerpoint/2010/main" xmlns="" Requires="p14">
      <p:transition p14:dur="300">
        <p:fade/>
      </p:transition>
    </mc:Choice>
    <mc:Fallback>
      <p:transition>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3379</TotalTime>
  <Words>273</Words>
  <Application>Microsoft Office PowerPoint</Application>
  <PresentationFormat>Custom</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GreeLog    </vt:lpstr>
      <vt:lpstr>Problem Statement  by CERE(NGO in Mumbai)</vt:lpstr>
      <vt:lpstr>Solution for the Probelm</vt:lpstr>
      <vt:lpstr>Solution for the Probelm</vt:lpstr>
      <vt:lpstr>Progress so far</vt:lpstr>
      <vt:lpstr>Future Plans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#Hack4Good</dc:title>
  <dc:creator>Jedidiah Weller</dc:creator>
  <cp:lastModifiedBy>Indranil Chandra</cp:lastModifiedBy>
  <cp:revision>75</cp:revision>
  <dcterms:created xsi:type="dcterms:W3CDTF">2014-09-14T06:38:49Z</dcterms:created>
  <dcterms:modified xsi:type="dcterms:W3CDTF">2014-09-15T15:23:45Z</dcterms:modified>
</cp:coreProperties>
</file>