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312" r:id="rId2"/>
    <p:sldId id="359" r:id="rId3"/>
    <p:sldId id="363" r:id="rId4"/>
    <p:sldId id="365" r:id="rId5"/>
    <p:sldId id="366" r:id="rId6"/>
    <p:sldId id="368" r:id="rId7"/>
    <p:sldId id="367" r:id="rId8"/>
    <p:sldId id="362" r:id="rId9"/>
    <p:sldId id="364" r:id="rId10"/>
  </p:sldIdLst>
  <p:sldSz cx="12192000" cy="6858000"/>
  <p:notesSz cx="6858000" cy="9144000"/>
  <p:defaultText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80F6"/>
    <a:srgbClr val="FF5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8" autoAdjust="0"/>
    <p:restoredTop sz="89850" autoAdjust="0"/>
  </p:normalViewPr>
  <p:slideViewPr>
    <p:cSldViewPr snapToGrid="0">
      <p:cViewPr>
        <p:scale>
          <a:sx n="73" d="100"/>
          <a:sy n="73" d="100"/>
        </p:scale>
        <p:origin x="-498" y="-24"/>
      </p:cViewPr>
      <p:guideLst>
        <p:guide orient="horz" pos="216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1" d="100"/>
          <a:sy n="71" d="100"/>
        </p:scale>
        <p:origin x="-39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5C2E5-45C9-954D-B58D-1479FF2ABCBF}" type="datetimeFigureOut">
              <a:rPr lang="en-US" smtClean="0"/>
              <a:pPr/>
              <a:t>9/15/2014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6488F-7019-3E45-952E-5532AA5D1AA1}" type="slidenum">
              <a:rPr lang="en-US" smtClean="0"/>
              <a:pPr/>
              <a:t>‹#›</a:t>
            </a:fld>
            <a:endParaRPr lang="en-US"/>
          </a:p>
        </p:txBody>
      </p:sp>
    </p:spTree>
    <p:extLst>
      <p:ext uri="{BB962C8B-B14F-4D97-AF65-F5344CB8AC3E}">
        <p14:creationId xmlns:p14="http://schemas.microsoft.com/office/powerpoint/2010/main" val="1025001631"/>
      </p:ext>
    </p:extLst>
  </p:cSld>
  <p:clrMap bg1="lt1" tx1="dk1" bg2="lt2" tx2="dk2" accent1="accent1" accent2="accent2" accent3="accent3" accent4="accent4" accent5="accent5" accent6="accent6" hlink="hlink" folHlink="folHlink"/>
  <p:notesStyle>
    <a:lvl1pPr marL="0" algn="l" defTabSz="456480" rtl="0" eaLnBrk="1" latinLnBrk="0" hangingPunct="1">
      <a:defRPr sz="1200" kern="1200">
        <a:solidFill>
          <a:schemeClr val="tx1"/>
        </a:solidFill>
        <a:latin typeface="+mn-lt"/>
        <a:ea typeface="+mn-ea"/>
        <a:cs typeface="+mn-cs"/>
      </a:defRPr>
    </a:lvl1pPr>
    <a:lvl2pPr marL="456480" algn="l" defTabSz="456480" rtl="0" eaLnBrk="1" latinLnBrk="0" hangingPunct="1">
      <a:defRPr sz="1200" kern="1200">
        <a:solidFill>
          <a:schemeClr val="tx1"/>
        </a:solidFill>
        <a:latin typeface="+mn-lt"/>
        <a:ea typeface="+mn-ea"/>
        <a:cs typeface="+mn-cs"/>
      </a:defRPr>
    </a:lvl2pPr>
    <a:lvl3pPr marL="912960" algn="l" defTabSz="456480" rtl="0" eaLnBrk="1" latinLnBrk="0" hangingPunct="1">
      <a:defRPr sz="1200" kern="1200">
        <a:solidFill>
          <a:schemeClr val="tx1"/>
        </a:solidFill>
        <a:latin typeface="+mn-lt"/>
        <a:ea typeface="+mn-ea"/>
        <a:cs typeface="+mn-cs"/>
      </a:defRPr>
    </a:lvl3pPr>
    <a:lvl4pPr marL="1369440" algn="l" defTabSz="456480" rtl="0" eaLnBrk="1" latinLnBrk="0" hangingPunct="1">
      <a:defRPr sz="1200" kern="1200">
        <a:solidFill>
          <a:schemeClr val="tx1"/>
        </a:solidFill>
        <a:latin typeface="+mn-lt"/>
        <a:ea typeface="+mn-ea"/>
        <a:cs typeface="+mn-cs"/>
      </a:defRPr>
    </a:lvl4pPr>
    <a:lvl5pPr marL="1825920" algn="l" defTabSz="456480" rtl="0" eaLnBrk="1" latinLnBrk="0" hangingPunct="1">
      <a:defRPr sz="1200" kern="1200">
        <a:solidFill>
          <a:schemeClr val="tx1"/>
        </a:solidFill>
        <a:latin typeface="+mn-lt"/>
        <a:ea typeface="+mn-ea"/>
        <a:cs typeface="+mn-cs"/>
      </a:defRPr>
    </a:lvl5pPr>
    <a:lvl6pPr marL="2282401" algn="l" defTabSz="456480" rtl="0" eaLnBrk="1" latinLnBrk="0" hangingPunct="1">
      <a:defRPr sz="1200" kern="1200">
        <a:solidFill>
          <a:schemeClr val="tx1"/>
        </a:solidFill>
        <a:latin typeface="+mn-lt"/>
        <a:ea typeface="+mn-ea"/>
        <a:cs typeface="+mn-cs"/>
      </a:defRPr>
    </a:lvl6pPr>
    <a:lvl7pPr marL="2738882" algn="l" defTabSz="456480" rtl="0" eaLnBrk="1" latinLnBrk="0" hangingPunct="1">
      <a:defRPr sz="1200" kern="1200">
        <a:solidFill>
          <a:schemeClr val="tx1"/>
        </a:solidFill>
        <a:latin typeface="+mn-lt"/>
        <a:ea typeface="+mn-ea"/>
        <a:cs typeface="+mn-cs"/>
      </a:defRPr>
    </a:lvl7pPr>
    <a:lvl8pPr marL="3195363" algn="l" defTabSz="456480" rtl="0" eaLnBrk="1" latinLnBrk="0" hangingPunct="1">
      <a:defRPr sz="1200" kern="1200">
        <a:solidFill>
          <a:schemeClr val="tx1"/>
        </a:solidFill>
        <a:latin typeface="+mn-lt"/>
        <a:ea typeface="+mn-ea"/>
        <a:cs typeface="+mn-cs"/>
      </a:defRPr>
    </a:lvl8pPr>
    <a:lvl9pPr marL="3651843" algn="l" defTabSz="4564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2</a:t>
            </a:fld>
            <a:endParaRPr lang="en-US"/>
          </a:p>
        </p:txBody>
      </p:sp>
    </p:spTree>
    <p:extLst>
      <p:ext uri="{BB962C8B-B14F-4D97-AF65-F5344CB8AC3E}">
        <p14:creationId xmlns:p14="http://schemas.microsoft.com/office/powerpoint/2010/main" val="345904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3</a:t>
            </a:fld>
            <a:endParaRPr lang="en-US"/>
          </a:p>
        </p:txBody>
      </p:sp>
    </p:spTree>
    <p:extLst>
      <p:ext uri="{BB962C8B-B14F-4D97-AF65-F5344CB8AC3E}">
        <p14:creationId xmlns:p14="http://schemas.microsoft.com/office/powerpoint/2010/main" val="345904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8</a:t>
            </a:fld>
            <a:endParaRPr lang="en-US"/>
          </a:p>
        </p:txBody>
      </p:sp>
    </p:spTree>
    <p:extLst>
      <p:ext uri="{BB962C8B-B14F-4D97-AF65-F5344CB8AC3E}">
        <p14:creationId xmlns:p14="http://schemas.microsoft.com/office/powerpoint/2010/main" val="345904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9</a:t>
            </a:fld>
            <a:endParaRPr lang="en-US"/>
          </a:p>
        </p:txBody>
      </p:sp>
    </p:spTree>
    <p:extLst>
      <p:ext uri="{BB962C8B-B14F-4D97-AF65-F5344CB8AC3E}">
        <p14:creationId xmlns:p14="http://schemas.microsoft.com/office/powerpoint/2010/main" val="3459047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9459" y="1902858"/>
            <a:ext cx="7766936" cy="1082604"/>
          </a:xfrm>
        </p:spPr>
        <p:txBody>
          <a:bodyPr anchor="b">
            <a:noAutofit/>
          </a:bodyPr>
          <a:lstStyle>
            <a:lvl1pPr algn="ctr">
              <a:defRPr sz="5500">
                <a:solidFill>
                  <a:schemeClr val="accent1"/>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1479459" y="2985459"/>
            <a:ext cx="7766936" cy="1096899"/>
          </a:xfrm>
        </p:spPr>
        <p:txBody>
          <a:bodyPr anchor="t"/>
          <a:lstStyle>
            <a:lvl1pPr marL="0" indent="0" algn="ctr">
              <a:buNone/>
              <a:defRPr>
                <a:solidFill>
                  <a:schemeClr val="tx1">
                    <a:lumMod val="50000"/>
                    <a:lumOff val="50000"/>
                  </a:schemeClr>
                </a:solidFill>
              </a:defRPr>
            </a:lvl1pPr>
            <a:lvl2pPr marL="456480" indent="0" algn="ctr">
              <a:buNone/>
              <a:defRPr>
                <a:solidFill>
                  <a:schemeClr val="tx1">
                    <a:tint val="75000"/>
                  </a:schemeClr>
                </a:solidFill>
              </a:defRPr>
            </a:lvl2pPr>
            <a:lvl3pPr marL="912960" indent="0" algn="ctr">
              <a:buNone/>
              <a:defRPr>
                <a:solidFill>
                  <a:schemeClr val="tx1">
                    <a:tint val="75000"/>
                  </a:schemeClr>
                </a:solidFill>
              </a:defRPr>
            </a:lvl3pPr>
            <a:lvl4pPr marL="1369440" indent="0" algn="ctr">
              <a:buNone/>
              <a:defRPr>
                <a:solidFill>
                  <a:schemeClr val="tx1">
                    <a:tint val="75000"/>
                  </a:schemeClr>
                </a:solidFill>
              </a:defRPr>
            </a:lvl4pPr>
            <a:lvl5pPr marL="1825920" indent="0" algn="ctr">
              <a:buNone/>
              <a:defRPr>
                <a:solidFill>
                  <a:schemeClr val="tx1">
                    <a:tint val="75000"/>
                  </a:schemeClr>
                </a:solidFill>
              </a:defRPr>
            </a:lvl5pPr>
            <a:lvl6pPr marL="2282401" indent="0" algn="ctr">
              <a:buNone/>
              <a:defRPr>
                <a:solidFill>
                  <a:schemeClr val="tx1">
                    <a:tint val="75000"/>
                  </a:schemeClr>
                </a:solidFill>
              </a:defRPr>
            </a:lvl6pPr>
            <a:lvl7pPr marL="2738882" indent="0" algn="ctr">
              <a:buNone/>
              <a:defRPr>
                <a:solidFill>
                  <a:schemeClr val="tx1">
                    <a:tint val="75000"/>
                  </a:schemeClr>
                </a:solidFill>
              </a:defRPr>
            </a:lvl7pPr>
            <a:lvl8pPr marL="3195363" indent="0" algn="ctr">
              <a:buNone/>
              <a:defRPr>
                <a:solidFill>
                  <a:schemeClr val="tx1">
                    <a:tint val="75000"/>
                  </a:schemeClr>
                </a:solidFill>
              </a:defRPr>
            </a:lvl8pPr>
            <a:lvl9pPr marL="3651843"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0" y="0"/>
            <a:ext cx="5107320" cy="1049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296" tIns="45648" rIns="91296" bIns="45648" rtlCol="0" anchor="ctr"/>
          <a:lstStyle/>
          <a:p>
            <a:pPr algn="ctr"/>
            <a:endParaRPr lang="en-US"/>
          </a:p>
        </p:txBody>
      </p:sp>
      <p:pic>
        <p:nvPicPr>
          <p:cNvPr id="18" name="Picture 17" descr="gklst_final_green3.png"/>
          <p:cNvPicPr>
            <a:picLocks noChangeAspect="1"/>
          </p:cNvPicPr>
          <p:nvPr userDrawn="1"/>
        </p:nvPicPr>
        <p:blipFill rotWithShape="1">
          <a:blip r:embed="rId2" cstate="screen">
            <a:extLst>
              <a:ext uri="{28A0092B-C50C-407E-A947-70E740481C1C}">
                <a14:useLocalDpi xmlns:a14="http://schemas.microsoft.com/office/drawing/2010/main"/>
              </a:ext>
            </a:extLst>
          </a:blip>
          <a:srcRect l="13481" r="14124" b="38882"/>
          <a:stretch/>
        </p:blipFill>
        <p:spPr>
          <a:xfrm>
            <a:off x="2995375" y="756979"/>
            <a:ext cx="1145696" cy="1007820"/>
          </a:xfrm>
          <a:prstGeom prst="rect">
            <a:avLst/>
          </a:prstGeom>
        </p:spPr>
      </p:pic>
      <p:pic>
        <p:nvPicPr>
          <p:cNvPr id="20" name="Picture 19" descr="gklst_final_green3.png"/>
          <p:cNvPicPr>
            <a:picLocks noChangeAspect="1"/>
          </p:cNvPicPr>
          <p:nvPr userDrawn="1"/>
        </p:nvPicPr>
        <p:blipFill rotWithShape="1">
          <a:blip r:embed="rId2" cstate="screen">
            <a:extLst>
              <a:ext uri="{28A0092B-C50C-407E-A947-70E740481C1C}">
                <a14:useLocalDpi xmlns:a14="http://schemas.microsoft.com/office/drawing/2010/main"/>
              </a:ext>
            </a:extLst>
          </a:blip>
          <a:srcRect t="66946"/>
          <a:stretch/>
        </p:blipFill>
        <p:spPr>
          <a:xfrm>
            <a:off x="4149131" y="895036"/>
            <a:ext cx="1582572" cy="545052"/>
          </a:xfrm>
          <a:prstGeom prst="rect">
            <a:avLst/>
          </a:prstGeom>
        </p:spPr>
      </p:pic>
      <p:pic>
        <p:nvPicPr>
          <p:cNvPr id="22" name="Picture 21" descr="geeklist-corps-of-developers_full.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737573" y="984498"/>
            <a:ext cx="2041760" cy="3865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39" y="1217054"/>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91139" y="5077854"/>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77335" y="2160589"/>
            <a:ext cx="8596668" cy="439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57" y="2160984"/>
            <a:ext cx="4185623"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57" y="2737246"/>
            <a:ext cx="4185623"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5" y="2160984"/>
            <a:ext cx="4185619"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95" y="2737246"/>
            <a:ext cx="4185617"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677335" y="1159685"/>
            <a:ext cx="8596668" cy="908775"/>
          </a:xfrm>
        </p:spPr>
        <p:txBody>
          <a:bodyPr>
            <a:normAutofit/>
          </a:bodyPr>
          <a:lstStyle>
            <a:lvl1pPr>
              <a:defRPr sz="36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5"/>
            <a:ext cx="3854528" cy="1278467"/>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4" y="911182"/>
            <a:ext cx="4513541" cy="566035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80"/>
            <a:ext cx="3854528" cy="2584449"/>
          </a:xfrm>
        </p:spPr>
        <p:txBody>
          <a:bodyPr>
            <a:normAutofit/>
          </a:bodyPr>
          <a:lstStyle>
            <a:lvl1pPr marL="0" indent="0">
              <a:buNone/>
              <a:defRPr sz="1500"/>
            </a:lvl1pPr>
            <a:lvl2pPr marL="456343" indent="0">
              <a:buNone/>
              <a:defRPr sz="1500"/>
            </a:lvl2pPr>
            <a:lvl3pPr marL="912687" indent="0">
              <a:buNone/>
              <a:defRPr sz="1200"/>
            </a:lvl3pPr>
            <a:lvl4pPr marL="1369031" indent="0">
              <a:buNone/>
              <a:defRPr sz="1100"/>
            </a:lvl4pPr>
            <a:lvl5pPr marL="1825371" indent="0">
              <a:buNone/>
              <a:defRPr sz="1100"/>
            </a:lvl5pPr>
            <a:lvl6pPr marL="2281715" indent="0">
              <a:buNone/>
              <a:defRPr sz="1100"/>
            </a:lvl6pPr>
            <a:lvl7pPr marL="2738059" indent="0">
              <a:buNone/>
              <a:defRPr sz="1100"/>
            </a:lvl7pPr>
            <a:lvl8pPr marL="3194404" indent="0">
              <a:buNone/>
              <a:defRPr sz="1100"/>
            </a:lvl8pPr>
            <a:lvl9pPr marL="3650745" indent="0">
              <a:buNone/>
              <a:defRPr sz="11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41" y="542186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139" y="1230859"/>
            <a:ext cx="8596668" cy="3845718"/>
          </a:xfrm>
        </p:spPr>
        <p:txBody>
          <a:bodyPr anchor="t">
            <a:normAutofit/>
          </a:bodyPr>
          <a:lstStyle>
            <a:lvl1pPr marL="0" indent="0" algn="ctr">
              <a:buNone/>
              <a:defRPr sz="1600"/>
            </a:lvl1pPr>
            <a:lvl2pPr marL="456480" indent="0">
              <a:buNone/>
              <a:defRPr sz="1600"/>
            </a:lvl2pPr>
            <a:lvl3pPr marL="912960" indent="0">
              <a:buNone/>
              <a:defRPr sz="1600"/>
            </a:lvl3pPr>
            <a:lvl4pPr marL="1369440" indent="0">
              <a:buNone/>
              <a:defRPr sz="1600"/>
            </a:lvl4pPr>
            <a:lvl5pPr marL="1825920" indent="0">
              <a:buNone/>
              <a:defRPr sz="1600"/>
            </a:lvl5pPr>
            <a:lvl6pPr marL="2282401" indent="0">
              <a:buNone/>
              <a:defRPr sz="1600"/>
            </a:lvl6pPr>
            <a:lvl7pPr marL="2738882" indent="0">
              <a:buNone/>
              <a:defRPr sz="1600"/>
            </a:lvl7pPr>
            <a:lvl8pPr marL="3195363" indent="0">
              <a:buNone/>
              <a:defRPr sz="1600"/>
            </a:lvl8pPr>
            <a:lvl9pPr marL="365184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91141" y="5988596"/>
            <a:ext cx="8596667" cy="674024"/>
          </a:xfrm>
        </p:spPr>
        <p:txBody>
          <a:bodyPr>
            <a:normAutofit/>
          </a:bodyPr>
          <a:lstStyle>
            <a:lvl1pPr marL="0" indent="0">
              <a:buNone/>
              <a:defRPr sz="1200"/>
            </a:lvl1pPr>
            <a:lvl2pPr marL="456480" indent="0">
              <a:buNone/>
              <a:defRPr sz="1200"/>
            </a:lvl2pPr>
            <a:lvl3pPr marL="912960" indent="0">
              <a:buNone/>
              <a:defRPr sz="1100"/>
            </a:lvl3pPr>
            <a:lvl4pPr marL="1369440" indent="0">
              <a:buNone/>
              <a:defRPr sz="900"/>
            </a:lvl4pPr>
            <a:lvl5pPr marL="1825920" indent="0">
              <a:buNone/>
              <a:defRPr sz="900"/>
            </a:lvl5pPr>
            <a:lvl6pPr marL="2282401" indent="0">
              <a:buNone/>
              <a:defRPr sz="900"/>
            </a:lvl6pPr>
            <a:lvl7pPr marL="2738882" indent="0">
              <a:buNone/>
              <a:defRPr sz="900"/>
            </a:lvl7pPr>
            <a:lvl8pPr marL="3195363" indent="0">
              <a:buNone/>
              <a:defRPr sz="900"/>
            </a:lvl8pPr>
            <a:lvl9pPr marL="3651843"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467640"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0159425" y="-8467"/>
              <a:ext cx="2029400"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159424" y="-8467"/>
              <a:ext cx="2032575"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427836" y="3048000"/>
              <a:ext cx="2764164"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userDrawn="1"/>
          </p:nvSpPr>
          <p:spPr>
            <a:xfrm>
              <a:off x="10200836" y="-8467"/>
              <a:ext cx="198799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484568" y="-8467"/>
              <a:ext cx="704256"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1159685"/>
            <a:ext cx="8596668" cy="908775"/>
          </a:xfrm>
          <a:prstGeom prst="rect">
            <a:avLst/>
          </a:prstGeom>
        </p:spPr>
        <p:txBody>
          <a:bodyPr vert="horz" lIns="91296" tIns="45648" rIns="91296" bIns="45648"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296" tIns="45648" rIns="91296" bIns="4564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296" tIns="45648" rIns="91296" bIns="45648" rtlCol="0" anchor="ctr"/>
          <a:lstStyle>
            <a:lvl1pPr algn="r">
              <a:defRPr sz="900">
                <a:solidFill>
                  <a:schemeClr val="tx1">
                    <a:tint val="75000"/>
                  </a:schemeClr>
                </a:solidFill>
              </a:defRPr>
            </a:lvl1pPr>
          </a:lstStyle>
          <a:p>
            <a:fld id="{B61BEF0D-F0BB-DE4B-95CE-6DB70DBA9567}" type="datetimeFigureOut">
              <a:rPr lang="en-US" dirty="0"/>
              <a:pPr/>
              <a:t>9/15/2014</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296" tIns="45648" rIns="91296" bIns="45648"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5" y="6041364"/>
            <a:ext cx="683339" cy="365125"/>
          </a:xfrm>
          <a:prstGeom prst="rect">
            <a:avLst/>
          </a:prstGeom>
        </p:spPr>
        <p:txBody>
          <a:bodyPr vert="horz" lIns="91296" tIns="45648" rIns="91296" bIns="45648"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9" name="Picture 8" descr="gklst_final_green3.png"/>
          <p:cNvPicPr>
            <a:picLocks noChangeAspect="1"/>
          </p:cNvPicPr>
          <p:nvPr userDrawn="1"/>
        </p:nvPicPr>
        <p:blipFill rotWithShape="1">
          <a:blip r:embed="rId16" cstate="screen">
            <a:extLst>
              <a:ext uri="{28A0092B-C50C-407E-A947-70E740481C1C}">
                <a14:useLocalDpi xmlns:a14="http://schemas.microsoft.com/office/drawing/2010/main"/>
              </a:ext>
            </a:extLst>
          </a:blip>
          <a:srcRect l="13481" r="14124" b="38882"/>
          <a:stretch/>
        </p:blipFill>
        <p:spPr>
          <a:xfrm>
            <a:off x="13804" y="124252"/>
            <a:ext cx="1145696" cy="1007820"/>
          </a:xfrm>
          <a:prstGeom prst="rect">
            <a:avLst/>
          </a:prstGeom>
        </p:spPr>
      </p:pic>
      <p:pic>
        <p:nvPicPr>
          <p:cNvPr id="30" name="Picture 29" descr="gklst_final_green3.png"/>
          <p:cNvPicPr>
            <a:picLocks noChangeAspect="1"/>
          </p:cNvPicPr>
          <p:nvPr userDrawn="1"/>
        </p:nvPicPr>
        <p:blipFill rotWithShape="1">
          <a:blip r:embed="rId16" cstate="screen">
            <a:extLst>
              <a:ext uri="{28A0092B-C50C-407E-A947-70E740481C1C}">
                <a14:useLocalDpi xmlns:a14="http://schemas.microsoft.com/office/drawing/2010/main"/>
              </a:ext>
            </a:extLst>
          </a:blip>
          <a:srcRect t="66946"/>
          <a:stretch/>
        </p:blipFill>
        <p:spPr>
          <a:xfrm>
            <a:off x="1167559" y="262310"/>
            <a:ext cx="1582572" cy="545052"/>
          </a:xfrm>
          <a:prstGeom prst="rect">
            <a:avLst/>
          </a:prstGeom>
        </p:spPr>
      </p:pic>
      <p:pic>
        <p:nvPicPr>
          <p:cNvPr id="10" name="Picture 9" descr="geeklist-corps-of-developers_full.png"/>
          <p:cNvPicPr>
            <a:picLocks noChangeAspect="1"/>
          </p:cNvPicPr>
          <p:nvPr userDrawn="1"/>
        </p:nvPicPr>
        <p:blipFill rotWithShape="1">
          <a:blip r:embed="rId17" cstate="screen">
            <a:extLst>
              <a:ext uri="{28A0092B-C50C-407E-A947-70E740481C1C}">
                <a14:useLocalDpi xmlns:a14="http://schemas.microsoft.com/office/drawing/2010/main"/>
              </a:ext>
            </a:extLst>
          </a:blip>
          <a:srcRect/>
          <a:stretch/>
        </p:blipFill>
        <p:spPr>
          <a:xfrm>
            <a:off x="2756003" y="351768"/>
            <a:ext cx="2041760" cy="3865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xStyles>
    <p:titleStyle>
      <a:lvl1pPr algn="l" defTabSz="45648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360" indent="-342360" algn="l" defTabSz="456480" rtl="0" eaLnBrk="1" latinLnBrk="0" hangingPunct="1">
        <a:spcBef>
          <a:spcPts val="1000"/>
        </a:spcBef>
        <a:spcAft>
          <a:spcPts val="0"/>
        </a:spcAft>
        <a:buClr>
          <a:schemeClr val="accent1"/>
        </a:buClr>
        <a:buSzPct val="80000"/>
        <a:buFont typeface="Wingdings 3" charset="2"/>
        <a:buChar char=""/>
        <a:defRPr sz="1900" kern="1200">
          <a:solidFill>
            <a:schemeClr val="tx1">
              <a:lumMod val="75000"/>
              <a:lumOff val="25000"/>
            </a:schemeClr>
          </a:solidFill>
          <a:latin typeface="+mn-lt"/>
          <a:ea typeface="+mn-ea"/>
          <a:cs typeface="+mn-cs"/>
        </a:defRPr>
      </a:lvl1pPr>
      <a:lvl2pPr marL="741781" indent="-285301" algn="l" defTabSz="45648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1200" indent="-228240" algn="l" defTabSz="456480" rtl="0" eaLnBrk="1" latinLnBrk="0" hangingPunct="1">
        <a:spcBef>
          <a:spcPts val="1000"/>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59768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416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0641"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67122"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3603"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0084"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ack4good.hackpad.com/Challenge-Theme-Public-Awareness-XrrVroueaZ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eekli.st/savethechildren" TargetMode="External"/><Relationship Id="rId4" Type="http://schemas.openxmlformats.org/officeDocument/2006/relationships/hyperlink" Target="https://hack4good.hackpad.com/Challenge-Theme-Personal-Impact-and-Consumer-Choices-iPVloCGUEJ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7328" y="69664"/>
            <a:ext cx="4788079" cy="1055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728" tIns="60864" rIns="121728" bIns="60864" rtlCol="0" anchor="ctr"/>
          <a:lstStyle/>
          <a:p>
            <a:pPr algn="ctr"/>
            <a:endParaRPr lang="en-US">
              <a:solidFill>
                <a:prstClr val="white"/>
              </a:solidFill>
              <a:latin typeface="Trebuchet MS"/>
            </a:endParaRPr>
          </a:p>
        </p:txBody>
      </p:sp>
      <p:pic>
        <p:nvPicPr>
          <p:cNvPr id="10" name="Picture 9"/>
          <p:cNvPicPr>
            <a:picLocks noChangeAspect="1"/>
          </p:cNvPicPr>
          <p:nvPr/>
        </p:nvPicPr>
        <p:blipFill>
          <a:blip r:embed="rId2"/>
          <a:stretch>
            <a:fillRect/>
          </a:stretch>
        </p:blipFill>
        <p:spPr>
          <a:xfrm>
            <a:off x="5691481" y="1023626"/>
            <a:ext cx="3481305" cy="4438376"/>
          </a:xfrm>
          <a:prstGeom prst="rect">
            <a:avLst/>
          </a:prstGeom>
        </p:spPr>
      </p:pic>
      <p:sp>
        <p:nvSpPr>
          <p:cNvPr id="4" name="Title 1"/>
          <p:cNvSpPr>
            <a:spLocks noGrp="1"/>
          </p:cNvSpPr>
          <p:nvPr>
            <p:ph type="title"/>
          </p:nvPr>
        </p:nvSpPr>
        <p:spPr>
          <a:xfrm>
            <a:off x="677335" y="1159685"/>
            <a:ext cx="8596668" cy="908775"/>
          </a:xfrm>
        </p:spPr>
        <p:txBody>
          <a:bodyPr>
            <a:normAutofit fontScale="90000"/>
          </a:bodyPr>
          <a:lstStyle/>
          <a:p>
            <a:r>
              <a:rPr lang="en-US" dirty="0" smtClean="0"/>
              <a:t>Watthours.com</a:t>
            </a:r>
            <a:br>
              <a:rPr lang="en-US" dirty="0" smtClean="0"/>
            </a:br>
            <a:r>
              <a:rPr lang="en-US" dirty="0" err="1" smtClean="0"/>
              <a:t>Mumbai,India</a:t>
            </a:r>
            <a:endParaRPr lang="en-US" dirty="0" smtClean="0"/>
          </a:p>
        </p:txBody>
      </p:sp>
      <p:sp>
        <p:nvSpPr>
          <p:cNvPr id="5" name="Content Placeholder 2"/>
          <p:cNvSpPr>
            <a:spLocks noGrp="1"/>
          </p:cNvSpPr>
          <p:nvPr>
            <p:ph idx="1"/>
          </p:nvPr>
        </p:nvSpPr>
        <p:spPr>
          <a:xfrm>
            <a:off x="677335" y="2342001"/>
            <a:ext cx="8596668" cy="4397136"/>
          </a:xfrm>
        </p:spPr>
        <p:txBody>
          <a:bodyPr>
            <a:normAutofit/>
          </a:bodyPr>
          <a:lstStyle/>
          <a:p>
            <a:pPr marL="0" indent="0">
              <a:buNone/>
            </a:pPr>
            <a:endParaRPr lang="en-US" b="1" dirty="0" smtClean="0"/>
          </a:p>
          <a:p>
            <a:pPr marL="0" indent="0">
              <a:buNone/>
            </a:pPr>
            <a:r>
              <a:rPr lang="en-US" b="1" dirty="0" smtClean="0"/>
              <a:t>Team Members</a:t>
            </a:r>
          </a:p>
          <a:p>
            <a:r>
              <a:rPr lang="en-US" dirty="0" err="1" smtClean="0"/>
              <a:t>Hetal</a:t>
            </a:r>
            <a:r>
              <a:rPr lang="en-US" dirty="0" smtClean="0"/>
              <a:t> </a:t>
            </a:r>
            <a:r>
              <a:rPr lang="en-US" dirty="0" err="1" smtClean="0"/>
              <a:t>Motwani</a:t>
            </a:r>
            <a:endParaRPr lang="en-US" dirty="0" smtClean="0"/>
          </a:p>
          <a:p>
            <a:r>
              <a:rPr lang="en-US" dirty="0" err="1" smtClean="0"/>
              <a:t>Krapi</a:t>
            </a:r>
            <a:r>
              <a:rPr lang="en-US" dirty="0" smtClean="0"/>
              <a:t> Shah</a:t>
            </a:r>
          </a:p>
          <a:p>
            <a:r>
              <a:rPr lang="en-US" dirty="0" err="1" smtClean="0"/>
              <a:t>Prajakta</a:t>
            </a:r>
            <a:r>
              <a:rPr lang="en-US" dirty="0" smtClean="0"/>
              <a:t> </a:t>
            </a:r>
            <a:r>
              <a:rPr lang="en-US" dirty="0" err="1" smtClean="0"/>
              <a:t>Kulkarni</a:t>
            </a:r>
            <a:endParaRPr lang="en-US" dirty="0" smtClean="0"/>
          </a:p>
          <a:p>
            <a:r>
              <a:rPr lang="en-US" dirty="0" err="1" smtClean="0"/>
              <a:t>Sarup</a:t>
            </a:r>
            <a:r>
              <a:rPr lang="en-US" dirty="0" smtClean="0"/>
              <a:t> </a:t>
            </a:r>
            <a:r>
              <a:rPr lang="en-US" dirty="0" err="1" smtClean="0"/>
              <a:t>Dalwani</a:t>
            </a:r>
            <a:endParaRPr lang="en-US" dirty="0" smtClean="0"/>
          </a:p>
          <a:p>
            <a:pPr>
              <a:buNone/>
            </a:pPr>
            <a:endParaRPr lang="en-US" dirty="0" smtClean="0"/>
          </a:p>
        </p:txBody>
      </p:sp>
    </p:spTree>
    <p:extLst>
      <p:ext uri="{BB962C8B-B14F-4D97-AF65-F5344CB8AC3E}">
        <p14:creationId xmlns:p14="http://schemas.microsoft.com/office/powerpoint/2010/main" val="14081011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We are working on creating a platform to make public awareness and also to encourage people to put their right foot forward towards saving the earth. This is a small step towards saving our Earth.</a:t>
            </a:r>
          </a:p>
          <a:p>
            <a:r>
              <a:rPr lang="en-IN" dirty="0"/>
              <a:t> </a:t>
            </a:r>
            <a:r>
              <a:rPr lang="en-IN" dirty="0">
                <a:hlinkClick r:id="rId3"/>
              </a:rPr>
              <a:t>Public </a:t>
            </a:r>
            <a:r>
              <a:rPr lang="en-IN" dirty="0" smtClean="0">
                <a:hlinkClick r:id="rId3"/>
              </a:rPr>
              <a:t>Awareness</a:t>
            </a:r>
            <a:endParaRPr lang="en-IN" dirty="0"/>
          </a:p>
          <a:p>
            <a:pPr marL="0" indent="0">
              <a:buNone/>
            </a:pPr>
            <a:r>
              <a:rPr lang="en-IN" i="1" dirty="0"/>
              <a:t>	</a:t>
            </a:r>
            <a:r>
              <a:rPr lang="en-IN" i="1" dirty="0" smtClean="0"/>
              <a:t>How </a:t>
            </a:r>
            <a:r>
              <a:rPr lang="en-IN" i="1" dirty="0"/>
              <a:t>might we increase overall understanding of the science and facts of climate change, to gain a critical mass of public awareness and support for strong action on climate change?</a:t>
            </a:r>
            <a:endParaRPr lang="en-IN" dirty="0"/>
          </a:p>
          <a:p>
            <a:r>
              <a:rPr lang="en-IN" dirty="0"/>
              <a:t> </a:t>
            </a:r>
            <a:r>
              <a:rPr lang="en-IN" dirty="0">
                <a:hlinkClick r:id="rId4"/>
              </a:rPr>
              <a:t>Personal Impact</a:t>
            </a:r>
            <a:endParaRPr lang="en-IN" dirty="0"/>
          </a:p>
          <a:p>
            <a:pPr marL="0" indent="0">
              <a:buNone/>
            </a:pPr>
            <a:r>
              <a:rPr lang="en-IN" i="1" dirty="0" smtClean="0"/>
              <a:t>	How </a:t>
            </a:r>
            <a:r>
              <a:rPr lang="en-IN" i="1" dirty="0"/>
              <a:t>might we help individuals and families understand their personal impact and carbon footprint, shift to climate-friendly behaviours and reduce carbon-intensive consumption?</a:t>
            </a:r>
            <a:r>
              <a:rPr lang="en-IN" dirty="0"/>
              <a:t> </a:t>
            </a:r>
            <a:br>
              <a:rPr lang="en-IN" dirty="0"/>
            </a:br>
            <a:r>
              <a:rPr lang="en-IN" dirty="0" smtClean="0"/>
              <a:t>	NGO--</a:t>
            </a:r>
            <a:r>
              <a:rPr lang="en-IN" dirty="0"/>
              <a:t> </a:t>
            </a:r>
            <a:r>
              <a:rPr lang="en-IN" dirty="0">
                <a:hlinkClick r:id="rId5"/>
              </a:rPr>
              <a:t>Save the Children</a:t>
            </a:r>
            <a:endParaRPr lang="en-IN" dirty="0"/>
          </a:p>
          <a:p>
            <a:endParaRPr lang="en-US" dirty="0"/>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endParaRPr lang="en-US" sz="3200" dirty="0" smtClean="0"/>
          </a:p>
          <a:p>
            <a:r>
              <a:rPr lang="en-US" sz="3200" dirty="0"/>
              <a:t>Solution </a:t>
            </a:r>
            <a:r>
              <a:rPr lang="en-US" sz="3200" dirty="0" smtClean="0"/>
              <a:t>for this problem:</a:t>
            </a:r>
          </a:p>
          <a:p>
            <a:pPr lvl="1"/>
            <a:r>
              <a:rPr lang="en-US" sz="2900" dirty="0" smtClean="0"/>
              <a:t>We must try to involve people towards our aim to save the environment.</a:t>
            </a:r>
          </a:p>
          <a:p>
            <a:pPr lvl="1"/>
            <a:r>
              <a:rPr lang="en-US" sz="2800" dirty="0" smtClean="0"/>
              <a:t>As today most of us  firstly look forward to our own benefits we try to provide them incentives like discount coupons, free recharge, etc. on any step  taken forward.</a:t>
            </a:r>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rapi\Desktop\hackathon\imgs of websit\s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6" y="1384118"/>
            <a:ext cx="9595554" cy="4716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600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rapi\Desktop\hackathon\imgs of websit\Screensho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9239"/>
            <a:ext cx="5995851" cy="30024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krapi\Desktop\hackathon\imgs of websit\Screenshot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858" y="3914490"/>
            <a:ext cx="5669280" cy="278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599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api\Desktop\hackathon\imgs of websit\sc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6432"/>
            <a:ext cx="6061166" cy="31795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rapi\Desktop\hackathon\imgs of websit\s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166" y="3706602"/>
            <a:ext cx="6130834" cy="319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550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krapi\Desktop\hackathon\imgs of websit\Screensho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460" y="3554459"/>
            <a:ext cx="5917746" cy="30292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krapi\Desktop\hackathon\imgs of websit\Screensho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906194"/>
            <a:ext cx="5985511" cy="297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1181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Done..</a:t>
            </a:r>
            <a:endParaRPr lang="en-US" dirty="0"/>
          </a:p>
        </p:txBody>
      </p:sp>
      <p:sp>
        <p:nvSpPr>
          <p:cNvPr id="3" name="Content Placeholder 2"/>
          <p:cNvSpPr>
            <a:spLocks noGrp="1"/>
          </p:cNvSpPr>
          <p:nvPr>
            <p:ph idx="1"/>
          </p:nvPr>
        </p:nvSpPr>
        <p:spPr/>
        <p:txBody>
          <a:bodyPr>
            <a:normAutofit/>
          </a:bodyPr>
          <a:lstStyle/>
          <a:p>
            <a:r>
              <a:rPr lang="en-US" sz="2800" dirty="0" smtClean="0"/>
              <a:t>We have created a website showing the impacts of our actions on the today’s world. This helps in creating public awareness regarding the same.</a:t>
            </a:r>
          </a:p>
          <a:p>
            <a:r>
              <a:rPr lang="en-US" sz="2800" dirty="0" smtClean="0"/>
              <a:t>Also we have tried to include our idea giving incentives as and when a user adds his achievement in helping save the planet.</a:t>
            </a:r>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40" y="950680"/>
            <a:ext cx="8596668" cy="908775"/>
          </a:xfrm>
        </p:spPr>
        <p:txBody>
          <a:bodyPr/>
          <a:lstStyle/>
          <a:p>
            <a:r>
              <a:rPr lang="en-US" dirty="0" smtClean="0"/>
              <a:t>How We Can Continue…</a:t>
            </a:r>
            <a:endParaRPr lang="en-US" dirty="0"/>
          </a:p>
        </p:txBody>
      </p:sp>
      <p:sp>
        <p:nvSpPr>
          <p:cNvPr id="3" name="Content Placeholder 2"/>
          <p:cNvSpPr>
            <a:spLocks noGrp="1"/>
          </p:cNvSpPr>
          <p:nvPr>
            <p:ph idx="1"/>
          </p:nvPr>
        </p:nvSpPr>
        <p:spPr>
          <a:xfrm>
            <a:off x="274320" y="1828800"/>
            <a:ext cx="8999683" cy="4728925"/>
          </a:xfrm>
        </p:spPr>
        <p:txBody>
          <a:bodyPr>
            <a:normAutofit fontScale="77500" lnSpcReduction="20000"/>
          </a:bodyPr>
          <a:lstStyle/>
          <a:p>
            <a:r>
              <a:rPr lang="en-US" sz="2400" dirty="0" smtClean="0"/>
              <a:t>We can link with varied NGOs to take  the idea of carbon credits on a higher platform.</a:t>
            </a:r>
          </a:p>
          <a:p>
            <a:r>
              <a:rPr lang="en-US" sz="2400" dirty="0" smtClean="0"/>
              <a:t>The gallery images will be updated depending on the positive or negative steps taken by us.</a:t>
            </a:r>
          </a:p>
          <a:p>
            <a:r>
              <a:rPr lang="en-US" sz="2400" dirty="0" smtClean="0"/>
              <a:t>Also we can have various apps that can help us verify about the steps taken to reduce carbon footprints.</a:t>
            </a:r>
          </a:p>
          <a:p>
            <a:r>
              <a:rPr lang="en-US" sz="2400" dirty="0" smtClean="0"/>
              <a:t>Have a user account that keeps a tab of the activities the user is doing. Depending on it we can give them badges, points ,</a:t>
            </a:r>
            <a:r>
              <a:rPr lang="en-US" sz="2400" dirty="0" err="1" smtClean="0"/>
              <a:t>etc</a:t>
            </a:r>
            <a:r>
              <a:rPr lang="en-US" sz="2400" dirty="0" smtClean="0"/>
              <a:t>  and appropriate rewards depending on that.</a:t>
            </a:r>
            <a:endParaRPr lang="en-US" sz="2400" dirty="0"/>
          </a:p>
          <a:p>
            <a:r>
              <a:rPr lang="en-US" sz="2400" dirty="0" smtClean="0"/>
              <a:t>We </a:t>
            </a:r>
            <a:r>
              <a:rPr lang="en-US" sz="2400" dirty="0"/>
              <a:t>can create a timer which will help the people to understand the catastrophic effects of the climatic changes and the steps that need to be taken RIGHT away to save the earth from this catastrophe. </a:t>
            </a:r>
            <a:endParaRPr lang="en-US" sz="2400" dirty="0" smtClean="0"/>
          </a:p>
          <a:p>
            <a:r>
              <a:rPr lang="en-US" sz="2400" dirty="0" smtClean="0"/>
              <a:t>Further, we can link the site to an auto mailing process that will give the users various incentives, thus boosting their morale.</a:t>
            </a:r>
          </a:p>
          <a:p>
            <a:r>
              <a:rPr lang="en-US" sz="2400" dirty="0" smtClean="0"/>
              <a:t> Also, the achievements can be posted on the users </a:t>
            </a:r>
            <a:r>
              <a:rPr lang="en-US" sz="2400" dirty="0"/>
              <a:t>F</a:t>
            </a:r>
            <a:r>
              <a:rPr lang="en-US" sz="2400" dirty="0" smtClean="0"/>
              <a:t>acebook wall or other social networking sites.</a:t>
            </a:r>
          </a:p>
          <a:p>
            <a:endParaRPr lang="en-US" sz="2400" dirty="0"/>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3513</TotalTime>
  <Words>339</Words>
  <Application>Microsoft Office PowerPoint</Application>
  <PresentationFormat>Custom</PresentationFormat>
  <Paragraphs>33</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Watthours.com Mumbai,India</vt:lpstr>
      <vt:lpstr>Problem Statement</vt:lpstr>
      <vt:lpstr>Solution:</vt:lpstr>
      <vt:lpstr>PowerPoint Presentation</vt:lpstr>
      <vt:lpstr>PowerPoint Presentation</vt:lpstr>
      <vt:lpstr>PowerPoint Presentation</vt:lpstr>
      <vt:lpstr>PowerPoint Presentation</vt:lpstr>
      <vt:lpstr>What We Have Done..</vt:lpstr>
      <vt:lpstr>How We Can 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#Hack4Good</dc:title>
  <dc:creator>Jedidiah Weller</dc:creator>
  <cp:lastModifiedBy>krapi</cp:lastModifiedBy>
  <cp:revision>83</cp:revision>
  <dcterms:created xsi:type="dcterms:W3CDTF">2014-09-14T06:38:49Z</dcterms:created>
  <dcterms:modified xsi:type="dcterms:W3CDTF">2014-09-15T13:30:56Z</dcterms:modified>
</cp:coreProperties>
</file>