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A08BC9-44BF-47D4-A233-976AAF11B01E}">
          <p14:sldIdLst>
            <p14:sldId id="256"/>
            <p14:sldId id="26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B4B8A-FD88-4216-BB58-E9F6DA639C55}"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40AF8-9FD1-4762-BBC4-95C32994B00F}" type="slidenum">
              <a:rPr lang="en-IN" smtClean="0"/>
              <a:t>‹#›</a:t>
            </a:fld>
            <a:endParaRPr lang="en-IN"/>
          </a:p>
        </p:txBody>
      </p:sp>
    </p:spTree>
    <p:extLst>
      <p:ext uri="{BB962C8B-B14F-4D97-AF65-F5344CB8AC3E}">
        <p14:creationId xmlns:p14="http://schemas.microsoft.com/office/powerpoint/2010/main" val="313392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7140AF8-9FD1-4762-BBC4-95C32994B00F}" type="slidenum">
              <a:rPr lang="en-IN" smtClean="0"/>
              <a:t>11</a:t>
            </a:fld>
            <a:endParaRPr lang="en-IN"/>
          </a:p>
        </p:txBody>
      </p:sp>
    </p:spTree>
    <p:extLst>
      <p:ext uri="{BB962C8B-B14F-4D97-AF65-F5344CB8AC3E}">
        <p14:creationId xmlns:p14="http://schemas.microsoft.com/office/powerpoint/2010/main" val="242217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1B24-2FC8-C9AE-D64D-884A40E74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5BC4FB-BF89-8BCD-43B5-CAE70FE24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71CA69-DC4F-AB08-7ADB-8FBF535B9F5B}"/>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3070F75A-E8C6-1B8D-9143-D2F9A9DF2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8C76D-49A0-E01C-B884-88AB2FDFE6BD}"/>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176536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3F02-B828-D009-1A7A-B6F941B6DE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9810CE-071F-3FED-A135-1D83B9AD7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B42A0-816D-06F5-ED94-10A42E5626C2}"/>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EDF6CAFC-4A7C-2094-A5F6-A1CE3C3AE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311A55-7BE8-F6F5-FF11-CC7EF3FCF420}"/>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51260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4693D-E956-4325-C8DF-04E5B0CAD2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B624B8-D74B-2D7A-39AC-9576F51AF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5603F-0FA9-19EA-0904-CFD3E4AAD431}"/>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85EA8342-A0D0-1DD5-75C3-4AB7046CB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03376-98A4-88AC-3EE7-86265717A1E4}"/>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385346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B4AF-ED52-7E24-FA0A-51107DB86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4EA06-EB99-84F6-9FFF-9324D3EAA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7D189-8BB2-B1E1-7374-B1240486E1CC}"/>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3C77FADD-E50F-15EF-55F2-EDBD906E8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BA185-8A85-E5F7-C348-32B251D44374}"/>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40170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8FD3-4C0F-AD9A-427A-8C0857E6E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CD2F53-610C-4E46-E2C1-72E91CC83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C93F9-F6AC-6AEC-B836-AA1155598B62}"/>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A8E2D3D5-EBC8-923E-2136-B93F101E2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06B448-EE9D-6810-A638-AEB708567DAE}"/>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272178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C0AF-F49D-18AC-9CF8-4E699A4734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4173D-8A55-386D-D386-007706FCAF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7888B6-C3CA-6D3D-B870-6761C1547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DFFB7F-3657-84DC-74F5-1176CE2FFBA6}"/>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6" name="Footer Placeholder 5">
            <a:extLst>
              <a:ext uri="{FF2B5EF4-FFF2-40B4-BE49-F238E27FC236}">
                <a16:creationId xmlns:a16="http://schemas.microsoft.com/office/drawing/2014/main" id="{B776D99C-DDD8-DAEC-4591-B9E81AB0EC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BB4819-E871-014E-E6A9-93337DD8BBC3}"/>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362990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3CF-4478-F074-4825-F2B76351E0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7A354E-D8C9-8AAE-5881-D59EC39C8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EE02F-9504-6820-1FC0-30F9DD474E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B096E-87CA-0551-7B03-A214132BB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C98A5-E76E-1DC8-65CD-D72D1573C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F7F26A-7EBE-D2A3-EC31-8739CF2F19C9}"/>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8" name="Footer Placeholder 7">
            <a:extLst>
              <a:ext uri="{FF2B5EF4-FFF2-40B4-BE49-F238E27FC236}">
                <a16:creationId xmlns:a16="http://schemas.microsoft.com/office/drawing/2014/main" id="{78CC36F9-3B89-E181-A901-02D8034656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17EBEB-A2B4-B0E7-A0AA-C9C4FFBC5503}"/>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2709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5D6E-C24C-1D4A-DE93-92FD621608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B66602-0AF4-38D1-E87E-7695D7334AFC}"/>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4" name="Footer Placeholder 3">
            <a:extLst>
              <a:ext uri="{FF2B5EF4-FFF2-40B4-BE49-F238E27FC236}">
                <a16:creationId xmlns:a16="http://schemas.microsoft.com/office/drawing/2014/main" id="{B294CBE4-9505-7617-204F-06D1CBC686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DC37CC-385E-9918-31D4-67E514A3BD83}"/>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38325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B6201-0E64-1B78-175A-EFF347E4286B}"/>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3" name="Footer Placeholder 2">
            <a:extLst>
              <a:ext uri="{FF2B5EF4-FFF2-40B4-BE49-F238E27FC236}">
                <a16:creationId xmlns:a16="http://schemas.microsoft.com/office/drawing/2014/main" id="{F8C98314-FC34-242D-2415-F3597F6EE8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F588B3-D706-C45F-F3B1-7967563E3A50}"/>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115449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CE0-5606-3A22-721F-87F3FCDFB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6AB89A-843F-FA64-2837-0B69831F1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2CF000-2320-A844-C000-B2EE7D7A9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9FCD2-1D92-B703-FD32-C4BE38F98EDE}"/>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6" name="Footer Placeholder 5">
            <a:extLst>
              <a:ext uri="{FF2B5EF4-FFF2-40B4-BE49-F238E27FC236}">
                <a16:creationId xmlns:a16="http://schemas.microsoft.com/office/drawing/2014/main" id="{E00107F0-3478-CF7E-2F3E-52E8A415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3A714D-59A5-65FD-4274-BABC7154774C}"/>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290161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9194-1413-9B83-7118-9A9E22837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6C9005-FED3-4E4F-9583-80AE158D3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FE3AA3-4C83-D9FC-C5CC-5823EB902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1B471-BBD5-FF47-BD94-3342507EEAB8}"/>
              </a:ext>
            </a:extLst>
          </p:cNvPr>
          <p:cNvSpPr>
            <a:spLocks noGrp="1"/>
          </p:cNvSpPr>
          <p:nvPr>
            <p:ph type="dt" sz="half" idx="10"/>
          </p:nvPr>
        </p:nvSpPr>
        <p:spPr/>
        <p:txBody>
          <a:bodyPr/>
          <a:lstStyle/>
          <a:p>
            <a:fld id="{3C400615-C26D-4F41-B23B-E0260271ABD2}" type="datetimeFigureOut">
              <a:rPr lang="en-IN" smtClean="0"/>
              <a:t>07-07-2025</a:t>
            </a:fld>
            <a:endParaRPr lang="en-IN"/>
          </a:p>
        </p:txBody>
      </p:sp>
      <p:sp>
        <p:nvSpPr>
          <p:cNvPr id="6" name="Footer Placeholder 5">
            <a:extLst>
              <a:ext uri="{FF2B5EF4-FFF2-40B4-BE49-F238E27FC236}">
                <a16:creationId xmlns:a16="http://schemas.microsoft.com/office/drawing/2014/main" id="{F1850727-8CDF-DBCF-18F4-F70BC02C2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6432A-1041-D742-366E-7DF31F35ED10}"/>
              </a:ext>
            </a:extLst>
          </p:cNvPr>
          <p:cNvSpPr>
            <a:spLocks noGrp="1"/>
          </p:cNvSpPr>
          <p:nvPr>
            <p:ph type="sldNum" sz="quarter" idx="12"/>
          </p:nvPr>
        </p:nvSpPr>
        <p:spPr/>
        <p:txBody>
          <a:bodyPr/>
          <a:lstStyle/>
          <a:p>
            <a:fld id="{62AD0991-3036-4FF1-8C43-C053E24A28D4}" type="slidenum">
              <a:rPr lang="en-IN" smtClean="0"/>
              <a:t>‹#›</a:t>
            </a:fld>
            <a:endParaRPr lang="en-IN"/>
          </a:p>
        </p:txBody>
      </p:sp>
    </p:spTree>
    <p:extLst>
      <p:ext uri="{BB962C8B-B14F-4D97-AF65-F5344CB8AC3E}">
        <p14:creationId xmlns:p14="http://schemas.microsoft.com/office/powerpoint/2010/main" val="106426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706DA8-DF9D-2A6A-3FC2-48DAC2460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F4E8A-59AD-08C0-39ED-3BFB06816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801A0-3675-1E6E-0DBE-6CA839011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00615-C26D-4F41-B23B-E0260271ABD2}" type="datetimeFigureOut">
              <a:rPr lang="en-IN" smtClean="0"/>
              <a:t>07-07-2025</a:t>
            </a:fld>
            <a:endParaRPr lang="en-IN"/>
          </a:p>
        </p:txBody>
      </p:sp>
      <p:sp>
        <p:nvSpPr>
          <p:cNvPr id="5" name="Footer Placeholder 4">
            <a:extLst>
              <a:ext uri="{FF2B5EF4-FFF2-40B4-BE49-F238E27FC236}">
                <a16:creationId xmlns:a16="http://schemas.microsoft.com/office/drawing/2014/main" id="{774CCA5F-53B4-028B-518C-70686264B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9C8AAD-9B7E-8556-61C1-5C9205C3D5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D0991-3036-4FF1-8C43-C053E24A28D4}" type="slidenum">
              <a:rPr lang="en-IN" smtClean="0"/>
              <a:t>‹#›</a:t>
            </a:fld>
            <a:endParaRPr lang="en-IN"/>
          </a:p>
        </p:txBody>
      </p:sp>
    </p:spTree>
    <p:extLst>
      <p:ext uri="{BB962C8B-B14F-4D97-AF65-F5344CB8AC3E}">
        <p14:creationId xmlns:p14="http://schemas.microsoft.com/office/powerpoint/2010/main" val="156674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56F1-06F2-8764-54BF-DCAF64050388}"/>
              </a:ext>
            </a:extLst>
          </p:cNvPr>
          <p:cNvSpPr>
            <a:spLocks noGrp="1"/>
          </p:cNvSpPr>
          <p:nvPr>
            <p:ph type="ctrTitle"/>
          </p:nvPr>
        </p:nvSpPr>
        <p:spPr>
          <a:xfrm>
            <a:off x="563880" y="329939"/>
            <a:ext cx="10896600" cy="1574276"/>
          </a:xfrm>
        </p:spPr>
        <p:txBody>
          <a:bodyPr>
            <a:normAutofit/>
          </a:bodyPr>
          <a:lstStyle/>
          <a:p>
            <a:r>
              <a:rPr lang="en-US" sz="8000" b="1" u="sng" dirty="0"/>
              <a:t>OWASP top10</a:t>
            </a:r>
            <a:endParaRPr lang="en-IN" sz="8000" b="1" u="sng" dirty="0"/>
          </a:p>
        </p:txBody>
      </p:sp>
    </p:spTree>
    <p:extLst>
      <p:ext uri="{BB962C8B-B14F-4D97-AF65-F5344CB8AC3E}">
        <p14:creationId xmlns:p14="http://schemas.microsoft.com/office/powerpoint/2010/main" val="82941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F628-9A79-E6CA-FAD6-0CCBE569A3E2}"/>
              </a:ext>
            </a:extLst>
          </p:cNvPr>
          <p:cNvSpPr>
            <a:spLocks noGrp="1"/>
          </p:cNvSpPr>
          <p:nvPr>
            <p:ph type="title"/>
          </p:nvPr>
        </p:nvSpPr>
        <p:spPr>
          <a:xfrm>
            <a:off x="226243" y="113123"/>
            <a:ext cx="11623249" cy="857838"/>
          </a:xfrm>
        </p:spPr>
        <p:txBody>
          <a:bodyPr>
            <a:normAutofit/>
          </a:bodyPr>
          <a:lstStyle/>
          <a:p>
            <a:pPr algn="ctr"/>
            <a:r>
              <a:rPr lang="en-US" sz="4000" b="1" u="sng" dirty="0">
                <a:latin typeface="+mn-lt"/>
              </a:rPr>
              <a:t>A9.Security Logging and Monitoring Failures</a:t>
            </a:r>
            <a:endParaRPr lang="en-IN" sz="4000" b="1" u="sng" dirty="0">
              <a:latin typeface="+mn-lt"/>
            </a:endParaRPr>
          </a:p>
        </p:txBody>
      </p:sp>
      <p:sp>
        <p:nvSpPr>
          <p:cNvPr id="3" name="Content Placeholder 2">
            <a:extLst>
              <a:ext uri="{FF2B5EF4-FFF2-40B4-BE49-F238E27FC236}">
                <a16:creationId xmlns:a16="http://schemas.microsoft.com/office/drawing/2014/main" id="{2F65D9BE-67C8-82CB-5D1D-D645D438C53E}"/>
              </a:ext>
            </a:extLst>
          </p:cNvPr>
          <p:cNvSpPr>
            <a:spLocks noGrp="1"/>
          </p:cNvSpPr>
          <p:nvPr>
            <p:ph idx="1"/>
          </p:nvPr>
        </p:nvSpPr>
        <p:spPr>
          <a:xfrm>
            <a:off x="226243" y="1395167"/>
            <a:ext cx="11623249" cy="5097708"/>
          </a:xfrm>
        </p:spPr>
        <p:txBody>
          <a:bodyPr>
            <a:noAutofit/>
          </a:bodyPr>
          <a:lstStyle/>
          <a:p>
            <a:pPr marL="0" indent="0">
              <a:lnSpc>
                <a:spcPct val="150000"/>
              </a:lnSpc>
              <a:spcAft>
                <a:spcPts val="800"/>
              </a:spcAft>
              <a:buNone/>
            </a:pPr>
            <a:r>
              <a:rPr lang="en-US" sz="2000" b="1" dirty="0"/>
              <a:t>        Security Logging and Monitoring Failures happen when an application doesn’t properly keep track of important events — like login attempts, suspicious actions, system errors</a:t>
            </a:r>
          </a:p>
          <a:p>
            <a:pPr marL="0" indent="0">
              <a:lnSpc>
                <a:spcPct val="150000"/>
              </a:lnSpc>
              <a:spcAft>
                <a:spcPts val="800"/>
              </a:spcAft>
              <a:buNone/>
            </a:pPr>
            <a:r>
              <a:rPr lang="en-US" sz="2000" dirty="0"/>
              <a:t>Important Events Not Logged</a:t>
            </a:r>
          </a:p>
          <a:p>
            <a:pPr marL="0" indent="0">
              <a:lnSpc>
                <a:spcPct val="150000"/>
              </a:lnSpc>
              <a:spcAft>
                <a:spcPts val="800"/>
              </a:spcAft>
              <a:buNone/>
            </a:pPr>
            <a:r>
              <a:rPr lang="en-US" sz="2000" dirty="0"/>
              <a:t>              Such as- Timestamps ,user identifiers, IP addresses, Request source, actions (“login failed”, “password changed),results(success/failures)</a:t>
            </a:r>
          </a:p>
          <a:p>
            <a:pPr>
              <a:lnSpc>
                <a:spcPct val="150000"/>
              </a:lnSpc>
              <a:buFont typeface="Wingdings" panose="05000000000000000000" pitchFamily="2" charset="2"/>
              <a:buChar char="§"/>
            </a:pPr>
            <a:r>
              <a:rPr lang="en-US" sz="2000" dirty="0"/>
              <a:t>Logs Stored Only Locally</a:t>
            </a:r>
          </a:p>
          <a:p>
            <a:pPr>
              <a:lnSpc>
                <a:spcPct val="150000"/>
              </a:lnSpc>
              <a:buFont typeface="Wingdings" panose="05000000000000000000" pitchFamily="2" charset="2"/>
              <a:buChar char="§"/>
            </a:pPr>
            <a:r>
              <a:rPr lang="en-US" sz="2000" dirty="0"/>
              <a:t>Without capturing these events, it is impossible to track user activity, and to check the malicious activity.</a:t>
            </a:r>
            <a:endParaRPr lang="en-IN" sz="2000" dirty="0"/>
          </a:p>
        </p:txBody>
      </p:sp>
    </p:spTree>
    <p:extLst>
      <p:ext uri="{BB962C8B-B14F-4D97-AF65-F5344CB8AC3E}">
        <p14:creationId xmlns:p14="http://schemas.microsoft.com/office/powerpoint/2010/main" val="252423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DCD0-F91C-0429-48A2-AFF2B6F830BD}"/>
              </a:ext>
            </a:extLst>
          </p:cNvPr>
          <p:cNvSpPr>
            <a:spLocks noGrp="1"/>
          </p:cNvSpPr>
          <p:nvPr>
            <p:ph type="title"/>
          </p:nvPr>
        </p:nvSpPr>
        <p:spPr>
          <a:xfrm>
            <a:off x="838200" y="365125"/>
            <a:ext cx="10515600" cy="888640"/>
          </a:xfrm>
        </p:spPr>
        <p:txBody>
          <a:bodyPr>
            <a:normAutofit/>
          </a:bodyPr>
          <a:lstStyle/>
          <a:p>
            <a:pPr algn="ctr"/>
            <a:r>
              <a:rPr lang="en-US" sz="4000" b="1" u="sng" dirty="0">
                <a:latin typeface="+mn-lt"/>
              </a:rPr>
              <a:t>A10.SERVER-SIDE REQUEST FORGERY(SSRF)</a:t>
            </a:r>
            <a:endParaRPr lang="en-IN" sz="4000" b="1" u="sng" dirty="0">
              <a:latin typeface="+mn-lt"/>
            </a:endParaRPr>
          </a:p>
        </p:txBody>
      </p:sp>
      <p:pic>
        <p:nvPicPr>
          <p:cNvPr id="4" name="Content Placeholder 3">
            <a:extLst>
              <a:ext uri="{FF2B5EF4-FFF2-40B4-BE49-F238E27FC236}">
                <a16:creationId xmlns:a16="http://schemas.microsoft.com/office/drawing/2014/main" id="{F55E0148-834C-2F6E-4D7E-FA79FFA07F2C}"/>
              </a:ext>
            </a:extLst>
          </p:cNvPr>
          <p:cNvPicPr>
            <a:picLocks noGrp="1" noChangeAspect="1"/>
          </p:cNvPicPr>
          <p:nvPr>
            <p:ph idx="1"/>
          </p:nvPr>
        </p:nvPicPr>
        <p:blipFill>
          <a:blip r:embed="rId3"/>
          <a:stretch>
            <a:fillRect/>
          </a:stretch>
        </p:blipFill>
        <p:spPr>
          <a:xfrm>
            <a:off x="6240543" y="3767521"/>
            <a:ext cx="5429839" cy="2820321"/>
          </a:xfrm>
          <a:prstGeom prst="rect">
            <a:avLst/>
          </a:prstGeom>
        </p:spPr>
      </p:pic>
      <p:sp>
        <p:nvSpPr>
          <p:cNvPr id="6" name="TextBox 5">
            <a:extLst>
              <a:ext uri="{FF2B5EF4-FFF2-40B4-BE49-F238E27FC236}">
                <a16:creationId xmlns:a16="http://schemas.microsoft.com/office/drawing/2014/main" id="{943321DA-5ED0-42D0-55B7-7BE5379D67A2}"/>
              </a:ext>
            </a:extLst>
          </p:cNvPr>
          <p:cNvSpPr txBox="1"/>
          <p:nvPr/>
        </p:nvSpPr>
        <p:spPr>
          <a:xfrm>
            <a:off x="318551" y="1797751"/>
            <a:ext cx="10774837" cy="3939540"/>
          </a:xfrm>
          <a:prstGeom prst="rect">
            <a:avLst/>
          </a:prstGeom>
          <a:noFill/>
        </p:spPr>
        <p:txBody>
          <a:bodyPr wrap="square">
            <a:spAutoFit/>
          </a:bodyPr>
          <a:lstStyle/>
          <a:p>
            <a:r>
              <a:rPr lang="en-US" sz="2000" b="1" dirty="0"/>
              <a:t>                   SSRF happens when an attacker tricks a server into making requests to internal or external systems, often bypassing firewalls or network restrictions.</a:t>
            </a:r>
          </a:p>
          <a:p>
            <a:r>
              <a:rPr lang="en-US" sz="2000" b="1" dirty="0"/>
              <a:t>         Attackers can abuse this to access sensitive data, internal services, or perform unauthorized actions. </a:t>
            </a:r>
          </a:p>
          <a:p>
            <a:pPr marL="342900" indent="-342900">
              <a:lnSpc>
                <a:spcPct val="150000"/>
              </a:lnSpc>
              <a:buFont typeface="Wingdings" panose="05000000000000000000" pitchFamily="2" charset="2"/>
              <a:buChar char="§"/>
            </a:pPr>
            <a:r>
              <a:rPr lang="en-US" sz="2000" dirty="0"/>
              <a:t>Bypassing Firewalls and Network Restrictions</a:t>
            </a:r>
          </a:p>
          <a:p>
            <a:pPr marL="342900" indent="-342900">
              <a:lnSpc>
                <a:spcPct val="150000"/>
              </a:lnSpc>
              <a:buFont typeface="Wingdings" panose="05000000000000000000" pitchFamily="2" charset="2"/>
              <a:buChar char="§"/>
            </a:pPr>
            <a:r>
              <a:rPr lang="en-US" sz="2000" dirty="0"/>
              <a:t>Accessing Internal Services</a:t>
            </a:r>
          </a:p>
          <a:p>
            <a:pPr marL="342900" indent="-342900">
              <a:lnSpc>
                <a:spcPct val="150000"/>
              </a:lnSpc>
              <a:buFont typeface="Wingdings" panose="05000000000000000000" pitchFamily="2" charset="2"/>
              <a:buChar char="§"/>
            </a:pPr>
            <a:r>
              <a:rPr lang="en-US" sz="2000" dirty="0"/>
              <a:t>Abuse of URL Parameters</a:t>
            </a:r>
          </a:p>
          <a:p>
            <a:pPr marL="342900" indent="-342900">
              <a:lnSpc>
                <a:spcPct val="150000"/>
              </a:lnSpc>
              <a:buFont typeface="Wingdings" panose="05000000000000000000" pitchFamily="2" charset="2"/>
              <a:buChar char="§"/>
            </a:pPr>
            <a:r>
              <a:rPr lang="en-US" sz="2000" dirty="0"/>
              <a:t>Fetching Sensitive Data from Internal Systems</a:t>
            </a:r>
          </a:p>
          <a:p>
            <a:pPr marL="342900" indent="-342900">
              <a:lnSpc>
                <a:spcPct val="150000"/>
              </a:lnSpc>
              <a:buFont typeface="Wingdings" panose="05000000000000000000" pitchFamily="2" charset="2"/>
              <a:buChar char="§"/>
            </a:pPr>
            <a:r>
              <a:rPr lang="en-US" sz="2000" dirty="0"/>
              <a:t>Triggering Unauthorized Actions via Server Requests</a:t>
            </a:r>
          </a:p>
          <a:p>
            <a:endParaRPr lang="en-IN" sz="2000" b="1" dirty="0"/>
          </a:p>
        </p:txBody>
      </p:sp>
    </p:spTree>
    <p:extLst>
      <p:ext uri="{BB962C8B-B14F-4D97-AF65-F5344CB8AC3E}">
        <p14:creationId xmlns:p14="http://schemas.microsoft.com/office/powerpoint/2010/main" val="2528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54C4-AB3A-DC28-9449-8B8A0F7C3196}"/>
              </a:ext>
            </a:extLst>
          </p:cNvPr>
          <p:cNvSpPr>
            <a:spLocks noGrp="1"/>
          </p:cNvSpPr>
          <p:nvPr>
            <p:ph type="ctrTitle"/>
          </p:nvPr>
        </p:nvSpPr>
        <p:spPr>
          <a:xfrm>
            <a:off x="326796" y="155543"/>
            <a:ext cx="10193518" cy="928539"/>
          </a:xfrm>
        </p:spPr>
        <p:txBody>
          <a:bodyPr>
            <a:normAutofit/>
          </a:bodyPr>
          <a:lstStyle/>
          <a:p>
            <a:r>
              <a:rPr lang="en-IN" sz="4000" b="1" u="sng" dirty="0">
                <a:latin typeface="+mn-lt"/>
              </a:rPr>
              <a:t>A1.Broken Access Control</a:t>
            </a:r>
          </a:p>
        </p:txBody>
      </p:sp>
      <p:sp>
        <p:nvSpPr>
          <p:cNvPr id="3" name="Subtitle 2">
            <a:extLst>
              <a:ext uri="{FF2B5EF4-FFF2-40B4-BE49-F238E27FC236}">
                <a16:creationId xmlns:a16="http://schemas.microsoft.com/office/drawing/2014/main" id="{F7F65BA0-DFCF-E3F3-C825-A9EAF96BB2A7}"/>
              </a:ext>
            </a:extLst>
          </p:cNvPr>
          <p:cNvSpPr>
            <a:spLocks noGrp="1"/>
          </p:cNvSpPr>
          <p:nvPr>
            <p:ph type="subTitle" idx="1"/>
          </p:nvPr>
        </p:nvSpPr>
        <p:spPr>
          <a:xfrm>
            <a:off x="326796" y="1084083"/>
            <a:ext cx="11145625" cy="5618376"/>
          </a:xfrm>
        </p:spPr>
        <p:txBody>
          <a:bodyPr>
            <a:normAutofit/>
          </a:bodyPr>
          <a:lstStyle/>
          <a:p>
            <a:pPr algn="l">
              <a:lnSpc>
                <a:spcPct val="150000"/>
              </a:lnSpc>
            </a:pPr>
            <a:r>
              <a:rPr lang="en-US" dirty="0"/>
              <a:t>        </a:t>
            </a:r>
            <a:r>
              <a:rPr lang="en-US" b="1" dirty="0"/>
              <a:t>It is like an unauthorized user are allowed to perform actions beyond their permission.</a:t>
            </a:r>
            <a:endParaRPr lang="en-IN" b="1" dirty="0"/>
          </a:p>
          <a:p>
            <a:pPr marL="342900" indent="-342900" algn="l">
              <a:lnSpc>
                <a:spcPct val="150000"/>
              </a:lnSpc>
              <a:buFont typeface="Wingdings" panose="05000000000000000000" pitchFamily="2" charset="2"/>
              <a:buChar char="§"/>
            </a:pPr>
            <a:r>
              <a:rPr lang="en-IN" sz="2200" dirty="0"/>
              <a:t>Least Privilege</a:t>
            </a:r>
          </a:p>
          <a:p>
            <a:pPr marL="342900" indent="-342900" algn="l">
              <a:lnSpc>
                <a:spcPct val="150000"/>
              </a:lnSpc>
              <a:buFont typeface="Wingdings" panose="05000000000000000000" pitchFamily="2" charset="2"/>
              <a:buChar char="§"/>
            </a:pPr>
            <a:r>
              <a:rPr lang="en-IN" sz="2200" dirty="0"/>
              <a:t>Bypassing Access Control</a:t>
            </a:r>
          </a:p>
          <a:p>
            <a:pPr marL="342900" indent="-342900" algn="l">
              <a:lnSpc>
                <a:spcPct val="150000"/>
              </a:lnSpc>
              <a:buFont typeface="Wingdings" panose="05000000000000000000" pitchFamily="2" charset="2"/>
              <a:buChar char="§"/>
            </a:pPr>
            <a:r>
              <a:rPr lang="en-IN" sz="2200" dirty="0"/>
              <a:t>IDOR (Insecure Direct Object Reference)</a:t>
            </a:r>
          </a:p>
          <a:p>
            <a:pPr marL="342900" indent="-342900" algn="l">
              <a:lnSpc>
                <a:spcPct val="150000"/>
              </a:lnSpc>
              <a:buFont typeface="Wingdings" panose="05000000000000000000" pitchFamily="2" charset="2"/>
              <a:buChar char="§"/>
            </a:pPr>
            <a:r>
              <a:rPr lang="en-IN" sz="2200" dirty="0"/>
              <a:t>Missing Access Control in APIs</a:t>
            </a:r>
          </a:p>
          <a:p>
            <a:pPr marL="342900" indent="-342900" algn="l">
              <a:lnSpc>
                <a:spcPct val="150000"/>
              </a:lnSpc>
              <a:buFont typeface="Wingdings" panose="05000000000000000000" pitchFamily="2" charset="2"/>
              <a:buChar char="§"/>
            </a:pPr>
            <a:r>
              <a:rPr lang="en-IN" sz="2200" dirty="0"/>
              <a:t>Privilege Escalation / Token Manipulation</a:t>
            </a:r>
          </a:p>
          <a:p>
            <a:pPr marL="342900" indent="-342900" algn="l">
              <a:lnSpc>
                <a:spcPct val="150000"/>
              </a:lnSpc>
              <a:buFont typeface="Wingdings" panose="05000000000000000000" pitchFamily="2" charset="2"/>
              <a:buChar char="§"/>
            </a:pPr>
            <a:r>
              <a:rPr lang="en-IN" sz="2200" dirty="0"/>
              <a:t>Force Browsing</a:t>
            </a:r>
          </a:p>
          <a:p>
            <a:pPr marL="342900" indent="-342900" algn="l">
              <a:lnSpc>
                <a:spcPct val="150000"/>
              </a:lnSpc>
              <a:buFont typeface="Wingdings" panose="05000000000000000000" pitchFamily="2" charset="2"/>
              <a:buChar char="§"/>
            </a:pPr>
            <a:r>
              <a:rPr lang="en-IN" sz="2200" dirty="0"/>
              <a:t>CORS Misconfiguration</a:t>
            </a:r>
          </a:p>
        </p:txBody>
      </p:sp>
    </p:spTree>
    <p:extLst>
      <p:ext uri="{BB962C8B-B14F-4D97-AF65-F5344CB8AC3E}">
        <p14:creationId xmlns:p14="http://schemas.microsoft.com/office/powerpoint/2010/main" val="31435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1365-2141-E2AD-A2B2-C603FCB96793}"/>
              </a:ext>
            </a:extLst>
          </p:cNvPr>
          <p:cNvSpPr>
            <a:spLocks noGrp="1"/>
          </p:cNvSpPr>
          <p:nvPr>
            <p:ph type="ctrTitle"/>
          </p:nvPr>
        </p:nvSpPr>
        <p:spPr>
          <a:xfrm>
            <a:off x="254524" y="197964"/>
            <a:ext cx="11189616" cy="669302"/>
          </a:xfrm>
        </p:spPr>
        <p:txBody>
          <a:bodyPr>
            <a:normAutofit/>
          </a:bodyPr>
          <a:lstStyle/>
          <a:p>
            <a:r>
              <a:rPr lang="en-IN" sz="4000" b="1" u="sng" kern="100" dirty="0">
                <a:latin typeface="Calibri" panose="020F0502020204030204" pitchFamily="34" charset="0"/>
                <a:ea typeface="Calibri" panose="020F0502020204030204" pitchFamily="34" charset="0"/>
                <a:cs typeface="Times New Roman" panose="02020603050405020304" pitchFamily="18" charset="0"/>
              </a:rPr>
              <a:t>A2.</a:t>
            </a:r>
            <a:r>
              <a:rPr lang="en-IN" sz="4000" b="1" u="sng" kern="100" dirty="0">
                <a:effectLst/>
                <a:latin typeface="Calibri" panose="020F0502020204030204" pitchFamily="34" charset="0"/>
                <a:ea typeface="Calibri" panose="020F0502020204030204" pitchFamily="34" charset="0"/>
                <a:cs typeface="Times New Roman" panose="02020603050405020304" pitchFamily="18" charset="0"/>
              </a:rPr>
              <a:t>CRYPTOGRAPHIC FAILURES</a:t>
            </a:r>
            <a:endParaRPr lang="en-IN" sz="4000" u="sng" dirty="0"/>
          </a:p>
        </p:txBody>
      </p:sp>
      <p:sp>
        <p:nvSpPr>
          <p:cNvPr id="9" name="Subtitle 8">
            <a:extLst>
              <a:ext uri="{FF2B5EF4-FFF2-40B4-BE49-F238E27FC236}">
                <a16:creationId xmlns:a16="http://schemas.microsoft.com/office/drawing/2014/main" id="{D29D91E2-2B29-610E-C67F-F4972FF522DD}"/>
              </a:ext>
            </a:extLst>
          </p:cNvPr>
          <p:cNvSpPr>
            <a:spLocks noGrp="1"/>
          </p:cNvSpPr>
          <p:nvPr>
            <p:ph type="subTitle" idx="1"/>
          </p:nvPr>
        </p:nvSpPr>
        <p:spPr>
          <a:xfrm>
            <a:off x="150829" y="980387"/>
            <a:ext cx="11539979" cy="5750351"/>
          </a:xfrm>
        </p:spPr>
        <p:txBody>
          <a:bodyPr>
            <a:noAutofit/>
          </a:bodyPr>
          <a:lstStyle/>
          <a:p>
            <a:pPr algn="l">
              <a:lnSpc>
                <a:spcPct val="150000"/>
              </a:lnSpc>
            </a:pPr>
            <a:r>
              <a:rPr lang="en-US" sz="2000" b="1" dirty="0"/>
              <a:t>          It means “insecure handling of sensitive data” When the sensitive information are  leaked because of </a:t>
            </a:r>
          </a:p>
          <a:p>
            <a:pPr algn="l">
              <a:lnSpc>
                <a:spcPct val="150000"/>
              </a:lnSpc>
            </a:pPr>
            <a:r>
              <a:rPr lang="en-US" sz="2000" b="1" dirty="0"/>
              <a:t>1)lack of encryption </a:t>
            </a:r>
          </a:p>
          <a:p>
            <a:pPr algn="l">
              <a:lnSpc>
                <a:spcPct val="150000"/>
              </a:lnSpc>
            </a:pPr>
            <a:r>
              <a:rPr lang="en-US" sz="2000" b="1" dirty="0"/>
              <a:t>2)or the cryptographic functions or tools are not used properly</a:t>
            </a:r>
          </a:p>
          <a:p>
            <a:pPr marL="342900" indent="-342900" algn="l">
              <a:lnSpc>
                <a:spcPct val="150000"/>
              </a:lnSpc>
              <a:buFont typeface="Wingdings" panose="05000000000000000000" pitchFamily="2" charset="2"/>
              <a:buChar char="§"/>
            </a:pPr>
            <a:r>
              <a:rPr lang="en-US" sz="2000" dirty="0"/>
              <a:t>Lack of Encryption</a:t>
            </a:r>
          </a:p>
          <a:p>
            <a:pPr marL="342900" indent="-342900" algn="l">
              <a:lnSpc>
                <a:spcPct val="150000"/>
              </a:lnSpc>
              <a:buFont typeface="Wingdings" panose="05000000000000000000" pitchFamily="2" charset="2"/>
              <a:buChar char="§"/>
            </a:pPr>
            <a:r>
              <a:rPr lang="en-US" sz="2000" dirty="0"/>
              <a:t>Use of Weak or Old Algorithms</a:t>
            </a:r>
          </a:p>
          <a:p>
            <a:pPr marL="342900" indent="-342900" algn="l">
              <a:lnSpc>
                <a:spcPct val="150000"/>
              </a:lnSpc>
              <a:buFont typeface="Wingdings" panose="05000000000000000000" pitchFamily="2" charset="2"/>
              <a:buChar char="§"/>
            </a:pPr>
            <a:r>
              <a:rPr lang="en-US" sz="2000" dirty="0"/>
              <a:t>Certificate Validation Issues</a:t>
            </a:r>
          </a:p>
          <a:p>
            <a:pPr marL="342900" indent="-342900" algn="l">
              <a:lnSpc>
                <a:spcPct val="150000"/>
              </a:lnSpc>
              <a:buFont typeface="Wingdings" panose="05000000000000000000" pitchFamily="2" charset="2"/>
              <a:buChar char="§"/>
            </a:pPr>
            <a:r>
              <a:rPr lang="en-US" sz="2000" dirty="0"/>
              <a:t>Weak Password Management</a:t>
            </a:r>
          </a:p>
          <a:p>
            <a:pPr marL="342900" indent="-342900" algn="l">
              <a:lnSpc>
                <a:spcPct val="150000"/>
              </a:lnSpc>
              <a:buFont typeface="Wingdings" panose="05000000000000000000" pitchFamily="2" charset="2"/>
              <a:buChar char="§"/>
            </a:pPr>
            <a:r>
              <a:rPr lang="en-US" sz="2000" dirty="0"/>
              <a:t>Improper Token Generation </a:t>
            </a:r>
          </a:p>
          <a:p>
            <a:pPr marL="342900" indent="-342900" algn="l">
              <a:lnSpc>
                <a:spcPct val="150000"/>
              </a:lnSpc>
              <a:buFont typeface="Wingdings" panose="05000000000000000000" pitchFamily="2" charset="2"/>
              <a:buChar char="§"/>
            </a:pPr>
            <a:r>
              <a:rPr lang="en-US" sz="2000" dirty="0"/>
              <a:t>No Encryption at Rest</a:t>
            </a:r>
            <a:endParaRPr lang="en-IN" sz="2000" dirty="0"/>
          </a:p>
        </p:txBody>
      </p:sp>
    </p:spTree>
    <p:extLst>
      <p:ext uri="{BB962C8B-B14F-4D97-AF65-F5344CB8AC3E}">
        <p14:creationId xmlns:p14="http://schemas.microsoft.com/office/powerpoint/2010/main" val="189096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0401-FB90-DAB7-ECB1-AF4006CF448F}"/>
              </a:ext>
            </a:extLst>
          </p:cNvPr>
          <p:cNvSpPr>
            <a:spLocks noGrp="1"/>
          </p:cNvSpPr>
          <p:nvPr>
            <p:ph type="ctrTitle"/>
          </p:nvPr>
        </p:nvSpPr>
        <p:spPr>
          <a:xfrm>
            <a:off x="339365" y="377073"/>
            <a:ext cx="11246177" cy="707010"/>
          </a:xfrm>
        </p:spPr>
        <p:txBody>
          <a:bodyPr>
            <a:noAutofit/>
          </a:bodyPr>
          <a:lstStyle/>
          <a:p>
            <a:r>
              <a:rPr lang="en-IN" sz="4000" b="1" u="sng" dirty="0">
                <a:latin typeface="+mn-lt"/>
              </a:rPr>
              <a:t>A3.Injection</a:t>
            </a:r>
          </a:p>
        </p:txBody>
      </p:sp>
      <p:sp>
        <p:nvSpPr>
          <p:cNvPr id="3" name="Subtitle 2">
            <a:extLst>
              <a:ext uri="{FF2B5EF4-FFF2-40B4-BE49-F238E27FC236}">
                <a16:creationId xmlns:a16="http://schemas.microsoft.com/office/drawing/2014/main" id="{7E910B33-BD18-FF82-3DC3-6E9A5F07F386}"/>
              </a:ext>
            </a:extLst>
          </p:cNvPr>
          <p:cNvSpPr>
            <a:spLocks noGrp="1"/>
          </p:cNvSpPr>
          <p:nvPr>
            <p:ph type="subTitle" idx="1"/>
          </p:nvPr>
        </p:nvSpPr>
        <p:spPr>
          <a:xfrm>
            <a:off x="452487" y="1329178"/>
            <a:ext cx="11246177" cy="5043341"/>
          </a:xfrm>
        </p:spPr>
        <p:txBody>
          <a:bodyPr>
            <a:normAutofit/>
          </a:bodyPr>
          <a:lstStyle/>
          <a:p>
            <a:pPr algn="l">
              <a:lnSpc>
                <a:spcPct val="150000"/>
              </a:lnSpc>
            </a:pPr>
            <a:r>
              <a:rPr lang="en-US" sz="2200" b="1" dirty="0"/>
              <a:t>                        It happens when an application takes untrusted input (data from users or other sources) and directly uses it inside commands or queries without proper checks or protections. </a:t>
            </a:r>
          </a:p>
          <a:p>
            <a:pPr marL="342900" indent="-342900" algn="l">
              <a:lnSpc>
                <a:spcPct val="150000"/>
              </a:lnSpc>
              <a:buFont typeface="Wingdings" panose="05000000000000000000" pitchFamily="2" charset="2"/>
              <a:buChar char="§"/>
            </a:pPr>
            <a:r>
              <a:rPr lang="en-US" sz="2200" dirty="0"/>
              <a:t>User Input Not Validated or Sanitized</a:t>
            </a:r>
          </a:p>
          <a:p>
            <a:pPr marL="342900" indent="-342900" algn="l">
              <a:lnSpc>
                <a:spcPct val="150000"/>
              </a:lnSpc>
              <a:buFont typeface="Wingdings" panose="05000000000000000000" pitchFamily="2" charset="2"/>
              <a:buChar char="§"/>
            </a:pPr>
            <a:r>
              <a:rPr lang="en-US" sz="2200" dirty="0"/>
              <a:t>Dynamic Queries with Concatenation</a:t>
            </a:r>
          </a:p>
          <a:p>
            <a:pPr marL="342900" indent="-342900" algn="l">
              <a:lnSpc>
                <a:spcPct val="150000"/>
              </a:lnSpc>
              <a:buFont typeface="Wingdings" panose="05000000000000000000" pitchFamily="2" charset="2"/>
              <a:buChar char="§"/>
            </a:pPr>
            <a:r>
              <a:rPr lang="en-US" sz="2200" dirty="0"/>
              <a:t>No Use of Parameterized Queries</a:t>
            </a:r>
          </a:p>
          <a:p>
            <a:pPr marL="342900" indent="-342900" algn="l">
              <a:lnSpc>
                <a:spcPct val="150000"/>
              </a:lnSpc>
              <a:buFont typeface="Wingdings" panose="05000000000000000000" pitchFamily="2" charset="2"/>
              <a:buChar char="§"/>
            </a:pPr>
            <a:r>
              <a:rPr lang="en-US" sz="2200" dirty="0"/>
              <a:t>Hostile Data in ORM Tools</a:t>
            </a:r>
          </a:p>
          <a:p>
            <a:pPr marL="342900" indent="-342900" algn="l">
              <a:lnSpc>
                <a:spcPct val="150000"/>
              </a:lnSpc>
              <a:buFont typeface="Wingdings" panose="05000000000000000000" pitchFamily="2" charset="2"/>
              <a:buChar char="§"/>
            </a:pPr>
            <a:r>
              <a:rPr lang="en-US" sz="2200" dirty="0"/>
              <a:t>No Escaping of Special Characters</a:t>
            </a:r>
            <a:endParaRPr lang="en-IN" sz="2200" dirty="0"/>
          </a:p>
        </p:txBody>
      </p:sp>
    </p:spTree>
    <p:extLst>
      <p:ext uri="{BB962C8B-B14F-4D97-AF65-F5344CB8AC3E}">
        <p14:creationId xmlns:p14="http://schemas.microsoft.com/office/powerpoint/2010/main" val="100949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1761A-63D6-0377-A8AB-170CB6F6C278}"/>
              </a:ext>
            </a:extLst>
          </p:cNvPr>
          <p:cNvSpPr>
            <a:spLocks noGrp="1"/>
          </p:cNvSpPr>
          <p:nvPr>
            <p:ph type="ctrTitle"/>
          </p:nvPr>
        </p:nvSpPr>
        <p:spPr>
          <a:xfrm>
            <a:off x="358219" y="197963"/>
            <a:ext cx="11519553" cy="895547"/>
          </a:xfrm>
        </p:spPr>
        <p:txBody>
          <a:bodyPr>
            <a:normAutofit/>
          </a:bodyPr>
          <a:lstStyle/>
          <a:p>
            <a:r>
              <a:rPr lang="en-IN" sz="4000" b="1" u="sng" dirty="0">
                <a:latin typeface="+mn-lt"/>
              </a:rPr>
              <a:t>A4.Insecure Design</a:t>
            </a:r>
          </a:p>
        </p:txBody>
      </p:sp>
      <p:sp>
        <p:nvSpPr>
          <p:cNvPr id="3" name="Subtitle 2">
            <a:extLst>
              <a:ext uri="{FF2B5EF4-FFF2-40B4-BE49-F238E27FC236}">
                <a16:creationId xmlns:a16="http://schemas.microsoft.com/office/drawing/2014/main" id="{96FBE2C5-C068-07B4-609E-E7809BD29B7E}"/>
              </a:ext>
            </a:extLst>
          </p:cNvPr>
          <p:cNvSpPr>
            <a:spLocks noGrp="1"/>
          </p:cNvSpPr>
          <p:nvPr>
            <p:ph type="subTitle" idx="1"/>
          </p:nvPr>
        </p:nvSpPr>
        <p:spPr>
          <a:xfrm>
            <a:off x="245097" y="1272619"/>
            <a:ext cx="11519553" cy="5316717"/>
          </a:xfrm>
        </p:spPr>
        <p:txBody>
          <a:bodyPr/>
          <a:lstStyle/>
          <a:p>
            <a:pPr algn="l">
              <a:lnSpc>
                <a:spcPct val="150000"/>
              </a:lnSpc>
            </a:pPr>
            <a:r>
              <a:rPr lang="en-US" b="1" dirty="0"/>
              <a:t>             It refers to missing or weak security controls that should have been part of the initial architecture or planning phase.</a:t>
            </a:r>
          </a:p>
          <a:p>
            <a:pPr marL="342900" indent="-342900" algn="l">
              <a:lnSpc>
                <a:spcPct val="150000"/>
              </a:lnSpc>
              <a:buFont typeface="Wingdings" panose="05000000000000000000" pitchFamily="2" charset="2"/>
              <a:buChar char="§"/>
            </a:pPr>
            <a:r>
              <a:rPr lang="en-US" dirty="0"/>
              <a:t>Abuse of Business Logic</a:t>
            </a:r>
          </a:p>
          <a:p>
            <a:pPr marL="342900" indent="-342900" algn="l">
              <a:lnSpc>
                <a:spcPct val="150000"/>
              </a:lnSpc>
              <a:buFont typeface="Wingdings" panose="05000000000000000000" pitchFamily="2" charset="2"/>
              <a:buChar char="§"/>
            </a:pPr>
            <a:r>
              <a:rPr lang="en-US" dirty="0"/>
              <a:t>Insecure Workflow</a:t>
            </a:r>
          </a:p>
          <a:p>
            <a:pPr marL="342900" indent="-342900" algn="l">
              <a:lnSpc>
                <a:spcPct val="150000"/>
              </a:lnSpc>
              <a:buFont typeface="Wingdings" panose="05000000000000000000" pitchFamily="2" charset="2"/>
              <a:buChar char="§"/>
            </a:pPr>
            <a:r>
              <a:rPr lang="en-US" dirty="0"/>
              <a:t>Lack of Anti-Bot Measures</a:t>
            </a:r>
          </a:p>
          <a:p>
            <a:pPr marL="342900" indent="-342900" algn="l">
              <a:lnSpc>
                <a:spcPct val="150000"/>
              </a:lnSpc>
              <a:buFont typeface="Wingdings" panose="05000000000000000000" pitchFamily="2" charset="2"/>
              <a:buChar char="§"/>
            </a:pPr>
            <a:r>
              <a:rPr lang="en-US" dirty="0"/>
              <a:t>Privilege Escalation</a:t>
            </a:r>
          </a:p>
          <a:p>
            <a:pPr marL="342900" indent="-342900" algn="l">
              <a:lnSpc>
                <a:spcPct val="150000"/>
              </a:lnSpc>
              <a:buFont typeface="Wingdings" panose="05000000000000000000" pitchFamily="2" charset="2"/>
              <a:buChar char="§"/>
            </a:pPr>
            <a:r>
              <a:rPr lang="en-US" dirty="0"/>
              <a:t>Resource Abuse</a:t>
            </a:r>
            <a:endParaRPr lang="en-IN" dirty="0"/>
          </a:p>
        </p:txBody>
      </p:sp>
    </p:spTree>
    <p:extLst>
      <p:ext uri="{BB962C8B-B14F-4D97-AF65-F5344CB8AC3E}">
        <p14:creationId xmlns:p14="http://schemas.microsoft.com/office/powerpoint/2010/main" val="408856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24ED-66DB-DD23-667D-5DD81D8E6712}"/>
              </a:ext>
            </a:extLst>
          </p:cNvPr>
          <p:cNvSpPr>
            <a:spLocks noGrp="1"/>
          </p:cNvSpPr>
          <p:nvPr>
            <p:ph type="title"/>
          </p:nvPr>
        </p:nvSpPr>
        <p:spPr>
          <a:xfrm>
            <a:off x="1007882" y="108409"/>
            <a:ext cx="10515600" cy="758858"/>
          </a:xfrm>
        </p:spPr>
        <p:txBody>
          <a:bodyPr>
            <a:noAutofit/>
          </a:bodyPr>
          <a:lstStyle/>
          <a:p>
            <a:pPr algn="ctr"/>
            <a:r>
              <a:rPr lang="en-IN" sz="4000" b="1" u="sng" dirty="0">
                <a:latin typeface="+mn-lt"/>
              </a:rPr>
              <a:t>A5.Security Misconfiguration</a:t>
            </a:r>
          </a:p>
        </p:txBody>
      </p:sp>
      <p:sp>
        <p:nvSpPr>
          <p:cNvPr id="3" name="Content Placeholder 2">
            <a:extLst>
              <a:ext uri="{FF2B5EF4-FFF2-40B4-BE49-F238E27FC236}">
                <a16:creationId xmlns:a16="http://schemas.microsoft.com/office/drawing/2014/main" id="{130050BE-DDB2-9355-AE7D-990DE733DD1C}"/>
              </a:ext>
            </a:extLst>
          </p:cNvPr>
          <p:cNvSpPr>
            <a:spLocks noGrp="1"/>
          </p:cNvSpPr>
          <p:nvPr>
            <p:ph idx="1"/>
          </p:nvPr>
        </p:nvSpPr>
        <p:spPr>
          <a:xfrm>
            <a:off x="367645" y="867267"/>
            <a:ext cx="11576116" cy="5882325"/>
          </a:xfrm>
        </p:spPr>
        <p:txBody>
          <a:bodyPr>
            <a:normAutofit/>
          </a:bodyPr>
          <a:lstStyle/>
          <a:p>
            <a:pPr marL="0" indent="0">
              <a:lnSpc>
                <a:spcPct val="150000"/>
              </a:lnSpc>
              <a:buNone/>
            </a:pPr>
            <a:r>
              <a:rPr lang="en-US" sz="2000" dirty="0"/>
              <a:t>                  </a:t>
            </a:r>
            <a:r>
              <a:rPr lang="en-US" sz="2000" b="1" dirty="0"/>
              <a:t>Security Misconfiguration means not properly setting up security controls in applications, servers, or databases. This can expose sensitive data or allow attackers to exploit the system easily.</a:t>
            </a:r>
          </a:p>
          <a:p>
            <a:pPr>
              <a:lnSpc>
                <a:spcPct val="150000"/>
              </a:lnSpc>
              <a:buFont typeface="Wingdings" panose="05000000000000000000" pitchFamily="2" charset="2"/>
              <a:buChar char="§"/>
            </a:pPr>
            <a:r>
              <a:rPr lang="en-US" sz="2000" dirty="0"/>
              <a:t>Unnecessary Features Enabled</a:t>
            </a:r>
          </a:p>
          <a:p>
            <a:pPr>
              <a:lnSpc>
                <a:spcPct val="150000"/>
              </a:lnSpc>
              <a:buFont typeface="Wingdings" panose="05000000000000000000" pitchFamily="2" charset="2"/>
              <a:buChar char="§"/>
            </a:pPr>
            <a:r>
              <a:rPr lang="en-US" sz="2000" dirty="0"/>
              <a:t>Default Accounts and Passwords</a:t>
            </a:r>
          </a:p>
          <a:p>
            <a:pPr>
              <a:lnSpc>
                <a:spcPct val="150000"/>
              </a:lnSpc>
              <a:buFont typeface="Wingdings" panose="05000000000000000000" pitchFamily="2" charset="2"/>
              <a:buChar char="§"/>
            </a:pPr>
            <a:r>
              <a:rPr lang="en-US" sz="2000" dirty="0"/>
              <a:t>Detailed Error Messages Shown</a:t>
            </a:r>
          </a:p>
          <a:p>
            <a:pPr>
              <a:lnSpc>
                <a:spcPct val="150000"/>
              </a:lnSpc>
              <a:buFont typeface="Wingdings" panose="05000000000000000000" pitchFamily="2" charset="2"/>
              <a:buChar char="§"/>
            </a:pPr>
            <a:r>
              <a:rPr lang="en-US" sz="2000" dirty="0"/>
              <a:t>Missing or Weak Security Headers</a:t>
            </a:r>
          </a:p>
          <a:p>
            <a:pPr>
              <a:lnSpc>
                <a:spcPct val="150000"/>
              </a:lnSpc>
              <a:buFont typeface="Wingdings" panose="05000000000000000000" pitchFamily="2" charset="2"/>
              <a:buChar char="§"/>
            </a:pPr>
            <a:r>
              <a:rPr lang="en-US" sz="2000" dirty="0"/>
              <a:t>Outdated or Vulnerable Software</a:t>
            </a:r>
          </a:p>
          <a:p>
            <a:pPr>
              <a:lnSpc>
                <a:spcPct val="150000"/>
              </a:lnSpc>
              <a:buFont typeface="Wingdings" panose="05000000000000000000" pitchFamily="2" charset="2"/>
              <a:buChar char="§"/>
            </a:pPr>
            <a:r>
              <a:rPr lang="en-US" sz="2000" dirty="0"/>
              <a:t>Upgrades Without New Security Features</a:t>
            </a:r>
          </a:p>
          <a:p>
            <a:pPr>
              <a:lnSpc>
                <a:spcPct val="150000"/>
              </a:lnSpc>
              <a:buFont typeface="Wingdings" panose="05000000000000000000" pitchFamily="2" charset="2"/>
              <a:buChar char="§"/>
            </a:pPr>
            <a:r>
              <a:rPr lang="en-US" sz="2000" dirty="0"/>
              <a:t>Insecure Framework or Database Settings</a:t>
            </a:r>
            <a:endParaRPr lang="en-IN" sz="2000" dirty="0"/>
          </a:p>
        </p:txBody>
      </p:sp>
    </p:spTree>
    <p:extLst>
      <p:ext uri="{BB962C8B-B14F-4D97-AF65-F5344CB8AC3E}">
        <p14:creationId xmlns:p14="http://schemas.microsoft.com/office/powerpoint/2010/main" val="56312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5885-F3FE-1FB1-64A5-55254EE5EBC3}"/>
              </a:ext>
            </a:extLst>
          </p:cNvPr>
          <p:cNvSpPr>
            <a:spLocks noGrp="1"/>
          </p:cNvSpPr>
          <p:nvPr>
            <p:ph type="title"/>
          </p:nvPr>
        </p:nvSpPr>
        <p:spPr>
          <a:xfrm>
            <a:off x="65988" y="365126"/>
            <a:ext cx="12056881" cy="643542"/>
          </a:xfrm>
        </p:spPr>
        <p:txBody>
          <a:bodyPr>
            <a:noAutofit/>
          </a:bodyPr>
          <a:lstStyle/>
          <a:p>
            <a:pPr algn="ctr">
              <a:lnSpc>
                <a:spcPct val="150000"/>
              </a:lnSpc>
            </a:pPr>
            <a:r>
              <a:rPr lang="en-IN" sz="4000" b="1" u="sng" dirty="0">
                <a:latin typeface="+mn-lt"/>
              </a:rPr>
              <a:t>A6.Vulnerable and Outdated Components</a:t>
            </a:r>
          </a:p>
        </p:txBody>
      </p:sp>
      <p:sp>
        <p:nvSpPr>
          <p:cNvPr id="3" name="Content Placeholder 2">
            <a:extLst>
              <a:ext uri="{FF2B5EF4-FFF2-40B4-BE49-F238E27FC236}">
                <a16:creationId xmlns:a16="http://schemas.microsoft.com/office/drawing/2014/main" id="{BE683812-7DC8-8AAF-2E7F-6C5615BA0340}"/>
              </a:ext>
            </a:extLst>
          </p:cNvPr>
          <p:cNvSpPr>
            <a:spLocks noGrp="1"/>
          </p:cNvSpPr>
          <p:nvPr>
            <p:ph idx="1"/>
          </p:nvPr>
        </p:nvSpPr>
        <p:spPr>
          <a:xfrm>
            <a:off x="169682" y="1432874"/>
            <a:ext cx="11458673" cy="5184742"/>
          </a:xfrm>
        </p:spPr>
        <p:txBody>
          <a:bodyPr>
            <a:normAutofit/>
          </a:bodyPr>
          <a:lstStyle/>
          <a:p>
            <a:pPr marL="0" indent="0">
              <a:lnSpc>
                <a:spcPct val="150000"/>
              </a:lnSpc>
              <a:buNone/>
            </a:pPr>
            <a:r>
              <a:rPr lang="en-US" sz="2000" dirty="0"/>
              <a:t>              </a:t>
            </a:r>
            <a:r>
              <a:rPr lang="en-US" sz="2000" b="1" dirty="0"/>
              <a:t>Vulnerable and Outdated Components means using software that are old, unpatched, or have known security flaws  making it easy for attackers to exploit them.</a:t>
            </a:r>
          </a:p>
          <a:p>
            <a:pPr>
              <a:lnSpc>
                <a:spcPct val="150000"/>
              </a:lnSpc>
              <a:buFont typeface="Wingdings" panose="05000000000000000000" pitchFamily="2" charset="2"/>
              <a:buChar char="§"/>
            </a:pPr>
            <a:r>
              <a:rPr lang="en-US" sz="2000" dirty="0"/>
              <a:t>Use of Old or Unpatched Software</a:t>
            </a:r>
          </a:p>
          <a:p>
            <a:pPr>
              <a:lnSpc>
                <a:spcPct val="150000"/>
              </a:lnSpc>
              <a:buFont typeface="Wingdings" panose="05000000000000000000" pitchFamily="2" charset="2"/>
              <a:buChar char="§"/>
            </a:pPr>
            <a:r>
              <a:rPr lang="en-US" sz="2000" dirty="0"/>
              <a:t>Not Checking for Known Issues</a:t>
            </a:r>
          </a:p>
          <a:p>
            <a:pPr>
              <a:lnSpc>
                <a:spcPct val="150000"/>
              </a:lnSpc>
              <a:buFont typeface="Wingdings" panose="05000000000000000000" pitchFamily="2" charset="2"/>
              <a:buChar char="§"/>
            </a:pPr>
            <a:r>
              <a:rPr lang="en-US" sz="2000" dirty="0"/>
              <a:t>Delayed Patching</a:t>
            </a:r>
          </a:p>
          <a:p>
            <a:pPr>
              <a:lnSpc>
                <a:spcPct val="150000"/>
              </a:lnSpc>
              <a:buFont typeface="Wingdings" panose="05000000000000000000" pitchFamily="2" charset="2"/>
              <a:buChar char="§"/>
            </a:pPr>
            <a:r>
              <a:rPr lang="en-US" sz="2000" dirty="0"/>
              <a:t>No Testing After Updates</a:t>
            </a:r>
            <a:endParaRPr lang="en-IN" sz="2000" dirty="0"/>
          </a:p>
        </p:txBody>
      </p:sp>
    </p:spTree>
    <p:extLst>
      <p:ext uri="{BB962C8B-B14F-4D97-AF65-F5344CB8AC3E}">
        <p14:creationId xmlns:p14="http://schemas.microsoft.com/office/powerpoint/2010/main" val="28643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C7FA-2764-E881-3CD8-ADBA760B697C}"/>
              </a:ext>
            </a:extLst>
          </p:cNvPr>
          <p:cNvSpPr>
            <a:spLocks noGrp="1"/>
          </p:cNvSpPr>
          <p:nvPr>
            <p:ph type="title"/>
          </p:nvPr>
        </p:nvSpPr>
        <p:spPr>
          <a:xfrm>
            <a:off x="245097" y="365126"/>
            <a:ext cx="11510127" cy="794372"/>
          </a:xfrm>
        </p:spPr>
        <p:txBody>
          <a:bodyPr>
            <a:normAutofit/>
          </a:bodyPr>
          <a:lstStyle/>
          <a:p>
            <a:pPr algn="ctr"/>
            <a:r>
              <a:rPr lang="en-US" sz="4000" b="1" u="sng" dirty="0">
                <a:latin typeface="+mn-lt"/>
              </a:rPr>
              <a:t>A7.Identification and Authentication Failures</a:t>
            </a:r>
            <a:endParaRPr lang="en-IN" sz="4000" b="1" u="sng" dirty="0">
              <a:latin typeface="+mn-lt"/>
            </a:endParaRPr>
          </a:p>
        </p:txBody>
      </p:sp>
      <p:sp>
        <p:nvSpPr>
          <p:cNvPr id="3" name="Content Placeholder 2">
            <a:extLst>
              <a:ext uri="{FF2B5EF4-FFF2-40B4-BE49-F238E27FC236}">
                <a16:creationId xmlns:a16="http://schemas.microsoft.com/office/drawing/2014/main" id="{ABE1F64D-B186-31FB-52C2-6C28543CC8D6}"/>
              </a:ext>
            </a:extLst>
          </p:cNvPr>
          <p:cNvSpPr>
            <a:spLocks noGrp="1"/>
          </p:cNvSpPr>
          <p:nvPr>
            <p:ph idx="1"/>
          </p:nvPr>
        </p:nvSpPr>
        <p:spPr>
          <a:xfrm>
            <a:off x="245097" y="1461154"/>
            <a:ext cx="11642103" cy="5128181"/>
          </a:xfrm>
        </p:spPr>
        <p:txBody>
          <a:bodyPr>
            <a:normAutofit/>
          </a:bodyPr>
          <a:lstStyle/>
          <a:p>
            <a:pPr marL="0" indent="0">
              <a:lnSpc>
                <a:spcPct val="150000"/>
              </a:lnSpc>
              <a:buNone/>
            </a:pPr>
            <a:r>
              <a:rPr lang="en-US" sz="2000" dirty="0"/>
              <a:t>             </a:t>
            </a:r>
            <a:r>
              <a:rPr lang="en-US" sz="2000" b="1" dirty="0"/>
              <a:t>This vulnerability happens when the system doesn't properly verify the user’s identity or manage their login session securely. </a:t>
            </a:r>
          </a:p>
          <a:p>
            <a:pPr>
              <a:lnSpc>
                <a:spcPct val="150000"/>
              </a:lnSpc>
              <a:buFont typeface="Wingdings" panose="05000000000000000000" pitchFamily="2" charset="2"/>
              <a:buChar char="§"/>
            </a:pPr>
            <a:r>
              <a:rPr lang="en-US" sz="2000" dirty="0"/>
              <a:t>Brute Force Possible</a:t>
            </a:r>
          </a:p>
          <a:p>
            <a:pPr>
              <a:lnSpc>
                <a:spcPct val="150000"/>
              </a:lnSpc>
              <a:buFont typeface="Wingdings" panose="05000000000000000000" pitchFamily="2" charset="2"/>
              <a:buChar char="§"/>
            </a:pPr>
            <a:r>
              <a:rPr lang="en-US" sz="2000" dirty="0"/>
              <a:t>Default or Weak Passwords Allowed</a:t>
            </a:r>
          </a:p>
          <a:p>
            <a:pPr>
              <a:lnSpc>
                <a:spcPct val="150000"/>
              </a:lnSpc>
              <a:buFont typeface="Wingdings" panose="05000000000000000000" pitchFamily="2" charset="2"/>
              <a:buChar char="§"/>
            </a:pPr>
            <a:r>
              <a:rPr lang="en-US" sz="2000" dirty="0"/>
              <a:t>Insecure Password Storage</a:t>
            </a:r>
          </a:p>
          <a:p>
            <a:pPr>
              <a:lnSpc>
                <a:spcPct val="150000"/>
              </a:lnSpc>
              <a:buFont typeface="Wingdings" panose="05000000000000000000" pitchFamily="2" charset="2"/>
              <a:buChar char="§"/>
            </a:pPr>
            <a:r>
              <a:rPr lang="en-US" sz="2000" dirty="0"/>
              <a:t>No Multi-Factor Authentication</a:t>
            </a:r>
          </a:p>
          <a:p>
            <a:pPr>
              <a:lnSpc>
                <a:spcPct val="150000"/>
              </a:lnSpc>
              <a:buFont typeface="Wingdings" panose="05000000000000000000" pitchFamily="2" charset="2"/>
              <a:buChar char="§"/>
            </a:pPr>
            <a:r>
              <a:rPr lang="en-US" sz="2000" dirty="0"/>
              <a:t>Session ID in URL</a:t>
            </a:r>
          </a:p>
          <a:p>
            <a:pPr>
              <a:lnSpc>
                <a:spcPct val="150000"/>
              </a:lnSpc>
              <a:buFont typeface="Wingdings" panose="05000000000000000000" pitchFamily="2" charset="2"/>
              <a:buChar char="§"/>
            </a:pPr>
            <a:r>
              <a:rPr lang="en-US" sz="2000" dirty="0"/>
              <a:t>Session Fixation</a:t>
            </a:r>
          </a:p>
          <a:p>
            <a:pPr>
              <a:lnSpc>
                <a:spcPct val="150000"/>
              </a:lnSpc>
              <a:buFont typeface="Wingdings" panose="05000000000000000000" pitchFamily="2" charset="2"/>
              <a:buChar char="§"/>
            </a:pPr>
            <a:r>
              <a:rPr lang="en-US" sz="2000" dirty="0"/>
              <a:t>Sessions Not Logged Out Properly</a:t>
            </a:r>
            <a:endParaRPr lang="en-IN" sz="2000" dirty="0"/>
          </a:p>
        </p:txBody>
      </p:sp>
    </p:spTree>
    <p:extLst>
      <p:ext uri="{BB962C8B-B14F-4D97-AF65-F5344CB8AC3E}">
        <p14:creationId xmlns:p14="http://schemas.microsoft.com/office/powerpoint/2010/main" val="46180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5E68-CA59-D59A-9C96-B44C015C4675}"/>
              </a:ext>
            </a:extLst>
          </p:cNvPr>
          <p:cNvSpPr>
            <a:spLocks noGrp="1"/>
          </p:cNvSpPr>
          <p:nvPr>
            <p:ph type="title"/>
          </p:nvPr>
        </p:nvSpPr>
        <p:spPr>
          <a:xfrm>
            <a:off x="339365" y="365125"/>
            <a:ext cx="11014435" cy="832079"/>
          </a:xfrm>
        </p:spPr>
        <p:txBody>
          <a:bodyPr>
            <a:normAutofit/>
          </a:bodyPr>
          <a:lstStyle/>
          <a:p>
            <a:pPr algn="ctr"/>
            <a:r>
              <a:rPr lang="en-US" sz="4000" b="1" u="sng" dirty="0">
                <a:latin typeface="+mn-lt"/>
              </a:rPr>
              <a:t>A8.Software and Data Integrity Failures</a:t>
            </a:r>
            <a:endParaRPr lang="en-IN" sz="4000" b="1" u="sng" dirty="0">
              <a:latin typeface="+mn-lt"/>
            </a:endParaRPr>
          </a:p>
        </p:txBody>
      </p:sp>
      <p:sp>
        <p:nvSpPr>
          <p:cNvPr id="3" name="Content Placeholder 2">
            <a:extLst>
              <a:ext uri="{FF2B5EF4-FFF2-40B4-BE49-F238E27FC236}">
                <a16:creationId xmlns:a16="http://schemas.microsoft.com/office/drawing/2014/main" id="{FDDD22A7-025A-D811-E4CD-B659910A3E85}"/>
              </a:ext>
            </a:extLst>
          </p:cNvPr>
          <p:cNvSpPr>
            <a:spLocks noGrp="1"/>
          </p:cNvSpPr>
          <p:nvPr>
            <p:ph idx="1"/>
          </p:nvPr>
        </p:nvSpPr>
        <p:spPr>
          <a:xfrm>
            <a:off x="273377" y="1545996"/>
            <a:ext cx="11406433" cy="5090474"/>
          </a:xfrm>
        </p:spPr>
        <p:txBody>
          <a:bodyPr>
            <a:normAutofit/>
          </a:bodyPr>
          <a:lstStyle/>
          <a:p>
            <a:pPr marL="0" indent="0">
              <a:lnSpc>
                <a:spcPct val="150000"/>
              </a:lnSpc>
              <a:buNone/>
            </a:pPr>
            <a:r>
              <a:rPr lang="en-US" sz="2000" b="1" dirty="0"/>
              <a:t>           Software and data integrity failures happen when an app trusts files, code, or data without checking if they are safe. Attackers can change or replace them and make the app run harmful code.</a:t>
            </a:r>
          </a:p>
          <a:p>
            <a:pPr>
              <a:lnSpc>
                <a:spcPct val="150000"/>
              </a:lnSpc>
              <a:buFont typeface="Wingdings" panose="05000000000000000000" pitchFamily="2" charset="2"/>
              <a:buChar char="§"/>
            </a:pPr>
            <a:r>
              <a:rPr lang="en-US" sz="2000" dirty="0"/>
              <a:t>Using Code from Untrusted Sources</a:t>
            </a:r>
          </a:p>
          <a:p>
            <a:pPr marL="0" indent="0">
              <a:lnSpc>
                <a:spcPct val="150000"/>
              </a:lnSpc>
              <a:buNone/>
            </a:pPr>
            <a:r>
              <a:rPr lang="en-US" sz="2000" dirty="0"/>
              <a:t>                Developers rely on libraries or modules (e.g., from GitHub, </a:t>
            </a:r>
            <a:r>
              <a:rPr lang="en-US" sz="2000" dirty="0" err="1"/>
              <a:t>npm</a:t>
            </a:r>
            <a:r>
              <a:rPr lang="en-US" sz="2000" dirty="0"/>
              <a:t>, Maven, or CDNs) without checking if they’re safe.</a:t>
            </a:r>
          </a:p>
          <a:p>
            <a:pPr marL="0" indent="0">
              <a:lnSpc>
                <a:spcPct val="150000"/>
              </a:lnSpc>
              <a:buNone/>
            </a:pPr>
            <a:endParaRPr lang="en-US" sz="2000" dirty="0"/>
          </a:p>
          <a:p>
            <a:pPr>
              <a:lnSpc>
                <a:spcPct val="150000"/>
              </a:lnSpc>
              <a:buFont typeface="Wingdings" panose="05000000000000000000" pitchFamily="2" charset="2"/>
              <a:buChar char="§"/>
            </a:pPr>
            <a:r>
              <a:rPr lang="en-US" sz="2000" dirty="0"/>
              <a:t>Auto-Updates Without Integrity Checks</a:t>
            </a:r>
          </a:p>
          <a:p>
            <a:pPr marL="0" indent="0">
              <a:lnSpc>
                <a:spcPct val="150000"/>
              </a:lnSpc>
              <a:buNone/>
            </a:pPr>
            <a:r>
              <a:rPr lang="en-US" sz="2000" dirty="0"/>
              <a:t>              Some apps download and install updates automatically without verifying their source or contents.</a:t>
            </a:r>
            <a:endParaRPr lang="en-IN" sz="2000" dirty="0"/>
          </a:p>
        </p:txBody>
      </p:sp>
    </p:spTree>
    <p:extLst>
      <p:ext uri="{BB962C8B-B14F-4D97-AF65-F5344CB8AC3E}">
        <p14:creationId xmlns:p14="http://schemas.microsoft.com/office/powerpoint/2010/main" val="2714625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641</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OWASP top10</vt:lpstr>
      <vt:lpstr>A1.Broken Access Control</vt:lpstr>
      <vt:lpstr>A2.CRYPTOGRAPHIC FAILURES</vt:lpstr>
      <vt:lpstr>A3.Injection</vt:lpstr>
      <vt:lpstr>A4.Insecure Design</vt:lpstr>
      <vt:lpstr>A5.Security Misconfiguration</vt:lpstr>
      <vt:lpstr>A6.Vulnerable and Outdated Components</vt:lpstr>
      <vt:lpstr>A7.Identification and Authentication Failures</vt:lpstr>
      <vt:lpstr>A8.Software and Data Integrity Failures</vt:lpstr>
      <vt:lpstr>A9.Security Logging and Monitoring Failures</vt:lpstr>
      <vt:lpstr>A10.SERVER-SIDE REQUEST FORGERY(SSRF)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N</dc:creator>
  <cp:lastModifiedBy>Ananya N</cp:lastModifiedBy>
  <cp:revision>2</cp:revision>
  <dcterms:created xsi:type="dcterms:W3CDTF">2025-05-21T18:29:02Z</dcterms:created>
  <dcterms:modified xsi:type="dcterms:W3CDTF">2025-07-07T05:37:45Z</dcterms:modified>
</cp:coreProperties>
</file>