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57" r:id="rId5"/>
    <p:sldId id="262" r:id="rId6"/>
    <p:sldId id="266" r:id="rId7"/>
    <p:sldId id="26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4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p:cNvSpPr>
            <a:spLocks noGrp="1"/>
          </p:cNvSpPr>
          <p:nvPr>
            <p:ph type="dt" sz="half" idx="10"/>
          </p:nvPr>
        </p:nvSpPr>
        <p:spPr/>
        <p:txBody>
          <a:bodyPr/>
          <a:lstStyle/>
          <a:p>
            <a:fld id="{8B7FD511-3A20-4AF4-A5CC-95281293A4A1}"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1287535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8B7FD511-3A20-4AF4-A5CC-95281293A4A1}"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1449678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8B7FD511-3A20-4AF4-A5CC-95281293A4A1}"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2541132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p>
            <a:fld id="{8B7FD511-3A20-4AF4-A5CC-95281293A4A1}"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383516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7FD511-3A20-4AF4-A5CC-95281293A4A1}" type="datetimeFigureOut">
              <a:rPr lang="en-SG" smtClean="0"/>
              <a:t>14/11/2019</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2664034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p:txBody>
          <a:bodyPr/>
          <a:lstStyle/>
          <a:p>
            <a:fld id="{8B7FD511-3A20-4AF4-A5CC-95281293A4A1}" type="datetimeFigureOut">
              <a:rPr lang="en-SG" smtClean="0"/>
              <a:t>14/11/2019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2645359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p:txBody>
          <a:bodyPr/>
          <a:lstStyle/>
          <a:p>
            <a:fld id="{8B7FD511-3A20-4AF4-A5CC-95281293A4A1}" type="datetimeFigureOut">
              <a:rPr lang="en-SG" smtClean="0"/>
              <a:t>14/11/2019</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576000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p:txBody>
          <a:bodyPr/>
          <a:lstStyle/>
          <a:p>
            <a:fld id="{8B7FD511-3A20-4AF4-A5CC-95281293A4A1}" type="datetimeFigureOut">
              <a:rPr lang="en-SG" smtClean="0"/>
              <a:t>14/11/2019</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757313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7FD511-3A20-4AF4-A5CC-95281293A4A1}" type="datetimeFigureOut">
              <a:rPr lang="en-SG" smtClean="0"/>
              <a:t>14/11/2019</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267503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7FD511-3A20-4AF4-A5CC-95281293A4A1}" type="datetimeFigureOut">
              <a:rPr lang="en-SG" smtClean="0"/>
              <a:t>14/11/2019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3985458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B7FD511-3A20-4AF4-A5CC-95281293A4A1}" type="datetimeFigureOut">
              <a:rPr lang="en-SG" smtClean="0"/>
              <a:t>14/11/2019</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B3804B57-5D43-44E8-B45F-E0B6E23AE80F}" type="slidenum">
              <a:rPr lang="en-SG" smtClean="0"/>
              <a:t>‹#›</a:t>
            </a:fld>
            <a:endParaRPr lang="en-SG"/>
          </a:p>
        </p:txBody>
      </p:sp>
    </p:spTree>
    <p:extLst>
      <p:ext uri="{BB962C8B-B14F-4D97-AF65-F5344CB8AC3E}">
        <p14:creationId xmlns:p14="http://schemas.microsoft.com/office/powerpoint/2010/main" val="28182927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7FD511-3A20-4AF4-A5CC-95281293A4A1}" type="datetimeFigureOut">
              <a:rPr lang="en-SG" smtClean="0"/>
              <a:t>14/11/2019</a:t>
            </a:fld>
            <a:endParaRPr lang="en-S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4B57-5D43-44E8-B45F-E0B6E23AE80F}" type="slidenum">
              <a:rPr lang="en-SG" smtClean="0"/>
              <a:t>‹#›</a:t>
            </a:fld>
            <a:endParaRPr lang="en-SG"/>
          </a:p>
        </p:txBody>
      </p:sp>
    </p:spTree>
    <p:extLst>
      <p:ext uri="{BB962C8B-B14F-4D97-AF65-F5344CB8AC3E}">
        <p14:creationId xmlns:p14="http://schemas.microsoft.com/office/powerpoint/2010/main" val="964365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4763" y="1805854"/>
            <a:ext cx="9144000" cy="2387600"/>
          </a:xfrm>
        </p:spPr>
        <p:txBody>
          <a:bodyPr/>
          <a:lstStyle/>
          <a:p>
            <a:r>
              <a:rPr lang="en-SG" sz="8000" b="1" dirty="0">
                <a:solidFill>
                  <a:srgbClr val="C00000"/>
                </a:solidFill>
                <a:latin typeface="+mn-lt"/>
              </a:rPr>
              <a:t>2019 Year-End Holiday Assignment</a:t>
            </a:r>
            <a:endParaRPr lang="en-SG" dirty="0">
              <a:latin typeface="+mn-lt"/>
            </a:endParaRPr>
          </a:p>
        </p:txBody>
      </p:sp>
    </p:spTree>
    <p:extLst>
      <p:ext uri="{BB962C8B-B14F-4D97-AF65-F5344CB8AC3E}">
        <p14:creationId xmlns:p14="http://schemas.microsoft.com/office/powerpoint/2010/main" val="625289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6327" y="1316177"/>
            <a:ext cx="11693235" cy="5295611"/>
          </a:xfrm>
        </p:spPr>
        <p:txBody>
          <a:bodyPr>
            <a:normAutofit fontScale="92500" lnSpcReduction="10000"/>
          </a:bodyPr>
          <a:lstStyle/>
          <a:p>
            <a:pPr marL="0" indent="0" algn="just">
              <a:buNone/>
            </a:pPr>
            <a:r>
              <a:rPr lang="en-SG" dirty="0"/>
              <a:t>In its September 2013 Recent Economic Developments Statement, the Monetary Authority of Singapore noted that inflation was expected to rise moderately. Strong GDP growth in Q2 2013 was mainly due to increased output in the manufacturing and trade-related service sectors with a slowing of growth in private consumption. There was expected to be continued strong wage pressure from persistent tightness in the labour market caused by shortages in labour supply accompanied by steady expansion in demand for goods and services from the US, Japan and the Eurozone.</a:t>
            </a:r>
          </a:p>
          <a:p>
            <a:pPr marL="0" indent="0" algn="r">
              <a:buNone/>
            </a:pPr>
            <a:r>
              <a:rPr lang="en-SG" sz="2200" dirty="0"/>
              <a:t>Source: Recent Economic Developments in Singapore, MAS, 5 Sep 2013</a:t>
            </a:r>
          </a:p>
          <a:p>
            <a:pPr marL="0" indent="0" algn="r">
              <a:buNone/>
            </a:pPr>
            <a:endParaRPr lang="en-SG" dirty="0"/>
          </a:p>
          <a:p>
            <a:pPr marL="514350" lvl="0" indent="-514350" algn="just">
              <a:buAutoNum type="alphaLcParenBoth"/>
            </a:pPr>
            <a:r>
              <a:rPr lang="en-SG" dirty="0"/>
              <a:t>Explain how the above mentioned factors might have caused the rate of inflation to rise in Singapore. [10]</a:t>
            </a:r>
          </a:p>
          <a:p>
            <a:pPr marL="514350" lvl="0" indent="-514350" algn="just">
              <a:buAutoNum type="alphaLcParenBoth"/>
            </a:pPr>
            <a:r>
              <a:rPr lang="en-SG" dirty="0"/>
              <a:t>Discuss whether exchange rate appreciation should remain the most important policy instrument in controlling the rate of inflation in the Singapore economy. [15]</a:t>
            </a:r>
          </a:p>
        </p:txBody>
      </p:sp>
      <p:sp>
        <p:nvSpPr>
          <p:cNvPr id="4" name="Rectangle 3"/>
          <p:cNvSpPr/>
          <p:nvPr/>
        </p:nvSpPr>
        <p:spPr>
          <a:xfrm>
            <a:off x="4682835" y="408818"/>
            <a:ext cx="7296727" cy="584775"/>
          </a:xfrm>
          <a:prstGeom prst="rect">
            <a:avLst/>
          </a:prstGeom>
        </p:spPr>
        <p:txBody>
          <a:bodyPr wrap="square">
            <a:spAutoFit/>
          </a:bodyPr>
          <a:lstStyle/>
          <a:p>
            <a:pPr algn="r"/>
            <a:r>
              <a:rPr lang="en-SG" sz="3200" b="1" dirty="0">
                <a:solidFill>
                  <a:srgbClr val="C00000"/>
                </a:solidFill>
              </a:rPr>
              <a:t>2019 Year-End Holiday Assignment (H2)</a:t>
            </a:r>
          </a:p>
        </p:txBody>
      </p:sp>
    </p:spTree>
    <p:extLst>
      <p:ext uri="{BB962C8B-B14F-4D97-AF65-F5344CB8AC3E}">
        <p14:creationId xmlns:p14="http://schemas.microsoft.com/office/powerpoint/2010/main" val="1107139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35730"/>
            <a:ext cx="11286836" cy="1325563"/>
          </a:xfrm>
        </p:spPr>
        <p:txBody>
          <a:bodyPr/>
          <a:lstStyle/>
          <a:p>
            <a:r>
              <a:rPr lang="en-SG" b="1" dirty="0">
                <a:solidFill>
                  <a:srgbClr val="C00000"/>
                </a:solidFill>
                <a:latin typeface="+mn-lt"/>
              </a:rPr>
              <a:t>2019 Year-End Holiday Assignment (H2)</a:t>
            </a:r>
            <a:endParaRPr lang="en-SG" dirty="0">
              <a:latin typeface="+mn-lt"/>
            </a:endParaRPr>
          </a:p>
        </p:txBody>
      </p:sp>
      <p:sp>
        <p:nvSpPr>
          <p:cNvPr id="3" name="Content Placeholder 2"/>
          <p:cNvSpPr>
            <a:spLocks noGrp="1"/>
          </p:cNvSpPr>
          <p:nvPr>
            <p:ph idx="1"/>
          </p:nvPr>
        </p:nvSpPr>
        <p:spPr>
          <a:xfrm>
            <a:off x="526473" y="1153588"/>
            <a:ext cx="2723503" cy="664190"/>
          </a:xfrm>
        </p:spPr>
        <p:txBody>
          <a:bodyPr>
            <a:normAutofit/>
          </a:bodyPr>
          <a:lstStyle/>
          <a:p>
            <a:pPr marL="0" indent="0">
              <a:buNone/>
            </a:pPr>
            <a:r>
              <a:rPr lang="en-SG" sz="3600" b="1" dirty="0">
                <a:solidFill>
                  <a:srgbClr val="C00000"/>
                </a:solidFill>
              </a:rPr>
              <a:t>Instructions:</a:t>
            </a:r>
            <a:endParaRPr lang="en-SG" sz="3600" dirty="0"/>
          </a:p>
        </p:txBody>
      </p:sp>
      <p:sp>
        <p:nvSpPr>
          <p:cNvPr id="8" name="TextBox 7">
            <a:extLst>
              <a:ext uri="{FF2B5EF4-FFF2-40B4-BE49-F238E27FC236}">
                <a16:creationId xmlns:a16="http://schemas.microsoft.com/office/drawing/2014/main" id="{4F975501-631B-48A0-914F-8A214C6DBE11}"/>
              </a:ext>
            </a:extLst>
          </p:cNvPr>
          <p:cNvSpPr txBox="1"/>
          <p:nvPr/>
        </p:nvSpPr>
        <p:spPr>
          <a:xfrm>
            <a:off x="595835" y="1663535"/>
            <a:ext cx="10132756" cy="5055230"/>
          </a:xfrm>
          <a:prstGeom prst="rect">
            <a:avLst/>
          </a:prstGeom>
          <a:noFill/>
        </p:spPr>
        <p:txBody>
          <a:bodyPr wrap="square" rtlCol="0">
            <a:spAutoFit/>
          </a:bodyPr>
          <a:lstStyle/>
          <a:p>
            <a:pPr>
              <a:spcBef>
                <a:spcPts val="1200"/>
              </a:spcBef>
            </a:pPr>
            <a:r>
              <a:rPr lang="en-SG" sz="2800" b="1" dirty="0"/>
              <a:t>1. Write the essay</a:t>
            </a:r>
          </a:p>
          <a:p>
            <a:pPr marL="742950" lvl="1" indent="-285750">
              <a:spcBef>
                <a:spcPts val="300"/>
              </a:spcBef>
              <a:buFont typeface="Arial" panose="020B0604020202020204" pitchFamily="34" charset="0"/>
              <a:buChar char="•"/>
            </a:pPr>
            <a:r>
              <a:rPr lang="en-SG" sz="2400" dirty="0"/>
              <a:t>Attempt the essay in 45 min (self-time).</a:t>
            </a:r>
          </a:p>
          <a:p>
            <a:pPr marL="742950" lvl="1" indent="-285750">
              <a:spcBef>
                <a:spcPts val="300"/>
              </a:spcBef>
              <a:buFont typeface="Arial" panose="020B0604020202020204" pitchFamily="34" charset="0"/>
              <a:buChar char="•"/>
            </a:pPr>
            <a:r>
              <a:rPr lang="en-SG" sz="2400" dirty="0"/>
              <a:t>If you are not able to complete the answer, draw a line across the page at the 45 min mark and continue. Record the end time.</a:t>
            </a:r>
          </a:p>
          <a:p>
            <a:pPr>
              <a:spcBef>
                <a:spcPts val="1200"/>
              </a:spcBef>
            </a:pPr>
            <a:r>
              <a:rPr lang="en-SG" sz="2800" b="1" dirty="0"/>
              <a:t>2. Read the suggested answer and watch the reflection video (SLS)</a:t>
            </a:r>
          </a:p>
          <a:p>
            <a:pPr>
              <a:spcBef>
                <a:spcPts val="1200"/>
              </a:spcBef>
            </a:pPr>
            <a:r>
              <a:rPr lang="en-SG" sz="2800" b="1" dirty="0"/>
              <a:t>3. Mark your answer</a:t>
            </a:r>
          </a:p>
          <a:p>
            <a:pPr marL="800100" lvl="1" indent="-342900">
              <a:spcBef>
                <a:spcPts val="300"/>
              </a:spcBef>
              <a:buFont typeface="Arial" panose="020B0604020202020204" pitchFamily="34" charset="0"/>
              <a:buChar char="•"/>
            </a:pPr>
            <a:r>
              <a:rPr lang="en-SG" sz="2400" dirty="0"/>
              <a:t>With guidance from the suggested answer and reflection video, mark your answer using the CARD framework. </a:t>
            </a:r>
          </a:p>
          <a:p>
            <a:pPr>
              <a:spcBef>
                <a:spcPts val="1200"/>
              </a:spcBef>
            </a:pPr>
            <a:r>
              <a:rPr lang="en-SG" sz="2800" b="1" dirty="0"/>
              <a:t>4. Reflect on your answer </a:t>
            </a:r>
            <a:r>
              <a:rPr lang="en-SG" sz="2800" b="1"/>
              <a:t>using the Reflection </a:t>
            </a:r>
            <a:r>
              <a:rPr lang="en-SG" sz="2800" b="1" dirty="0"/>
              <a:t>Worksheet</a:t>
            </a:r>
          </a:p>
          <a:p>
            <a:pPr marL="800100" lvl="1" indent="-342900">
              <a:spcBef>
                <a:spcPts val="300"/>
              </a:spcBef>
              <a:buFont typeface="Arial" panose="020B0604020202020204" pitchFamily="34" charset="0"/>
              <a:buChar char="•"/>
            </a:pPr>
            <a:r>
              <a:rPr lang="en-SG" sz="2400" dirty="0"/>
              <a:t>Identify the strengths and gaps in your answer. </a:t>
            </a:r>
          </a:p>
          <a:p>
            <a:pPr marL="800100" lvl="1" indent="-342900">
              <a:spcBef>
                <a:spcPts val="300"/>
              </a:spcBef>
              <a:buFont typeface="Arial" panose="020B0604020202020204" pitchFamily="34" charset="0"/>
              <a:buChar char="•"/>
            </a:pPr>
            <a:r>
              <a:rPr lang="en-SG" sz="2400" dirty="0"/>
              <a:t>Commit to 3 specific action you can take to close the gaps.</a:t>
            </a:r>
          </a:p>
        </p:txBody>
      </p:sp>
      <p:sp>
        <p:nvSpPr>
          <p:cNvPr id="15" name="Right Brace 14">
            <a:extLst>
              <a:ext uri="{FF2B5EF4-FFF2-40B4-BE49-F238E27FC236}">
                <a16:creationId xmlns:a16="http://schemas.microsoft.com/office/drawing/2014/main" id="{045ECB72-02F6-4D77-9404-93758561193F}"/>
              </a:ext>
            </a:extLst>
          </p:cNvPr>
          <p:cNvSpPr/>
          <p:nvPr/>
        </p:nvSpPr>
        <p:spPr>
          <a:xfrm>
            <a:off x="10631279" y="1652518"/>
            <a:ext cx="297456" cy="1905927"/>
          </a:xfrm>
          <a:prstGeom prst="rightBrac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6" name="Right Brace 15">
            <a:extLst>
              <a:ext uri="{FF2B5EF4-FFF2-40B4-BE49-F238E27FC236}">
                <a16:creationId xmlns:a16="http://schemas.microsoft.com/office/drawing/2014/main" id="{267B4DA0-B634-4452-8B36-1C15B6EAB8B1}"/>
              </a:ext>
            </a:extLst>
          </p:cNvPr>
          <p:cNvSpPr/>
          <p:nvPr/>
        </p:nvSpPr>
        <p:spPr>
          <a:xfrm>
            <a:off x="10640458" y="4658293"/>
            <a:ext cx="297456" cy="1905927"/>
          </a:xfrm>
          <a:prstGeom prst="rightBrace">
            <a:avLst/>
          </a:prstGeom>
          <a:ln w="38100">
            <a:solidFill>
              <a:schemeClr val="accent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17" name="TextBox 16">
            <a:extLst>
              <a:ext uri="{FF2B5EF4-FFF2-40B4-BE49-F238E27FC236}">
                <a16:creationId xmlns:a16="http://schemas.microsoft.com/office/drawing/2014/main" id="{55A79C5A-DD34-4E33-AE20-FA74A44AEB42}"/>
              </a:ext>
            </a:extLst>
          </p:cNvPr>
          <p:cNvSpPr txBox="1"/>
          <p:nvPr/>
        </p:nvSpPr>
        <p:spPr>
          <a:xfrm>
            <a:off x="11171105" y="2291503"/>
            <a:ext cx="901209" cy="584775"/>
          </a:xfrm>
          <a:prstGeom prst="rect">
            <a:avLst/>
          </a:prstGeom>
          <a:noFill/>
        </p:spPr>
        <p:txBody>
          <a:bodyPr wrap="none" rtlCol="0">
            <a:spAutoFit/>
          </a:bodyPr>
          <a:lstStyle/>
          <a:p>
            <a:r>
              <a:rPr lang="en-SG" sz="3200" b="1" dirty="0">
                <a:solidFill>
                  <a:schemeClr val="accent5"/>
                </a:solidFill>
              </a:rPr>
              <a:t>50%</a:t>
            </a:r>
          </a:p>
        </p:txBody>
      </p:sp>
      <p:sp>
        <p:nvSpPr>
          <p:cNvPr id="18" name="TextBox 17">
            <a:extLst>
              <a:ext uri="{FF2B5EF4-FFF2-40B4-BE49-F238E27FC236}">
                <a16:creationId xmlns:a16="http://schemas.microsoft.com/office/drawing/2014/main" id="{EDD26DD7-BD68-4FEC-84FA-7F96C0E0F9C4}"/>
              </a:ext>
            </a:extLst>
          </p:cNvPr>
          <p:cNvSpPr txBox="1"/>
          <p:nvPr/>
        </p:nvSpPr>
        <p:spPr>
          <a:xfrm>
            <a:off x="11180284" y="5286260"/>
            <a:ext cx="901209" cy="584775"/>
          </a:xfrm>
          <a:prstGeom prst="rect">
            <a:avLst/>
          </a:prstGeom>
          <a:noFill/>
        </p:spPr>
        <p:txBody>
          <a:bodyPr wrap="none" rtlCol="0">
            <a:spAutoFit/>
          </a:bodyPr>
          <a:lstStyle/>
          <a:p>
            <a:r>
              <a:rPr lang="en-SG" sz="3200" b="1" dirty="0">
                <a:solidFill>
                  <a:schemeClr val="accent5"/>
                </a:solidFill>
              </a:rPr>
              <a:t>50%</a:t>
            </a:r>
          </a:p>
        </p:txBody>
      </p:sp>
    </p:spTree>
    <p:extLst>
      <p:ext uri="{BB962C8B-B14F-4D97-AF65-F5344CB8AC3E}">
        <p14:creationId xmlns:p14="http://schemas.microsoft.com/office/powerpoint/2010/main" val="236598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EAC8BEE-404C-4AB9-A29B-EB862552BF86}"/>
              </a:ext>
            </a:extLst>
          </p:cNvPr>
          <p:cNvGraphicFramePr>
            <a:graphicFrameLocks noGrp="1"/>
          </p:cNvGraphicFramePr>
          <p:nvPr/>
        </p:nvGraphicFramePr>
        <p:xfrm>
          <a:off x="0" y="2"/>
          <a:ext cx="12192000" cy="6857999"/>
        </p:xfrm>
        <a:graphic>
          <a:graphicData uri="http://schemas.openxmlformats.org/drawingml/2006/table">
            <a:tbl>
              <a:tblPr firstRow="1" firstCol="1" bandRow="1"/>
              <a:tblGrid>
                <a:gridCol w="1649896">
                  <a:extLst>
                    <a:ext uri="{9D8B030D-6E8A-4147-A177-3AD203B41FA5}">
                      <a16:colId xmlns:a16="http://schemas.microsoft.com/office/drawing/2014/main" val="2727962865"/>
                    </a:ext>
                  </a:extLst>
                </a:gridCol>
                <a:gridCol w="3925956">
                  <a:extLst>
                    <a:ext uri="{9D8B030D-6E8A-4147-A177-3AD203B41FA5}">
                      <a16:colId xmlns:a16="http://schemas.microsoft.com/office/drawing/2014/main" val="2254639260"/>
                    </a:ext>
                  </a:extLst>
                </a:gridCol>
                <a:gridCol w="6616148">
                  <a:extLst>
                    <a:ext uri="{9D8B030D-6E8A-4147-A177-3AD203B41FA5}">
                      <a16:colId xmlns:a16="http://schemas.microsoft.com/office/drawing/2014/main" val="1384667928"/>
                    </a:ext>
                  </a:extLst>
                </a:gridCol>
              </a:tblGrid>
              <a:tr h="388971">
                <a:tc>
                  <a:txBody>
                    <a:bodyPr/>
                    <a:lstStyle/>
                    <a:p>
                      <a:pPr>
                        <a:lnSpc>
                          <a:spcPct val="100000"/>
                        </a:lnSpc>
                        <a:spcBef>
                          <a:spcPts val="600"/>
                        </a:spcBef>
                        <a:spcAft>
                          <a:spcPts val="0"/>
                        </a:spcAft>
                      </a:pPr>
                      <a:endParaRPr lang="en-SG" sz="2000" dirty="0">
                        <a:effectLst/>
                        <a:latin typeface="Arial" panose="020B0604020202020204" pitchFamily="34" charset="0"/>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00000"/>
                        </a:lnSpc>
                        <a:spcBef>
                          <a:spcPts val="600"/>
                        </a:spcBef>
                        <a:spcAft>
                          <a:spcPts val="0"/>
                        </a:spcAft>
                      </a:pPr>
                      <a:r>
                        <a:rPr lang="en-SG"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Meaning of the term</a:t>
                      </a:r>
                      <a:endParaRPr lang="en-SG" sz="2000" dirty="0">
                        <a:effectLst/>
                        <a:latin typeface="Arial" panose="020B0604020202020204" pitchFamily="34" charset="0"/>
                        <a:ea typeface="DengXian" panose="02010600030101010101" pitchFamily="2" charset="-122"/>
                        <a:cs typeface="Arial" panose="020B0604020202020204" pitchFamily="34" charset="0"/>
                      </a:endParaRPr>
                    </a:p>
                  </a:txBody>
                  <a:tcPr marL="11375" marR="11375" marT="11375" marB="113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a:lnSpc>
                          <a:spcPct val="100000"/>
                        </a:lnSpc>
                        <a:spcBef>
                          <a:spcPts val="600"/>
                        </a:spcBef>
                        <a:spcAft>
                          <a:spcPts val="0"/>
                        </a:spcAft>
                      </a:pPr>
                      <a:r>
                        <a:rPr lang="en-SG"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Guiding Questions</a:t>
                      </a:r>
                      <a:endParaRPr lang="en-SG" sz="2000" dirty="0">
                        <a:effectLst/>
                        <a:latin typeface="Arial" panose="020B0604020202020204" pitchFamily="34" charset="0"/>
                        <a:ea typeface="DengXian" panose="02010600030101010101" pitchFamily="2" charset="-122"/>
                        <a:cs typeface="Arial" panose="020B0604020202020204" pitchFamily="34" charset="0"/>
                      </a:endParaRPr>
                    </a:p>
                  </a:txBody>
                  <a:tcPr marL="11375" marR="11375" marT="11375" marB="11375"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42709021"/>
                  </a:ext>
                </a:extLst>
              </a:tr>
              <a:tr h="1073441">
                <a:tc>
                  <a:txBody>
                    <a:bodyPr/>
                    <a:lstStyle/>
                    <a:p>
                      <a:pPr marL="88900" indent="0">
                        <a:lnSpc>
                          <a:spcPct val="100000"/>
                        </a:lnSpc>
                        <a:spcBef>
                          <a:spcPts val="600"/>
                        </a:spcBef>
                        <a:spcAft>
                          <a:spcPts val="0"/>
                        </a:spcAft>
                      </a:pPr>
                      <a:r>
                        <a:rPr lang="en-SG" sz="28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C</a:t>
                      </a:r>
                      <a:r>
                        <a:rPr lang="en-SG"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larity</a:t>
                      </a:r>
                      <a:endParaRPr lang="en-SG" sz="20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68288" lvl="0" indent="-179388">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Meaning can be grasped and clearly understood; free from ambiguity.</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11375" marR="11375" marT="11375" marB="113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 main points clearly stated? Is the analysis coherent?</a:t>
                      </a: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DengXian" panose="02010600030101010101" pitchFamily="2" charset="-122"/>
                          <a:cs typeface="Arial" panose="020B0604020202020204" pitchFamily="34" charset="0"/>
                        </a:rPr>
                        <a:t>Are the sentences kept short &amp; simple?</a:t>
                      </a:r>
                      <a:endParaRPr lang="en-SG" sz="1800" dirty="0">
                        <a:effectLst/>
                        <a:latin typeface="Arial" panose="020B0604020202020204" pitchFamily="34" charset="0"/>
                        <a:ea typeface="DengXian" panose="02010600030101010101" pitchFamily="2" charset="-122"/>
                        <a:cs typeface="Arial" panose="020B0604020202020204" pitchFamily="34" charset="0"/>
                      </a:endParaRP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examples &amp; diagrams clearly explained or drawn?</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11375" marR="11375" marT="11375" marB="1137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0827901"/>
                  </a:ext>
                </a:extLst>
              </a:tr>
              <a:tr h="1405164">
                <a:tc>
                  <a:txBody>
                    <a:bodyPr/>
                    <a:lstStyle/>
                    <a:p>
                      <a:pPr marL="88900" indent="0">
                        <a:lnSpc>
                          <a:spcPct val="100000"/>
                        </a:lnSpc>
                        <a:spcBef>
                          <a:spcPts val="600"/>
                        </a:spcBef>
                        <a:spcAft>
                          <a:spcPts val="0"/>
                        </a:spcAft>
                      </a:pPr>
                      <a:r>
                        <a:rPr lang="en-SG" sz="28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A</a:t>
                      </a:r>
                      <a:r>
                        <a:rPr lang="en-SG"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ccuracy + Precision</a:t>
                      </a:r>
                      <a:endParaRPr lang="en-SG" sz="20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68288" lvl="0" indent="-179388">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Exact to the necessary level of detail.</a:t>
                      </a:r>
                    </a:p>
                    <a:p>
                      <a:pPr marL="268288" lvl="0" indent="-179388">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Specific use of economic content &amp; language.</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 economic concepts correct &amp; appropriately applied? </a:t>
                      </a: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 economic terms correctly used (e.g. QD vs DD)?</a:t>
                      </a:r>
                      <a:endParaRPr lang="en-SG" sz="1800" dirty="0">
                        <a:effectLst/>
                        <a:latin typeface="Arial" panose="020B0604020202020204" pitchFamily="34" charset="0"/>
                        <a:ea typeface="DengXian" panose="02010600030101010101" pitchFamily="2" charset="-122"/>
                        <a:cs typeface="Arial" panose="020B0604020202020204" pitchFamily="34" charset="0"/>
                      </a:endParaRP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 definitions precise &amp; diagrams correctly drawn/labelled?</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54826517"/>
                  </a:ext>
                </a:extLst>
              </a:tr>
              <a:tr h="1700188">
                <a:tc>
                  <a:txBody>
                    <a:bodyPr/>
                    <a:lstStyle/>
                    <a:p>
                      <a:pPr marL="88900" indent="0">
                        <a:lnSpc>
                          <a:spcPct val="100000"/>
                        </a:lnSpc>
                        <a:spcBef>
                          <a:spcPts val="600"/>
                        </a:spcBef>
                        <a:spcAft>
                          <a:spcPts val="0"/>
                        </a:spcAft>
                      </a:pPr>
                      <a:r>
                        <a:rPr lang="en-SG" sz="28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R</a:t>
                      </a:r>
                      <a:r>
                        <a:rPr lang="en-SG"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elevance + Significance</a:t>
                      </a:r>
                      <a:endParaRPr lang="en-SG" sz="20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68288" lvl="0" indent="-179388">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Logical connection between economic analysis  &amp; question requirement. </a:t>
                      </a:r>
                    </a:p>
                    <a:p>
                      <a:pPr marL="268288" lvl="0" indent="-179388">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Level of importance of ideas raised.</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there a logical connection between the economic analysis and the question requirement / context?</a:t>
                      </a: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appropriate examples &amp; diagrams used to illustrate the point?</a:t>
                      </a:r>
                      <a:endParaRPr lang="en-SG" sz="1800" dirty="0">
                        <a:effectLst/>
                        <a:latin typeface="Arial" panose="020B0604020202020204" pitchFamily="34" charset="0"/>
                        <a:ea typeface="DengXian" panose="02010600030101010101" pitchFamily="2" charset="-122"/>
                        <a:cs typeface="Arial" panose="020B0604020202020204" pitchFamily="34" charset="0"/>
                      </a:endParaRP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Is the relative importance of the ideas considered?</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85449673"/>
                  </a:ext>
                </a:extLst>
              </a:tr>
              <a:tr h="2290235">
                <a:tc>
                  <a:txBody>
                    <a:bodyPr/>
                    <a:lstStyle/>
                    <a:p>
                      <a:pPr marL="88900" indent="0">
                        <a:lnSpc>
                          <a:spcPct val="100000"/>
                        </a:lnSpc>
                        <a:spcBef>
                          <a:spcPts val="600"/>
                        </a:spcBef>
                        <a:spcAft>
                          <a:spcPts val="0"/>
                        </a:spcAft>
                      </a:pPr>
                      <a:r>
                        <a:rPr lang="en-SG" sz="2800" b="1" u="sng"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a:t>
                      </a:r>
                      <a:r>
                        <a:rPr lang="en-SG"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epth + Breadth</a:t>
                      </a:r>
                      <a:endParaRPr lang="en-SG" sz="20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268288" lvl="0" indent="-179388">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Layered analysis with comprehensive &amp; thorough elaboration.</a:t>
                      </a:r>
                    </a:p>
                    <a:p>
                      <a:pPr marL="268288" lvl="0" indent="-179388">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Multiple viewpoints or perspectives.</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the answer probe beyond the superficial layers to consider the different components? Is</a:t>
                      </a:r>
                      <a:r>
                        <a:rPr lang="en-SG" sz="1800" baseline="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the analysis thoroughly elaborated?</a:t>
                      </a:r>
                      <a:endPar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Does the answer consider alternative viewpoints or perspectives?</a:t>
                      </a:r>
                    </a:p>
                    <a:p>
                      <a:pPr marL="342900" lvl="0" indent="-254000">
                        <a:lnSpc>
                          <a:spcPct val="100000"/>
                        </a:lnSpc>
                        <a:spcBef>
                          <a:spcPts val="600"/>
                        </a:spcBef>
                        <a:spcAft>
                          <a:spcPts val="0"/>
                        </a:spcAft>
                        <a:buFont typeface="Arial" panose="020B0604020202020204" pitchFamily="34" charset="0"/>
                        <a:buChar char="•"/>
                      </a:pPr>
                      <a:r>
                        <a:rPr lang="en-SG"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Are there any limitations/assumptions involved? Are these assumptions always valid?</a:t>
                      </a:r>
                      <a:endParaRPr lang="en-SG" sz="1800" dirty="0">
                        <a:effectLst/>
                        <a:latin typeface="Arial" panose="020B0604020202020204" pitchFamily="34" charset="0"/>
                        <a:ea typeface="DengXian" panose="02010600030101010101" pitchFamily="2" charset="-122"/>
                        <a:cs typeface="Arial" panose="020B0604020202020204" pitchFamily="34" charset="0"/>
                      </a:endParaRPr>
                    </a:p>
                  </a:txBody>
                  <a:tcPr marL="28437" marR="28437" marT="28437" marB="28437">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56134164"/>
                  </a:ext>
                </a:extLst>
              </a:tr>
            </a:tbl>
          </a:graphicData>
        </a:graphic>
      </p:graphicFrame>
    </p:spTree>
    <p:extLst>
      <p:ext uri="{BB962C8B-B14F-4D97-AF65-F5344CB8AC3E}">
        <p14:creationId xmlns:p14="http://schemas.microsoft.com/office/powerpoint/2010/main" val="740230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90" y="29007"/>
            <a:ext cx="10515600" cy="1325563"/>
          </a:xfrm>
        </p:spPr>
        <p:txBody>
          <a:bodyPr/>
          <a:lstStyle/>
          <a:p>
            <a:pPr algn="ctr"/>
            <a:r>
              <a:rPr lang="en-SG" b="1" dirty="0">
                <a:solidFill>
                  <a:srgbClr val="C00000"/>
                </a:solidFill>
                <a:latin typeface="+mn-lt"/>
              </a:rPr>
              <a:t>What you should do</a:t>
            </a:r>
            <a:endParaRPr lang="en-SG" dirty="0">
              <a:latin typeface="+mn-lt"/>
            </a:endParaRPr>
          </a:p>
        </p:txBody>
      </p:sp>
      <p:pic>
        <p:nvPicPr>
          <p:cNvPr id="9" name="Picture 8"/>
          <p:cNvPicPr>
            <a:picLocks noChangeAspect="1"/>
          </p:cNvPicPr>
          <p:nvPr/>
        </p:nvPicPr>
        <p:blipFill>
          <a:blip r:embed="rId2"/>
          <a:stretch>
            <a:fillRect/>
          </a:stretch>
        </p:blipFill>
        <p:spPr>
          <a:xfrm>
            <a:off x="1898479" y="79014"/>
            <a:ext cx="8390927" cy="6778986"/>
          </a:xfrm>
          <a:prstGeom prst="rect">
            <a:avLst/>
          </a:prstGeom>
        </p:spPr>
      </p:pic>
      <p:sp>
        <p:nvSpPr>
          <p:cNvPr id="4" name="Content Placeholder 3"/>
          <p:cNvSpPr>
            <a:spLocks noGrp="1"/>
          </p:cNvSpPr>
          <p:nvPr>
            <p:ph idx="1"/>
          </p:nvPr>
        </p:nvSpPr>
        <p:spPr>
          <a:xfrm>
            <a:off x="596595" y="1969284"/>
            <a:ext cx="1674967" cy="1428738"/>
          </a:xfrm>
        </p:spPr>
        <p:txBody>
          <a:bodyPr>
            <a:normAutofit fontScale="92500" lnSpcReduction="20000"/>
          </a:bodyPr>
          <a:lstStyle/>
          <a:p>
            <a:pPr marL="0" indent="0" algn="ctr">
              <a:buNone/>
            </a:pPr>
            <a:r>
              <a:rPr lang="en-SG" b="1" dirty="0">
                <a:solidFill>
                  <a:srgbClr val="FF0000"/>
                </a:solidFill>
              </a:rPr>
              <a:t>D+ </a:t>
            </a:r>
          </a:p>
          <a:p>
            <a:pPr marL="0" indent="0" algn="ctr">
              <a:buNone/>
            </a:pPr>
            <a:r>
              <a:rPr lang="en-SG" b="1" dirty="0">
                <a:solidFill>
                  <a:srgbClr val="FF0000"/>
                </a:solidFill>
              </a:rPr>
              <a:t>(real world examples)</a:t>
            </a:r>
          </a:p>
        </p:txBody>
      </p:sp>
      <p:sp>
        <p:nvSpPr>
          <p:cNvPr id="6" name="Rectangle 5"/>
          <p:cNvSpPr/>
          <p:nvPr/>
        </p:nvSpPr>
        <p:spPr>
          <a:xfrm>
            <a:off x="9601636" y="29007"/>
            <a:ext cx="858982" cy="523220"/>
          </a:xfrm>
          <a:prstGeom prst="rect">
            <a:avLst/>
          </a:prstGeom>
        </p:spPr>
        <p:txBody>
          <a:bodyPr wrap="square">
            <a:spAutoFit/>
          </a:bodyPr>
          <a:lstStyle/>
          <a:p>
            <a:r>
              <a:rPr lang="en-SG" sz="2800" b="1" dirty="0">
                <a:solidFill>
                  <a:srgbClr val="FF0000"/>
                </a:solidFill>
              </a:rPr>
              <a:t>C+</a:t>
            </a:r>
          </a:p>
        </p:txBody>
      </p:sp>
      <p:sp>
        <p:nvSpPr>
          <p:cNvPr id="7" name="Rectangle 6"/>
          <p:cNvSpPr/>
          <p:nvPr/>
        </p:nvSpPr>
        <p:spPr>
          <a:xfrm>
            <a:off x="10117755" y="2441298"/>
            <a:ext cx="2074245" cy="1815882"/>
          </a:xfrm>
          <a:prstGeom prst="rect">
            <a:avLst/>
          </a:prstGeom>
        </p:spPr>
        <p:txBody>
          <a:bodyPr wrap="square">
            <a:spAutoFit/>
          </a:bodyPr>
          <a:lstStyle/>
          <a:p>
            <a:r>
              <a:rPr lang="en-SG" sz="2800" b="1" dirty="0">
                <a:solidFill>
                  <a:srgbClr val="FF0000"/>
                </a:solidFill>
              </a:rPr>
              <a:t>R+</a:t>
            </a:r>
          </a:p>
          <a:p>
            <a:r>
              <a:rPr lang="en-SG" sz="2800" b="1" dirty="0">
                <a:solidFill>
                  <a:srgbClr val="FF0000"/>
                </a:solidFill>
              </a:rPr>
              <a:t>(chose relevant and </a:t>
            </a:r>
            <a:r>
              <a:rPr lang="en-SG" sz="2800" b="1" dirty="0" err="1">
                <a:solidFill>
                  <a:srgbClr val="FF0000"/>
                </a:solidFill>
              </a:rPr>
              <a:t>impt</a:t>
            </a:r>
            <a:r>
              <a:rPr lang="en-SG" sz="2800" b="1" dirty="0">
                <a:solidFill>
                  <a:srgbClr val="FF0000"/>
                </a:solidFill>
              </a:rPr>
              <a:t> FOP)</a:t>
            </a:r>
          </a:p>
        </p:txBody>
      </p:sp>
      <p:sp>
        <p:nvSpPr>
          <p:cNvPr id="8" name="Rectangle 7"/>
          <p:cNvSpPr/>
          <p:nvPr/>
        </p:nvSpPr>
        <p:spPr>
          <a:xfrm>
            <a:off x="7000945" y="4116105"/>
            <a:ext cx="2486526" cy="1815882"/>
          </a:xfrm>
          <a:prstGeom prst="rect">
            <a:avLst/>
          </a:prstGeom>
        </p:spPr>
        <p:txBody>
          <a:bodyPr wrap="square">
            <a:spAutoFit/>
          </a:bodyPr>
          <a:lstStyle/>
          <a:p>
            <a:r>
              <a:rPr lang="en-SG" sz="2800" b="1" dirty="0">
                <a:solidFill>
                  <a:srgbClr val="FF0000"/>
                </a:solidFill>
              </a:rPr>
              <a:t>A-</a:t>
            </a:r>
          </a:p>
          <a:p>
            <a:r>
              <a:rPr lang="en-SG" sz="2800" b="1" dirty="0">
                <a:solidFill>
                  <a:srgbClr val="FF0000"/>
                </a:solidFill>
              </a:rPr>
              <a:t>(inaccurate labelling of diagram)</a:t>
            </a:r>
          </a:p>
        </p:txBody>
      </p:sp>
    </p:spTree>
    <p:extLst>
      <p:ext uri="{BB962C8B-B14F-4D97-AF65-F5344CB8AC3E}">
        <p14:creationId xmlns:p14="http://schemas.microsoft.com/office/powerpoint/2010/main" val="426448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500"/>
                                        <p:tgtEl>
                                          <p:spTgt spid="4">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2019 JC1 H2 Year-End Assignment_Reflection Worksheet.pdf - Adobe Acrobat Pro DC">
            <a:extLst>
              <a:ext uri="{FF2B5EF4-FFF2-40B4-BE49-F238E27FC236}">
                <a16:creationId xmlns:a16="http://schemas.microsoft.com/office/drawing/2014/main" id="{B4ADF031-3206-4CDE-989D-BC3BDE234C4C}"/>
              </a:ext>
            </a:extLst>
          </p:cNvPr>
          <p:cNvPicPr>
            <a:picLocks noChangeAspect="1"/>
          </p:cNvPicPr>
          <p:nvPr/>
        </p:nvPicPr>
        <p:blipFill rotWithShape="1">
          <a:blip r:embed="rId2">
            <a:extLst>
              <a:ext uri="{28A0092B-C50C-407E-A947-70E740481C1C}">
                <a14:useLocalDpi xmlns:a14="http://schemas.microsoft.com/office/drawing/2010/main" val="0"/>
              </a:ext>
            </a:extLst>
          </a:blip>
          <a:srcRect l="21054" t="24760" r="25452" b="4516"/>
          <a:stretch/>
        </p:blipFill>
        <p:spPr>
          <a:xfrm>
            <a:off x="-1" y="-1"/>
            <a:ext cx="12192001" cy="6858001"/>
          </a:xfrm>
          <a:prstGeom prst="rect">
            <a:avLst/>
          </a:prstGeom>
        </p:spPr>
      </p:pic>
    </p:spTree>
    <p:extLst>
      <p:ext uri="{BB962C8B-B14F-4D97-AF65-F5344CB8AC3E}">
        <p14:creationId xmlns:p14="http://schemas.microsoft.com/office/powerpoint/2010/main" val="3298563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4090" y="73076"/>
            <a:ext cx="10515600" cy="891610"/>
          </a:xfrm>
        </p:spPr>
        <p:txBody>
          <a:bodyPr/>
          <a:lstStyle/>
          <a:p>
            <a:r>
              <a:rPr lang="en-SG" b="1" dirty="0">
                <a:solidFill>
                  <a:srgbClr val="C00000"/>
                </a:solidFill>
                <a:latin typeface="+mn-lt"/>
              </a:rPr>
              <a:t>What and When to Submit</a:t>
            </a:r>
            <a:endParaRPr lang="en-SG" dirty="0">
              <a:latin typeface="+mn-lt"/>
            </a:endParaRPr>
          </a:p>
        </p:txBody>
      </p:sp>
      <p:sp>
        <p:nvSpPr>
          <p:cNvPr id="3" name="Content Placeholder 2"/>
          <p:cNvSpPr>
            <a:spLocks noGrp="1"/>
          </p:cNvSpPr>
          <p:nvPr>
            <p:ph idx="1"/>
          </p:nvPr>
        </p:nvSpPr>
        <p:spPr>
          <a:xfrm>
            <a:off x="415107" y="891857"/>
            <a:ext cx="11538527" cy="4792843"/>
          </a:xfrm>
        </p:spPr>
        <p:txBody>
          <a:bodyPr>
            <a:normAutofit/>
          </a:bodyPr>
          <a:lstStyle/>
          <a:p>
            <a:pPr marL="0" indent="0">
              <a:lnSpc>
                <a:spcPct val="100000"/>
              </a:lnSpc>
              <a:buNone/>
            </a:pPr>
            <a:r>
              <a:rPr lang="en-SG" sz="3200" b="1" dirty="0">
                <a:solidFill>
                  <a:srgbClr val="C00000"/>
                </a:solidFill>
              </a:rPr>
              <a:t>1. Self-marked work</a:t>
            </a:r>
            <a:endParaRPr lang="en-SG" sz="3200" dirty="0"/>
          </a:p>
          <a:p>
            <a:pPr>
              <a:lnSpc>
                <a:spcPct val="100000"/>
              </a:lnSpc>
            </a:pPr>
            <a:r>
              <a:rPr lang="en-SG" dirty="0"/>
              <a:t>We are </a:t>
            </a:r>
            <a:r>
              <a:rPr lang="en-SG" b="1" dirty="0"/>
              <a:t>NOT</a:t>
            </a:r>
            <a:r>
              <a:rPr lang="en-SG" dirty="0"/>
              <a:t> looking for corrections / correct answer </a:t>
            </a:r>
          </a:p>
          <a:p>
            <a:pPr>
              <a:lnSpc>
                <a:spcPct val="100000"/>
              </a:lnSpc>
              <a:spcBef>
                <a:spcPts val="1200"/>
              </a:spcBef>
            </a:pPr>
            <a:r>
              <a:rPr lang="en-SG" dirty="0"/>
              <a:t>Show signs of ability to pick up gaps in your learning</a:t>
            </a:r>
          </a:p>
          <a:p>
            <a:pPr lvl="1">
              <a:lnSpc>
                <a:spcPct val="100000"/>
              </a:lnSpc>
              <a:spcBef>
                <a:spcPts val="1200"/>
              </a:spcBef>
              <a:buFont typeface="Courier New" panose="02070309020205020404" pitchFamily="49" charset="0"/>
              <a:buChar char="o"/>
            </a:pPr>
            <a:r>
              <a:rPr lang="en-SG" dirty="0"/>
              <a:t>E.g. Insufficient </a:t>
            </a:r>
            <a:r>
              <a:rPr lang="en-SG" b="1" dirty="0">
                <a:solidFill>
                  <a:srgbClr val="FF0000"/>
                </a:solidFill>
              </a:rPr>
              <a:t>C</a:t>
            </a:r>
            <a:r>
              <a:rPr lang="en-SG" dirty="0"/>
              <a:t>larity in your writing (go round and round but did not actually say </a:t>
            </a:r>
            <a:r>
              <a:rPr lang="en-SG" dirty="0" smtClean="0"/>
              <a:t>what your point was)</a:t>
            </a:r>
            <a:endParaRPr lang="en-SG" dirty="0"/>
          </a:p>
          <a:p>
            <a:pPr lvl="1">
              <a:lnSpc>
                <a:spcPct val="100000"/>
              </a:lnSpc>
              <a:spcBef>
                <a:spcPts val="1200"/>
              </a:spcBef>
              <a:buFont typeface="Courier New" panose="02070309020205020404" pitchFamily="49" charset="0"/>
              <a:buChar char="o"/>
            </a:pPr>
            <a:r>
              <a:rPr lang="en-SG" dirty="0"/>
              <a:t>E.g. Insufficient </a:t>
            </a:r>
            <a:r>
              <a:rPr lang="en-SG" b="1" dirty="0">
                <a:solidFill>
                  <a:srgbClr val="FF0000"/>
                </a:solidFill>
              </a:rPr>
              <a:t>D</a:t>
            </a:r>
            <a:r>
              <a:rPr lang="en-SG" dirty="0"/>
              <a:t>epth (unable to use real world examples or go beyond textbook explanations to contextualise your points)</a:t>
            </a:r>
          </a:p>
          <a:p>
            <a:pPr marL="0" indent="0">
              <a:lnSpc>
                <a:spcPct val="100000"/>
              </a:lnSpc>
              <a:buNone/>
            </a:pPr>
            <a:r>
              <a:rPr lang="en-SG" sz="3200" b="1" dirty="0">
                <a:solidFill>
                  <a:srgbClr val="C00000"/>
                </a:solidFill>
              </a:rPr>
              <a:t>2. Reflection worksheet</a:t>
            </a:r>
            <a:endParaRPr lang="en-SG" sz="3200" dirty="0"/>
          </a:p>
          <a:p>
            <a:pPr>
              <a:lnSpc>
                <a:spcPct val="100000"/>
              </a:lnSpc>
            </a:pPr>
            <a:r>
              <a:rPr lang="en-SG" dirty="0" smtClean="0"/>
              <a:t>Be as </a:t>
            </a:r>
            <a:r>
              <a:rPr lang="en-SG" dirty="0"/>
              <a:t>precise as possible in defining the measures to take.</a:t>
            </a:r>
          </a:p>
          <a:p>
            <a:pPr marL="457200" lvl="1" indent="0">
              <a:lnSpc>
                <a:spcPct val="100000"/>
              </a:lnSpc>
              <a:spcBef>
                <a:spcPts val="1200"/>
              </a:spcBef>
              <a:buNone/>
            </a:pPr>
            <a:endParaRPr lang="en-SG" sz="2800" b="1" dirty="0"/>
          </a:p>
        </p:txBody>
      </p:sp>
      <p:sp>
        <p:nvSpPr>
          <p:cNvPr id="4" name="Rectangle 3">
            <a:extLst>
              <a:ext uri="{FF2B5EF4-FFF2-40B4-BE49-F238E27FC236}">
                <a16:creationId xmlns:a16="http://schemas.microsoft.com/office/drawing/2014/main" id="{3FE11958-726C-40AF-A848-2BA5B8A5BDC0}"/>
              </a:ext>
            </a:extLst>
          </p:cNvPr>
          <p:cNvSpPr/>
          <p:nvPr/>
        </p:nvSpPr>
        <p:spPr>
          <a:xfrm>
            <a:off x="437141" y="5766110"/>
            <a:ext cx="11383820" cy="95410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square">
            <a:spAutoFit/>
          </a:bodyPr>
          <a:lstStyle/>
          <a:p>
            <a:r>
              <a:rPr lang="en-SG" sz="2800" dirty="0"/>
              <a:t>Submit your </a:t>
            </a:r>
            <a:r>
              <a:rPr lang="en-SG" sz="2800" b="1" dirty="0">
                <a:solidFill>
                  <a:srgbClr val="FFFF00"/>
                </a:solidFill>
              </a:rPr>
              <a:t>self-marked assignment and  reflection worksheet </a:t>
            </a:r>
            <a:r>
              <a:rPr lang="en-SG" sz="2800" dirty="0"/>
              <a:t>during your </a:t>
            </a:r>
            <a:r>
              <a:rPr lang="en-SG" sz="2800" b="1" dirty="0">
                <a:solidFill>
                  <a:srgbClr val="FFFF00"/>
                </a:solidFill>
              </a:rPr>
              <a:t>first tutorial in Jan 2020.</a:t>
            </a:r>
          </a:p>
        </p:txBody>
      </p:sp>
    </p:spTree>
    <p:extLst>
      <p:ext uri="{BB962C8B-B14F-4D97-AF65-F5344CB8AC3E}">
        <p14:creationId xmlns:p14="http://schemas.microsoft.com/office/powerpoint/2010/main" val="106375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6473" y="245053"/>
            <a:ext cx="11286836" cy="1325563"/>
          </a:xfrm>
        </p:spPr>
        <p:txBody>
          <a:bodyPr>
            <a:normAutofit fontScale="90000"/>
          </a:bodyPr>
          <a:lstStyle/>
          <a:p>
            <a:r>
              <a:rPr lang="en-SG" b="1" dirty="0">
                <a:solidFill>
                  <a:srgbClr val="C00000"/>
                </a:solidFill>
                <a:latin typeface="+mn-lt"/>
              </a:rPr>
              <a:t>2019 Year End Holiday Assignment (</a:t>
            </a:r>
            <a:r>
              <a:rPr lang="en-SG" sz="6000" b="1" dirty="0">
                <a:solidFill>
                  <a:srgbClr val="C00000"/>
                </a:solidFill>
                <a:latin typeface="+mn-lt"/>
              </a:rPr>
              <a:t>H1</a:t>
            </a:r>
            <a:r>
              <a:rPr lang="en-SG" b="1" dirty="0">
                <a:solidFill>
                  <a:srgbClr val="C00000"/>
                </a:solidFill>
                <a:latin typeface="+mn-lt"/>
              </a:rPr>
              <a:t>)</a:t>
            </a:r>
            <a:br>
              <a:rPr lang="en-SG" b="1" dirty="0">
                <a:solidFill>
                  <a:srgbClr val="C00000"/>
                </a:solidFill>
                <a:latin typeface="+mn-lt"/>
              </a:rPr>
            </a:br>
            <a:r>
              <a:rPr lang="en-SG" b="1" dirty="0">
                <a:solidFill>
                  <a:srgbClr val="C00000"/>
                </a:solidFill>
                <a:latin typeface="+mn-lt"/>
              </a:rPr>
              <a:t>Instructions</a:t>
            </a:r>
            <a:endParaRPr lang="en-SG" dirty="0">
              <a:latin typeface="+mn-lt"/>
            </a:endParaRPr>
          </a:p>
        </p:txBody>
      </p:sp>
      <p:sp>
        <p:nvSpPr>
          <p:cNvPr id="3" name="Content Placeholder 2"/>
          <p:cNvSpPr>
            <a:spLocks noGrp="1"/>
          </p:cNvSpPr>
          <p:nvPr>
            <p:ph idx="1"/>
          </p:nvPr>
        </p:nvSpPr>
        <p:spPr>
          <a:xfrm>
            <a:off x="526473" y="1825625"/>
            <a:ext cx="11139054" cy="4351338"/>
          </a:xfrm>
        </p:spPr>
        <p:txBody>
          <a:bodyPr>
            <a:normAutofit/>
          </a:bodyPr>
          <a:lstStyle/>
          <a:p>
            <a:r>
              <a:rPr lang="en-SG" sz="3600" b="1" dirty="0"/>
              <a:t>If you are intending to / confirm downgrading,</a:t>
            </a:r>
          </a:p>
          <a:p>
            <a:endParaRPr lang="en-SG" sz="3600" dirty="0"/>
          </a:p>
          <a:p>
            <a:r>
              <a:rPr lang="en-SG" sz="3600" b="1" dirty="0">
                <a:solidFill>
                  <a:srgbClr val="FF0000"/>
                </a:solidFill>
              </a:rPr>
              <a:t>Attempt Practice Papers (Case-study based)</a:t>
            </a:r>
          </a:p>
          <a:p>
            <a:pPr lvl="1"/>
            <a:r>
              <a:rPr lang="en-SG" sz="3200" dirty="0"/>
              <a:t>Uploaded on SLS (access using the </a:t>
            </a:r>
            <a:r>
              <a:rPr lang="en-SG" sz="3200"/>
              <a:t>H2 link)</a:t>
            </a:r>
            <a:endParaRPr lang="en-SG" sz="3200" b="1" dirty="0">
              <a:solidFill>
                <a:srgbClr val="FF0000"/>
              </a:solidFill>
            </a:endParaRPr>
          </a:p>
        </p:txBody>
      </p:sp>
    </p:spTree>
    <p:extLst>
      <p:ext uri="{BB962C8B-B14F-4D97-AF65-F5344CB8AC3E}">
        <p14:creationId xmlns:p14="http://schemas.microsoft.com/office/powerpoint/2010/main" val="30696358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664</Words>
  <Application>Microsoft Office PowerPoint</Application>
  <PresentationFormat>Widescreen</PresentationFormat>
  <Paragraphs>67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DengXian</vt:lpstr>
      <vt:lpstr>Arial</vt:lpstr>
      <vt:lpstr>Calibri</vt:lpstr>
      <vt:lpstr>Calibri Light</vt:lpstr>
      <vt:lpstr>Courier New</vt:lpstr>
      <vt:lpstr>Times New Roman</vt:lpstr>
      <vt:lpstr>Office Theme</vt:lpstr>
      <vt:lpstr>2019 Year-End Holiday Assignment</vt:lpstr>
      <vt:lpstr>PowerPoint Presentation</vt:lpstr>
      <vt:lpstr>2019 Year-End Holiday Assignment (H2)</vt:lpstr>
      <vt:lpstr>PowerPoint Presentation</vt:lpstr>
      <vt:lpstr>What you should do</vt:lpstr>
      <vt:lpstr>PowerPoint Presentation</vt:lpstr>
      <vt:lpstr>What and When to Submit</vt:lpstr>
      <vt:lpstr>2019 Year End Holiday Assignment (H1)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Tan Chinn Yun</dc:creator>
  <cp:lastModifiedBy>Tan Chinn Yun</cp:lastModifiedBy>
  <cp:revision>16</cp:revision>
  <dcterms:created xsi:type="dcterms:W3CDTF">2019-11-04T00:18:37Z</dcterms:created>
  <dcterms:modified xsi:type="dcterms:W3CDTF">2019-11-14T01:43:42Z</dcterms:modified>
</cp:coreProperties>
</file>